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83" saveSubsetFonts="1">
  <p:sldMasterIdLst>
    <p:sldMasterId id="2147483684" r:id="rId1"/>
    <p:sldMasterId id="2147483708" r:id="rId2"/>
    <p:sldMasterId id="2147483720" r:id="rId3"/>
    <p:sldMasterId id="2147483732" r:id="rId4"/>
  </p:sldMasterIdLst>
  <p:notesMasterIdLst>
    <p:notesMasterId r:id="rId31"/>
  </p:notesMasterIdLst>
  <p:sldIdLst>
    <p:sldId id="267" r:id="rId5"/>
    <p:sldId id="268" r:id="rId6"/>
    <p:sldId id="307" r:id="rId7"/>
    <p:sldId id="273" r:id="rId8"/>
    <p:sldId id="280" r:id="rId9"/>
    <p:sldId id="276" r:id="rId10"/>
    <p:sldId id="271" r:id="rId11"/>
    <p:sldId id="274" r:id="rId12"/>
    <p:sldId id="298" r:id="rId13"/>
    <p:sldId id="305" r:id="rId14"/>
    <p:sldId id="301" r:id="rId15"/>
    <p:sldId id="303" r:id="rId16"/>
    <p:sldId id="272" r:id="rId17"/>
    <p:sldId id="308" r:id="rId18"/>
    <p:sldId id="281" r:id="rId19"/>
    <p:sldId id="286" r:id="rId20"/>
    <p:sldId id="287" r:id="rId21"/>
    <p:sldId id="288" r:id="rId22"/>
    <p:sldId id="306" r:id="rId23"/>
    <p:sldId id="290" r:id="rId24"/>
    <p:sldId id="291" r:id="rId25"/>
    <p:sldId id="292" r:id="rId26"/>
    <p:sldId id="293" r:id="rId27"/>
    <p:sldId id="294" r:id="rId28"/>
    <p:sldId id="295" r:id="rId29"/>
    <p:sldId id="304" r:id="rId30"/>
  </p:sldIdLst>
  <p:sldSz cx="9144000" cy="6858000" type="screen4x3"/>
  <p:notesSz cx="6735763" cy="98663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3DC1"/>
    <a:srgbClr val="9E35A9"/>
    <a:srgbClr val="673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71226" autoAdjust="0"/>
  </p:normalViewPr>
  <p:slideViewPr>
    <p:cSldViewPr>
      <p:cViewPr>
        <p:scale>
          <a:sx n="75" d="100"/>
          <a:sy n="75" d="100"/>
        </p:scale>
        <p:origin x="-1650" y="-37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40" d="100"/>
          <a:sy n="140" d="100"/>
        </p:scale>
        <p:origin x="-1008" y="1224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00003FB7-41C1-44C3-80B5-2DD0B88A32C4}" type="datetimeFigureOut">
              <a:rPr lang="th-TH" smtClean="0"/>
              <a:t>07/11/58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E5A5431C-BF32-4E74-8B74-68F3686DF05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123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3585" y="4573116"/>
            <a:ext cx="5472608" cy="4439841"/>
          </a:xfrm>
        </p:spPr>
        <p:txBody>
          <a:bodyPr/>
          <a:lstStyle/>
          <a:p>
            <a:pPr marL="180000" indent="-457200"/>
            <a:r>
              <a:rPr lang="th-TH" sz="1600" b="1" dirty="0" smtClean="0">
                <a:latin typeface="Angsana New" pitchFamily="18" charset="-34"/>
                <a:cs typeface="Angsana New" pitchFamily="18" charset="-34"/>
              </a:rPr>
              <a:t>แผนการจัดการเรียนรู้ที่</a:t>
            </a:r>
            <a:r>
              <a:rPr lang="th-TH" sz="1600" b="1" baseline="0" dirty="0" smtClean="0">
                <a:latin typeface="Angsana New" pitchFamily="18" charset="-34"/>
                <a:cs typeface="Angsana New" pitchFamily="18" charset="-34"/>
              </a:rPr>
              <a:t>  7 การจัดสวนถาด	เวลา 2  ชั่วโมง</a:t>
            </a:r>
            <a:endParaRPr lang="th-TH" sz="1600" b="0" baseline="0" dirty="0" smtClean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  <a:p>
            <a:pPr marL="180000" indent="-457200"/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การจัดสวนในภาชนะ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(ต่อ)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2.3 การจัดสวนถาด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3. การดูแลรักษาสวนในภาชนะ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จากหนังสือเรียน รายวิชาพื้นฐาน การงานอาชีพและเทคโนโลยี ม. 1 เล่ม 2 ของบริษัท สำนักพิมพ์วัฒนาพานิช จำกัด (ใช้คู่กับคู่มือครู แผนการจัดการเรียนรู้ การงานอาชีพและเทคโนโลยี ม. 1 เล่ม 2 หน่วยการเรียนรู้ที่ 2 จัดสวนในภาชนะ)</a:t>
            </a:r>
            <a:endParaRPr kumimoji="0" lang="th-TH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indent="-457200"/>
            <a:endParaRPr lang="th-TH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/>
            <a:endParaRPr lang="th-TH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	</a:t>
            </a:r>
          </a:p>
          <a:p>
            <a:endParaRPr lang="th-TH" sz="1600" baseline="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sz="1600" baseline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>
                <a:solidFill>
                  <a:prstClr val="black"/>
                </a:solidFill>
              </a:rPr>
              <a:pPr/>
              <a:t>183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94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ครูคลิกเพื่ออธิบายเรื่องน่ารู้ แล้วให้นักเรียนอ่าน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 smtClean="0">
                <a:solidFill>
                  <a:prstClr val="black"/>
                </a:solidFill>
              </a:rPr>
              <a:pPr/>
              <a:t>192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34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577" y="4717132"/>
            <a:ext cx="5790648" cy="4409209"/>
          </a:xfrm>
        </p:spPr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3. การดูแลรักษาสวนในภาชนะ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 ครูให้นักเรียนปฏิบัติกิจกรรมการดูแลรักษาสวนในภาชนะ แล้วครูคลิกเฉลย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32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2) 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27 ดูแลรักษาสวนในภาชนะ (ในแบบฝึกทักษะ รายวิชาพื้นฐาน                   การงานอาชีพและเทคโนโลยี ม. 1 เล่ม 2)</a:t>
            </a:r>
          </a:p>
          <a:p>
            <a:pPr marL="180000" marR="0" lvl="0" indent="-457200" algn="l" defTabSz="91432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3) 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30 สรุปความคิด (ในแบบฝึกทักษะ รายวิชาพื้นฐาน การงานอาชีพ และเทคโนโลยี ม. 1 เล่ม 2) </a:t>
            </a:r>
          </a:p>
          <a:p>
            <a:pPr marL="180000" marR="0" lvl="0" indent="-457200" algn="l" defTabSz="91432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4) 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ครูให้นักเรียนปฏิบัติกิจกรรมที่ 31 เรียนรู้เรื่องการจัดสวนในภาชนะด้วยโครงงาน (ในแบบฝึกทักษะ รายวิชาพื้นฐาน การงานอาชีพและเทคโนโลยี ม. 1 เล่ม 2)</a:t>
            </a:r>
          </a:p>
          <a:p>
            <a:pPr marL="180000" marR="0" lvl="0" indent="-457200" algn="l" defTabSz="91432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5)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ครูให้นักเรียนปฏิบัติกิจกรรมที่ 32 การประยุกต์ใช้ในชีวิตประจำวัน (ในแบบฝึกทักษะ</a:t>
            </a:r>
            <a:r>
              <a:rPr kumimoji="0" lang="th-TH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รายวิชาพื้นฐาน การงานอาชีพและเทคโนโลยี ม. 1 เล่ม 2)</a:t>
            </a:r>
          </a:p>
          <a:p>
            <a:pPr marL="180000" marR="0" lvl="0" indent="-457200" algn="l" defTabSz="91432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6) 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ครูให้นักเรียนปฏิบัติกิจกรรมที่ 33 คิดดีดีมีคำตอบ (ในแบบฝึกทักษะ รายวิชาพื้นฐาน การงานอาชีพและเทคโนโลยี ม. 1 เล่ม 2)</a:t>
            </a:r>
          </a:p>
          <a:p>
            <a:pPr marL="180000" marR="0" lvl="0" indent="-457200" algn="l" defTabSz="91432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431C-BF32-4E74-8B74-68F3686DF052}" type="slidenum">
              <a:rPr lang="th-TH" smtClean="0"/>
              <a:t>193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9996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48CDB-107D-4226-B39B-E90554E04976}" type="slidenum">
              <a:rPr lang="en-US">
                <a:solidFill>
                  <a:prstClr val="black"/>
                </a:solidFill>
              </a:rPr>
              <a:pPr/>
              <a:t>194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1024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ครูคลิกถามคำถามเพื่อทบทวนความรู้ของนักเรียน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ครูคลิกเฉลยแนวคำตอบ  </a:t>
            </a:r>
          </a:p>
        </p:txBody>
      </p:sp>
      <p:sp>
        <p:nvSpPr>
          <p:cNvPr id="10244" name="ตัวแทนหมายเลขภาพนิ่ง 3"/>
          <p:cNvSpPr txBox="1">
            <a:spLocks noGrp="1"/>
          </p:cNvSpPr>
          <p:nvPr/>
        </p:nvSpPr>
        <p:spPr bwMode="auto">
          <a:xfrm>
            <a:off x="3816043" y="9371659"/>
            <a:ext cx="2918150" cy="49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34B7438-1C29-43C7-BB5E-0FC06961744D}" type="slidenum">
              <a:rPr lang="en-US" sz="1200" smtClean="0">
                <a:solidFill>
                  <a:prstClr val="black"/>
                </a:solidFill>
                <a:latin typeface="Calibri" pitchFamily="34" charset="0"/>
                <a:cs typeface="Cordia New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194</a:t>
            </a:fld>
            <a:endParaRPr lang="th-TH" sz="1200" smtClean="0">
              <a:solidFill>
                <a:prstClr val="black"/>
              </a:solidFill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1) นักเรียนร่วมกันอภิปรายสรุปความรู้เกี่ยวกับการจัดสวนถาด แล้วบันทึกความรู้</a:t>
            </a:r>
          </a:p>
          <a:p>
            <a:pPr marL="1800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ครูคลิกสรุปความรู้เรื่อง  การจัดสวนถาด และ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ให้ความรู้เสริมในส่วนที่นักเรียนไม่เข้าใจหรือสรุปไม่ถูกต้อง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Calibri"/>
              <a:cs typeface="Angsana New" pitchFamily="18" charset="-34"/>
            </a:endParaRP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ครูใช้เวลาในการสรุปประมาณ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10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นาที (หรือให้ครูใช้เวลาตามความเหมาะสม)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en-US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>
                <a:solidFill>
                  <a:prstClr val="black"/>
                </a:solidFill>
              </a:rPr>
              <a:pPr/>
              <a:t>195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36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48CDB-107D-4226-B39B-E90554E04976}" type="slidenum">
              <a:rPr lang="en-US">
                <a:solidFill>
                  <a:prstClr val="black"/>
                </a:solidFill>
              </a:rPr>
              <a:pPr/>
              <a:t>196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1024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>
          <a:xfrm>
            <a:off x="673577" y="4645124"/>
            <a:ext cx="5430608" cy="448121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ครูคลิกถามคำถามวิเคราะห์เพื่อให้นักเรียนคิดวิเคราะห์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>
              <a:spcBef>
                <a:spcPct val="0"/>
              </a:spcBef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2) ครูเฉลยแนวคำตอบ </a:t>
            </a:r>
          </a:p>
          <a:p>
            <a:pPr>
              <a:spcBef>
                <a:spcPct val="0"/>
              </a:spcBef>
            </a:pPr>
            <a:r>
              <a:rPr lang="th-TH" sz="1600" b="1" i="1" baseline="0" dirty="0" smtClean="0">
                <a:latin typeface="Angsana New" pitchFamily="18" charset="-34"/>
                <a:cs typeface="Angsana New" pitchFamily="18" charset="-34"/>
              </a:rPr>
              <a:t>ข้อ 1 แนวคำตอบ</a:t>
            </a:r>
            <a:r>
              <a:rPr lang="en-US" sz="1600" b="1" i="1" baseline="0" dirty="0" smtClean="0">
                <a:latin typeface="Angsana New" pitchFamily="18" charset="-34"/>
                <a:cs typeface="Angsana New" pitchFamily="18" charset="-34"/>
              </a:rPr>
              <a:t>:</a:t>
            </a:r>
            <a:r>
              <a:rPr lang="en-US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สวนขวด เพราะขวดสามารถหาได้ง่ายในบ้านไม่จำเป็นต้องเสียเงินซื้อ   ซึ่งเป็นการประหยัดค่าใช้จ่าย และพันธุ์ไม้ที่ปลูกในบ้าน 2 ใน 3 ชนิด ได้แก่ พรมกำมะหยี่และ เฟินผักชีเป็นพันธุ์ไม้ในร่มสามารถเจริญเติบโตได้ดีในที่ร่ม ดังนั้น </a:t>
            </a:r>
            <a:r>
              <a:rPr lang="th-TH" sz="1600" baseline="0" dirty="0" err="1" smtClean="0">
                <a:latin typeface="Angsana New" pitchFamily="18" charset="-34"/>
                <a:cs typeface="Angsana New" pitchFamily="18" charset="-34"/>
              </a:rPr>
              <a:t>ณัฐ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จึงควรจัดสวนขวดเนื่องจากมีพันธุ์ไม้ที่เหมาะสมและขวดสามารถหาได้ง่ายในบ้านของตนเอง </a:t>
            </a:r>
          </a:p>
          <a:p>
            <a:pPr>
              <a:spcBef>
                <a:spcPct val="0"/>
              </a:spcBef>
            </a:pPr>
            <a:r>
              <a:rPr lang="th-TH" sz="1600" b="1" i="1" baseline="0" dirty="0" smtClean="0">
                <a:latin typeface="Angsana New" pitchFamily="18" charset="-34"/>
                <a:cs typeface="Angsana New" pitchFamily="18" charset="-34"/>
              </a:rPr>
              <a:t>ข้อ 2 แนวคำตอบ</a:t>
            </a:r>
            <a:r>
              <a:rPr lang="en-US" sz="1600" b="1" i="1" baseline="0" dirty="0" smtClean="0">
                <a:latin typeface="Angsana New" pitchFamily="18" charset="-34"/>
                <a:cs typeface="Angsana New" pitchFamily="18" charset="-34"/>
              </a:rPr>
              <a:t>: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ความประณีต </a:t>
            </a:r>
          </a:p>
          <a:p>
            <a:pPr>
              <a:spcBef>
                <a:spcPct val="0"/>
              </a:spcBef>
            </a:pP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 </a:t>
            </a:r>
          </a:p>
          <a:p>
            <a:pPr>
              <a:spcBef>
                <a:spcPct val="0"/>
              </a:spcBef>
            </a:pPr>
            <a:endParaRPr lang="th-TH" sz="1600" baseline="0" dirty="0" smtClean="0">
              <a:latin typeface="Angsana New" pitchFamily="18" charset="-34"/>
              <a:cs typeface="Angsana New" pitchFamily="18" charset="-34"/>
            </a:endParaRPr>
          </a:p>
          <a:p>
            <a:pPr>
              <a:spcBef>
                <a:spcPct val="0"/>
              </a:spcBef>
            </a:pPr>
            <a:endParaRPr lang="th-TH" sz="1600" baseline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244" name="ตัวแทนหมายเลขภาพนิ่ง 3"/>
          <p:cNvSpPr txBox="1">
            <a:spLocks noGrp="1"/>
          </p:cNvSpPr>
          <p:nvPr/>
        </p:nvSpPr>
        <p:spPr bwMode="auto">
          <a:xfrm>
            <a:off x="3816043" y="9371660"/>
            <a:ext cx="2918150" cy="49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34B7438-1C29-43C7-BB5E-0FC06961744D}" type="slidenum">
              <a:rPr lang="en-US" sz="1200">
                <a:solidFill>
                  <a:prstClr val="black"/>
                </a:solidFill>
                <a:latin typeface="Calibri" pitchFamily="34" charset="0"/>
                <a:cs typeface="Cordia New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196</a:t>
            </a:fld>
            <a:endParaRPr lang="th-TH" sz="1200">
              <a:solidFill>
                <a:prstClr val="black"/>
              </a:solidFill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ครูให้นักเรียนทำแบบทดสอบหลังเรียน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Times New Roman"/>
                <a:cs typeface="Angsana New"/>
              </a:rPr>
              <a:t>(Post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Times New Roman"/>
                <a:cs typeface="Angsana New"/>
              </a:rPr>
              <a:t>-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Times New Roman"/>
                <a:cs typeface="Angsana New"/>
              </a:rPr>
              <a:t>test)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/>
                <a:ea typeface="Times New Roman"/>
                <a:cs typeface="Angsana New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การงานอาชีพและเทคโนโลยี ม. 1 เล่ม 2  ของสำนักพิมพ์วัฒนาพานิช จำกัด (การทำแบบทดสอบใน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PowerPoint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อาจใช้เวลามาก ครูควร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print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ให้นักเรียนทำ แล้วจึงใช้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PowerPoint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ตรวจคำตอบ)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defTabSz="914324"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defTabSz="914324"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 smtClean="0">
                <a:solidFill>
                  <a:prstClr val="black"/>
                </a:solidFill>
              </a:rPr>
              <a:pPr/>
              <a:t>197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99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ครูให้นักเรียนทำแบบทดสอบหลังเรียน การงานอาชีพและเทคโนโลยี ม. 1 เล่ม 2 ข้อ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ครูคลิกเพื่อเฉลยคำตอบข้อ 1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เฉลย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               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ก	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ถูกต้อง เพราะการทำตุ้มรากเป็นการนำดิน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และขุย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มะพร้าวแช่น้ำแล้วนำมาห่อเป็นตุ้มบริเวณรากต้นไม้ แล้วนำผ้า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ก๊อซ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มาพันทับ จากนั้นนำตุ้มรากไปจุ่มน้ำอีกครั้งหนึ่ง จึงนำไปจัดลงในขวด การทำตุ้มรากจะช่วยให้รากของต้นไม้กักเก็บความชื้นและอาหารไว้ใช้ได้นาน ทำให้พืชมีชีวิตอยู่ได้นาน  ดังนั้น ก่อนนำต้นไม้ปลูกลงในขวดควรทำตุ้มรากมากที่สุด         </a:t>
            </a:r>
            <a:endParaRPr lang="th-TH" sz="1600" b="0" kern="1200" dirty="0" smtClean="0">
              <a:effectLst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1600" b="0" kern="1200" dirty="0" smtClean="0">
                <a:effectLst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เพราะการตัดรากฝอยของต้นไม้เป็นการตัดตกแต่งต้นไม้ก่อนนำไปปลูกลงขวด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ซึ่งเป็นสิ่งที่ควรปฏิบัติหากรากฝอยของต้นไม้มีมากเกินไป แต่ยังเป็นสิ่งที่ควรปฏิบัติน้อยกว่าการทำตุ้มราก</a:t>
            </a: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               </a:t>
            </a:r>
          </a:p>
          <a:p>
            <a:pPr marL="1800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ค 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เพราะการแช่รากในน้ำเป็นการดูแลต้นไม้ไม่ให้เหี่ยวเฉาก่อนที่จะนำไปปลูกในขวด ซึ่งเป็นสิ่งที่ควรปฏิบัติหากเห็นว่าต้นไม้เริ่มเหี่ยวเฉา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แต่ยังเป็นสิ่งที่ควรปฏิบัติน้อยกว่าการทำตุ้มราก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           </a:t>
            </a:r>
          </a:p>
          <a:p>
            <a:pPr marL="1800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ง 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เพราะการย่อยดินออกจากรากเป็นการนำดินที่ติดมากับรากพืชออก ซึ่งเป็นสิ่งที่ควรปฏิบัติหากเห็นว่าดินที่หุ้มรากมีมากเกินไปไม่สะดวกในการนำลงปลูกในขวด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แต่ยังเป็นสิ่งที่ควรปฏิบัติน้อยกว่าการทำตุ้มราก</a:t>
            </a:r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 smtClean="0">
                <a:solidFill>
                  <a:prstClr val="black"/>
                </a:solidFill>
              </a:rPr>
              <a:pPr/>
              <a:t>198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91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31577" y="4645124"/>
            <a:ext cx="5388610" cy="4439841"/>
          </a:xfrm>
        </p:spPr>
        <p:txBody>
          <a:bodyPr>
            <a:noAutofit/>
          </a:bodyPr>
          <a:lstStyle/>
          <a:p>
            <a:pPr marL="180000" indent="-457200" algn="l" defTabSz="914324"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) ครูให้นักเรียนทำ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การงานอาชีพและเทคโนโลยี ม. 1 เล่ม 2 ข้อ</a:t>
            </a:r>
            <a:r>
              <a:rPr lang="en-US" sz="16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2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ครูคลิกเพื่อเฉลยคำตอบข้อ 2 </a:t>
            </a:r>
            <a:endParaRPr lang="th-TH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เฉลย</a:t>
            </a:r>
            <a:r>
              <a:rPr lang="th-TH" sz="1600" b="1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ก  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พู่กันเป็นอุปกรณ์ที่มีด้ามยาว มีปลายที่อ่อนนุ่ม จึงสะดวกในการนำมาปัดเศษดินที่ติดบนใบไม้ซึ่งอยู่ในที่แคบ ๆ ประกอบกับปลายพู่กันมีความอ่อนนุ่มจึงไม่ทำให้ใบไม้ช้ำ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ดังนั้น การจัดสวนถาดมีวิธีการกำจัดเศษดินที่ติดอยู่บนใบไม้โดยการปัดด้วยพู่กัน </a:t>
            </a: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ข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เพราะการใช้กระดาษเช็ดใบไม้อาจทำให้ใบไม้ช้ำ และไม่สะดวกในการกำจัดเศษดินที่ติดอยู่บนใบไม้ในที่แคบและลึก ดังนั้น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การกำจัดเศษดินที่ติดอยู่บนใบไม้โดยการเช็ดด้วยกระดาษจึงเป็นวิธีการที่ไม่เหมาะสม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ฉีดด้วยน้ำสะอาดอาจทำให้ใบไม้ฉีกขาดได้ง่ายและหากฉีดน้ำมากเกินไปอาจทำให้ต้นไม้รากเน่าตายได้  ดังนั้น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การกำจัดเศษดินที่ติดอยู่บนใบไม้โดยการฉีดด้วยน้ำสะอาดจึงเป็นวิธีการที่ไม่เหมาะสม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ง  ไม่ถูกต้อง </a:t>
            </a:r>
            <a:r>
              <a:rPr lang="th-TH" sz="1600" b="0" kern="1200" dirty="0" smtClean="0">
                <a:effectLst/>
                <a:latin typeface="Angsana New" pitchFamily="18" charset="-34"/>
                <a:cs typeface="Angsana New" pitchFamily="18" charset="-34"/>
              </a:rPr>
              <a:t>เพราะปากคีบยาวใช้สำหรับหยิบจับต้นไม้หรือก้อนหินซึ่งมีขนาดใหญ่พอสมควรเพื่อจัดลงในภาชนะ</a:t>
            </a:r>
            <a:r>
              <a:rPr lang="th-TH" sz="1600" b="0" kern="1200" baseline="0" dirty="0" smtClean="0">
                <a:effectLst/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kern="1200" dirty="0" smtClean="0">
                <a:effectLst/>
                <a:latin typeface="Angsana New" pitchFamily="18" charset="-34"/>
                <a:cs typeface="Angsana New" pitchFamily="18" charset="-34"/>
              </a:rPr>
              <a:t>การกำจัดเศษดินโดยจับด้วยปากคีบยาวนอกจากจะทำได้ยากแล้วอาจจับไปโดนใบไม้ทำให้ฉีกขาดได้ง่าย</a:t>
            </a:r>
            <a:r>
              <a:rPr lang="th-TH" sz="1600" b="0" kern="1200" baseline="0" dirty="0" smtClean="0">
                <a:effectLst/>
                <a:latin typeface="Angsana New" pitchFamily="18" charset="-34"/>
                <a:cs typeface="Angsana New" pitchFamily="18" charset="-34"/>
              </a:rPr>
              <a:t>ดังนั้น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การกำจัดเศษดินที่ติดอยู่บนใบไม้โดยการจับด้วยปากคีบยาวจึงเป็นวิธีการที่ไม่เหมาะสม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 smtClean="0">
                <a:solidFill>
                  <a:prstClr val="black"/>
                </a:solidFill>
              </a:rPr>
              <a:pPr/>
              <a:t>199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91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457200" defTabSz="914324"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) ครูให้นักเรียนทำ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การงานอาชีพและเทคโนโลยี ม. 1 เล่ม 2 ข้อ</a:t>
            </a:r>
            <a:r>
              <a:rPr lang="en-US" sz="16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3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ครูคลิกเพื่อเฉลยคำตอบข้อ 3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เฉลย</a:t>
            </a:r>
            <a:r>
              <a:rPr lang="th-TH" sz="1600" b="1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	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เพราะการปลูกต้นไม้เพิ่มเติมเป็นการเพิ่มจำนวนต้นไม้ในสวนถาด ซึ่งยิ่งจะทำให้ต้นไม้ในถาดขาดน้ำมากขึ้น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ดังนั้น การปลูกต้นไม้เพิ่มเติมจึง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ไม่ใช่วิธีการแก้ไขปัญหาต้นไม้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ที่ปลูกในสวนถาดเริ่มเหี่ยว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ข 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เพราะต้นไม้ที่ปลูกในสวนถาดเริ่มเหี่ยวแสดงว่าต้นไม้ขาดน้ำ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ดังนั้น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การพรวนดินและรดน้ำจึงเป็นวิธีการแก้ไขปัญหาต้นไม้ที่ปลูกในสวนถาดเริ่มเหี่ยวได้เหมาะสมที่สุด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       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เพราะการถอนต้นไม้ที่เหี่ยวทิ้งจะทำให้ต้นไม้ที่จัดไว้ค่อย ๆ หมดไปและอาจต้องซื้อต้นไม้มาจัดใหม่ ซึ่งทำให้สิ้นเปลือง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การถอนต้นไม้ที่เหี่ยวทิ้งจึงไม่ใช่วิธีการแก้ไขปัญหาต้นไม้ที่ปลูกในสวนถาดเริ่มเหี่ยว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ง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ใส่สารเร่งการเจริญเติบโตเป็นวิธีการดูแลรักษาต้นไม้ที่ต้องการให้เจริญเติบโตอย่างรวดเร็ว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ซึ่ง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เหมาะสมกับพืชที่เพาะปลูกในแปลงปลูก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การใส่สารเร่งการเจริญเติบโตจึงไม่ใช่วิธีการแก้ไขปัญหาต้นไม้ที่ปลูกในสวนถาดเริ่มเหี่ยว</a:t>
            </a:r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>
                <a:solidFill>
                  <a:prstClr val="black"/>
                </a:solidFill>
              </a:rPr>
              <a:pPr/>
              <a:t>200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91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457200" defTabSz="914324"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ให้นักเรียนทำ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ม. 1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เล่ม 2 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ข้อ</a:t>
            </a:r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4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2)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ครูคลิกเพื่อเฉลยคำตอบข้อ 4 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เฉลย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	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     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    ไม่ถูกต้อง </a:t>
            </a:r>
            <a:r>
              <a:rPr lang="th-TH" sz="160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</a:t>
            </a:r>
            <a:r>
              <a:rPr lang="th-TH" sz="1600" dirty="0" err="1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กวนอิม</a:t>
            </a:r>
            <a:r>
              <a:rPr lang="th-TH" sz="160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เป็นต้นไม้ที่มีใบสีเขียว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ซึ่งจัดอยู่ในกลุ่มต้นไม้</a:t>
            </a:r>
            <a:r>
              <a:rPr lang="th-TH" sz="160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วรรณะสีเย็น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ข    ไม่ถูกต้อง </a:t>
            </a:r>
            <a:r>
              <a:rPr lang="th-TH" sz="160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เพราะหนวดปลาดุกเป็นต้นไม้ที่มีใบสีเขียว</a:t>
            </a:r>
            <a:r>
              <a:rPr lang="th-TH" sz="160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ซึ่งจัดอยู่ในกลุ่มต้นไม้</a:t>
            </a:r>
            <a:r>
              <a:rPr lang="th-TH" sz="160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วรรณะสีเย็น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    ไม่ถูกต้อง </a:t>
            </a:r>
            <a:r>
              <a:rPr lang="th-TH" sz="160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เพราะเศรษฐีเรือนในเป็นต้นไม้ที่มีใบสีเขียว</a:t>
            </a:r>
            <a:r>
              <a:rPr lang="th-TH" sz="160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ซึ่งจัดอยู่ในกลุ่มต้นไม้</a:t>
            </a:r>
            <a:r>
              <a:rPr lang="th-TH" sz="160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วรรณะสีเย็น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ง    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เพราะหมากผู้หมากเมียเป็นต้นไม้ที่มีใบสีแดง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ซึ่งจัดอยู่ในกลุ่มต้นไม้วรรณะสีอุ่น </a:t>
            </a:r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endParaRPr lang="th-TH" sz="1600" b="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>
                <a:solidFill>
                  <a:prstClr val="black"/>
                </a:solidFill>
              </a:rPr>
              <a:pPr/>
              <a:t>201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9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A5AF6-8749-49D2-A65F-4DC3A6096424}" type="slidenum">
              <a:rPr lang="en-US">
                <a:solidFill>
                  <a:prstClr val="black"/>
                </a:solidFill>
              </a:rPr>
              <a:pPr/>
              <a:t>184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600" dirty="0" smtClean="0">
                <a:latin typeface="Angsana New" pitchFamily="18" charset="-34"/>
                <a:ea typeface="Times New Roman"/>
                <a:cs typeface="Angsana New" pitchFamily="18" charset="-34"/>
              </a:rPr>
              <a:t>1</a:t>
            </a:r>
            <a:r>
              <a:rPr lang="th-TH" sz="1600" dirty="0">
                <a:latin typeface="Angsana New" pitchFamily="18" charset="-34"/>
                <a:ea typeface="Times New Roman"/>
                <a:cs typeface="Angsana New" pitchFamily="18" charset="-34"/>
              </a:rPr>
              <a:t>)</a:t>
            </a:r>
            <a:r>
              <a:rPr lang="th-TH" sz="1600" dirty="0" smtClean="0"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lang="th-TH" sz="1600" dirty="0">
                <a:latin typeface="Angsana New" pitchFamily="18" charset="-34"/>
                <a:ea typeface="Times New Roman"/>
                <a:cs typeface="Angsana New" pitchFamily="18" charset="-34"/>
              </a:rPr>
              <a:t>ครูทบทวนความรู้ของนักเรียนเกี่ยวกับการจัดสวนแก้วและสวน</a:t>
            </a:r>
            <a:r>
              <a:rPr lang="th-TH" sz="1600" dirty="0" smtClean="0">
                <a:latin typeface="Angsana New" pitchFamily="18" charset="-34"/>
                <a:ea typeface="Times New Roman"/>
                <a:cs typeface="Angsana New" pitchFamily="18" charset="-34"/>
              </a:rPr>
              <a:t>ขวดจากที่</a:t>
            </a:r>
            <a:r>
              <a:rPr lang="th-TH" sz="1600" dirty="0">
                <a:latin typeface="Angsana New" pitchFamily="18" charset="-34"/>
                <a:ea typeface="Times New Roman"/>
                <a:cs typeface="Angsana New" pitchFamily="18" charset="-34"/>
              </a:rPr>
              <a:t>ได้ปฏิบัติไปแล้ว</a:t>
            </a:r>
            <a:endParaRPr lang="en-US" sz="1600" dirty="0"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ครูคลิกถามคำถามเพื่อกระตุ้นความสนใจของนักเรียน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r>
              <a:rPr lang="th-TH" sz="1600" dirty="0" smtClean="0">
                <a:latin typeface="Angsana New" pitchFamily="18" charset="-34"/>
                <a:ea typeface="Times New Roman"/>
                <a:cs typeface="Angsana New" pitchFamily="18" charset="-34"/>
              </a:rPr>
              <a:t>3) นักเรียนร่วมกันแสดงความคิดเห็นเกี่ยวกับภาพ</a:t>
            </a: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4)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อธิบายเกี่ยวกับความแตกต่างระหว่างการจัดสวนในภาพกับการจัดสวนในภาชนะอื่นเพื่อเชื่อมโยงเข้าสู่เนื้อหาที่จะเรียน</a:t>
            </a:r>
          </a:p>
          <a:p>
            <a:endParaRPr lang="th-TH" sz="1600" dirty="0" smtClean="0"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r>
              <a:rPr lang="th-TH" sz="1600" b="1" i="1" dirty="0" smtClean="0">
                <a:latin typeface="Angsana New" pitchFamily="18" charset="-34"/>
                <a:ea typeface="Times New Roman"/>
                <a:cs typeface="Angsana New" pitchFamily="18" charset="-34"/>
              </a:rPr>
              <a:t>แนว</a:t>
            </a:r>
            <a:r>
              <a:rPr lang="th-TH" sz="1600" b="1" i="1" dirty="0">
                <a:latin typeface="Angsana New" pitchFamily="18" charset="-34"/>
                <a:ea typeface="Times New Roman"/>
                <a:cs typeface="Angsana New" pitchFamily="18" charset="-34"/>
              </a:rPr>
              <a:t>คำตอบ</a:t>
            </a:r>
            <a:r>
              <a:rPr lang="en-US" sz="1600" b="1" i="1" dirty="0">
                <a:latin typeface="Angsana New" pitchFamily="18" charset="-34"/>
                <a:ea typeface="Times New Roman"/>
                <a:cs typeface="Angsana New" pitchFamily="18" charset="-34"/>
              </a:rPr>
              <a:t>: </a:t>
            </a:r>
            <a:r>
              <a:rPr lang="th-TH" sz="1600" b="0" dirty="0">
                <a:latin typeface="Angsana New" pitchFamily="18" charset="-34"/>
                <a:ea typeface="Times New Roman"/>
                <a:cs typeface="Angsana New" pitchFamily="18" charset="-34"/>
              </a:rPr>
              <a:t>แตกต่างกัน เพราะพื้นที่ในการจัดสวนถาดมีมากกว่า </a:t>
            </a:r>
            <a:r>
              <a:rPr lang="th-TH" sz="1600" b="0" dirty="0" smtClean="0">
                <a:latin typeface="Angsana New" pitchFamily="18" charset="-34"/>
                <a:ea typeface="Times New Roman"/>
                <a:cs typeface="Angsana New" pitchFamily="18" charset="-34"/>
              </a:rPr>
              <a:t>ซึ่งสามารถจัดสวนให้มีลักษณะตามจินตนาการหรือจัดแบบย่อส่วนทิวทัศน์หรือเรื่องราว</a:t>
            </a:r>
            <a:r>
              <a:rPr lang="th-TH" sz="1600" b="0" baseline="0" dirty="0" smtClean="0">
                <a:latin typeface="Angsana New" pitchFamily="18" charset="-34"/>
                <a:ea typeface="Times New Roman"/>
                <a:cs typeface="Angsana New" pitchFamily="18" charset="-34"/>
              </a:rPr>
              <a:t> โดยเน้นการเล่าเรื่องจากธรรมชาติ</a:t>
            </a:r>
            <a:r>
              <a:rPr lang="th-TH" sz="1600" b="0" dirty="0" smtClean="0">
                <a:latin typeface="Angsana New" pitchFamily="18" charset="-34"/>
                <a:ea typeface="Times New Roman"/>
                <a:cs typeface="Angsana New" pitchFamily="18" charset="-34"/>
              </a:rPr>
              <a:t>    </a:t>
            </a:r>
          </a:p>
          <a:p>
            <a:endParaRPr lang="th-TH" sz="1600" b="0" dirty="0" smtClean="0"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ครูใช้เวลาในการนำเข้าสู่บทเรียนประมาณ  5 นาที (หรือให้ครูใช้เวลาตามความเหมาะสม) </a:t>
            </a:r>
          </a:p>
          <a:p>
            <a:endParaRPr lang="en-US" sz="1600" b="0" dirty="0">
              <a:latin typeface="Angsana New" pitchFamily="18" charset="-34"/>
              <a:ea typeface="Times New Roman"/>
              <a:cs typeface="Angsana New" pitchFamily="18" charset="-34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457200" defTabSz="914324"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1) ครู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ให้นักเรียนทำ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ม. 1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เล่ม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2 ข้อ</a:t>
            </a:r>
            <a:r>
              <a:rPr lang="en-US" sz="16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5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ครูคลิกเพื่อเฉลยคำตอบข้อ 5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เฉลย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ถ่านใช้รองก้นภาชนะเพื่อกรองน้ำและสิ่งสกปรกที่ติดมากับต้นไม้และช่วยยกรากของต้นไม้ให้ลอยขึ้นจากภาชนะ ไม่ใช่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วัสดุที่ช่วยให้ต้นไม้ที่ใช้จัดสวนในภาชนะยึดเกาะได้ดีและพยุงลำต้นให้ตั้งตรง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       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ข  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เพราะทรายเป็นวัสดุที่ใช้จัดสวนในภาชนะที่ช่วยให้ต้นไม้ยึดเกาะได้ดียิ่งขึ้นและช่วยพยุง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ลำต้นให้ตั้งตรง</a:t>
            </a:r>
            <a:endParaRPr lang="th-TH" sz="1600" b="0" dirty="0" smtClean="0">
              <a:effectLst/>
              <a:latin typeface="Angsana New" pitchFamily="18" charset="-34"/>
              <a:ea typeface="Calibri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เพราะกรวดเป็นวัสดุที่ใช้สำหรับตกแต่งจัดสวนในภาชนะที่จัดเสร็จแล้ว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ไม่ใช่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วัสดุที่ช่วยให้ต้นไม้ที่ใช้จัดสวนในภาชนะยึดเกาะได้ดีและพยุงลำต้นให้ตั้งตรง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ง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เพราะเศษอิฐเป็นวัสดุที่ใช้สำหรับบังรูที่ก้นภาชนะหรือตรงที่ระบายน้ำ และช่วยเก็บความชื้นให้ต้นไม้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ไม่ใช่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วัสดุที่ช่วยให้ต้นไม้ที่ใช้จัดสวนในภาชนะยึดเกาะได้ดีและพยุงลำต้นให้ตั้งตรง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defTabSz="914324">
              <a:defRPr/>
            </a:pPr>
            <a:endParaRPr lang="th-TH" sz="1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>
                <a:solidFill>
                  <a:prstClr val="black"/>
                </a:solidFill>
              </a:rPr>
              <a:pPr/>
              <a:t>202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91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457200" defTabSz="914324"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) ครูให้นักเรียนทำ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ม. 1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เล่ม 2 ข้อ</a:t>
            </a:r>
            <a:r>
              <a:rPr lang="en-US" sz="16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6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ครูคลิกเพื่อเฉลยคำตอบข้อ 6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เฉลย</a:t>
            </a:r>
            <a:r>
              <a:rPr lang="th-TH" sz="1600" b="1" dirty="0">
                <a:latin typeface="Angsana New" pitchFamily="18" charset="-34"/>
                <a:cs typeface="Angsana New" pitchFamily="18" charset="-34"/>
              </a:rPr>
              <a:t>	</a:t>
            </a:r>
            <a:endParaRPr lang="th-TH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 ไม่ถูกต้อง </a:t>
            </a:r>
            <a:r>
              <a:rPr lang="th-TH" sz="160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เพราะการรดน้ำเป็นการให้ความชุ่มชื้นแก่พืชและช่วยไม่ให้ใบเหี่ยว</a:t>
            </a:r>
            <a:r>
              <a:rPr lang="th-TH" sz="160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ดังนั้น การรดน้ำจึงไม่ใช่วิธีการแก้ไขปัญหา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Angsana New"/>
              </a:rPr>
              <a:t>ต้นไม้ที่ปลูกในสวนถาดเปลี่ยนจากใบสีเขียวเป็นสีเหลือง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ข  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เพราะการใส่ปุ๋ยเป็นการเพิ่มธาตุอาหารให้แก่พืช ซึ่งช่วยแก้ไขปัญหาต้นไม้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Angsana New"/>
              </a:rPr>
              <a:t>ที่ปลูกในสวนถาดเปลี่ยนจากใบสีเขียวเป็นสีเหลือง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ที่เหมาะสมที่สุด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    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 ไม่ถูกต้อง </a:t>
            </a:r>
            <a:r>
              <a:rPr lang="th-TH" sz="160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เพราะการตัดใบทิ้งเป็นวิธีการกำจัดโรคและแมลงที่กัดกินใบ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การตัดใบทิ้งจึงไม่ใช่วิธีการแก้ไขปัญหา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Angsana New"/>
              </a:rPr>
              <a:t>ต้นไม้ที่ปลูกในสวนถาดเปลี่ยนจากใบสีเขียวเป็นสีเหลือง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ง ไม่ถูกต้อง </a:t>
            </a:r>
            <a:r>
              <a:rPr lang="th-TH" sz="160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เพราะการตัดแต่งใบเป็นวิธีการตกแต่งรูปทรงของต้นไม้ให้ดูสวยงาม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การตัดแต่งใบจึงไม่ใช่วิธีการแก้ไขปัญหา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Angsana New"/>
              </a:rPr>
              <a:t>ต้นไม้ที่ปลูกในสวนถาดเปลี่ยนจากใบสีเขียวเป็นสีเหลือง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>
                <a:solidFill>
                  <a:prstClr val="black"/>
                </a:solidFill>
              </a:rPr>
              <a:pPr/>
              <a:t>203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91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457200" defTabSz="914324"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) ครูให้นักเรียนทำ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ม. 1 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เล่ม 2 ข้อ</a:t>
            </a:r>
            <a:r>
              <a:rPr lang="en-US" sz="1600" b="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1600" b="0" dirty="0" smtClean="0">
                <a:latin typeface="Angsana New" pitchFamily="18" charset="-34"/>
                <a:cs typeface="Angsana New" pitchFamily="18" charset="-34"/>
              </a:rPr>
              <a:t>7</a:t>
            </a: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2)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ครูคลิกเพื่อเฉลยคำตอบข้อ 7 </a:t>
            </a:r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เฉลย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	</a:t>
            </a: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ก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เพราะแสงสว่างเป็นสิ่งที่ทำให้ต้นไม้ที่ปลูกในสวนถาดเอนตัวไปในทิศทางที่ถูกแสงเพียงด้านเดียว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ดังนั้น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การนำสวนถาดไปวางในร่มไม่ใช่วิธีการแก้ไขปัญหาที่เหมาะสม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เนื่องจาก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จะทำให้ต้นไม้ไม่ได้รับแสงแดด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    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ข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นำไม้มาปักเพื่อป้องกันต้นไม้เอนเป็นวิธีการที่ใช้กับไม้เลื้อยหรือการย้ายต้นกล้าไปปลูกในแปลงใหม่ ๆ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การนำไม้มาปักเพื่อป้องกันต้นไม้เอนจึงไม่ใช่วิธีการแก้ไขปัญหาที่เหมาะสม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ค 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เพราะต้นไม้ต้องการแสงสว่างเพื่อใช้ในกระบวนการสังเคราะห์แสง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ดังนั้น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การหมุนถาดให้ได้รับแสงแดดทุกด้านจึงเป็นวิธีการแก้ไขปัญหาต้นไม้ที่ปลูกในสวนถาดเอนตัวไปในทิศทางที่ถูกแสงแดดเพียงด้านเดียวได้ดีที่สุด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        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ง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เพิ่มแสงไฟในด้านที่ไม่ได้รับแสงแดดเป็นวิธีที่ไม่เหมาะสมเพราะจะทำให้สิ้นเปลืองพลังงานไฟฟ้า เป็นการแก้ปัญหาที่ไม่คุ้มค่า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การเพิ่มแสงไฟในด้านที่ไม่ได้รับแสงแดดจึงไม่ใช่วิธีการแก้ไขปัญหาที่เหมาะสม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>
                <a:solidFill>
                  <a:prstClr val="black"/>
                </a:solidFill>
              </a:rPr>
              <a:pPr/>
              <a:t>204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91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3585" y="4573116"/>
            <a:ext cx="5388610" cy="4439841"/>
          </a:xfrm>
        </p:spPr>
        <p:txBody>
          <a:bodyPr>
            <a:noAutofit/>
          </a:bodyPr>
          <a:lstStyle/>
          <a:p>
            <a:pPr marL="180000" indent="-457200" defTabSz="914324"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) ครูให้นักเรียนทำ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ม. 1 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เล่ม 2 ข้อ</a:t>
            </a:r>
            <a:r>
              <a:rPr lang="en-US" sz="1600" b="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8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2)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 ครูคลิกเพื่อเฉลยคำตอบข้อ 8</a:t>
            </a:r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b="0" baseline="0" dirty="0" smtClean="0">
                <a:latin typeface="Angsana New" pitchFamily="18" charset="-34"/>
                <a:cs typeface="Angsana New" pitchFamily="18" charset="-34"/>
              </a:rPr>
              <a:t>เฉลย</a:t>
            </a: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วิเคราะห์งานเป็นการศึกษาข้อมูลการปฏิบัติงานซึ่งจะศึกษาเกี่ยวกับลักษณะงานและคุณสมบัติของผู้จัดสวน ดังนั้น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จีรนันท์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จัดเตรียมปุ๋ยน้ำสำหรับฉีดพ่นต้นไม้ที่จัดสวนถาด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จึงไม่ใช่การปฏิบัติอยู่ในขั้นตอนนี้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ข 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เพราะการวางแผนในการทำงานเป็นกิจกรรมที่กำหนดวัตถุประสงค์และวิธีการว่าจะทำอะไร เมื่อไร ใครทำ และทำอย่างไรซึ่งรวมถึงการจัดเตรียมวัสดุอุปกรณ์ในการทำงานด้วย 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จีรนันท์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จัดเตรียมปุ๋ยน้ำสำหรับฉีดพ่นต้นไม้ที่จัดสวนถาด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จึงเป็นการปฏิบัติอยู่ในขั้นตอนนี้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ประเมินผลการทำงานเป็นการตรวจสอบผลงานที่ทำแล้วว่าเป็นไปตามวัตถุประสงค์ที่กำหนดไว้หรือไม่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จีรนันท์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จัดเตรียมปุ๋ยน้ำสำหรับฉีดพ่นต้นไม้ที่จัดสวนถาด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จึงไม่ใช่การปฏิบัติอยู่ในขั้นตอนนี้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เนื่องจาก</a:t>
            </a:r>
            <a:r>
              <a:rPr lang="th-TH" sz="1600" b="0" dirty="0" err="1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จีรนันท์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ยังไม่ได้ลงมือปฏิบัติงานจึงประเมินผลการทำงานไม่ได้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ง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เพราะการปฏิบัติงานตามลำดับขั้นตอนเป็นการลงมือทำงานตามแผนที่ได้วางไว้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</a:t>
            </a:r>
            <a:r>
              <a:rPr kumimoji="0" lang="th-TH" sz="1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จีรนันท์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จัดเตรียมปุ๋ยน้ำสำหรับฉีดพ่นต้นไม้ที่จัดสวนถาด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จึงไม่ใช่การปฏิบัติอยู่ในขั้นตอนนี้ เนื่องจาก</a:t>
            </a:r>
            <a:r>
              <a:rPr lang="th-TH" sz="1600" b="0" dirty="0" err="1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จีรนันท์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ยังไม่ได้ลงมือปฏิบัติงานเป็นเพียงการจัดเตรียมวัสดุ อุปกรณ์เท่านั้น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defTabSz="914324">
              <a:defRPr/>
            </a:pPr>
            <a:endParaRPr lang="th-TH" sz="1600" b="0" baseline="0" dirty="0" smtClean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>
                <a:solidFill>
                  <a:prstClr val="black"/>
                </a:solidFill>
              </a:rPr>
              <a:pPr/>
              <a:t>205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91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457200" defTabSz="914324"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) ครูให้นักเรียนทำ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ม. 1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เล่ม 2 ข้อ</a:t>
            </a:r>
            <a:r>
              <a:rPr lang="en-US" sz="16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9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ครูคลิกเพื่อเฉลยคำตอบข้อ 9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เฉลย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	</a:t>
            </a: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ทำความสะอาดแก้วเป็นขั้นตอนของการเตรียมภาชนะที่ใช้ในการจัดสวนจึงควรทำด้วยความระมัดระวัง แต่ไม่ใช่ขั้นตอนที่ต้องใช้ความระมัดระวังมากที่สุด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          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ข 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เพราะการนำต้นไม้วางลงในแก้วเป็นขั้นตอนที่ต้องใช้ความระมัดระวังมากที่สุด เนื่องจากต้นไม้มีขนาดเล็กและบอบบางต้องใช้เครื่องมือหยิบจับทีละชิ้นและค่อย ๆ จัดวาง</a:t>
            </a:r>
            <a:r>
              <a:rPr lang="en-US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 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ซึ่งถ้าขาดความระมัดระวัง อาจทำให้ต้นไม้หักหรือฉีกขาดได้ง่าย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            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 ไม่ถูกต้อง เพราะการตกแต่งสวนแก้วด้วยตุ๊กตาเป็นขั้นตอนที่ทำหลังจากจัดสวนในแก้วเสร็จแล้ว ซึ่งไม่ใช่ขั้นตอนที่ต้องใช้ความระมัดระวังมากที่สุด         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ง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เพราะการโรยกรวดเม็ดใหญ่เป็นการใช้ช้อนตักแล้วโรยลงในแก้ว ซึ่งไม่ใช่ขั้นตอนที่ต้องใช้ความระมัดระวังมากที่สุด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endParaRPr lang="th-TH" sz="1600" b="0" baseline="0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>
                <a:solidFill>
                  <a:prstClr val="black"/>
                </a:solidFill>
              </a:rPr>
              <a:pPr/>
              <a:t>206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91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457200" defTabSz="914324"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) ครูให้นักเรียนทำ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แบบทดสอบหลังเรียน 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การงานอาชีพและเทคโนโลยี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ม. 1 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เล่ม 2 ข้อ</a:t>
            </a:r>
            <a:r>
              <a:rPr lang="en-US" sz="1600" b="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10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ครูคลิกเพื่อเฉลยคำตอบข้อ 10 </a:t>
            </a: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b="0" dirty="0" smtClean="0">
                <a:latin typeface="Angsana New" pitchFamily="18" charset="-34"/>
                <a:cs typeface="Angsana New" pitchFamily="18" charset="-34"/>
              </a:rPr>
              <a:t>เฉลย </a:t>
            </a:r>
            <a:r>
              <a:rPr lang="th-TH" sz="1600" b="0" dirty="0">
                <a:latin typeface="Angsana New" pitchFamily="18" charset="-34"/>
                <a:cs typeface="Angsana New" pitchFamily="18" charset="-34"/>
              </a:rPr>
              <a:t>	</a:t>
            </a:r>
            <a:endParaRPr lang="th-TH" sz="1600" b="0" dirty="0" smtClean="0"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การวิเคราะห์งานเป็นการศึกษาข้อมูลการปฏิบัติงานซึ่งจะศึกษาเกี่ยวกับลักษณะงานและคุณสมบัติของผู้จัดสวน ดังนั้น หนูนาโรยถ่านบดลงในถาดก่อนใส่เศษอิฐและดิน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จึงไม่ใช่การปฏิบัติอยู่ในขั้นตอนนี้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ข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เพราะการวางแผนในการทำงานเป็นกิจกรรมที่กำหนดวัตถุประสงค์และวิธีการว่าจะทำอะไร เมื่อไร ใครทำ และทำอย่างไร โดยต้องทำไว้ล่วงหน้าก่อนลงมือจัดสวนถาด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หนูนาโรยถ่านบดลงในถาดก่อนใส่เศษอิฐและดิน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จึงไม่ใช่การปฏิบัติอยู่ในขั้นตอนนี้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  ไม่ถูกต้อง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เพราะการประเมินผลการทำงานเป็นการตรวจสอบผลงานที่ทำแล้วว่าเป็นไปตามวัตถุประสงค์ที่กำหนดไว้หรือไม่ ซึ่งเป็นขั้นตอน</a:t>
            </a:r>
            <a:r>
              <a:rPr lang="th-TH" sz="1600" b="0" baseline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ที่ทำหลังจากจัดสวนในภาชนะเสร็จแล้ว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หนูนาโรยถ่านบดลงในถาดก่อนใส่เศษอิฐและดิน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จึงไม่ใช่การปฏิบัติอยู่ในขั้นตอนนี้ เนื่องจาก</a:t>
            </a:r>
            <a:r>
              <a:rPr lang="th-TH" sz="1600" b="0" dirty="0" smtClean="0">
                <a:effectLst/>
                <a:latin typeface="Angsana New" pitchFamily="18" charset="-34"/>
                <a:ea typeface="Calibri"/>
                <a:cs typeface="Angsana New" pitchFamily="18" charset="-34"/>
              </a:rPr>
              <a:t>หนูนายังทำงานไม่เสร็จ จึงประเมินผลการทำงานไม่ได้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            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ง   ถูกต้อง </a:t>
            </a:r>
            <a:r>
              <a:rPr lang="th-TH" sz="1600" b="0" kern="1200" dirty="0" smtClean="0">
                <a:effectLst/>
                <a:latin typeface="Angsana New" pitchFamily="18" charset="-34"/>
                <a:ea typeface="+mn-ea"/>
                <a:cs typeface="Angsana New" pitchFamily="18" charset="-34"/>
              </a:rPr>
              <a:t>เพราะการปฏิบัติงานตามลำดับขั้นตอนเป็นการปฏิบัติงานตามแผนที่ได้วางไว้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ดังนั้น หนูนาโรยถ่านบดลงในถาดก่อนใส่เศษอิฐและดิน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Calibri"/>
                <a:cs typeface="Angsana New" pitchFamily="18" charset="-34"/>
              </a:rPr>
              <a:t>จึงเป็นการปฏิบัติอยู่ในขั้นตอนนี้ </a:t>
            </a:r>
          </a:p>
          <a:p>
            <a:pPr marL="180000" marR="0" lvl="0" indent="-45720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lang="th-TH" sz="1600" b="0" baseline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9EE6D-80AB-4982-8247-59BFE0EDC0BE}" type="slidenum">
              <a:rPr lang="en-US">
                <a:solidFill>
                  <a:prstClr val="black"/>
                </a:solidFill>
              </a:rPr>
              <a:pPr/>
              <a:t>207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91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457200"/>
            <a:r>
              <a:rPr lang="th-TH" sz="1600" dirty="0">
                <a:latin typeface="Angsana New" pitchFamily="18" charset="-34"/>
                <a:cs typeface="Angsana New" pitchFamily="18" charset="-34"/>
              </a:rPr>
              <a:t>1)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ครูคลิกถามคำถามนักเรียนเพื่อเชื่อมโยงเข้าสู่หน่วยการเรียนรู้ต่อไป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โดย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ให้นักเรียนแสดง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ความ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คิดเห็นอย่างอิสระเพื่อประเมินความรู้ 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  <a:p>
            <a:pPr marL="180000" indent="-457200"/>
            <a:r>
              <a:rPr lang="th-TH" sz="1600" dirty="0">
                <a:latin typeface="Angsana New" pitchFamily="18" charset="-34"/>
                <a:cs typeface="Angsana New" pitchFamily="18" charset="-34"/>
              </a:rPr>
              <a:t>2)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ครูเฉลยแนวคำตอบ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  <a:p>
            <a:pPr marL="180000" indent="-457200"/>
            <a:r>
              <a:rPr lang="th-TH" sz="1600" b="1" i="1" u="none" dirty="0" smtClean="0">
                <a:latin typeface="Angsana New" pitchFamily="18" charset="-34"/>
                <a:cs typeface="Angsana New" pitchFamily="18" charset="-34"/>
              </a:rPr>
              <a:t>แนวคำตอบ</a:t>
            </a:r>
            <a:r>
              <a:rPr lang="en-US" sz="1600" b="1" i="1" u="none" dirty="0" smtClean="0"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1600" b="1" i="1" u="none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นำมาประดิษฐ์เป็นของเล่น ของใช้ หรือของตกแต่งเพื่อไว้ใช้ประโยชน์ในชีวิตประจำวัน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 หรือพัฒนาให้เป็นสินค้าของท้องถิ่น  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  <a:p>
            <a:pPr marL="180000" indent="-457200"/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) ครูคลิกเพื่อมอบหมายให้นักเรียนไปศึกษา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เนื้อหาใน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หน่วยการเรียนรู้ที่ </a:t>
            </a: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 ประดิษฐ์ไว้ใช้ประโยชน์ </a:t>
            </a:r>
            <a:r>
              <a:rPr lang="th-TH" sz="1600" dirty="0">
                <a:latin typeface="Angsana New" pitchFamily="18" charset="-34"/>
                <a:cs typeface="Angsana New" pitchFamily="18" charset="-34"/>
              </a:rPr>
              <a:t>เพื่อจัดการเรียนรู้ครั้งต่อไป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6068C-E470-40A3-B3FA-E068791ED3C7}" type="slidenum">
              <a:rPr lang="th-TH" smtClean="0">
                <a:solidFill>
                  <a:prstClr val="black"/>
                </a:solidFill>
              </a:rPr>
              <a:pPr/>
              <a:t>208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2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การจัดสวนในภาชนะ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(ต่อ)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2.3 การจัดสวนถาด</a:t>
            </a:r>
            <a:endParaRPr kumimoji="0" lang="th-TH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1) ครูคลิกเพื่ออธิบายเกี่ยวกับการจัดสวนถาดตามขั้นตอนกระบวนการทำงาน โดยเริ่มจาก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 ขั้นตอนที่ 1 การวิเคราะห์งาน จากนั้นครูคลิกเพื่อเชื่อมโยงข้อมูลในหน้า 186 แล้วอธิบายเพิ่มเติม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2) ครูคลิกขั้นตอนที่ 2 การวางแผนในการทำงาน เพื่อเชื่อมโยงข้อมูลในหน้า 187 แล้วอธิบาย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563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    เพิ่มเติมเกี่ยวกับการวางแผนในการทำงาน </a:t>
            </a:r>
          </a:p>
          <a:p>
            <a:pPr lvl="0"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3) ครูคลิกขั้นตอนที่ 3 การปฏิบัติงานตามลำดับขั้นตอน เพื่อเชื่อมโยงข้อมูลในหน้า 188</a:t>
            </a:r>
            <a:r>
              <a:rPr lang="en-US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189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แล้ว</a:t>
            </a:r>
          </a:p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อธิบายเพิ่มเติมเกี่ยวกับการปฏิบัติงานตามลำดับขั้นตอน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4) ครูคลิกขั้นตอนที่ 4 การประเมินผลการทำงาน เพื่อเชื่อมโยงข้อมูลในหน้า 190 แล้วอธิบาย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เพิ่มเติมเกี่ยวกับการประเมินผลการทำงาน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5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) ครูคลิก ไป เพื่อเชื่อมโยงหัวข้อต่อไปในหน้า 191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ครูใช้เวลาในการจัดกิจกรรมการเรียนรู้ประมาณ 90 นาที (หรือให้ครูใช้เวลาตามความเหมาะสม)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5431C-BF32-4E74-8B74-68F3686DF052}" type="slidenum">
              <a:rPr lang="th-TH" smtClean="0"/>
              <a:t>185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0544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การจัดสวนในภาชนะ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(ต่อ)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2.3 การจัดสวนถาด</a:t>
            </a:r>
            <a:endParaRPr lang="th-TH" sz="1600" b="1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1) นักเรียน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ร่วมกันอภิปรายขั้นตอนที่ 1 การวิเคราะห์งาน เกี่ยวกับลักษณะงานและคุณสมบัติของผู้ปฏิบัติงาน แล้วบันทึกผล </a:t>
            </a:r>
            <a:endParaRPr lang="th-TH" sz="1600" dirty="0" smtClean="0">
              <a:solidFill>
                <a:prstClr val="black"/>
              </a:solidFill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noProof="0" dirty="0" smtClean="0">
                <a:latin typeface="Angsana New" pitchFamily="18" charset="-34"/>
                <a:cs typeface="Angsana New" pitchFamily="18" charset="-34"/>
              </a:rPr>
              <a:t>2) นักเรียนศึกษาวิธีการวิเคราะห์งานจากหนังสือเรียน  รายวิชาพื้นฐาน การงานอาชีพและเทคโนโลยี ม. 1 เล่ม 2 (หน้า 38) </a:t>
            </a:r>
          </a:p>
          <a:p>
            <a:pPr marL="180000" indent="-457200" defTabSz="914324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3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)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 ครูคลิกเพื่ออธิบายขั้นตอนที่ 1 การ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วิเคราะห์งานเกี่ยวกับการวิเคราะห์ลักษณะงาน และคุณสมบัติของ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ผู้จัดสวนถาด ให้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นักเรียนฟังและซักถามข้อสงสัย</a:t>
            </a:r>
          </a:p>
          <a:p>
            <a:pPr marL="180000" marR="0" lvl="0" indent="-45720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4) ครูคลิก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กลับ เพื่อเชื่อมโยงข้อมูลกลับไปหน้า 185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endParaRPr lang="en-US" sz="1600" dirty="0">
              <a:solidFill>
                <a:prstClr val="black"/>
              </a:solidFill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ea typeface="Times New Roman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>
                <a:solidFill>
                  <a:prstClr val="black"/>
                </a:solidFill>
              </a:rPr>
              <a:pPr/>
              <a:t>186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06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การจัดสวนในภาชนะ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(ต่อ)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2.3 การจัดสวนถาด</a:t>
            </a:r>
            <a:endParaRPr lang="th-TH" sz="1600" dirty="0" smtClean="0">
              <a:solidFill>
                <a:prstClr val="black"/>
              </a:solidFill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indent="-457200" defTabSz="914324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1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)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  นักเรียน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แบ่งกลุ่ม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กลุ่มละ 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5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คน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ช่วยกันวาง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แผนการจัดสวนถาดตามกระบวนการทำงานลงในกระดาษ</a:t>
            </a:r>
          </a:p>
          <a:p>
            <a:pPr marL="180000" indent="-457200" defTabSz="914324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2)  นักเรียน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จัดเตรียมวัสดุ อุปกรณ์ และเครื่องมือในการจัดสวนถาด</a:t>
            </a:r>
          </a:p>
          <a:p>
            <a:pPr marL="180000" indent="-457200" defTabSz="914324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3)  ครูคลิกอธิบาย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ขั้นตอนที่ 2 การวางแผนในการทำงาน ตามแผนที่ความคิดที่แสดงภาพรวมของการจัดสวนถาด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ให้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นักเรียนเปรียบเทียบกับผลงานของกลุ่มตนเอง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และปรับปรุง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แผน </a:t>
            </a:r>
          </a:p>
          <a:p>
            <a:pPr marL="180000" indent="-457200" defTabSz="914324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4)  ครู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ฝึกความคิดสร้างสรรค์ของนักเรียนโดยให้ออกแบบสวนถาดมา 3 แบบลงใน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กระดาษ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5) ครูคลิก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กลับ เพื่อเชื่อมโยงข้อมูลกลับไปหน้า 185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defRPr/>
            </a:pPr>
            <a:endParaRPr lang="th-TH" sz="1600" dirty="0">
              <a:solidFill>
                <a:prstClr val="black"/>
              </a:solidFill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defTabSz="914324">
              <a:defRPr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>
                <a:solidFill>
                  <a:prstClr val="black"/>
                </a:solidFill>
              </a:rPr>
              <a:pPr/>
              <a:t>187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03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577" y="4645124"/>
            <a:ext cx="5502616" cy="448121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การจัดสวนในภาชนะ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(ต่อ)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2.3 การจัดสวนถาด</a:t>
            </a:r>
            <a:endParaRPr lang="th-TH" sz="1600" dirty="0">
              <a:latin typeface="Times New Roman"/>
              <a:ea typeface="Times New Roman"/>
              <a:cs typeface="Angsana New"/>
            </a:endParaRPr>
          </a:p>
          <a:p>
            <a:pPr marL="180000" indent="-457200"/>
            <a:r>
              <a:rPr lang="th-TH" sz="1600" dirty="0" smtClean="0">
                <a:latin typeface="Angsana New" pitchFamily="18" charset="-34"/>
                <a:ea typeface="Times New Roman"/>
                <a:cs typeface="Angsana New" pitchFamily="18" charset="-34"/>
              </a:rPr>
              <a:t>1)  นักเรียน</a:t>
            </a:r>
            <a:r>
              <a:rPr lang="th-TH" sz="1600" dirty="0">
                <a:latin typeface="Angsana New" pitchFamily="18" charset="-34"/>
                <a:ea typeface="Times New Roman"/>
                <a:cs typeface="Angsana New" pitchFamily="18" charset="-34"/>
              </a:rPr>
              <a:t>ศึกษาขั้นตอนที่ 3 การปฏิบัติงานตามลำดับขั้นตอน วิธีการจัดสวนถาดจากหนังสือ</a:t>
            </a:r>
            <a:r>
              <a:rPr lang="th-TH" sz="1600" dirty="0" smtClean="0">
                <a:latin typeface="Angsana New" pitchFamily="18" charset="-34"/>
                <a:ea typeface="Times New Roman"/>
                <a:cs typeface="Angsana New" pitchFamily="18" charset="-34"/>
              </a:rPr>
              <a:t>เรียน  รายวิชาพื้นฐาน  การ</a:t>
            </a:r>
            <a:r>
              <a:rPr lang="th-TH" sz="1600" dirty="0">
                <a:latin typeface="Angsana New" pitchFamily="18" charset="-34"/>
                <a:ea typeface="Times New Roman"/>
                <a:cs typeface="Angsana New" pitchFamily="18" charset="-34"/>
              </a:rPr>
              <a:t>งานอาชีพและเทคโนโลยี ม. 1 เล่ม </a:t>
            </a:r>
            <a:r>
              <a:rPr lang="th-TH" sz="1600" dirty="0" smtClean="0">
                <a:latin typeface="Angsana New" pitchFamily="18" charset="-34"/>
                <a:ea typeface="Times New Roman"/>
                <a:cs typeface="Angsana New" pitchFamily="18" charset="-34"/>
              </a:rPr>
              <a:t>2</a:t>
            </a:r>
            <a:r>
              <a:rPr lang="th-TH" sz="1600" baseline="0" dirty="0" smtClean="0">
                <a:latin typeface="Angsana New" pitchFamily="18" charset="-34"/>
                <a:ea typeface="Times New Roman"/>
                <a:cs typeface="Angsana New" pitchFamily="18" charset="-34"/>
              </a:rPr>
              <a:t> </a:t>
            </a:r>
            <a:r>
              <a:rPr lang="th-TH" sz="1600" dirty="0" smtClean="0">
                <a:latin typeface="Angsana New" pitchFamily="18" charset="-34"/>
                <a:ea typeface="Times New Roman"/>
                <a:cs typeface="Angsana New" pitchFamily="18" charset="-34"/>
              </a:rPr>
              <a:t>(</a:t>
            </a:r>
            <a:r>
              <a:rPr lang="th-TH" sz="1600" dirty="0">
                <a:latin typeface="Angsana New" pitchFamily="18" charset="-34"/>
                <a:ea typeface="Times New Roman"/>
                <a:cs typeface="Angsana New" pitchFamily="18" charset="-34"/>
              </a:rPr>
              <a:t>หน้า </a:t>
            </a:r>
            <a:r>
              <a:rPr lang="th-TH" sz="1600" dirty="0" smtClean="0">
                <a:latin typeface="Angsana New" pitchFamily="18" charset="-34"/>
                <a:ea typeface="Times New Roman"/>
                <a:cs typeface="Angsana New" pitchFamily="18" charset="-34"/>
              </a:rPr>
              <a:t>38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lang="th-TH" sz="1600" dirty="0" smtClean="0">
                <a:latin typeface="Angsana New" pitchFamily="18" charset="-34"/>
                <a:ea typeface="Times New Roman"/>
                <a:cs typeface="Angsana New" pitchFamily="18" charset="-34"/>
              </a:rPr>
              <a:t>39</a:t>
            </a:r>
            <a:r>
              <a:rPr lang="th-TH" sz="1600" dirty="0">
                <a:latin typeface="Angsana New" pitchFamily="18" charset="-34"/>
                <a:ea typeface="Times New Roman"/>
                <a:cs typeface="Angsana New" pitchFamily="18" charset="-34"/>
              </a:rPr>
              <a:t>) </a:t>
            </a:r>
            <a:endParaRPr lang="th-TH" sz="1600" dirty="0" smtClean="0"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2)  ครูคลิกอธิบายขั้นตอนที่ 3 การปฏิบัติงานตามลำดับขั้นตอน พร้อมกับสาธิตวิธีการจัดสวนถาด (ข้อที่ 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3) ให้นักเรียนดูและซักถามข้อสงสัย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3) ครูคลิก ไป เพื่อเชื่อมโยงข้อมูลไปหน้า 199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180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endParaRPr lang="th-TH" sz="1600" dirty="0" smtClean="0">
              <a:latin typeface="Times New Roman"/>
              <a:ea typeface="Times New Roman"/>
              <a:cs typeface="Angsana New"/>
            </a:endParaRPr>
          </a:p>
          <a:p>
            <a:pPr indent="457163"/>
            <a:endParaRPr lang="th-TH" sz="1600" dirty="0">
              <a:latin typeface="Times New Roman"/>
              <a:ea typeface="Times New Roman"/>
              <a:cs typeface="Angsana New"/>
            </a:endParaRPr>
          </a:p>
          <a:p>
            <a:endParaRPr lang="th-TH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>
                <a:solidFill>
                  <a:prstClr val="black"/>
                </a:solidFill>
              </a:rPr>
              <a:pPr/>
              <a:t>188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45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การจัดสวนในภาชนะ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(ต่อ)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2.3 การจัดสวนถาด</a:t>
            </a:r>
            <a:endParaRPr lang="th-TH" sz="1600" dirty="0" smtClean="0">
              <a:solidFill>
                <a:prstClr val="black"/>
              </a:solidFill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ครูคลิกอธิบายขั้นตอนที่ 3 การปฏิบัติงานตามลำดับขั้นตอน (ต่อ) พร้อมกับสาธิตวิธีการ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    จัดสวนถาด (ข้อที่ 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6) ให้นักเรียนดู และซักถามข้อสงสัย </a:t>
            </a:r>
            <a:endParaRPr lang="th-TH" sz="1600" dirty="0" smtClean="0">
              <a:solidFill>
                <a:prstClr val="black"/>
              </a:solidFill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144000" indent="-457200" defTabSz="914324"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2) นักเรียน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ปฏิบัติการจัดสวนถาดตามขั้นตอน โดยครูเป็นผู้ให้คำแนะนำ</a:t>
            </a:r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44000" marR="0" lvl="0" indent="-457200" algn="l" defTabSz="9143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3) ครูคลิก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กลับ เพื่อเชื่อมโยงข้อมูลกลับไปหน้า 185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marL="144000" indent="-457200" defTabSz="914324">
              <a:spcBef>
                <a:spcPct val="0"/>
              </a:spcBef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defTabSz="914324">
              <a:spcBef>
                <a:spcPct val="0"/>
              </a:spcBef>
              <a:defRPr/>
            </a:pP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C0878-CC02-4BB5-BC5D-165D3DB459B7}" type="slidenum">
              <a:rPr lang="th-TH">
                <a:solidFill>
                  <a:prstClr val="black"/>
                </a:solidFill>
              </a:rPr>
              <a:pPr/>
              <a:t>189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45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 การจัดสวนในภาชนะ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(ต่อ)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2.3 การจัดสวนถาด</a:t>
            </a:r>
            <a:endParaRPr lang="th-TH" sz="1600" dirty="0" smtClean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179388" indent="-457200" defTabSz="914324" fontAlgn="base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defRPr/>
            </a:pPr>
            <a:r>
              <a:rPr lang="th-TH" sz="16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1)  ครู</a:t>
            </a:r>
            <a:r>
              <a:rPr lang="th-TH" sz="16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ให้นักเรียนอธิบายขั้นตอนที่ 4 การประเมินผลการ</a:t>
            </a:r>
            <a:r>
              <a:rPr lang="th-TH" sz="16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ทำงาน</a:t>
            </a:r>
          </a:p>
          <a:p>
            <a:pPr marL="180000" marR="0" lvl="0" indent="-457200" algn="l" defTabSz="914324" rtl="0" eaLnBrk="1" fontAlgn="base" latinLnBrk="0" hangingPunct="1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 ครูคลิกอธิบายขั้นตอนที่ 4 การประเมินผลการทำงาน พร้อมกับให้นักเรียนซักถามข้อสงสัย</a:t>
            </a:r>
            <a:endParaRPr lang="th-TH" sz="1600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spcBef>
                <a:spcPct val="0"/>
              </a:spcBef>
              <a:defRPr/>
            </a:pPr>
            <a:r>
              <a:rPr lang="th-TH" sz="16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) 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ครูแนะนำแหล่งข้อมูลเพิ่มเติมเกี่ยวกับการจัดสวนถาด</a:t>
            </a:r>
          </a:p>
          <a:p>
            <a:pPr marL="180000" indent="-457200" defTabSz="9143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4)  นักเรียน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แต่ละกลุ่มฝึกจัดสวนถาดตาม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ขั้นตอนของกระบวนการทำงาน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แล้วส่งตัวแทนกลุ่มนำเสนอผลงาน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หน้าชั้น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เรียน </a:t>
            </a:r>
          </a:p>
          <a:p>
            <a:pPr marL="180000" indent="-457200" defTabSz="91432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5)  นักเรียน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ร่วมกันวิจารณ์และแสดงความคิดเห็นเกี่ยวกับการจัดสวนถาดของเพื่อน ๆ  </a:t>
            </a:r>
          </a:p>
          <a:p>
            <a:pPr marL="180000" indent="-457200" defTabSz="914324">
              <a:lnSpc>
                <a:spcPct val="80000"/>
              </a:lnSpc>
              <a:spcBef>
                <a:spcPct val="0"/>
              </a:spcBef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6) 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ให้นักเรียนปฏิบัติกิจกรรมที่ 24 ภาพนี้มีความหมาย (ในแบบฝึกทักษะ รายวิชา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พื้นฐาน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งานอาชีพ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และเทคโนโลยี ม.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เล่ม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lnSpc>
                <a:spcPct val="80000"/>
              </a:lnSpc>
              <a:spcBef>
                <a:spcPct val="0"/>
              </a:spcBef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7) 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ให้นักเรียนปฏิบัติกิจกรรมที่ 28 วิเคราะห์อย่างมีหลักการ (ในแบบฝึกทักษะ รายวิชาพื้นฐาน การงาน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อาชีพและ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เทคโนโลยี ม. 1 เล่ม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180000" indent="-457200" defTabSz="914324">
              <a:lnSpc>
                <a:spcPct val="80000"/>
              </a:lnSpc>
              <a:spcBef>
                <a:spcPct val="0"/>
              </a:spcBef>
              <a:defRPr/>
            </a:pP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ea typeface="Times New Roman"/>
                <a:cs typeface="Angsana New" pitchFamily="18" charset="-34"/>
              </a:rPr>
              <a:t>8) 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ครู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ให้นักเรียนปฏิบัติกิจกรรมที่ 29 ภาพการจัดสวน (ในแบบฝึกทักษะ รายวิชา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พื้นฐาน</a:t>
            </a:r>
            <a:r>
              <a:rPr lang="th-TH" sz="1600" baseline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งานอาชีพ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และเทคโนโลยี </a:t>
            </a: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ม. 1 เล่ม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2)</a:t>
            </a: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 smtClean="0">
                <a:latin typeface="Angsana New" pitchFamily="18" charset="-34"/>
                <a:cs typeface="Angsana New" pitchFamily="18" charset="-34"/>
              </a:rPr>
              <a:t>9) ครูคลิก </a:t>
            </a:r>
            <a:r>
              <a:rPr lang="th-TH" sz="1600" baseline="0" dirty="0" smtClean="0">
                <a:latin typeface="Angsana New" pitchFamily="18" charset="-34"/>
                <a:cs typeface="Angsana New" pitchFamily="18" charset="-34"/>
              </a:rPr>
              <a:t>กลับ เพื่อเชื่อมโยงข้อมูลกลับไป</a:t>
            </a:r>
            <a:r>
              <a:rPr lang="th-TH" sz="1600" baseline="0" smtClean="0">
                <a:latin typeface="Angsana New" pitchFamily="18" charset="-34"/>
                <a:cs typeface="Angsana New" pitchFamily="18" charset="-34"/>
              </a:rPr>
              <a:t>หน้า 185</a:t>
            </a:r>
            <a:endParaRPr lang="th-TH" sz="1600" dirty="0" smtClean="0">
              <a:latin typeface="Angsana New" pitchFamily="18" charset="-34"/>
              <a:cs typeface="Angsana New" pitchFamily="18" charset="-34"/>
            </a:endParaRPr>
          </a:p>
          <a:p>
            <a:pPr defTabSz="914324">
              <a:defRPr/>
            </a:pP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defTabSz="914324">
              <a:defRPr/>
            </a:pPr>
            <a:endParaRPr lang="th-TH" sz="16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51FD6-5769-4971-9F92-193929DCC8EA}" type="slidenum">
              <a:rPr lang="th-TH">
                <a:solidFill>
                  <a:prstClr val="black"/>
                </a:solidFill>
              </a:rPr>
              <a:pPr/>
              <a:t>190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73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48CDB-107D-4226-B39B-E90554E04976}" type="slidenum">
              <a:rPr lang="en-US">
                <a:solidFill>
                  <a:prstClr val="black"/>
                </a:solidFill>
              </a:rPr>
              <a:pPr/>
              <a:t>191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10242" name="ตัวแทน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3. การดูแลรักษาสวนในภาชนะ 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1) นักเรียนร่วมกันอภิปรายเกี่ยวกับการดูแลรักษาสวนในภาชนะ แล้วบันทึกผล 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2) นักเรียนศึกษาวิธีการดูแลรักษาสวนในภาชนะจากหนังสือเรียน รายวิชาพื้นฐาน การงานอาชีพ </a:t>
            </a:r>
          </a:p>
          <a:p>
            <a:pPr marL="0" marR="0" lvl="0" indent="0" algn="l" defTabSz="9143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16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และเทคโนโลยี ม. 1 เล่ม 2 (หน้า 40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–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41) </a:t>
            </a:r>
          </a:p>
          <a:p>
            <a:pPr marL="180000" marR="0" lvl="0" indent="-457200" algn="l" defTabSz="914324" rtl="0" eaLnBrk="1" fontAlgn="base" latinLnBrk="0" hangingPunct="1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3) ครูคลิกอธิบาย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Times New Roman"/>
                <a:cs typeface="Angsana New" pitchFamily="18" charset="-34"/>
              </a:rPr>
              <a:t>เกี่ยวกับการดูแลรักษาสวนในภาชนะ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  <a:cs typeface="Angsana New" pitchFamily="18" charset="-34"/>
              </a:rPr>
              <a:t>พร้อมกับให้นักเรียนซักถามข้อสงสัย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Times New Roman"/>
              <a:cs typeface="Angsana New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>
              <a:spcBef>
                <a:spcPct val="0"/>
              </a:spcBef>
            </a:pPr>
            <a:endParaRPr lang="th-TH" sz="1600" baseline="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244" name="ตัวแทนหมายเลขภาพนิ่ง 3"/>
          <p:cNvSpPr txBox="1">
            <a:spLocks noGrp="1"/>
          </p:cNvSpPr>
          <p:nvPr/>
        </p:nvSpPr>
        <p:spPr bwMode="auto">
          <a:xfrm>
            <a:off x="3816043" y="9371659"/>
            <a:ext cx="2918150" cy="49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34B7438-1C29-43C7-BB5E-0FC06961744D}" type="slidenum">
              <a:rPr lang="en-US" sz="1200" smtClean="0">
                <a:solidFill>
                  <a:prstClr val="black"/>
                </a:solidFill>
                <a:latin typeface="Calibri" pitchFamily="34" charset="0"/>
                <a:cs typeface="Cordia New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191</a:t>
            </a:fld>
            <a:endParaRPr lang="th-TH" sz="1200" smtClean="0">
              <a:solidFill>
                <a:prstClr val="black"/>
              </a:solidFill>
              <a:latin typeface="Calibri" pitchFamily="34" charset="0"/>
              <a:cs typeface="Cordia New" pitchFamily="34" charset="-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3A4D9BF-85A2-4F69-9D71-F0B062ADD611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7" name="ตัวแทนท้ายกระดา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29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4F35-AE94-43F1-840B-AB7C847CCAAC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8E930B1-3FCE-40C8-B7FC-341BCF767C9C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D1B1B1D-544D-40E5-8071-1705DAE0118C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7" name="ตัวแทนท้ายกระดา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29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73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2EBE4-5A0C-4889-A586-5F2C94B0B4BD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65343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793E-FDB7-49DA-B1F2-9C29BF910EEE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12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8" name="ตัวแทนวันที่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A13DFD8-5C47-41CC-B28C-2D99160B1811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2" name="ตัวแทนท้ายกระดา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22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แทนวันที่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B5A25B-DA44-4FCD-B773-3D04B0D8D6DA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2" name="ตัวแทนหมายเลขภาพนิ่ง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6" name="ตัวแทนข้อความ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5" name="ตัวแทนข้อความ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027178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D28F2-7A55-45E4-A342-650E9A4D0D03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04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77EC0-61D5-4E23-9F06-AB95F3CEBC6F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47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E2B1-CCE5-4F66-9E18-00C9CBFC80A6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82117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DA134-4636-4B86-9BD4-14A760246F04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สี่เหลี่ยมผืนผ้า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4795748-C5BD-4A4D-8F05-57D820F7891B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15525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506F-6767-4C93-8FF7-5C336CEC9D53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36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832F4C3-8765-4E90-AD31-A5CF4582D8CF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85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26F0-22AB-4B29-BD82-7D7FC317FE7A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41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2BF2D-6F41-44EB-B7C9-ABDB996DB16F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25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217E-63A8-4481-B48A-EAC877487858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96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A585-A8E7-4D9D-8DCC-E4AD07C4935C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40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77500-BF3D-4EEC-BF4D-F57F274C3106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34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776D-B964-4E5C-BD78-377848B5493E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68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7891-9ED4-46D8-8AEA-2E871BEABE7A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1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265D-1DDE-4762-9AF4-C6B02798F3CA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F4BF2-BD67-44C1-B09C-45BF1912ACB7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45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1664A-C9AC-40F3-8BC3-5AE7F9BCC0E3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60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48AF-E5E8-43BC-8E27-EE61762AD85B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95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A407-56F2-4776-9292-21252BDAFD4D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62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C7B253B-E1D3-4EB9-8330-47F20DEDD740}" type="datetime1">
              <a:rPr lang="en-US" smtClean="0"/>
              <a:t>11/7/2015</a:t>
            </a:fld>
            <a:endParaRPr lang="th-TH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th-TH">
              <a:solidFill>
                <a:srgbClr val="EBDDC3"/>
              </a:solidFill>
            </a:endParaRPr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8238502" y="6360368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E7363A77-7BD1-4461-AE82-D4A215AD4790}" type="slidenum">
              <a:rPr lang="th-TH" sz="1600" smtClean="0">
                <a:solidFill>
                  <a:prstClr val="white"/>
                </a:solidFill>
                <a:cs typeface="FreesiaUPC"/>
              </a:rPr>
              <a:pPr>
                <a:defRPr/>
              </a:pPr>
              <a:t>‹#›</a:t>
            </a:fld>
            <a:endParaRPr lang="th-TH" sz="1600" dirty="0">
              <a:solidFill>
                <a:prstClr val="white"/>
              </a:solidFill>
              <a:cs typeface="FreesiaUPC"/>
            </a:endParaRPr>
          </a:p>
        </p:txBody>
      </p:sp>
    </p:spTree>
    <p:extLst>
      <p:ext uri="{BB962C8B-B14F-4D97-AF65-F5344CB8AC3E}">
        <p14:creationId xmlns:p14="http://schemas.microsoft.com/office/powerpoint/2010/main" val="2739093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6004-47A8-483E-AFF4-27691E6C3ABF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194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6FE3-5CDB-4AEC-8808-60B8920E3763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8238502" y="6360368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E7363A77-7BD1-4461-AE82-D4A215AD4790}" type="slidenum">
              <a:rPr lang="th-TH" sz="1600" smtClean="0">
                <a:solidFill>
                  <a:prstClr val="black"/>
                </a:solidFill>
                <a:cs typeface="FreesiaUPC"/>
              </a:rPr>
              <a:pPr>
                <a:defRPr/>
              </a:pPr>
              <a:t>‹#›</a:t>
            </a:fld>
            <a:endParaRPr lang="th-TH" sz="1600" dirty="0">
              <a:solidFill>
                <a:prstClr val="black"/>
              </a:solidFill>
              <a:cs typeface="FreesiaUPC"/>
            </a:endParaRPr>
          </a:p>
        </p:txBody>
      </p:sp>
    </p:spTree>
    <p:extLst>
      <p:ext uri="{BB962C8B-B14F-4D97-AF65-F5344CB8AC3E}">
        <p14:creationId xmlns:p14="http://schemas.microsoft.com/office/powerpoint/2010/main" val="3535770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F800A2F-A6F5-465F-8099-06065685965A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44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97CA7C0-5B06-40E8-85B9-A67E6A2EB634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9675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F45E2-21E9-41AA-8DBD-9172C1711752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2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8" name="ตัวแทนวันที่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39CB112-BEAF-4F8C-8416-A0C39A3C1EA4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0" name="ตัวแทนหมายเลขภาพนิ่ง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2" name="ตัวแทนท้ายกระดา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5B6973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1D126-3901-42BE-BF26-C42B652993C5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8238502" y="6360368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E7363A77-7BD1-4461-AE82-D4A215AD4790}" type="slidenum">
              <a:rPr lang="th-TH" sz="1600" smtClean="0">
                <a:solidFill>
                  <a:prstClr val="black"/>
                </a:solidFill>
                <a:cs typeface="FreesiaUPC"/>
              </a:rPr>
              <a:pPr>
                <a:defRPr/>
              </a:pPr>
              <a:t>‹#›</a:t>
            </a:fld>
            <a:endParaRPr lang="th-TH" sz="1600" dirty="0">
              <a:solidFill>
                <a:prstClr val="black"/>
              </a:solidFill>
              <a:cs typeface="FreesiaUPC"/>
            </a:endParaRPr>
          </a:p>
        </p:txBody>
      </p:sp>
    </p:spTree>
    <p:extLst>
      <p:ext uri="{BB962C8B-B14F-4D97-AF65-F5344CB8AC3E}">
        <p14:creationId xmlns:p14="http://schemas.microsoft.com/office/powerpoint/2010/main" val="1578452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369E-8458-484A-BE7E-ABCC6A394743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0236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A165923-5C6B-45D6-AD4E-5048EE452395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5" name="Slide Number Placeholder 3"/>
          <p:cNvSpPr txBox="1">
            <a:spLocks/>
          </p:cNvSpPr>
          <p:nvPr userDrawn="1"/>
        </p:nvSpPr>
        <p:spPr>
          <a:xfrm>
            <a:off x="8238502" y="6360368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E7363A77-7BD1-4461-AE82-D4A215AD4790}" type="slidenum">
              <a:rPr lang="th-TH" sz="1600" smtClean="0">
                <a:solidFill>
                  <a:prstClr val="black"/>
                </a:solidFill>
                <a:cs typeface="FreesiaUPC"/>
              </a:rPr>
              <a:pPr>
                <a:defRPr/>
              </a:pPr>
              <a:t>‹#›</a:t>
            </a:fld>
            <a:endParaRPr lang="th-TH" sz="1600" dirty="0">
              <a:solidFill>
                <a:prstClr val="black"/>
              </a:solidFill>
              <a:cs typeface="FreesiaUPC"/>
            </a:endParaRPr>
          </a:p>
        </p:txBody>
      </p:sp>
    </p:spTree>
    <p:extLst>
      <p:ext uri="{BB962C8B-B14F-4D97-AF65-F5344CB8AC3E}">
        <p14:creationId xmlns:p14="http://schemas.microsoft.com/office/powerpoint/2010/main" val="4144760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9D93D-F785-4092-851F-135A9D8BD9B1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9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5D9D12-D154-4A6C-9706-BD6E99453858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/>
                </a:solidFill>
              </a:rPr>
              <a:pPr/>
              <a:t>‹#›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8238502" y="6360368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E7363A77-7BD1-4461-AE82-D4A215AD4790}" type="slidenum">
              <a:rPr lang="th-TH" sz="1600" smtClean="0">
                <a:solidFill>
                  <a:prstClr val="black"/>
                </a:solidFill>
                <a:cs typeface="FreesiaUPC"/>
              </a:rPr>
              <a:pPr>
                <a:defRPr/>
              </a:pPr>
              <a:t>‹#›</a:t>
            </a:fld>
            <a:endParaRPr lang="th-TH" sz="1600" dirty="0">
              <a:solidFill>
                <a:prstClr val="black"/>
              </a:solidFill>
              <a:cs typeface="FreesiaUPC"/>
            </a:endParaRPr>
          </a:p>
        </p:txBody>
      </p:sp>
    </p:spTree>
    <p:extLst>
      <p:ext uri="{BB962C8B-B14F-4D97-AF65-F5344CB8AC3E}">
        <p14:creationId xmlns:p14="http://schemas.microsoft.com/office/powerpoint/2010/main" val="1379190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แทนวันที่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9832094-8BF2-4CBA-8774-CEB3AB0F44B6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2" name="ตัวแทนหมายเลขภาพนิ่ง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6" name="ตัวแทนข้อความ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5" name="ตัวแทนข้อความ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D959-40FA-4D9C-BA40-D4A1D457CE4F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2D4-EB0F-4C2B-AFEC-83C2529FA1DE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B5ECB-5E15-4708-9EA0-5150EEF24CDE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สี่เหลี่ยมผืนผ้า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ตัวแทนวันที่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C948331-DB6C-4974-960C-E432CCB32A7C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3" name="ตัวแทนหมายเลขภาพนิ่ง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14" name="ตัวแทนท้ายกระดา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6CE578E-9E8B-452D-A82E-52FB0A4A18F0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B290ED8-D233-4679-A3E3-13060023FC51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7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4347C-81B6-4B5A-A761-7B36C132F951}" type="datetime1">
              <a:rPr lang="en-US" smtClean="0">
                <a:solidFill>
                  <a:srgbClr val="5B6973"/>
                </a:solidFill>
              </a:rPr>
              <a:t>11/7/2015</a:t>
            </a:fld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5B697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72A1-7A45-4CFE-8F4B-84C3DB8EFCF5}" type="slidenum">
              <a:rPr lang="en-US" smtClean="0">
                <a:solidFill>
                  <a:srgbClr val="5B6973"/>
                </a:solidFill>
              </a:rPr>
              <a:pPr/>
              <a:t>‹#›</a:t>
            </a:fld>
            <a:endParaRPr lang="en-US" dirty="0">
              <a:solidFill>
                <a:srgbClr val="5B69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2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123897D-57AE-45BA-AEBB-C697AACA5D50}" type="datetime1">
              <a:rPr lang="en-US" smtClean="0">
                <a:solidFill>
                  <a:srgbClr val="775F55"/>
                </a:solidFill>
              </a:rPr>
              <a:t>11/7/2015</a:t>
            </a:fld>
            <a:endParaRPr lang="th-TH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8238502" y="6360368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E7363A77-7BD1-4461-AE82-D4A215AD4790}" type="slidenum">
              <a:rPr lang="th-TH" sz="1600" smtClean="0">
                <a:solidFill>
                  <a:prstClr val="black"/>
                </a:solidFill>
                <a:cs typeface="FreesiaUPC"/>
              </a:rPr>
              <a:pPr>
                <a:defRPr/>
              </a:pPr>
              <a:t>‹#›</a:t>
            </a:fld>
            <a:endParaRPr lang="th-TH" sz="1600" dirty="0">
              <a:solidFill>
                <a:prstClr val="black"/>
              </a:solidFill>
              <a:cs typeface="FreesiaUPC"/>
            </a:endParaRPr>
          </a:p>
        </p:txBody>
      </p:sp>
    </p:spTree>
    <p:extLst>
      <p:ext uri="{BB962C8B-B14F-4D97-AF65-F5344CB8AC3E}">
        <p14:creationId xmlns:p14="http://schemas.microsoft.com/office/powerpoint/2010/main" val="244336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13.pn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3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906016"/>
            <a:ext cx="8839200" cy="4107160"/>
          </a:xfrm>
          <a:prstGeom prst="roundRect">
            <a:avLst>
              <a:gd name="adj" fmla="val 4787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72527"/>
            <a:ext cx="86868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ง21101 การ</a:t>
            </a:r>
            <a:r>
              <a:rPr lang="th-TH" sz="4800" b="1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งาน</a:t>
            </a:r>
            <a:r>
              <a:rPr lang="th-TH" sz="4800" b="1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อาชีพและเทคโนโลยี ม. </a:t>
            </a:r>
            <a:r>
              <a:rPr lang="th-TH" sz="4800" b="1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1</a:t>
            </a:r>
            <a:endParaRPr lang="th-TH" sz="4800" b="1" dirty="0">
              <a:solidFill>
                <a:prstClr val="black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4904" y="2954097"/>
            <a:ext cx="376733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lumMod val="75000"/>
                      <a:alpha val="40000"/>
                    </a:schemeClr>
                  </a:glow>
                </a:effectLst>
                <a:latin typeface="Angsana New" pitchFamily="18" charset="-34"/>
                <a:ea typeface="Tahoma" pitchFamily="34" charset="0"/>
                <a:cs typeface="Angsana New" pitchFamily="18" charset="-34"/>
              </a:rPr>
              <a:t>การ</a:t>
            </a:r>
            <a:r>
              <a:rPr lang="th-TH" sz="4000" b="1" dirty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lumMod val="75000"/>
                      <a:alpha val="40000"/>
                    </a:schemeClr>
                  </a:glow>
                </a:effectLst>
                <a:latin typeface="Angsana New" pitchFamily="18" charset="-34"/>
                <a:ea typeface="Tahoma" pitchFamily="34" charset="0"/>
                <a:cs typeface="Angsana New" pitchFamily="18" charset="-34"/>
              </a:rPr>
              <a:t>จัดสวนถาด </a:t>
            </a:r>
            <a:endParaRPr lang="th-TH" sz="4000" b="1" dirty="0" smtClean="0"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lumMod val="75000"/>
                    <a:alpha val="40000"/>
                  </a:schemeClr>
                </a:glow>
              </a:effectLst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pic>
        <p:nvPicPr>
          <p:cNvPr id="12" name="Picture 2" descr="T:\56-01-0593 power point การงานฯ ม.1 ล.2\หน่วยที่ 7\แต่งแล้ว\DSC04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3650870" cy="331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ตัวแทนเนื้อหา 2"/>
          <p:cNvSpPr txBox="1">
            <a:spLocks/>
          </p:cNvSpPr>
          <p:nvPr/>
        </p:nvSpPr>
        <p:spPr>
          <a:xfrm>
            <a:off x="0" y="1196752"/>
            <a:ext cx="9144000" cy="1179512"/>
          </a:xfrm>
          <a:prstGeom prst="rect">
            <a:avLst/>
          </a:prstGeom>
          <a:solidFill>
            <a:srgbClr val="3891A7"/>
          </a:solidFill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EB80A"/>
              </a:buClr>
              <a:buSzPct val="60000"/>
              <a:buFont typeface="Wingdings"/>
              <a:buNone/>
              <a:tabLst/>
              <a:defRPr/>
            </a:pPr>
            <a:r>
              <a:rPr kumimoji="0" lang="th-TH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Angsana New"/>
                <a:ea typeface="+mn-ea"/>
                <a:cs typeface="Angsana New"/>
              </a:rPr>
              <a:t>หน่วยการเรียนรู้ที่ </a:t>
            </a:r>
            <a:r>
              <a:rPr kumimoji="0" lang="th-TH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ngsana New"/>
                <a:ea typeface="+mn-ea"/>
                <a:cs typeface="Angsana New"/>
              </a:rPr>
              <a:t>2 จัดสวนใน</a:t>
            </a:r>
            <a:r>
              <a:rPr kumimoji="0" lang="th-TH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Angsana New"/>
                <a:ea typeface="+mn-ea"/>
                <a:cs typeface="Angsana New"/>
              </a:rPr>
              <a:t>ภาชนะ</a:t>
            </a:r>
            <a:endParaRPr kumimoji="0" lang="th-TH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Angsana New"/>
              <a:ea typeface="+mn-ea"/>
              <a:cs typeface="Angsana New"/>
            </a:endParaRPr>
          </a:p>
        </p:txBody>
      </p:sp>
      <p:sp>
        <p:nvSpPr>
          <p:cNvPr id="11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10600" y="630932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183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580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06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8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ตัวแทนหมายเลขภาพนิ่ง 37"/>
          <p:cNvSpPr>
            <a:spLocks noGrp="1"/>
          </p:cNvSpPr>
          <p:nvPr>
            <p:ph type="sldNum" sz="quarter" idx="12"/>
          </p:nvPr>
        </p:nvSpPr>
        <p:spPr>
          <a:xfrm>
            <a:off x="8610600" y="6237312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prstClr val="black"/>
                </a:solidFill>
              </a:rPr>
              <a:pPr/>
              <a:t>192</a:t>
            </a:fld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63688" y="2204864"/>
            <a:ext cx="55100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3200" b="1" kern="0" dirty="0" err="1" smtClean="0">
                <a:ln w="10541" cmpd="sng">
                  <a:solidFill>
                    <a:srgbClr val="3891A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3891A7">
                        <a:tint val="40000"/>
                        <a:satMod val="250000"/>
                      </a:srgbClr>
                    </a:gs>
                    <a:gs pos="9000">
                      <a:srgbClr val="3891A7">
                        <a:tint val="52000"/>
                        <a:satMod val="300000"/>
                      </a:srgbClr>
                    </a:gs>
                    <a:gs pos="50000">
                      <a:srgbClr val="3891A7">
                        <a:shade val="20000"/>
                        <a:satMod val="300000"/>
                      </a:srgbClr>
                    </a:gs>
                    <a:gs pos="79000">
                      <a:srgbClr val="3891A7">
                        <a:tint val="52000"/>
                        <a:satMod val="300000"/>
                      </a:srgbClr>
                    </a:gs>
                    <a:gs pos="100000">
                      <a:srgbClr val="3891A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gsana New" pitchFamily="18" charset="-34"/>
                <a:cs typeface="Angsana New" pitchFamily="18" charset="-34"/>
              </a:rPr>
              <a:t>ออสโมคอส</a:t>
            </a:r>
            <a:endParaRPr lang="th-TH" sz="3200" dirty="0" smtClean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  </a:t>
            </a:r>
            <a:r>
              <a:rPr lang="th-TH" sz="3200" b="1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ออสโม</a:t>
            </a:r>
            <a:r>
              <a:rPr lang="th-TH" sz="3200" b="1" dirty="0" err="1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คอส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เป็นปุ๋ยที่ละลายช้ามาก </a:t>
            </a:r>
          </a:p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การใส่ปุ๋ยชนิดนี้จะช่วยให้พืชที่ปลูกเจริญเติบโต</a:t>
            </a:r>
          </a:p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งอกงาม ระยะเวลาที่เหมาะสมในการใส่ปุ๋ยชนิดนี้คือ 2-3 เดือน/ครั้ง เพื่อป้องกันอาการรากเน่าเนื่องจากได้รับปุ๋ยที่มีความเข้มข้นมากเกินไป</a:t>
            </a:r>
            <a:endParaRPr lang="th-TH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4697" y="1187666"/>
            <a:ext cx="2360903" cy="646331"/>
          </a:xfrm>
          <a:prstGeom prst="rect">
            <a:avLst/>
          </a:prstGeom>
          <a:solidFill>
            <a:srgbClr val="964305">
              <a:lumMod val="60000"/>
              <a:lumOff val="4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w="114300" prst="hardEdge"/>
          </a:sp3d>
        </p:spPr>
        <p:txBody>
          <a:bodyPr wrap="square" rtlCol="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เรื่องน่ารู้</a:t>
            </a:r>
            <a:endParaRPr kumimoji="0" lang="th-TH" sz="3600" b="1" i="0" u="none" strike="noStrike" kern="0" cap="none" spc="50" normalizeH="0" baseline="0" noProof="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สี่เหลี่ยมผืนผ้า 13"/>
          <p:cNvSpPr/>
          <p:nvPr/>
        </p:nvSpPr>
        <p:spPr>
          <a:xfrm>
            <a:off x="539552" y="1017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rPr>
              <a:t>3.  การดูแลรักษาสวนในภาชนะ</a:t>
            </a:r>
            <a:endParaRPr kumimoji="0" lang="th-TH" sz="2400" b="1" i="0" u="none" strike="noStrike" kern="0" cap="none" spc="0" normalizeH="0" baseline="0" noProof="0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" y="0"/>
            <a:ext cx="409120" cy="6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59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ตัวเชื่อมต่อตรง 79"/>
          <p:cNvCxnSpPr/>
          <p:nvPr/>
        </p:nvCxnSpPr>
        <p:spPr>
          <a:xfrm flipH="1">
            <a:off x="3505291" y="3591118"/>
            <a:ext cx="1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201650" y="1899062"/>
            <a:ext cx="3601410" cy="932210"/>
            <a:chOff x="5201650" y="1899062"/>
            <a:chExt cx="3601410" cy="932210"/>
          </a:xfrm>
        </p:grpSpPr>
        <p:cxnSp>
          <p:nvCxnSpPr>
            <p:cNvPr id="12" name="ตัวเชื่อมต่อตรง 11"/>
            <p:cNvCxnSpPr/>
            <p:nvPr/>
          </p:nvCxnSpPr>
          <p:spPr>
            <a:xfrm flipV="1">
              <a:off x="5201650" y="2421942"/>
              <a:ext cx="1224136" cy="1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38" name="กลุ่ม 37"/>
            <p:cNvGrpSpPr/>
            <p:nvPr/>
          </p:nvGrpSpPr>
          <p:grpSpPr>
            <a:xfrm>
              <a:off x="6209762" y="1899062"/>
              <a:ext cx="2593298" cy="932210"/>
              <a:chOff x="4750128" y="1916796"/>
              <a:chExt cx="2593298" cy="932210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21" name="สี่เหลี่ยมผืนผ้ามุมมน 20"/>
              <p:cNvSpPr/>
              <p:nvPr/>
            </p:nvSpPr>
            <p:spPr>
              <a:xfrm>
                <a:off x="4750128" y="1916796"/>
                <a:ext cx="2270144" cy="917233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750128" y="1956454"/>
                <a:ext cx="2593298" cy="892552"/>
              </a:xfrm>
              <a:prstGeom prst="rect">
                <a:avLst/>
              </a:prstGeom>
              <a:noFill/>
              <a:ln>
                <a:noFill/>
              </a:ln>
              <a:effectLst/>
              <a:sp3d>
                <a:bevelT w="139700" h="1397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th-TH" sz="2600" b="1" dirty="0" smtClean="0">
                    <a:solidFill>
                      <a:prstClr val="black"/>
                    </a:solidFill>
                  </a:rPr>
                  <a:t>กลุ่มพันธุ์ไม้อวบน้ำหรือ</a:t>
                </a:r>
              </a:p>
              <a:p>
                <a:r>
                  <a:rPr lang="th-TH" sz="2600" b="1" dirty="0" err="1" smtClean="0">
                    <a:solidFill>
                      <a:prstClr val="black"/>
                    </a:solidFill>
                  </a:rPr>
                  <a:t>แค็กตัสและซัค</a:t>
                </a:r>
                <a:r>
                  <a:rPr lang="th-TH" sz="2600" b="1" dirty="0" smtClean="0">
                    <a:solidFill>
                      <a:prstClr val="black"/>
                    </a:solidFill>
                  </a:rPr>
                  <a:t>คิว</a:t>
                </a:r>
                <a:r>
                  <a:rPr lang="th-TH" sz="2600" b="1" dirty="0" err="1">
                    <a:solidFill>
                      <a:prstClr val="black"/>
                    </a:solidFill>
                  </a:rPr>
                  <a:t>เ</a:t>
                </a:r>
                <a:r>
                  <a:rPr lang="th-TH" sz="2600" b="1" dirty="0" err="1" smtClean="0">
                    <a:solidFill>
                      <a:prstClr val="black"/>
                    </a:solidFill>
                  </a:rPr>
                  <a:t>ลนท์</a:t>
                </a:r>
                <a:endParaRPr lang="th-TH" sz="26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3497642" y="3032037"/>
            <a:ext cx="1827110" cy="982234"/>
            <a:chOff x="3497642" y="3032037"/>
            <a:chExt cx="1827110" cy="982234"/>
          </a:xfrm>
        </p:grpSpPr>
        <p:cxnSp>
          <p:nvCxnSpPr>
            <p:cNvPr id="33" name="ตัวเชื่อมต่อตรง 32"/>
            <p:cNvCxnSpPr/>
            <p:nvPr/>
          </p:nvCxnSpPr>
          <p:spPr>
            <a:xfrm flipV="1">
              <a:off x="4153396" y="3032037"/>
              <a:ext cx="0" cy="216024"/>
            </a:xfrm>
            <a:prstGeom prst="line">
              <a:avLst/>
            </a:prstGeom>
            <a:ln w="28575"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108" name="กลุ่ม 107"/>
            <p:cNvGrpSpPr/>
            <p:nvPr/>
          </p:nvGrpSpPr>
          <p:grpSpPr>
            <a:xfrm>
              <a:off x="3497642" y="3231685"/>
              <a:ext cx="1827110" cy="782586"/>
              <a:chOff x="3497642" y="3231685"/>
              <a:chExt cx="1827110" cy="782586"/>
            </a:xfrm>
          </p:grpSpPr>
          <p:sp>
            <p:nvSpPr>
              <p:cNvPr id="23" name="สี่เหลี่ยมผืนผ้ามุมมน 22"/>
              <p:cNvSpPr/>
              <p:nvPr/>
            </p:nvSpPr>
            <p:spPr>
              <a:xfrm>
                <a:off x="3497642" y="3231685"/>
                <a:ext cx="1827110" cy="782586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606022" y="3376756"/>
                <a:ext cx="155811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600" b="1" dirty="0" smtClean="0">
                    <a:solidFill>
                      <a:prstClr val="black"/>
                    </a:solidFill>
                  </a:rPr>
                  <a:t>กลุ่มพันธุ์ไม้น้ำ</a:t>
                </a:r>
                <a:endParaRPr lang="th-TH" sz="26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351926" y="2127728"/>
            <a:ext cx="2695024" cy="782586"/>
            <a:chOff x="351926" y="2127728"/>
            <a:chExt cx="2695024" cy="782586"/>
          </a:xfrm>
        </p:grpSpPr>
        <p:cxnSp>
          <p:nvCxnSpPr>
            <p:cNvPr id="14" name="ตัวเชื่อมต่อตรง 13"/>
            <p:cNvCxnSpPr/>
            <p:nvPr/>
          </p:nvCxnSpPr>
          <p:spPr>
            <a:xfrm flipH="1">
              <a:off x="2179036" y="2493106"/>
              <a:ext cx="867914" cy="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43" name="กลุ่ม 42"/>
            <p:cNvGrpSpPr/>
            <p:nvPr/>
          </p:nvGrpSpPr>
          <p:grpSpPr>
            <a:xfrm>
              <a:off x="351926" y="2127728"/>
              <a:ext cx="2069172" cy="782586"/>
              <a:chOff x="1875711" y="1984119"/>
              <a:chExt cx="2069172" cy="782586"/>
            </a:xfrm>
          </p:grpSpPr>
          <p:sp>
            <p:nvSpPr>
              <p:cNvPr id="19" name="สี่เหลี่ยมผืนผ้ามุมมน 18"/>
              <p:cNvSpPr/>
              <p:nvPr/>
            </p:nvSpPr>
            <p:spPr>
              <a:xfrm>
                <a:off x="1875711" y="1984119"/>
                <a:ext cx="1827110" cy="782586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875711" y="2129190"/>
                <a:ext cx="2069172" cy="492443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 prst="softRound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th-TH" sz="2600" b="1" dirty="0" smtClean="0">
                    <a:solidFill>
                      <a:prstClr val="black"/>
                    </a:solidFill>
                  </a:rPr>
                  <a:t>กลุ่มพันธุ์ไม้ในร่ม</a:t>
                </a:r>
                <a:endParaRPr lang="th-TH" sz="2600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144850" y="2501231"/>
            <a:ext cx="3327016" cy="2553145"/>
            <a:chOff x="144850" y="2501231"/>
            <a:chExt cx="3327016" cy="2553145"/>
          </a:xfrm>
        </p:grpSpPr>
        <p:cxnSp>
          <p:nvCxnSpPr>
            <p:cNvPr id="55" name="ตัวเชื่อมต่อตรง 54"/>
            <p:cNvCxnSpPr>
              <a:stCxn id="19" idx="1"/>
            </p:cNvCxnSpPr>
            <p:nvPr/>
          </p:nvCxnSpPr>
          <p:spPr>
            <a:xfrm flipH="1">
              <a:off x="151791" y="2519021"/>
              <a:ext cx="200135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144850" y="2501231"/>
              <a:ext cx="3327016" cy="2553145"/>
              <a:chOff x="144850" y="2501231"/>
              <a:chExt cx="3327016" cy="2553145"/>
            </a:xfrm>
          </p:grpSpPr>
          <p:grpSp>
            <p:nvGrpSpPr>
              <p:cNvPr id="16" name="กลุ่ม 15"/>
              <p:cNvGrpSpPr/>
              <p:nvPr/>
            </p:nvGrpSpPr>
            <p:grpSpPr>
              <a:xfrm>
                <a:off x="144850" y="2501231"/>
                <a:ext cx="254971" cy="746642"/>
                <a:chOff x="145486" y="2512245"/>
                <a:chExt cx="254971" cy="746642"/>
              </a:xfrm>
            </p:grpSpPr>
            <p:cxnSp>
              <p:nvCxnSpPr>
                <p:cNvPr id="57" name="ตัวเชื่อมต่อตรง 56"/>
                <p:cNvCxnSpPr/>
                <p:nvPr/>
              </p:nvCxnSpPr>
              <p:spPr>
                <a:xfrm>
                  <a:off x="151791" y="2512245"/>
                  <a:ext cx="0" cy="746642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ตัวเชื่อมต่อตรง 59"/>
                <p:cNvCxnSpPr>
                  <a:endCxn id="52" idx="1"/>
                </p:cNvCxnSpPr>
                <p:nvPr/>
              </p:nvCxnSpPr>
              <p:spPr>
                <a:xfrm>
                  <a:off x="145486" y="3247874"/>
                  <a:ext cx="254971" cy="0"/>
                </a:xfrm>
                <a:prstGeom prst="line">
                  <a:avLst/>
                </a:prstGeom>
                <a:ln>
                  <a:tailEnd type="oval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" name="Group 2"/>
              <p:cNvGrpSpPr/>
              <p:nvPr/>
            </p:nvGrpSpPr>
            <p:grpSpPr>
              <a:xfrm>
                <a:off x="149650" y="3017041"/>
                <a:ext cx="3322216" cy="2037335"/>
                <a:chOff x="149650" y="3017041"/>
                <a:chExt cx="3322216" cy="2037335"/>
              </a:xfrm>
            </p:grpSpPr>
            <p:sp>
              <p:nvSpPr>
                <p:cNvPr id="52" name="TextBox 51"/>
                <p:cNvSpPr txBox="1"/>
                <p:nvPr/>
              </p:nvSpPr>
              <p:spPr>
                <a:xfrm>
                  <a:off x="400457" y="3017041"/>
                  <a:ext cx="19594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>
                      <a:solidFill>
                        <a:prstClr val="black"/>
                      </a:solidFill>
                    </a:rPr>
                    <a:t>รดน้ำวันละ 1 ครั้ง</a:t>
                  </a:r>
                  <a:endParaRPr lang="th-TH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385097" y="3407534"/>
                  <a:ext cx="254662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>
                      <a:solidFill>
                        <a:prstClr val="black"/>
                      </a:solidFill>
                    </a:rPr>
                    <a:t>วางภาชนะบริเวณที่มี</a:t>
                  </a:r>
                  <a:endParaRPr lang="th-TH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06762" y="4222596"/>
                  <a:ext cx="25402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>
                      <a:solidFill>
                        <a:prstClr val="black"/>
                      </a:solidFill>
                    </a:rPr>
                    <a:t>ทำลายศัตรูพืชหรือปลิดใบ</a:t>
                  </a:r>
                  <a:endParaRPr lang="th-TH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443794" y="4592711"/>
                  <a:ext cx="3028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>
                      <a:solidFill>
                        <a:prstClr val="black"/>
                      </a:solidFill>
                    </a:rPr>
                    <a:t>ตัดแต่งกิ่งไม้และใบส่วนเกิน</a:t>
                  </a:r>
                  <a:endParaRPr lang="th-TH" sz="24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1" name="กลุ่ม 60"/>
                <p:cNvGrpSpPr/>
                <p:nvPr/>
              </p:nvGrpSpPr>
              <p:grpSpPr>
                <a:xfrm>
                  <a:off x="155508" y="3248411"/>
                  <a:ext cx="249113" cy="374568"/>
                  <a:chOff x="151791" y="2512245"/>
                  <a:chExt cx="254971" cy="746642"/>
                </a:xfrm>
              </p:grpSpPr>
              <p:cxnSp>
                <p:nvCxnSpPr>
                  <p:cNvPr id="62" name="ตัวเชื่อมต่อตรง 61"/>
                  <p:cNvCxnSpPr/>
                  <p:nvPr/>
                </p:nvCxnSpPr>
                <p:spPr>
                  <a:xfrm>
                    <a:off x="151791" y="2512245"/>
                    <a:ext cx="0" cy="746642"/>
                  </a:xfrm>
                  <a:prstGeom prst="line">
                    <a:avLst/>
                  </a:prstGeom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ตัวเชื่อมต่อตรง 66"/>
                  <p:cNvCxnSpPr/>
                  <p:nvPr/>
                </p:nvCxnSpPr>
                <p:spPr>
                  <a:xfrm>
                    <a:off x="151791" y="3258887"/>
                    <a:ext cx="254971" cy="0"/>
                  </a:xfrm>
                  <a:prstGeom prst="line">
                    <a:avLst/>
                  </a:prstGeom>
                  <a:ln>
                    <a:tailEnd type="oval"/>
                  </a:ln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กลุ่ม 68"/>
                <p:cNvGrpSpPr/>
                <p:nvPr/>
              </p:nvGrpSpPr>
              <p:grpSpPr>
                <a:xfrm>
                  <a:off x="155508" y="3613331"/>
                  <a:ext cx="298944" cy="450608"/>
                  <a:chOff x="151791" y="2512245"/>
                  <a:chExt cx="254971" cy="746642"/>
                </a:xfrm>
              </p:grpSpPr>
              <p:cxnSp>
                <p:nvCxnSpPr>
                  <p:cNvPr id="70" name="ตัวเชื่อมต่อตรง 69"/>
                  <p:cNvCxnSpPr/>
                  <p:nvPr/>
                </p:nvCxnSpPr>
                <p:spPr>
                  <a:xfrm>
                    <a:off x="151791" y="2512245"/>
                    <a:ext cx="0" cy="746642"/>
                  </a:xfrm>
                  <a:prstGeom prst="line">
                    <a:avLst/>
                  </a:prstGeom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ตัวเชื่อมต่อตรง 80"/>
                  <p:cNvCxnSpPr/>
                  <p:nvPr/>
                </p:nvCxnSpPr>
                <p:spPr>
                  <a:xfrm>
                    <a:off x="151791" y="3258887"/>
                    <a:ext cx="254971" cy="0"/>
                  </a:xfrm>
                  <a:prstGeom prst="line">
                    <a:avLst/>
                  </a:prstGeom>
                  <a:ln>
                    <a:tailEnd type="oval"/>
                  </a:ln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กลุ่ม 81"/>
                <p:cNvGrpSpPr/>
                <p:nvPr/>
              </p:nvGrpSpPr>
              <p:grpSpPr>
                <a:xfrm>
                  <a:off x="149650" y="4076901"/>
                  <a:ext cx="254972" cy="376527"/>
                  <a:chOff x="151791" y="2512245"/>
                  <a:chExt cx="254971" cy="746642"/>
                </a:xfrm>
              </p:grpSpPr>
              <p:cxnSp>
                <p:nvCxnSpPr>
                  <p:cNvPr id="83" name="ตัวเชื่อมต่อตรง 82"/>
                  <p:cNvCxnSpPr/>
                  <p:nvPr/>
                </p:nvCxnSpPr>
                <p:spPr>
                  <a:xfrm>
                    <a:off x="151791" y="2512245"/>
                    <a:ext cx="0" cy="746642"/>
                  </a:xfrm>
                  <a:prstGeom prst="line">
                    <a:avLst/>
                  </a:prstGeom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ตัวเชื่อมต่อตรง 83"/>
                  <p:cNvCxnSpPr/>
                  <p:nvPr/>
                </p:nvCxnSpPr>
                <p:spPr>
                  <a:xfrm>
                    <a:off x="151791" y="3258887"/>
                    <a:ext cx="254971" cy="0"/>
                  </a:xfrm>
                  <a:prstGeom prst="line">
                    <a:avLst/>
                  </a:prstGeom>
                  <a:ln>
                    <a:tailEnd type="oval"/>
                  </a:ln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กลุ่ม 84"/>
                <p:cNvGrpSpPr/>
                <p:nvPr/>
              </p:nvGrpSpPr>
              <p:grpSpPr>
                <a:xfrm>
                  <a:off x="149650" y="4457592"/>
                  <a:ext cx="254971" cy="365951"/>
                  <a:chOff x="151791" y="2512245"/>
                  <a:chExt cx="254971" cy="746642"/>
                </a:xfrm>
              </p:grpSpPr>
              <p:cxnSp>
                <p:nvCxnSpPr>
                  <p:cNvPr id="94" name="ตัวเชื่อมต่อตรง 93"/>
                  <p:cNvCxnSpPr/>
                  <p:nvPr/>
                </p:nvCxnSpPr>
                <p:spPr>
                  <a:xfrm>
                    <a:off x="151791" y="2512245"/>
                    <a:ext cx="0" cy="746642"/>
                  </a:xfrm>
                  <a:prstGeom prst="line">
                    <a:avLst/>
                  </a:prstGeom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ตัวเชื่อมต่อตรง 94"/>
                  <p:cNvCxnSpPr/>
                  <p:nvPr/>
                </p:nvCxnSpPr>
                <p:spPr>
                  <a:xfrm>
                    <a:off x="151791" y="3258887"/>
                    <a:ext cx="254971" cy="0"/>
                  </a:xfrm>
                  <a:prstGeom prst="line">
                    <a:avLst/>
                  </a:prstGeom>
                  <a:ln>
                    <a:tailEnd type="oval"/>
                  </a:ln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สี่เหลี่ยมผืนผ้า 17"/>
                <p:cNvSpPr/>
                <p:nvPr/>
              </p:nvSpPr>
              <p:spPr>
                <a:xfrm>
                  <a:off x="440492" y="3833106"/>
                  <a:ext cx="21852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th-TH" sz="2400" dirty="0">
                      <a:solidFill>
                        <a:prstClr val="black"/>
                      </a:solidFill>
                    </a:rPr>
                    <a:t>แสงแดดรำไรในตอนเช้า</a:t>
                  </a:r>
                </a:p>
              </p:txBody>
            </p:sp>
          </p:grpSp>
        </p:grpSp>
      </p:grpSp>
      <p:grpSp>
        <p:nvGrpSpPr>
          <p:cNvPr id="35" name="Group 34"/>
          <p:cNvGrpSpPr/>
          <p:nvPr/>
        </p:nvGrpSpPr>
        <p:grpSpPr>
          <a:xfrm>
            <a:off x="3314656" y="3833105"/>
            <a:ext cx="4044809" cy="2645707"/>
            <a:chOff x="3314656" y="3833105"/>
            <a:chExt cx="4044809" cy="2645707"/>
          </a:xfrm>
        </p:grpSpPr>
        <p:cxnSp>
          <p:nvCxnSpPr>
            <p:cNvPr id="75" name="ตัวเชื่อมต่อตรง 74"/>
            <p:cNvCxnSpPr/>
            <p:nvPr/>
          </p:nvCxnSpPr>
          <p:spPr>
            <a:xfrm>
              <a:off x="3328596" y="4723430"/>
              <a:ext cx="222033" cy="5724"/>
            </a:xfrm>
            <a:prstGeom prst="line">
              <a:avLst/>
            </a:prstGeom>
            <a:ln>
              <a:tailEnd type="oval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47" name="กลุ่ม 46"/>
            <p:cNvGrpSpPr/>
            <p:nvPr/>
          </p:nvGrpSpPr>
          <p:grpSpPr>
            <a:xfrm>
              <a:off x="3321626" y="5417796"/>
              <a:ext cx="261940" cy="408166"/>
              <a:chOff x="3321626" y="5417796"/>
              <a:chExt cx="261940" cy="408166"/>
            </a:xfrm>
          </p:grpSpPr>
          <p:cxnSp>
            <p:nvCxnSpPr>
              <p:cNvPr id="78" name="ตัวเชื่อมต่อตรง 77"/>
              <p:cNvCxnSpPr/>
              <p:nvPr/>
            </p:nvCxnSpPr>
            <p:spPr>
              <a:xfrm>
                <a:off x="3328595" y="5825962"/>
                <a:ext cx="254971" cy="0"/>
              </a:xfrm>
              <a:prstGeom prst="line">
                <a:avLst/>
              </a:prstGeom>
              <a:ln>
                <a:tailEnd type="oval"/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1" name="ตัวเชื่อมต่อตรง 100"/>
              <p:cNvCxnSpPr/>
              <p:nvPr/>
            </p:nvCxnSpPr>
            <p:spPr>
              <a:xfrm flipH="1">
                <a:off x="3321626" y="5417796"/>
                <a:ext cx="3484" cy="408166"/>
              </a:xfrm>
              <a:prstGeom prst="line">
                <a:avLst/>
              </a:pr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3314656" y="3833105"/>
              <a:ext cx="4044809" cy="2645707"/>
              <a:chOff x="3314656" y="3833105"/>
              <a:chExt cx="4044809" cy="2645707"/>
            </a:xfrm>
          </p:grpSpPr>
          <p:grpSp>
            <p:nvGrpSpPr>
              <p:cNvPr id="41" name="กลุ่ม 40"/>
              <p:cNvGrpSpPr/>
              <p:nvPr/>
            </p:nvGrpSpPr>
            <p:grpSpPr>
              <a:xfrm>
                <a:off x="3314656" y="3833106"/>
                <a:ext cx="235973" cy="526716"/>
                <a:chOff x="3314656" y="3833106"/>
                <a:chExt cx="235973" cy="526716"/>
              </a:xfrm>
            </p:grpSpPr>
            <p:cxnSp>
              <p:nvCxnSpPr>
                <p:cNvPr id="73" name="ตัวเชื่อมต่อตรง 72"/>
                <p:cNvCxnSpPr/>
                <p:nvPr/>
              </p:nvCxnSpPr>
              <p:spPr>
                <a:xfrm>
                  <a:off x="3314656" y="3833106"/>
                  <a:ext cx="6970" cy="526716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ตัวเชื่อมต่อตรง 73"/>
                <p:cNvCxnSpPr/>
                <p:nvPr/>
              </p:nvCxnSpPr>
              <p:spPr>
                <a:xfrm>
                  <a:off x="3314656" y="4354306"/>
                  <a:ext cx="235973" cy="0"/>
                </a:xfrm>
                <a:prstGeom prst="line">
                  <a:avLst/>
                </a:prstGeom>
                <a:ln>
                  <a:tailEnd type="oval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ตัวเชื่อมต่อตรง 95"/>
              <p:cNvCxnSpPr/>
              <p:nvPr/>
            </p:nvCxnSpPr>
            <p:spPr>
              <a:xfrm>
                <a:off x="3320746" y="4359822"/>
                <a:ext cx="7849" cy="363608"/>
              </a:xfrm>
              <a:prstGeom prst="line">
                <a:avLst/>
              </a:pr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>
              <a:xfrm>
                <a:off x="3314656" y="3833105"/>
                <a:ext cx="4044809" cy="2645707"/>
                <a:chOff x="3314656" y="3833105"/>
                <a:chExt cx="4044809" cy="2645707"/>
              </a:xfrm>
            </p:grpSpPr>
            <p:sp>
              <p:nvSpPr>
                <p:cNvPr id="71" name="TextBox 70"/>
                <p:cNvSpPr txBox="1"/>
                <p:nvPr/>
              </p:nvSpPr>
              <p:spPr>
                <a:xfrm>
                  <a:off x="3569627" y="4123473"/>
                  <a:ext cx="16998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>
                      <a:solidFill>
                        <a:prstClr val="black"/>
                      </a:solidFill>
                    </a:rPr>
                    <a:t>เติมน้ำให้เพียงพอ</a:t>
                  </a:r>
                  <a:endParaRPr lang="th-TH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3560127" y="4494466"/>
                  <a:ext cx="200258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>
                      <a:solidFill>
                        <a:prstClr val="black"/>
                      </a:solidFill>
                    </a:rPr>
                    <a:t>วางภาชนะให้ถูก</a:t>
                  </a:r>
                </a:p>
                <a:p>
                  <a:r>
                    <a:rPr lang="th-TH" sz="2400" dirty="0" smtClean="0">
                      <a:solidFill>
                        <a:prstClr val="black"/>
                      </a:solidFill>
                    </a:rPr>
                    <a:t>แสงแดดตอนกลางวัน</a:t>
                  </a:r>
                  <a:endParaRPr lang="th-TH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3561887" y="5195652"/>
                  <a:ext cx="17076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>
                      <a:solidFill>
                        <a:prstClr val="black"/>
                      </a:solidFill>
                    </a:rPr>
                    <a:t>ใส่ปุ๋ย 2-3 วัน/ครั้ง</a:t>
                  </a:r>
                  <a:endParaRPr lang="th-TH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571270" y="6017147"/>
                  <a:ext cx="37881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>
                      <a:solidFill>
                        <a:prstClr val="black"/>
                      </a:solidFill>
                    </a:rPr>
                    <a:t>ตัดแต่งกิ่งไม้และตัดใบส่วนเกิน</a:t>
                  </a:r>
                  <a:endParaRPr lang="th-TH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3571270" y="5595129"/>
                  <a:ext cx="278440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 smtClean="0">
                      <a:solidFill>
                        <a:prstClr val="black"/>
                      </a:solidFill>
                    </a:rPr>
                    <a:t>กำจัดศัตรูพืชในน้ำ</a:t>
                  </a:r>
                  <a:endParaRPr lang="th-TH" sz="2400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44" name="กลุ่ม 43"/>
                <p:cNvGrpSpPr/>
                <p:nvPr/>
              </p:nvGrpSpPr>
              <p:grpSpPr>
                <a:xfrm>
                  <a:off x="3314656" y="3833105"/>
                  <a:ext cx="261062" cy="1593379"/>
                  <a:chOff x="3314656" y="3833105"/>
                  <a:chExt cx="261062" cy="1593379"/>
                </a:xfrm>
              </p:grpSpPr>
              <p:cxnSp>
                <p:nvCxnSpPr>
                  <p:cNvPr id="76" name="ตัวเชื่อมต่อตรง 75"/>
                  <p:cNvCxnSpPr/>
                  <p:nvPr/>
                </p:nvCxnSpPr>
                <p:spPr>
                  <a:xfrm>
                    <a:off x="3320747" y="5417796"/>
                    <a:ext cx="254971" cy="0"/>
                  </a:xfrm>
                  <a:prstGeom prst="line">
                    <a:avLst/>
                  </a:prstGeom>
                  <a:ln>
                    <a:tailEnd type="oval"/>
                  </a:ln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ตัวเชื่อมต่อตรง 97"/>
                  <p:cNvCxnSpPr/>
                  <p:nvPr/>
                </p:nvCxnSpPr>
                <p:spPr>
                  <a:xfrm flipH="1">
                    <a:off x="3328595" y="4723430"/>
                    <a:ext cx="1" cy="703054"/>
                  </a:xfrm>
                  <a:prstGeom prst="line">
                    <a:avLst/>
                  </a:prstGeom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ตัวเชื่อมต่อตรง 75"/>
                  <p:cNvCxnSpPr/>
                  <p:nvPr/>
                </p:nvCxnSpPr>
                <p:spPr>
                  <a:xfrm>
                    <a:off x="3314656" y="3833105"/>
                    <a:ext cx="190636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กลุ่ม 47"/>
                <p:cNvGrpSpPr/>
                <p:nvPr/>
              </p:nvGrpSpPr>
              <p:grpSpPr>
                <a:xfrm>
                  <a:off x="3320746" y="5825962"/>
                  <a:ext cx="254971" cy="422018"/>
                  <a:chOff x="3320746" y="5825962"/>
                  <a:chExt cx="254971" cy="422018"/>
                </a:xfrm>
              </p:grpSpPr>
              <p:cxnSp>
                <p:nvCxnSpPr>
                  <p:cNvPr id="93" name="ตัวเชื่อมต่อตรง 92"/>
                  <p:cNvCxnSpPr/>
                  <p:nvPr/>
                </p:nvCxnSpPr>
                <p:spPr>
                  <a:xfrm>
                    <a:off x="3320746" y="6247980"/>
                    <a:ext cx="254971" cy="0"/>
                  </a:xfrm>
                  <a:prstGeom prst="line">
                    <a:avLst/>
                  </a:prstGeom>
                  <a:ln>
                    <a:tailEnd type="oval"/>
                  </a:ln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ตัวเชื่อมต่อตรง 104"/>
                  <p:cNvCxnSpPr/>
                  <p:nvPr/>
                </p:nvCxnSpPr>
                <p:spPr>
                  <a:xfrm>
                    <a:off x="3328596" y="5825962"/>
                    <a:ext cx="0" cy="422017"/>
                  </a:xfrm>
                  <a:prstGeom prst="line">
                    <a:avLst/>
                  </a:prstGeom>
                </p:spPr>
                <p:style>
                  <a:lnRef idx="2">
                    <a:schemeClr val="accent5"/>
                  </a:lnRef>
                  <a:fillRef idx="0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37" name="Group 36"/>
          <p:cNvGrpSpPr/>
          <p:nvPr/>
        </p:nvGrpSpPr>
        <p:grpSpPr>
          <a:xfrm>
            <a:off x="6023594" y="2421943"/>
            <a:ext cx="3372942" cy="2594332"/>
            <a:chOff x="6023594" y="2421943"/>
            <a:chExt cx="3372942" cy="2594332"/>
          </a:xfrm>
        </p:grpSpPr>
        <p:sp>
          <p:nvSpPr>
            <p:cNvPr id="100" name="TextBox 99"/>
            <p:cNvSpPr txBox="1"/>
            <p:nvPr/>
          </p:nvSpPr>
          <p:spPr>
            <a:xfrm>
              <a:off x="6278565" y="3700264"/>
              <a:ext cx="3117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dirty="0" smtClean="0">
                  <a:solidFill>
                    <a:prstClr val="black"/>
                  </a:solidFill>
                </a:rPr>
                <a:t>ใส่ปุ๋ยเมื่อใบเหี่ยวเฉาหรือเปลี่ยนสี</a:t>
              </a:r>
              <a:endParaRPr lang="th-TH" sz="2400" dirty="0">
                <a:solidFill>
                  <a:prstClr val="black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023594" y="2421943"/>
              <a:ext cx="3164918" cy="2594332"/>
              <a:chOff x="6023594" y="2421943"/>
              <a:chExt cx="3164918" cy="2594332"/>
            </a:xfrm>
          </p:grpSpPr>
          <p:grpSp>
            <p:nvGrpSpPr>
              <p:cNvPr id="111" name="กลุ่ม 110"/>
              <p:cNvGrpSpPr/>
              <p:nvPr/>
            </p:nvGrpSpPr>
            <p:grpSpPr>
              <a:xfrm>
                <a:off x="6033095" y="2421943"/>
                <a:ext cx="235973" cy="746642"/>
                <a:chOff x="6033095" y="2421943"/>
                <a:chExt cx="235973" cy="746642"/>
              </a:xfrm>
            </p:grpSpPr>
            <p:cxnSp>
              <p:nvCxnSpPr>
                <p:cNvPr id="87" name="ตัวเชื่อมต่อตรง 86"/>
                <p:cNvCxnSpPr/>
                <p:nvPr/>
              </p:nvCxnSpPr>
              <p:spPr>
                <a:xfrm>
                  <a:off x="6033095" y="2421943"/>
                  <a:ext cx="0" cy="746642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ตัวเชื่อมต่อตรง 87"/>
                <p:cNvCxnSpPr/>
                <p:nvPr/>
              </p:nvCxnSpPr>
              <p:spPr>
                <a:xfrm>
                  <a:off x="6033095" y="3168584"/>
                  <a:ext cx="235973" cy="1"/>
                </a:xfrm>
                <a:prstGeom prst="line">
                  <a:avLst/>
                </a:prstGeom>
                <a:ln>
                  <a:tailEnd type="oval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7" name="TextBox 96"/>
              <p:cNvSpPr txBox="1"/>
              <p:nvPr/>
            </p:nvSpPr>
            <p:spPr>
              <a:xfrm>
                <a:off x="6269068" y="2937752"/>
                <a:ext cx="25987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 smtClean="0">
                    <a:solidFill>
                      <a:prstClr val="black"/>
                    </a:solidFill>
                  </a:rPr>
                  <a:t>รดน้ำ 2-3 วัน/ครั้ง</a:t>
                </a:r>
                <a:endParaRPr lang="th-TH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6258749" y="3308150"/>
                <a:ext cx="27271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 smtClean="0">
                    <a:solidFill>
                      <a:prstClr val="black"/>
                    </a:solidFill>
                  </a:rPr>
                  <a:t>วางภาชนะทีมีแสงแดดส่องถึง</a:t>
                </a:r>
                <a:endParaRPr lang="th-TH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6291848" y="4128990"/>
                <a:ext cx="25402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 dirty="0" smtClean="0">
                    <a:solidFill>
                      <a:prstClr val="black"/>
                    </a:solidFill>
                  </a:rPr>
                  <a:t>ทำลายศัตรูพืชหรือปลิดใบ</a:t>
                </a:r>
                <a:endParaRPr lang="th-TH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สี่เหลี่ยมผืนผ้า 103"/>
              <p:cNvSpPr/>
              <p:nvPr/>
            </p:nvSpPr>
            <p:spPr>
              <a:xfrm>
                <a:off x="6300848" y="4554610"/>
                <a:ext cx="288766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2400" dirty="0">
                    <a:solidFill>
                      <a:prstClr val="black"/>
                    </a:solidFill>
                  </a:rPr>
                  <a:t>ตัดแต่งกิ่ง</a:t>
                </a:r>
                <a:r>
                  <a:rPr lang="th-TH" sz="2400" dirty="0" smtClean="0">
                    <a:solidFill>
                      <a:prstClr val="black"/>
                    </a:solidFill>
                  </a:rPr>
                  <a:t>ไม้ให้ได้รูปทรง</a:t>
                </a:r>
                <a:endParaRPr lang="th-TH" sz="24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12" name="กลุ่ม 111"/>
              <p:cNvGrpSpPr/>
              <p:nvPr/>
            </p:nvGrpSpPr>
            <p:grpSpPr>
              <a:xfrm>
                <a:off x="6023595" y="3165661"/>
                <a:ext cx="254971" cy="377772"/>
                <a:chOff x="6023595" y="3165661"/>
                <a:chExt cx="254971" cy="377772"/>
              </a:xfrm>
            </p:grpSpPr>
            <p:cxnSp>
              <p:nvCxnSpPr>
                <p:cNvPr id="89" name="ตัวเชื่อมต่อตรง 88"/>
                <p:cNvCxnSpPr/>
                <p:nvPr/>
              </p:nvCxnSpPr>
              <p:spPr>
                <a:xfrm>
                  <a:off x="6023595" y="3543433"/>
                  <a:ext cx="254971" cy="0"/>
                </a:xfrm>
                <a:prstGeom prst="line">
                  <a:avLst/>
                </a:prstGeom>
                <a:ln>
                  <a:tailEnd type="oval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ตัวเชื่อมต่อตรง 105"/>
                <p:cNvCxnSpPr/>
                <p:nvPr/>
              </p:nvCxnSpPr>
              <p:spPr>
                <a:xfrm>
                  <a:off x="6033095" y="3165661"/>
                  <a:ext cx="0" cy="373321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กลุ่ม 112"/>
              <p:cNvGrpSpPr/>
              <p:nvPr/>
            </p:nvGrpSpPr>
            <p:grpSpPr>
              <a:xfrm>
                <a:off x="6023594" y="3538982"/>
                <a:ext cx="254971" cy="389130"/>
                <a:chOff x="6023594" y="3538982"/>
                <a:chExt cx="254971" cy="389130"/>
              </a:xfrm>
            </p:grpSpPr>
            <p:cxnSp>
              <p:nvCxnSpPr>
                <p:cNvPr id="90" name="ตัวเชื่อมต่อตรง 89"/>
                <p:cNvCxnSpPr/>
                <p:nvPr/>
              </p:nvCxnSpPr>
              <p:spPr>
                <a:xfrm>
                  <a:off x="6023594" y="3928112"/>
                  <a:ext cx="254971" cy="0"/>
                </a:xfrm>
                <a:prstGeom prst="line">
                  <a:avLst/>
                </a:prstGeom>
                <a:ln>
                  <a:tailEnd type="oval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ตัวเชื่อมต่อตรง 106"/>
                <p:cNvCxnSpPr/>
                <p:nvPr/>
              </p:nvCxnSpPr>
              <p:spPr>
                <a:xfrm>
                  <a:off x="6037246" y="3538982"/>
                  <a:ext cx="0" cy="389130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กลุ่ม 113"/>
              <p:cNvGrpSpPr/>
              <p:nvPr/>
            </p:nvGrpSpPr>
            <p:grpSpPr>
              <a:xfrm>
                <a:off x="6033095" y="3937619"/>
                <a:ext cx="254971" cy="422203"/>
                <a:chOff x="6033095" y="3937619"/>
                <a:chExt cx="254971" cy="422203"/>
              </a:xfrm>
            </p:grpSpPr>
            <p:cxnSp>
              <p:nvCxnSpPr>
                <p:cNvPr id="91" name="ตัวเชื่อมต่อตรง 90"/>
                <p:cNvCxnSpPr/>
                <p:nvPr/>
              </p:nvCxnSpPr>
              <p:spPr>
                <a:xfrm>
                  <a:off x="6033095" y="4354981"/>
                  <a:ext cx="254971" cy="0"/>
                </a:xfrm>
                <a:prstGeom prst="line">
                  <a:avLst/>
                </a:prstGeom>
                <a:ln>
                  <a:tailEnd type="oval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ตัวเชื่อมต่อตรง 108"/>
                <p:cNvCxnSpPr/>
                <p:nvPr/>
              </p:nvCxnSpPr>
              <p:spPr>
                <a:xfrm>
                  <a:off x="6037246" y="3937619"/>
                  <a:ext cx="0" cy="422203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กลุ่ม 114"/>
              <p:cNvGrpSpPr/>
              <p:nvPr/>
            </p:nvGrpSpPr>
            <p:grpSpPr>
              <a:xfrm>
                <a:off x="6037246" y="4360717"/>
                <a:ext cx="263602" cy="424726"/>
                <a:chOff x="6037246" y="4360717"/>
                <a:chExt cx="263602" cy="424726"/>
              </a:xfrm>
            </p:grpSpPr>
            <p:cxnSp>
              <p:nvCxnSpPr>
                <p:cNvPr id="103" name="ตัวเชื่อมต่อตรง 102"/>
                <p:cNvCxnSpPr/>
                <p:nvPr/>
              </p:nvCxnSpPr>
              <p:spPr>
                <a:xfrm>
                  <a:off x="6045877" y="4785443"/>
                  <a:ext cx="254971" cy="0"/>
                </a:xfrm>
                <a:prstGeom prst="line">
                  <a:avLst/>
                </a:prstGeom>
                <a:ln>
                  <a:tailEnd type="oval"/>
                </a:ln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ตัวเชื่อมต่อตรง 109"/>
                <p:cNvCxnSpPr/>
                <p:nvPr/>
              </p:nvCxnSpPr>
              <p:spPr>
                <a:xfrm>
                  <a:off x="6037246" y="4360717"/>
                  <a:ext cx="0" cy="424725"/>
                </a:xfrm>
                <a:prstGeom prst="line">
                  <a:avLst/>
                </a:pr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8" name="สี่เหลี่ยมผืนผ้า 13"/>
          <p:cNvSpPr/>
          <p:nvPr/>
        </p:nvSpPr>
        <p:spPr>
          <a:xfrm>
            <a:off x="484955" y="56861"/>
            <a:ext cx="60406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 smtClean="0">
                <a:solidFill>
                  <a:srgbClr val="0070C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3. การดูแลรักษาสวนในภาชนะ</a:t>
            </a:r>
            <a:endParaRPr lang="th-TH" sz="2400" dirty="0">
              <a:solidFill>
                <a:srgbClr val="0070C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19" name="ชื่อเรื่อง 1"/>
          <p:cNvSpPr txBox="1">
            <a:spLocks/>
          </p:cNvSpPr>
          <p:nvPr/>
        </p:nvSpPr>
        <p:spPr>
          <a:xfrm>
            <a:off x="628421" y="692696"/>
            <a:ext cx="8153400" cy="50405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i="1" dirty="0" smtClean="0">
                <a:solidFill>
                  <a:schemeClr val="tx1"/>
                </a:solidFill>
              </a:rPr>
              <a:t>คำชี้แจง  </a:t>
            </a:r>
            <a:r>
              <a:rPr lang="th-TH" sz="2800" b="1" dirty="0" smtClean="0">
                <a:solidFill>
                  <a:schemeClr val="tx1"/>
                </a:solidFill>
              </a:rPr>
              <a:t>นักเรียนสร้างแผนภาพความคิดสรุปวิธีการดูแลรักษาสวนในภาชนะ</a:t>
            </a:r>
            <a:endParaRPr lang="th-TH" sz="2800" dirty="0">
              <a:solidFill>
                <a:schemeClr val="tx1"/>
              </a:solidFill>
            </a:endParaRPr>
          </a:p>
        </p:txBody>
      </p:sp>
      <p:sp>
        <p:nvSpPr>
          <p:cNvPr id="120" name="ตัวแทนหมายเลขภาพนิ่ง 37"/>
          <p:cNvSpPr>
            <a:spLocks noGrp="1"/>
          </p:cNvSpPr>
          <p:nvPr>
            <p:ph type="sldNum" sz="quarter" idx="12"/>
          </p:nvPr>
        </p:nvSpPr>
        <p:spPr>
          <a:xfrm>
            <a:off x="8610600" y="6237312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prstClr val="black"/>
                </a:solidFill>
              </a:rPr>
              <a:pPr/>
              <a:t>193</a:t>
            </a:fld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13" name="กลุ่ม 12"/>
          <p:cNvGrpSpPr/>
          <p:nvPr/>
        </p:nvGrpSpPr>
        <p:grpSpPr>
          <a:xfrm>
            <a:off x="2922036" y="1521723"/>
            <a:ext cx="2347484" cy="1495318"/>
            <a:chOff x="2922036" y="1521723"/>
            <a:chExt cx="2347484" cy="1495318"/>
          </a:xfrm>
        </p:grpSpPr>
        <p:sp>
          <p:nvSpPr>
            <p:cNvPr id="5" name="วงรี 4"/>
            <p:cNvSpPr/>
            <p:nvPr/>
          </p:nvSpPr>
          <p:spPr>
            <a:xfrm>
              <a:off x="3037272" y="1720897"/>
              <a:ext cx="2232248" cy="129614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grpSp>
          <p:nvGrpSpPr>
            <p:cNvPr id="10" name="กลุ่ม 9"/>
            <p:cNvGrpSpPr/>
            <p:nvPr/>
          </p:nvGrpSpPr>
          <p:grpSpPr>
            <a:xfrm rot="1470491">
              <a:off x="2922036" y="1521723"/>
              <a:ext cx="728091" cy="718325"/>
              <a:chOff x="2682891" y="2694303"/>
              <a:chExt cx="484953" cy="450581"/>
            </a:xfrm>
          </p:grpSpPr>
          <p:sp>
            <p:nvSpPr>
              <p:cNvPr id="7" name="สามเหลี่ยมหน้าจั่ว 6"/>
              <p:cNvSpPr/>
              <p:nvPr/>
            </p:nvSpPr>
            <p:spPr>
              <a:xfrm rot="13878869">
                <a:off x="2843808" y="2730307"/>
                <a:ext cx="360040" cy="288032"/>
              </a:xfrm>
              <a:prstGeom prst="triangl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สามเหลี่ยมหน้าจั่ว 7"/>
              <p:cNvSpPr/>
              <p:nvPr/>
            </p:nvSpPr>
            <p:spPr>
              <a:xfrm rot="2303983">
                <a:off x="2682891" y="2856852"/>
                <a:ext cx="360040" cy="288032"/>
              </a:xfrm>
              <a:prstGeom prst="triangl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วงรี 8"/>
              <p:cNvSpPr/>
              <p:nvPr/>
            </p:nvSpPr>
            <p:spPr>
              <a:xfrm>
                <a:off x="2816746" y="2840786"/>
                <a:ext cx="230536" cy="21602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3270989" y="1883652"/>
            <a:ext cx="1913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</a:rPr>
              <a:t>การดูแลรักษาสวนในภาชนะ</a:t>
            </a:r>
            <a:endParaRPr lang="th-TH" sz="3200" b="1" dirty="0">
              <a:solidFill>
                <a:prstClr val="black"/>
              </a:solidFill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" y="0"/>
            <a:ext cx="409120" cy="6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285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ตัวแทนหมายเลขภาพนิ่ง 20"/>
          <p:cNvSpPr>
            <a:spLocks noGrp="1"/>
          </p:cNvSpPr>
          <p:nvPr>
            <p:ph type="sldNum" sz="quarter" idx="12"/>
          </p:nvPr>
        </p:nvSpPr>
        <p:spPr>
          <a:xfrm>
            <a:off x="8290579" y="6477000"/>
            <a:ext cx="8382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b="1" smtClean="0">
                <a:solidFill>
                  <a:prstClr val="black"/>
                </a:solidFill>
                <a:latin typeface="AngsanaUPC" pitchFamily="18" charset="-34"/>
                <a:cs typeface="AngsanaUPC" pitchFamily="18" charset="-34"/>
              </a:rPr>
              <a:pPr/>
              <a:t>194</a:t>
            </a:fld>
            <a:endParaRPr lang="en-US" sz="1600" b="1" dirty="0">
              <a:solidFill>
                <a:prstClr val="black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3648" y="1628507"/>
            <a:ext cx="6729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นักเรียน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มีวิธีการจัดตกแต่งสวนถาดให้สวยงามอย่างไร </a:t>
            </a:r>
          </a:p>
        </p:txBody>
      </p:sp>
      <p:grpSp>
        <p:nvGrpSpPr>
          <p:cNvPr id="3" name="กลุ่ม 2"/>
          <p:cNvGrpSpPr/>
          <p:nvPr/>
        </p:nvGrpSpPr>
        <p:grpSpPr>
          <a:xfrm>
            <a:off x="3034256" y="2348880"/>
            <a:ext cx="5743983" cy="4165968"/>
            <a:chOff x="3034256" y="2348880"/>
            <a:chExt cx="5743983" cy="4165968"/>
          </a:xfrm>
        </p:grpSpPr>
        <p:pic>
          <p:nvPicPr>
            <p:cNvPr id="2050" name="Picture 2" descr="Z:\ภาพ 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256" y="2348880"/>
              <a:ext cx="5743983" cy="4165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387620" y="3573016"/>
              <a:ext cx="32538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th-TH" dirty="0" smtClean="0">
                  <a:solidFill>
                    <a:prstClr val="black"/>
                  </a:solidFill>
                  <a:cs typeface="+mj-cs"/>
                </a:rPr>
                <a:t>ควรนำวัสดุมาตกแต่งให้สวยงาม เช่น ตกแต่งด้วย</a:t>
              </a:r>
              <a:r>
                <a:rPr lang="th-TH" dirty="0">
                  <a:solidFill>
                    <a:prstClr val="black"/>
                  </a:solidFill>
                  <a:cs typeface="+mj-cs"/>
                </a:rPr>
                <a:t>ก้อน</a:t>
              </a:r>
              <a:r>
                <a:rPr lang="th-TH" dirty="0" smtClean="0">
                  <a:solidFill>
                    <a:prstClr val="black"/>
                  </a:solidFill>
                  <a:cs typeface="+mj-cs"/>
                </a:rPr>
                <a:t>หิน</a:t>
              </a:r>
            </a:p>
            <a:p>
              <a:pPr lvl="0">
                <a:spcBef>
                  <a:spcPct val="0"/>
                </a:spcBef>
              </a:pPr>
              <a:r>
                <a:rPr lang="th-TH" dirty="0" smtClean="0">
                  <a:solidFill>
                    <a:prstClr val="black"/>
                  </a:solidFill>
                  <a:cs typeface="+mj-cs"/>
                </a:rPr>
                <a:t>หรือ</a:t>
              </a:r>
              <a:r>
                <a:rPr lang="th-TH" dirty="0">
                  <a:solidFill>
                    <a:prstClr val="black"/>
                  </a:solidFill>
                  <a:cs typeface="+mj-cs"/>
                </a:rPr>
                <a:t>ตุ๊กตารูปสัตว์ต่าง </a:t>
              </a:r>
              <a:r>
                <a:rPr lang="th-TH" dirty="0" smtClean="0">
                  <a:solidFill>
                    <a:prstClr val="black"/>
                  </a:solidFill>
                  <a:cs typeface="+mj-cs"/>
                </a:rPr>
                <a:t>ๆ</a:t>
              </a:r>
              <a:endParaRPr lang="th-TH" dirty="0">
                <a:solidFill>
                  <a:prstClr val="black"/>
                </a:solidFill>
                <a:cs typeface="+mj-cs"/>
              </a:endParaRPr>
            </a:p>
          </p:txBody>
        </p:sp>
      </p:grpSp>
      <p:grpSp>
        <p:nvGrpSpPr>
          <p:cNvPr id="18" name="กลุ่ม 17"/>
          <p:cNvGrpSpPr/>
          <p:nvPr/>
        </p:nvGrpSpPr>
        <p:grpSpPr>
          <a:xfrm>
            <a:off x="2411760" y="218870"/>
            <a:ext cx="4538319" cy="1324880"/>
            <a:chOff x="2411760" y="218870"/>
            <a:chExt cx="4538319" cy="1324880"/>
          </a:xfrm>
        </p:grpSpPr>
        <p:grpSp>
          <p:nvGrpSpPr>
            <p:cNvPr id="19" name="กลุ่ม 18"/>
            <p:cNvGrpSpPr/>
            <p:nvPr/>
          </p:nvGrpSpPr>
          <p:grpSpPr>
            <a:xfrm>
              <a:off x="2411760" y="218870"/>
              <a:ext cx="4320480" cy="1324880"/>
              <a:chOff x="2519772" y="2132856"/>
              <a:chExt cx="4320480" cy="1324880"/>
            </a:xfrm>
          </p:grpSpPr>
          <p:sp>
            <p:nvSpPr>
              <p:cNvPr id="23" name="วงรี 22"/>
              <p:cNvSpPr/>
              <p:nvPr/>
            </p:nvSpPr>
            <p:spPr>
              <a:xfrm>
                <a:off x="4644008" y="2132856"/>
                <a:ext cx="1296144" cy="1224136"/>
              </a:xfrm>
              <a:prstGeom prst="ellipse">
                <a:avLst/>
              </a:prstGeom>
              <a:solidFill>
                <a:srgbClr val="E3ABFF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4" name="กลุ่ม 23"/>
              <p:cNvGrpSpPr/>
              <p:nvPr/>
            </p:nvGrpSpPr>
            <p:grpSpPr>
              <a:xfrm>
                <a:off x="2519772" y="2132856"/>
                <a:ext cx="4320480" cy="1324880"/>
                <a:chOff x="2411760" y="578868"/>
                <a:chExt cx="4320480" cy="1324880"/>
              </a:xfrm>
            </p:grpSpPr>
            <p:sp>
              <p:nvSpPr>
                <p:cNvPr id="25" name="วงรี 24"/>
                <p:cNvSpPr/>
                <p:nvPr/>
              </p:nvSpPr>
              <p:spPr>
                <a:xfrm>
                  <a:off x="5016996" y="578868"/>
                  <a:ext cx="1296144" cy="1224136"/>
                </a:xfrm>
                <a:prstGeom prst="ellipse">
                  <a:avLst/>
                </a:prstGeom>
                <a:solidFill>
                  <a:srgbClr val="FFCCFF"/>
                </a:solidFill>
                <a:ln>
                  <a:noFill/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วงรี 25"/>
                <p:cNvSpPr/>
                <p:nvPr/>
              </p:nvSpPr>
              <p:spPr>
                <a:xfrm>
                  <a:off x="2411760" y="620688"/>
                  <a:ext cx="1296144" cy="1224136"/>
                </a:xfrm>
                <a:prstGeom prst="ellipse">
                  <a:avLst/>
                </a:prstGeom>
                <a:solidFill>
                  <a:srgbClr val="E3ABFF"/>
                </a:solidFill>
                <a:ln>
                  <a:noFill/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วงรี 26"/>
                <p:cNvSpPr/>
                <p:nvPr/>
              </p:nvSpPr>
              <p:spPr>
                <a:xfrm>
                  <a:off x="5436096" y="620688"/>
                  <a:ext cx="1296144" cy="1224136"/>
                </a:xfrm>
                <a:prstGeom prst="ellipse">
                  <a:avLst/>
                </a:prstGeom>
                <a:solidFill>
                  <a:srgbClr val="CEF6FE"/>
                </a:solidFill>
                <a:ln>
                  <a:noFill/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วงรี 27"/>
                <p:cNvSpPr/>
                <p:nvPr/>
              </p:nvSpPr>
              <p:spPr>
                <a:xfrm>
                  <a:off x="3470548" y="620688"/>
                  <a:ext cx="1296144" cy="1224136"/>
                </a:xfrm>
                <a:prstGeom prst="ellipse">
                  <a:avLst/>
                </a:prstGeom>
                <a:solidFill>
                  <a:srgbClr val="E3ABFF"/>
                </a:solidFill>
                <a:ln>
                  <a:noFill/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วงรี 28"/>
                <p:cNvSpPr/>
                <p:nvPr/>
              </p:nvSpPr>
              <p:spPr>
                <a:xfrm>
                  <a:off x="4031940" y="647006"/>
                  <a:ext cx="1296144" cy="1224136"/>
                </a:xfrm>
                <a:prstGeom prst="ellipse">
                  <a:avLst/>
                </a:prstGeom>
                <a:solidFill>
                  <a:srgbClr val="CEF6FE"/>
                </a:solidFill>
                <a:ln>
                  <a:noFill/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วงรี 29"/>
                <p:cNvSpPr/>
                <p:nvPr/>
              </p:nvSpPr>
              <p:spPr>
                <a:xfrm>
                  <a:off x="3034308" y="679612"/>
                  <a:ext cx="1296144" cy="1224136"/>
                </a:xfrm>
                <a:prstGeom prst="ellipse">
                  <a:avLst/>
                </a:prstGeom>
                <a:solidFill>
                  <a:srgbClr val="CEF6FE"/>
                </a:solidFill>
                <a:ln>
                  <a:noFill/>
                </a:ln>
                <a:effectLst>
                  <a:softEdge rad="317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0" name="TextBox 19"/>
            <p:cNvSpPr txBox="1"/>
            <p:nvPr/>
          </p:nvSpPr>
          <p:spPr>
            <a:xfrm>
              <a:off x="6013975" y="318760"/>
              <a:ext cx="9361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?</a:t>
              </a:r>
              <a:endParaRPr lang="th-TH" sz="66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37309" y="546961"/>
              <a:ext cx="36133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คำถามทบทวนความรู้</a:t>
              </a:r>
              <a:endParaRPr lang="th-TH" sz="44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6468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2571023" y="1794753"/>
            <a:ext cx="3816425" cy="870208"/>
          </a:xfrm>
          <a:prstGeom prst="round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การจัดสวนถาด</a:t>
            </a:r>
          </a:p>
        </p:txBody>
      </p:sp>
      <p:grpSp>
        <p:nvGrpSpPr>
          <p:cNvPr id="2" name="กลุ่ม 1"/>
          <p:cNvGrpSpPr/>
          <p:nvPr/>
        </p:nvGrpSpPr>
        <p:grpSpPr>
          <a:xfrm>
            <a:off x="1678536" y="2664961"/>
            <a:ext cx="5773784" cy="3055956"/>
            <a:chOff x="1678536" y="2664961"/>
            <a:chExt cx="5773784" cy="305595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419600" y="2664961"/>
              <a:ext cx="0" cy="51679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1678536" y="3181754"/>
              <a:ext cx="5773784" cy="253916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thaiDist"/>
              <a:r>
                <a:rPr lang="th-TH" sz="3200" spc="60" dirty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     </a:t>
              </a:r>
              <a:r>
                <a:rPr lang="th-TH" spc="60" dirty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การจัดสวนถาดเป็นการนำพันธุ์ไม้ที่</a:t>
              </a:r>
              <a:r>
                <a:rPr lang="th-TH" spc="6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คัดเลือกแล้ว</a:t>
              </a:r>
              <a:r>
                <a:rPr lang="th-TH" spc="60" dirty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มาจัดลงใน</a:t>
              </a:r>
              <a:r>
                <a:rPr lang="th-TH" spc="6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ถาด ซึ่ง</a:t>
              </a:r>
              <a:r>
                <a:rPr lang="th-TH" spc="60" dirty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มีพื้นที่ในการจัดมากกว่า</a:t>
              </a:r>
              <a:r>
                <a:rPr lang="th-TH" spc="6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ภาชนะประเภทแก้ว</a:t>
              </a:r>
              <a:r>
                <a:rPr lang="th-TH" spc="60" dirty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และ</a:t>
              </a:r>
              <a:r>
                <a:rPr lang="th-TH" spc="6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ขวด จึงสามารถออกแบบโดยย่อ</a:t>
              </a:r>
              <a:r>
                <a:rPr lang="th-TH" spc="60" dirty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ทิวทัศน์ตามธรรมชาติให้มีความสวยงามและ</a:t>
              </a:r>
              <a:r>
                <a:rPr lang="th-TH" spc="6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กลมกลืน</a:t>
              </a:r>
              <a:r>
                <a:rPr lang="th-TH" spc="5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Angsana New"/>
                </a:rPr>
                <a:t>ไว้ในภาชนะได้</a:t>
              </a:r>
              <a:endParaRPr lang="en-US" sz="20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endParaRPr>
            </a:p>
          </p:txBody>
        </p:sp>
      </p:grpSp>
      <p:grpSp>
        <p:nvGrpSpPr>
          <p:cNvPr id="11" name="กลุ่ม 10"/>
          <p:cNvGrpSpPr/>
          <p:nvPr/>
        </p:nvGrpSpPr>
        <p:grpSpPr>
          <a:xfrm>
            <a:off x="2666505" y="548680"/>
            <a:ext cx="3528392" cy="934220"/>
            <a:chOff x="2555776" y="578792"/>
            <a:chExt cx="3816424" cy="934220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2555776" y="581286"/>
              <a:ext cx="3816424" cy="903498"/>
            </a:xfrm>
            <a:prstGeom prst="rect">
              <a:avLst/>
            </a:prstGeom>
            <a:solidFill>
              <a:srgbClr val="FFFF99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3" name="ข้าวหลามตัด 12"/>
            <p:cNvSpPr/>
            <p:nvPr/>
          </p:nvSpPr>
          <p:spPr>
            <a:xfrm>
              <a:off x="3419872" y="612912"/>
              <a:ext cx="1008112" cy="900100"/>
            </a:xfrm>
            <a:prstGeom prst="diamond">
              <a:avLst/>
            </a:prstGeom>
            <a:solidFill>
              <a:srgbClr val="B8FCA6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4" name="ข้าวหลามตัด 13"/>
            <p:cNvSpPr/>
            <p:nvPr/>
          </p:nvSpPr>
          <p:spPr>
            <a:xfrm>
              <a:off x="4497127" y="584684"/>
              <a:ext cx="1008112" cy="900100"/>
            </a:xfrm>
            <a:prstGeom prst="diamond">
              <a:avLst/>
            </a:prstGeom>
            <a:solidFill>
              <a:srgbClr val="B8FCA6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5" name="ข้าวหลามตัด 14"/>
            <p:cNvSpPr/>
            <p:nvPr/>
          </p:nvSpPr>
          <p:spPr>
            <a:xfrm>
              <a:off x="4993940" y="612912"/>
              <a:ext cx="1008112" cy="900100"/>
            </a:xfrm>
            <a:prstGeom prst="diamond">
              <a:avLst/>
            </a:prstGeom>
            <a:solidFill>
              <a:srgbClr val="FFD8C5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6" name="ข้าวหลามตัด 15"/>
            <p:cNvSpPr/>
            <p:nvPr/>
          </p:nvSpPr>
          <p:spPr>
            <a:xfrm>
              <a:off x="2938314" y="578792"/>
              <a:ext cx="1008112" cy="900100"/>
            </a:xfrm>
            <a:prstGeom prst="diamond">
              <a:avLst/>
            </a:prstGeom>
            <a:solidFill>
              <a:srgbClr val="FFD8C5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33192" y="644121"/>
              <a:ext cx="2261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 smtClean="0">
                  <a:latin typeface="Angsana New" pitchFamily="18" charset="-34"/>
                  <a:cs typeface="Angsana New" pitchFamily="18" charset="-34"/>
                </a:rPr>
                <a:t>สรุปความรู้</a:t>
              </a:r>
              <a:endParaRPr lang="th-TH" sz="4400" b="1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610600" y="647700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195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997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3500" y="2132856"/>
            <a:ext cx="7718940" cy="20882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“</a:t>
            </a:r>
            <a:r>
              <a:rPr lang="th-TH" sz="3200" b="1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ณัฐ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ชอบ</a:t>
            </a:r>
            <a:r>
              <a:rPr lang="th-TH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จัดสวน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ในภาชนะเป็นงานอดิเรกเขา</a:t>
            </a:r>
            <a:r>
              <a:rPr lang="th-TH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มีวัสดุ อุปกรณ์ และเครื่องมือที่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ใช้ในการจัดสวนอยู่</a:t>
            </a:r>
            <a:r>
              <a:rPr lang="th-TH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พร้อม ยกเว้นภาชนะและพันธุ์ไม้         เขาจึงสำรวจพันธุ์ไม้ที่มีอยู่ในบ้านแล้วพบว่ามี</a:t>
            </a:r>
            <a:r>
              <a:rPr lang="th-TH" sz="3200" b="1" dirty="0" err="1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แค็กตัส</a:t>
            </a:r>
            <a:r>
              <a:rPr lang="th-TH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พรม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กำมะหยี่ </a:t>
            </a:r>
            <a:r>
              <a:rPr lang="th-TH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และเฟินผักชี</a:t>
            </a:r>
            <a:r>
              <a:rPr lang="en-US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” </a:t>
            </a: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79950" y="4509120"/>
            <a:ext cx="7947649" cy="1872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32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หากต้องการประหยัดค่าใช้จ่าย</a:t>
            </a:r>
            <a:r>
              <a:rPr lang="th-TH" sz="3200" dirty="0" err="1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ณัฐ</a:t>
            </a:r>
            <a:r>
              <a: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ควรจัดสวนแบบใดจึงจะ</a:t>
            </a:r>
            <a:r>
              <a:rPr lang="th-TH" sz="32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เหมาะสม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     ที่สุด </a:t>
            </a:r>
            <a:r>
              <a: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เพราะอะไร </a:t>
            </a:r>
            <a:endParaRPr lang="en-US" sz="3200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งานอดิเรก</a:t>
            </a:r>
            <a:r>
              <a:rPr lang="th-TH" sz="3200" dirty="0" err="1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ของณัฐ</a:t>
            </a:r>
            <a:r>
              <a:rPr lang="th-TH" sz="3200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จะสร้างเสริมให้เขามีลักษณะนิสัยใดมากที่สุด</a:t>
            </a: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638757" y="6237312"/>
            <a:ext cx="533400" cy="381000"/>
          </a:xfrm>
        </p:spPr>
        <p:txBody>
          <a:bodyPr/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196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10149" y="1052736"/>
            <a:ext cx="3022869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600" b="1" dirty="0">
                <a:solidFill>
                  <a:schemeClr val="bg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คำถามคิดวิเคราะห์</a:t>
            </a:r>
          </a:p>
        </p:txBody>
      </p:sp>
      <p:pic>
        <p:nvPicPr>
          <p:cNvPr id="9" name="Picture 3" descr="D:\TEN\New folder\Q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22" y="195720"/>
            <a:ext cx="2448272" cy="224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1381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/>
          <p:nvPr/>
        </p:nvSpPr>
        <p:spPr>
          <a:xfrm>
            <a:off x="2588915" y="1105873"/>
            <a:ext cx="6408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6000" b="1" kern="0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itchFamily="18" charset="-34"/>
              </a:rPr>
              <a:t>แบบทดสอบ</a:t>
            </a:r>
            <a:r>
              <a:rPr lang="th-TH" sz="4400" b="1" kern="0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itchFamily="18" charset="-34"/>
              </a:rPr>
              <a:t>หลังเรียน (</a:t>
            </a:r>
            <a:r>
              <a:rPr lang="en-US" sz="4400" b="1" kern="0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itchFamily="18" charset="-34"/>
              </a:rPr>
              <a:t>Post-test</a:t>
            </a:r>
            <a:r>
              <a:rPr lang="th-TH" sz="4400" b="1" kern="0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itchFamily="18" charset="-34"/>
              </a:rPr>
              <a:t>)</a:t>
            </a:r>
            <a:endParaRPr lang="th-TH" sz="4400" b="1" kern="0" dirty="0" smtClean="0">
              <a:ln w="1905"/>
              <a:solidFill>
                <a:schemeClr val="accent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659947"/>
            <a:ext cx="2880322" cy="3630797"/>
          </a:xfrm>
          <a:prstGeom prst="rect">
            <a:avLst/>
          </a:prstGeom>
        </p:spPr>
      </p:pic>
      <p:grpSp>
        <p:nvGrpSpPr>
          <p:cNvPr id="3" name="กลุ่ม 2"/>
          <p:cNvGrpSpPr/>
          <p:nvPr/>
        </p:nvGrpSpPr>
        <p:grpSpPr>
          <a:xfrm>
            <a:off x="2166975" y="2660779"/>
            <a:ext cx="5832648" cy="2160240"/>
            <a:chOff x="2166975" y="2660779"/>
            <a:chExt cx="5832648" cy="2160240"/>
          </a:xfrm>
        </p:grpSpPr>
        <p:sp>
          <p:nvSpPr>
            <p:cNvPr id="8" name="สี่เหลี่ยมผืนผ้ามุมมน 7"/>
            <p:cNvSpPr/>
            <p:nvPr/>
          </p:nvSpPr>
          <p:spPr>
            <a:xfrm>
              <a:off x="2318374" y="2660779"/>
              <a:ext cx="5681249" cy="2160240"/>
            </a:xfrm>
            <a:prstGeom prst="roundRect">
              <a:avLst/>
            </a:prstGeom>
            <a:solidFill>
              <a:srgbClr val="B43DC1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สี่เหลี่ยมผืนผ้า 8"/>
            <p:cNvSpPr/>
            <p:nvPr/>
          </p:nvSpPr>
          <p:spPr>
            <a:xfrm>
              <a:off x="2166975" y="2771403"/>
              <a:ext cx="583264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indent="0" algn="ctr">
                <a:buNone/>
              </a:pPr>
              <a:r>
                <a:rPr lang="th-TH" sz="4000" b="1" dirty="0" smtClean="0">
                  <a:solidFill>
                    <a:schemeClr val="bg1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การ</a:t>
              </a:r>
              <a:r>
                <a:rPr lang="th-TH" sz="4000" b="1" dirty="0">
                  <a:solidFill>
                    <a:schemeClr val="bg1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งานอาชีพและเทคโนโลยี</a:t>
              </a:r>
            </a:p>
            <a:p>
              <a:pPr marL="109728" indent="0" algn="ctr">
                <a:buNone/>
              </a:pPr>
              <a:r>
                <a:rPr lang="th-TH" sz="4000" b="1" dirty="0">
                  <a:solidFill>
                    <a:schemeClr val="bg1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 ม. 1 เล่ม 2 </a:t>
              </a:r>
            </a:p>
            <a:p>
              <a:pPr marL="109728" indent="0" algn="ctr">
                <a:buNone/>
              </a:pPr>
              <a:r>
                <a:rPr lang="th-TH" sz="4000" b="1" dirty="0"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หน่วยการเรียนรู้ที่ 2 จัดสวนในภาชนะ</a:t>
              </a:r>
              <a:endParaRPr lang="en-US" sz="4000" b="1" dirty="0"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</p:grp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460432" y="6455618"/>
            <a:ext cx="8382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197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378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476672"/>
            <a:ext cx="7479959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เลือก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คำตอบที่</a:t>
            </a:r>
            <a:r>
              <a:rPr lang="th-TH" sz="4000" b="1" dirty="0" smtClean="0">
                <a:solidFill>
                  <a:schemeClr val="tx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ถูกต้องที่สุด</a:t>
            </a:r>
            <a:r>
              <a:rPr lang="th-TH" sz="4000" b="1" dirty="0">
                <a:solidFill>
                  <a:schemeClr val="tx1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เพียงคำตอบเดียว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8645" y="2866192"/>
            <a:ext cx="262660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ก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</a:t>
            </a:r>
            <a:r>
              <a:rPr lang="th-TH" dirty="0" smtClean="0">
                <a:solidFill>
                  <a:schemeClr val="tx1"/>
                </a:solidFill>
                <a:ea typeface="Calibri"/>
                <a:cs typeface="Angsana New"/>
              </a:rPr>
              <a:t>ทำ</a:t>
            </a:r>
            <a:r>
              <a:rPr lang="th-TH" dirty="0">
                <a:solidFill>
                  <a:schemeClr val="tx1"/>
                </a:solidFill>
                <a:ea typeface="Calibri"/>
                <a:cs typeface="Angsana New"/>
              </a:rPr>
              <a:t>ตุ้มราก</a:t>
            </a:r>
            <a:endParaRPr lang="en-US" dirty="0">
              <a:solidFill>
                <a:schemeClr val="tx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0389" y="3434088"/>
            <a:ext cx="26366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ข 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ตัด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รากฝอย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0943" y="4020313"/>
            <a:ext cx="262660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ค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แช่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รากในน้ำ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90943" y="4561412"/>
            <a:ext cx="2627888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ง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ย่อย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ดินออกจากราก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grpSp>
        <p:nvGrpSpPr>
          <p:cNvPr id="10" name="กลุ่ม 9"/>
          <p:cNvGrpSpPr/>
          <p:nvPr/>
        </p:nvGrpSpPr>
        <p:grpSpPr>
          <a:xfrm>
            <a:off x="713584" y="1652899"/>
            <a:ext cx="7457529" cy="1080120"/>
            <a:chOff x="1799360" y="1168188"/>
            <a:chExt cx="6963918" cy="1233382"/>
          </a:xfrm>
        </p:grpSpPr>
        <p:grpSp>
          <p:nvGrpSpPr>
            <p:cNvPr id="8" name="Group 7"/>
            <p:cNvGrpSpPr/>
            <p:nvPr/>
          </p:nvGrpSpPr>
          <p:grpSpPr>
            <a:xfrm>
              <a:off x="1799360" y="1168188"/>
              <a:ext cx="6963918" cy="1233382"/>
              <a:chOff x="554833" y="2364788"/>
              <a:chExt cx="7075863" cy="934066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066800" y="2364788"/>
                <a:ext cx="6563896" cy="934066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36550"/>
                <a:endParaRPr lang="th-TH" sz="3800" b="1" dirty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554833" y="2547113"/>
                <a:ext cx="653526" cy="56941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>
                    <a:solidFill>
                      <a:sysClr val="windowText" lastClr="000000"/>
                    </a:solidFill>
                    <a:latin typeface="Angsana New" pitchFamily="18" charset="-34"/>
                    <a:ea typeface="Tahoma" pitchFamily="34" charset="0"/>
                    <a:cs typeface="Angsana New" pitchFamily="18" charset="-34"/>
                  </a:rPr>
                  <a:t>1.</a:t>
                </a:r>
                <a:endParaRPr lang="en-US" sz="3600" b="1" dirty="0">
                  <a:solidFill>
                    <a:sysClr val="windowText" lastClr="000000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2176991" y="1492491"/>
              <a:ext cx="6443518" cy="667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b="1" dirty="0" smtClean="0">
                  <a:solidFill>
                    <a:prstClr val="black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        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  <a:cs typeface="Angsana New"/>
                </a:rPr>
                <a:t>ก่อน</a:t>
              </a:r>
              <a:r>
                <a:rPr lang="th-TH" sz="3200" b="1" dirty="0">
                  <a:solidFill>
                    <a:srgbClr val="000000"/>
                  </a:solidFill>
                  <a:ea typeface="Calibri"/>
                  <a:cs typeface="Angsana New"/>
                </a:rPr>
                <a:t>นำต้นไม้ปลูกลงในขวดควรปฏิบัติ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  <a:cs typeface="Angsana New"/>
                </a:rPr>
                <a:t>อย่างไรมากที่สุด</a:t>
              </a:r>
              <a:endParaRPr lang="en-US" sz="3200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</p:grpSp>
      <p:sp>
        <p:nvSpPr>
          <p:cNvPr id="14" name="Donut 13"/>
          <p:cNvSpPr/>
          <p:nvPr/>
        </p:nvSpPr>
        <p:spPr>
          <a:xfrm>
            <a:off x="1582323" y="2933359"/>
            <a:ext cx="472404" cy="4724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กลุ่ม 15"/>
          <p:cNvGrpSpPr/>
          <p:nvPr/>
        </p:nvGrpSpPr>
        <p:grpSpPr>
          <a:xfrm>
            <a:off x="0" y="5285626"/>
            <a:ext cx="9347561" cy="2227138"/>
            <a:chOff x="19209" y="5085833"/>
            <a:chExt cx="9347561" cy="2842210"/>
          </a:xfrm>
        </p:grpSpPr>
        <p:sp>
          <p:nvSpPr>
            <p:cNvPr id="3" name="สี่เหลี่ยมผืนผ้า 2"/>
            <p:cNvSpPr/>
            <p:nvPr/>
          </p:nvSpPr>
          <p:spPr>
            <a:xfrm>
              <a:off x="19209" y="5085833"/>
              <a:ext cx="9144000" cy="1986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3459" y="5100058"/>
              <a:ext cx="9233311" cy="282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-457200"/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คำอธิบาย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:</a:t>
              </a:r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th-TH" sz="2200" dirty="0">
                  <a:latin typeface="Angsana New" pitchFamily="18" charset="-34"/>
                  <a:cs typeface="Angsana New" pitchFamily="18" charset="-34"/>
                </a:rPr>
                <a:t>ก </a:t>
              </a:r>
              <a:r>
                <a:rPr lang="th-TH" sz="2200" dirty="0" smtClean="0">
                  <a:latin typeface="Angsana New" pitchFamily="18" charset="-34"/>
                  <a:cs typeface="Angsana New" pitchFamily="18" charset="-34"/>
                </a:rPr>
                <a:t>ถูกต้อง </a:t>
              </a:r>
              <a:r>
                <a:rPr lang="th-TH" sz="2200" dirty="0">
                  <a:latin typeface="Angsana New" pitchFamily="18" charset="-34"/>
                  <a:cs typeface="Angsana New" pitchFamily="18" charset="-34"/>
                </a:rPr>
                <a:t>เพราะการทำตุ้มรากเป็นการนำดิน</a:t>
              </a:r>
              <a:r>
                <a:rPr lang="th-TH" sz="2200" dirty="0" err="1">
                  <a:latin typeface="Angsana New" pitchFamily="18" charset="-34"/>
                  <a:cs typeface="Angsana New" pitchFamily="18" charset="-34"/>
                </a:rPr>
                <a:t>และขุย</a:t>
              </a:r>
              <a:r>
                <a:rPr lang="th-TH" sz="2200" dirty="0">
                  <a:latin typeface="Angsana New" pitchFamily="18" charset="-34"/>
                  <a:cs typeface="Angsana New" pitchFamily="18" charset="-34"/>
                </a:rPr>
                <a:t>มะพร้าวแช่น้ำแล้วนำมาห่อเป็นตุ้มบริเวณราก</a:t>
              </a:r>
              <a:r>
                <a:rPr lang="th-TH" sz="2200" dirty="0" smtClean="0">
                  <a:latin typeface="Angsana New" pitchFamily="18" charset="-34"/>
                  <a:cs typeface="Angsana New" pitchFamily="18" charset="-34"/>
                </a:rPr>
                <a:t>ต้นไม้ แล้วนำผ้า</a:t>
              </a:r>
              <a:r>
                <a:rPr lang="th-TH" sz="2200" dirty="0" err="1" smtClean="0">
                  <a:latin typeface="Angsana New" pitchFamily="18" charset="-34"/>
                  <a:cs typeface="Angsana New" pitchFamily="18" charset="-34"/>
                </a:rPr>
                <a:t>ก๊อซ</a:t>
              </a:r>
              <a:r>
                <a:rPr lang="th-TH" sz="2200" dirty="0">
                  <a:latin typeface="Angsana New" pitchFamily="18" charset="-34"/>
                  <a:cs typeface="Angsana New" pitchFamily="18" charset="-34"/>
                </a:rPr>
                <a:t>มาพันทับ จากนั้นนำตุ้มรากไปจุ่มน้ำอีกครั้งหนึ่ง จึงนำไปจัดลงในขวด การทำตุ้มรากจะช่วยให้</a:t>
              </a:r>
              <a:r>
                <a:rPr lang="th-TH" sz="2200" dirty="0" smtClean="0">
                  <a:latin typeface="Angsana New" pitchFamily="18" charset="-34"/>
                  <a:cs typeface="Angsana New" pitchFamily="18" charset="-34"/>
                </a:rPr>
                <a:t>รากของต้นไม้</a:t>
              </a:r>
            </a:p>
            <a:p>
              <a:pPr lvl="0" indent="-457200"/>
              <a:r>
                <a:rPr lang="th-TH" sz="2200" dirty="0" smtClean="0">
                  <a:latin typeface="Angsana New" pitchFamily="18" charset="-34"/>
                  <a:cs typeface="Angsana New" pitchFamily="18" charset="-34"/>
                </a:rPr>
                <a:t>กัก</a:t>
              </a:r>
              <a:r>
                <a:rPr lang="th-TH" sz="2200" dirty="0">
                  <a:latin typeface="Angsana New" pitchFamily="18" charset="-34"/>
                  <a:cs typeface="Angsana New" pitchFamily="18" charset="-34"/>
                </a:rPr>
                <a:t>เก็บความชื้นและอาหารไว้ใช้ได้นาน ทำให้พืชมีชีวิตอยู่ได้นาน  ดังนั้น ก่อนนำต้นไม้ปลูกลงในขวดควรทำตุ้ม</a:t>
              </a:r>
              <a:r>
                <a:rPr lang="th-TH" sz="2200" dirty="0" smtClean="0">
                  <a:latin typeface="Angsana New" pitchFamily="18" charset="-34"/>
                  <a:cs typeface="Angsana New" pitchFamily="18" charset="-34"/>
                </a:rPr>
                <a:t>ราก     มากที่สุด         </a:t>
              </a:r>
              <a:endParaRPr lang="th-TH" sz="2200" dirty="0">
                <a:latin typeface="Angsana New" pitchFamily="18" charset="-34"/>
                <a:cs typeface="Angsana New" pitchFamily="18" charset="-34"/>
              </a:endParaRPr>
            </a:p>
            <a:p>
              <a:pPr lvl="0"/>
              <a:endParaRPr lang="th-TH" sz="2200" dirty="0" smtClean="0">
                <a:latin typeface="Angsana New" pitchFamily="18" charset="-34"/>
                <a:cs typeface="Angsana New" pitchFamily="18" charset="-34"/>
              </a:endParaRPr>
            </a:p>
            <a:p>
              <a:pPr lvl="0"/>
              <a:endParaRPr lang="th-TH" sz="2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18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610600" y="6404768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198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5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  <p:bldP spid="1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016861" y="2031211"/>
            <a:ext cx="2669072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55600" algn="l"/>
              </a:tabLst>
            </a:pPr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ก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</a:t>
            </a:r>
            <a:r>
              <a:rPr lang="en-US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 smtClean="0">
                <a:solidFill>
                  <a:schemeClr val="tx1"/>
                </a:solidFill>
                <a:ea typeface="Calibri"/>
                <a:cs typeface="Angsana New"/>
              </a:rPr>
              <a:t>ปัด</a:t>
            </a:r>
            <a:r>
              <a:rPr lang="th-TH" dirty="0">
                <a:solidFill>
                  <a:schemeClr val="tx1"/>
                </a:solidFill>
                <a:ea typeface="Calibri"/>
                <a:cs typeface="Angsana New"/>
              </a:rPr>
              <a:t>ด้วยพู่กัน</a:t>
            </a:r>
            <a:endParaRPr lang="en-US" dirty="0">
              <a:solidFill>
                <a:schemeClr val="tx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16016" y="2675897"/>
            <a:ext cx="268045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ข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</a:t>
            </a:r>
            <a:r>
              <a:rPr lang="en-US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เช็ด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ด้วยกระดาษ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03006" y="3304206"/>
            <a:ext cx="2660166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ค 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ฉีด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ด้วยน้ำสะอาด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34563" y="3944286"/>
            <a:ext cx="267124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ง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</a:t>
            </a:r>
            <a:r>
              <a:rPr lang="en-US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จับ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ด้วยปากคีบยาว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1104800" y="656825"/>
            <a:ext cx="5726288" cy="1217364"/>
            <a:chOff x="1682196" y="733301"/>
            <a:chExt cx="5726288" cy="1217364"/>
          </a:xfrm>
        </p:grpSpPr>
        <p:grpSp>
          <p:nvGrpSpPr>
            <p:cNvPr id="10" name="Group 9"/>
            <p:cNvGrpSpPr/>
            <p:nvPr/>
          </p:nvGrpSpPr>
          <p:grpSpPr>
            <a:xfrm>
              <a:off x="1682196" y="750337"/>
              <a:ext cx="5726288" cy="1200328"/>
              <a:chOff x="5061109" y="2449167"/>
              <a:chExt cx="5836553" cy="991840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568154" y="2449167"/>
                <a:ext cx="5329508" cy="991840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36550"/>
                <a:endParaRPr lang="th-TH" sz="2000" b="1" dirty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061109" y="2616366"/>
                <a:ext cx="799926" cy="65744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>
                    <a:solidFill>
                      <a:sysClr val="windowText" lastClr="000000"/>
                    </a:solidFill>
                    <a:latin typeface="Angsana New" pitchFamily="18" charset="-34"/>
                    <a:ea typeface="Tahoma" pitchFamily="34" charset="0"/>
                    <a:cs typeface="Angsana New" pitchFamily="18" charset="-34"/>
                  </a:rPr>
                  <a:t>2.</a:t>
                </a:r>
                <a:endParaRPr lang="en-US" sz="3600" b="1" dirty="0">
                  <a:solidFill>
                    <a:sysClr val="windowText" lastClr="000000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323075" y="733301"/>
              <a:ext cx="486266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dirty="0" smtClean="0">
                  <a:solidFill>
                    <a:prstClr val="black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   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  <a:cs typeface="Angsana New"/>
                </a:rPr>
                <a:t>การ</a:t>
              </a:r>
              <a:r>
                <a:rPr lang="th-TH" sz="3200" b="1" dirty="0">
                  <a:solidFill>
                    <a:srgbClr val="000000"/>
                  </a:solidFill>
                  <a:ea typeface="Calibri"/>
                  <a:cs typeface="Angsana New"/>
                </a:rPr>
                <a:t>จัดสวนถาดมี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  <a:cs typeface="Angsana New"/>
                </a:rPr>
                <a:t>วิธีการกำจัด</a:t>
              </a:r>
              <a:r>
                <a:rPr lang="th-TH" sz="3200" b="1" dirty="0">
                  <a:solidFill>
                    <a:srgbClr val="000000"/>
                  </a:solidFill>
                  <a:ea typeface="Calibri"/>
                  <a:cs typeface="Angsana New"/>
                </a:rPr>
                <a:t>เศษ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  <a:cs typeface="Angsana New"/>
                </a:rPr>
                <a:t>ดิน</a:t>
              </a:r>
            </a:p>
            <a:p>
              <a:r>
                <a:rPr lang="th-TH" sz="3200" b="1" dirty="0" smtClean="0">
                  <a:solidFill>
                    <a:srgbClr val="000000"/>
                  </a:solidFill>
                  <a:ea typeface="Calibri"/>
                  <a:cs typeface="Angsana New"/>
                </a:rPr>
                <a:t>   ที่</a:t>
              </a:r>
              <a:r>
                <a:rPr lang="th-TH" sz="3200" b="1" dirty="0">
                  <a:solidFill>
                    <a:srgbClr val="000000"/>
                  </a:solidFill>
                  <a:ea typeface="Calibri"/>
                  <a:cs typeface="Angsana New"/>
                </a:rPr>
                <a:t>ติด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  <a:cs typeface="Angsana New"/>
                </a:rPr>
                <a:t>อยู่บน</a:t>
              </a:r>
              <a:r>
                <a:rPr lang="th-TH" sz="3200" b="1" dirty="0">
                  <a:solidFill>
                    <a:srgbClr val="000000"/>
                  </a:solidFill>
                  <a:ea typeface="Calibri"/>
                  <a:cs typeface="Angsana New"/>
                </a:rPr>
                <a:t>ใบไม้อย่างไร</a:t>
              </a:r>
              <a:endParaRPr lang="th-TH" sz="3200" b="1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</p:grpSp>
      <p:sp>
        <p:nvSpPr>
          <p:cNvPr id="20" name="Donut 19"/>
          <p:cNvSpPr/>
          <p:nvPr/>
        </p:nvSpPr>
        <p:spPr>
          <a:xfrm>
            <a:off x="1911501" y="2092923"/>
            <a:ext cx="472404" cy="4724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กลุ่ม 3"/>
          <p:cNvGrpSpPr/>
          <p:nvPr/>
        </p:nvGrpSpPr>
        <p:grpSpPr>
          <a:xfrm>
            <a:off x="-72453" y="5517232"/>
            <a:ext cx="9216453" cy="2370495"/>
            <a:chOff x="-72453" y="5517232"/>
            <a:chExt cx="9216453" cy="2370495"/>
          </a:xfrm>
        </p:grpSpPr>
        <p:sp>
          <p:nvSpPr>
            <p:cNvPr id="12" name="สี่เหลี่ยมผืนผ้า 11"/>
            <p:cNvSpPr/>
            <p:nvPr/>
          </p:nvSpPr>
          <p:spPr>
            <a:xfrm>
              <a:off x="0" y="5517232"/>
              <a:ext cx="9144000" cy="1340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72453" y="5548625"/>
              <a:ext cx="9145016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000" lvl="0" indent="-457200">
                <a:defRPr/>
              </a:pP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คำอธิบาย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:</a:t>
              </a: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th-TH" sz="2400" dirty="0" smtClean="0">
                  <a:latin typeface="Angsana New" pitchFamily="18" charset="-34"/>
                  <a:cs typeface="Angsana New" pitchFamily="18" charset="-34"/>
                </a:rPr>
                <a:t>ก 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ถูกต้อง 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เพราะพู่กันเป็นอุปกรณ์ที่มีด้ามยาว มีปลายที่อ่อนนุ่ม จึงสะดวกในการนำมาปัดเศษดิน</a:t>
              </a: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ที่</a:t>
              </a:r>
            </a:p>
            <a:p>
              <a:pPr marL="180000" lvl="0" indent="-457200">
                <a:defRPr/>
              </a:pP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ติด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บนใบไม้ซึ่งอยู่ในที่แคบ ๆ ประกอบกับปลายพู่กันมีความอ่อนนุ่มจึงไม่ทำให้ใบไม้ช้ำ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ดังนั้น การจัดสวน</a:t>
              </a: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ถาด</a:t>
              </a:r>
            </a:p>
            <a:p>
              <a:pPr marL="180000" lvl="0" indent="-457200">
                <a:defRPr/>
              </a:pP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มีวิธีการกำจัด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เศษดินที่ติดอยู่บนใบไม้โดยการปัดด้วยพู่กัน </a:t>
              </a:r>
            </a:p>
            <a:p>
              <a:pPr lvl="0"/>
              <a:r>
                <a:rPr lang="th-TH" sz="2400" dirty="0" smtClean="0">
                  <a:latin typeface="Angsana New" pitchFamily="18" charset="-34"/>
                  <a:cs typeface="Angsana New" pitchFamily="18" charset="-34"/>
                </a:rPr>
                <a:t>  </a:t>
              </a:r>
            </a:p>
            <a:p>
              <a:pPr lvl="0"/>
              <a:endParaRPr lang="th-TH" sz="2400" dirty="0">
                <a:latin typeface="Angsana New" pitchFamily="18" charset="-34"/>
                <a:cs typeface="Angsana New" pitchFamily="18" charset="-34"/>
              </a:endParaRPr>
            </a:p>
            <a:p>
              <a:pPr lvl="0"/>
              <a:endParaRPr lang="th-TH" sz="24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610599" y="647700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199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404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12664" y="2183562"/>
            <a:ext cx="3312547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46088" algn="l"/>
              </a:tabLst>
            </a:pPr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ก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ปลูก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ต้นไม้เพิ่มเติม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2664" y="2732202"/>
            <a:ext cx="324416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ข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</a:t>
            </a:r>
            <a:r>
              <a:rPr lang="en-US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>
                <a:solidFill>
                  <a:schemeClr val="tx1"/>
                </a:solidFill>
                <a:ea typeface="Calibri"/>
                <a:cs typeface="Angsana New"/>
              </a:rPr>
              <a:t>พรวนดิน</a:t>
            </a:r>
            <a:r>
              <a:rPr lang="th-TH" dirty="0" smtClean="0">
                <a:solidFill>
                  <a:schemeClr val="tx1"/>
                </a:solidFill>
                <a:ea typeface="Calibri"/>
                <a:cs typeface="Angsana New"/>
              </a:rPr>
              <a:t>และรดน้ำ</a:t>
            </a:r>
            <a:endParaRPr lang="en-US" dirty="0">
              <a:solidFill>
                <a:schemeClr val="tx1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12664" y="3280842"/>
            <a:ext cx="318308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ค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ถอน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ต้นไม้ที่เหี่ยวทิ้ง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97842" y="3849549"/>
            <a:ext cx="3183086" cy="551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ง  </a:t>
            </a:r>
            <a:r>
              <a:rPr lang="en-US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ใส่สารเร่งการเจริญเติบโต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1212832" y="598732"/>
            <a:ext cx="5001922" cy="1203390"/>
            <a:chOff x="1855880" y="582069"/>
            <a:chExt cx="5001922" cy="1203390"/>
          </a:xfrm>
        </p:grpSpPr>
        <p:grpSp>
          <p:nvGrpSpPr>
            <p:cNvPr id="8" name="Group 7"/>
            <p:cNvGrpSpPr/>
            <p:nvPr/>
          </p:nvGrpSpPr>
          <p:grpSpPr>
            <a:xfrm>
              <a:off x="1855880" y="582069"/>
              <a:ext cx="5001922" cy="1203390"/>
              <a:chOff x="994147" y="2356407"/>
              <a:chExt cx="3200067" cy="934066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15947" y="2356407"/>
                <a:ext cx="2878267" cy="934066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36550"/>
                <a:endParaRPr lang="th-TH" sz="1800" b="1" dirty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994147" y="2556868"/>
                <a:ext cx="460790" cy="549905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3200" b="1" dirty="0" smtClean="0">
                    <a:solidFill>
                      <a:sysClr val="windowText" lastClr="000000"/>
                    </a:solidFill>
                    <a:latin typeface="Angsana New" pitchFamily="18" charset="-34"/>
                    <a:ea typeface="Tahoma" pitchFamily="34" charset="0"/>
                    <a:cs typeface="Angsana New" pitchFamily="18" charset="-34"/>
                  </a:rPr>
                  <a:t>3.</a:t>
                </a:r>
                <a:endParaRPr lang="en-US" sz="3200" b="1" dirty="0">
                  <a:solidFill>
                    <a:sysClr val="windowText" lastClr="000000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2286199" y="645156"/>
              <a:ext cx="457160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b="1" dirty="0" smtClean="0">
                  <a:solidFill>
                    <a:prstClr val="black"/>
                  </a:solidFill>
                  <a:latin typeface="Angsana New" pitchFamily="18" charset="-34"/>
                  <a:ea typeface="Times New Roman"/>
                  <a:cs typeface="Angsana New" pitchFamily="18" charset="-34"/>
                </a:rPr>
                <a:t>        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  <a:cs typeface="Angsana New"/>
                </a:rPr>
                <a:t>ถ้า</a:t>
              </a:r>
              <a:r>
                <a:rPr lang="th-TH" sz="3200" b="1" dirty="0">
                  <a:solidFill>
                    <a:srgbClr val="000000"/>
                  </a:solidFill>
                  <a:ea typeface="Calibri"/>
                  <a:cs typeface="Angsana New"/>
                </a:rPr>
                <a:t>ต้นไม้ที่ปลูกในสวนถาดเริ่ม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  <a:cs typeface="Angsana New"/>
                </a:rPr>
                <a:t>เหี่ยว</a:t>
              </a:r>
            </a:p>
            <a:p>
              <a:r>
                <a:rPr lang="th-TH" sz="3200" b="1" dirty="0">
                  <a:solidFill>
                    <a:srgbClr val="000000"/>
                  </a:solidFill>
                  <a:ea typeface="Calibri"/>
                  <a:cs typeface="Angsana New"/>
                </a:rPr>
                <a:t> 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  <a:cs typeface="Angsana New"/>
                </a:rPr>
                <a:t>       ควร</a:t>
              </a:r>
              <a:r>
                <a:rPr lang="th-TH" sz="3200" b="1" dirty="0">
                  <a:solidFill>
                    <a:srgbClr val="000000"/>
                  </a:solidFill>
                  <a:ea typeface="Calibri"/>
                  <a:cs typeface="Angsana New"/>
                </a:rPr>
                <a:t>แก้ไขอย่างไร</a:t>
              </a:r>
              <a:endParaRPr lang="en-US" sz="3200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</p:grpSp>
      <p:sp>
        <p:nvSpPr>
          <p:cNvPr id="14" name="Donut 13"/>
          <p:cNvSpPr/>
          <p:nvPr/>
        </p:nvSpPr>
        <p:spPr>
          <a:xfrm>
            <a:off x="2227885" y="2770320"/>
            <a:ext cx="472404" cy="4724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-1017" y="5501811"/>
            <a:ext cx="9145017" cy="1340768"/>
            <a:chOff x="-1017" y="5501811"/>
            <a:chExt cx="9145017" cy="1340768"/>
          </a:xfrm>
        </p:grpSpPr>
        <p:sp>
          <p:nvSpPr>
            <p:cNvPr id="13" name="สี่เหลี่ยมผืนผ้า 12"/>
            <p:cNvSpPr/>
            <p:nvPr/>
          </p:nvSpPr>
          <p:spPr>
            <a:xfrm>
              <a:off x="0" y="5501811"/>
              <a:ext cx="9144000" cy="1340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017" y="5501811"/>
              <a:ext cx="914501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คำอธิบาย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:</a:t>
              </a:r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th-TH" sz="2400" dirty="0" smtClean="0">
                  <a:latin typeface="Calibri"/>
                  <a:cs typeface="Angsana New"/>
                </a:rPr>
                <a:t>ข </a:t>
              </a:r>
              <a:r>
                <a:rPr lang="th-TH" sz="2400" dirty="0">
                  <a:latin typeface="Calibri"/>
                  <a:cs typeface="Angsana New"/>
                </a:rPr>
                <a:t>ถูกต้อง </a:t>
              </a:r>
              <a:r>
                <a:rPr lang="th-TH" sz="2400" dirty="0" smtClean="0">
                  <a:latin typeface="Calibri"/>
                  <a:ea typeface="Calibri"/>
                  <a:cs typeface="Angsana New"/>
                </a:rPr>
                <a:t>เพราะ</a:t>
              </a: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ต้นไม้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ที่ปลูกในสวนถาดเริ่มเหี่ยวแสดงว่าต้นไม้ขาดน้ำ ดังนั้น การพรวนดิน</a:t>
              </a: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และ          รด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น้ำจึงเป็นวิธีการแก้ไขปัญหาต้นไม้ที่ปลูกในสวนถาดเริ่มเหี่ยวได้เหมาะสมที่สุด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 </a:t>
              </a:r>
              <a:endParaRPr lang="th-TH" sz="2400" dirty="0" smtClean="0">
                <a:latin typeface="Calibri"/>
                <a:ea typeface="Calibri"/>
                <a:cs typeface="Angsana New"/>
              </a:endParaRPr>
            </a:p>
          </p:txBody>
        </p:sp>
      </p:grp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610600" y="647700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200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007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136108" y="3296364"/>
            <a:ext cx="2674914" cy="440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 smtClean="0">
              <a:solidFill>
                <a:sysClr val="windowText" lastClr="000000"/>
              </a:solidFill>
              <a:ea typeface="Tahoma" pitchFamily="34" charset="0"/>
            </a:endParaRPr>
          </a:p>
          <a:p>
            <a:r>
              <a:rPr lang="th-TH" b="1" dirty="0" smtClean="0">
                <a:solidFill>
                  <a:sysClr val="windowText" lastClr="000000"/>
                </a:solidFill>
                <a:ea typeface="Tahoma" pitchFamily="34" charset="0"/>
              </a:rPr>
              <a:t>ค</a:t>
            </a:r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  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</a:rPr>
              <a:t>เศรษฐี</a:t>
            </a:r>
            <a:r>
              <a:rPr lang="th-TH" dirty="0">
                <a:solidFill>
                  <a:srgbClr val="000000"/>
                </a:solidFill>
                <a:latin typeface="Calibri"/>
                <a:ea typeface="Calibri"/>
              </a:rPr>
              <a:t>เรือนใน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  <a:p>
            <a:endParaRPr lang="en-US" dirty="0">
              <a:solidFill>
                <a:sysClr val="windowText" lastClr="000000"/>
              </a:solidFill>
              <a:ea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37881" y="3867139"/>
            <a:ext cx="2673141" cy="469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 smtClean="0">
              <a:solidFill>
                <a:prstClr val="black"/>
              </a:solidFill>
              <a:ea typeface="Tahoma" pitchFamily="34" charset="0"/>
            </a:endParaRPr>
          </a:p>
          <a:p>
            <a:r>
              <a:rPr lang="th-TH" b="1" dirty="0" smtClean="0">
                <a:solidFill>
                  <a:prstClr val="black"/>
                </a:solidFill>
                <a:ea typeface="Tahoma" pitchFamily="34" charset="0"/>
              </a:rPr>
              <a:t>ง </a:t>
            </a:r>
            <a:r>
              <a:rPr lang="th-TH" dirty="0" smtClean="0">
                <a:solidFill>
                  <a:prstClr val="black"/>
                </a:solidFill>
                <a:ea typeface="Tahoma" pitchFamily="34" charset="0"/>
              </a:rPr>
              <a:t>   </a:t>
            </a:r>
            <a:r>
              <a:rPr lang="th-TH" dirty="0" smtClean="0">
                <a:solidFill>
                  <a:prstClr val="black"/>
                </a:solidFill>
                <a:latin typeface="Calibri"/>
                <a:ea typeface="Calibri"/>
              </a:rPr>
              <a:t>หมาก</a:t>
            </a:r>
            <a:r>
              <a:rPr lang="th-TH" dirty="0">
                <a:solidFill>
                  <a:prstClr val="black"/>
                </a:solidFill>
                <a:latin typeface="Calibri"/>
                <a:ea typeface="Calibri"/>
              </a:rPr>
              <a:t>ผู้หมากเมีย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  <a:p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</a:t>
            </a:r>
            <a:endParaRPr lang="en-US" dirty="0">
              <a:solidFill>
                <a:sysClr val="windowText" lastClr="000000"/>
              </a:solidFill>
              <a:ea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35696" y="993219"/>
            <a:ext cx="6478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prstClr val="black"/>
                </a:solidFill>
                <a:ea typeface="Tahoma" pitchFamily="34" charset="0"/>
              </a:rPr>
              <a:t>  </a:t>
            </a:r>
            <a:endParaRPr lang="th-TH" sz="3600" b="1" dirty="0">
              <a:solidFill>
                <a:prstClr val="black"/>
              </a:solidFill>
              <a:ea typeface="Tahoma" pitchFamily="34" charset="0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039257" y="3892700"/>
            <a:ext cx="472404" cy="4724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43608" y="763609"/>
            <a:ext cx="5474615" cy="1224134"/>
            <a:chOff x="1043608" y="763609"/>
            <a:chExt cx="5474615" cy="1224134"/>
          </a:xfrm>
        </p:grpSpPr>
        <p:sp>
          <p:nvSpPr>
            <p:cNvPr id="13" name="Rounded Rectangle 12"/>
            <p:cNvSpPr/>
            <p:nvPr/>
          </p:nvSpPr>
          <p:spPr>
            <a:xfrm>
              <a:off x="1624234" y="763609"/>
              <a:ext cx="4893989" cy="1224134"/>
            </a:xfrm>
            <a:prstGeom prst="roundRect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36550"/>
              <a:endParaRPr lang="th-TH" sz="2000" b="1" dirty="0">
                <a:solidFill>
                  <a:sysClr val="windowText" lastClr="0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043608" y="942381"/>
              <a:ext cx="863950" cy="86659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3600" b="1" dirty="0" smtClean="0">
                  <a:solidFill>
                    <a:sysClr val="windowText" lastClr="000000"/>
                  </a:solidFill>
                  <a:ea typeface="Tahoma" pitchFamily="34" charset="0"/>
                </a:rPr>
                <a:t>4.</a:t>
              </a:r>
              <a:endParaRPr lang="en-US" sz="3600" b="1" dirty="0">
                <a:solidFill>
                  <a:sysClr val="windowText" lastClr="000000"/>
                </a:solidFill>
                <a:ea typeface="Tahoma" pitchFamily="34" charset="0"/>
              </a:endParaRPr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1857400" y="814648"/>
              <a:ext cx="4572000" cy="10772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h-TH" sz="3200" b="1" dirty="0" smtClean="0">
                  <a:solidFill>
                    <a:srgbClr val="000000"/>
                  </a:solidFill>
                  <a:ea typeface="Calibri"/>
                </a:rPr>
                <a:t>   ถ้า</a:t>
              </a:r>
              <a:r>
                <a:rPr lang="th-TH" sz="3200" b="1" dirty="0">
                  <a:solidFill>
                    <a:srgbClr val="000000"/>
                  </a:solidFill>
                  <a:ea typeface="Calibri"/>
                </a:rPr>
                <a:t>ต้องการจัดสวนในภาชนะด้วย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</a:rPr>
                <a:t>ต้นไม้   </a:t>
              </a:r>
            </a:p>
            <a:p>
              <a:r>
                <a:rPr lang="th-TH" sz="3200" b="1" dirty="0">
                  <a:solidFill>
                    <a:srgbClr val="000000"/>
                  </a:solidFill>
                  <a:ea typeface="Calibri"/>
                </a:rPr>
                <a:t> </a:t>
              </a:r>
              <a:r>
                <a:rPr lang="th-TH" sz="3200" b="1" dirty="0" smtClean="0">
                  <a:solidFill>
                    <a:srgbClr val="000000"/>
                  </a:solidFill>
                  <a:ea typeface="Calibri"/>
                </a:rPr>
                <a:t>  วรรณะสีอุ่นควร</a:t>
              </a:r>
              <a:r>
                <a:rPr lang="th-TH" sz="3200" b="1" dirty="0">
                  <a:solidFill>
                    <a:srgbClr val="000000"/>
                  </a:solidFill>
                  <a:ea typeface="Calibri"/>
                </a:rPr>
                <a:t>เลือกต้นไม้ชนิดใด</a:t>
              </a:r>
              <a:endParaRPr lang="th-TH" sz="3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23728" y="2235383"/>
            <a:ext cx="2674913" cy="418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 smtClean="0">
              <a:solidFill>
                <a:sysClr val="windowText" lastClr="000000"/>
              </a:solidFill>
              <a:ea typeface="Tahoma" pitchFamily="34" charset="0"/>
            </a:endParaRPr>
          </a:p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sysClr val="windowText" lastClr="000000"/>
                </a:solidFill>
                <a:ea typeface="Tahoma" pitchFamily="34" charset="0"/>
              </a:rPr>
              <a:t>ก</a:t>
            </a:r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  </a:t>
            </a:r>
            <a:r>
              <a:rPr lang="th-TH" dirty="0" err="1" smtClean="0">
                <a:solidFill>
                  <a:srgbClr val="000000"/>
                </a:solidFill>
                <a:latin typeface="Calibri"/>
                <a:ea typeface="Calibri"/>
              </a:rPr>
              <a:t>กวนอิม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  <a:p>
            <a:endParaRPr lang="en-US" dirty="0">
              <a:solidFill>
                <a:sysClr val="windowText" lastClr="000000"/>
              </a:solidFill>
              <a:ea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27283" y="2780928"/>
            <a:ext cx="2683739" cy="418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ea typeface="Tahoma" pitchFamily="34" charset="0"/>
              </a:rPr>
              <a:t>ข </a:t>
            </a:r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 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</a:rPr>
              <a:t>หนวด</a:t>
            </a:r>
            <a:r>
              <a:rPr lang="th-TH" dirty="0">
                <a:solidFill>
                  <a:srgbClr val="000000"/>
                </a:solidFill>
                <a:latin typeface="Calibri"/>
                <a:ea typeface="Calibri"/>
              </a:rPr>
              <a:t>ปลา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</a:rPr>
              <a:t>ดุก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0" y="5517232"/>
            <a:ext cx="9144000" cy="13407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23067" y="5517232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2600" b="1" dirty="0" smtClean="0">
                <a:solidFill>
                  <a:prstClr val="black"/>
                </a:solidFill>
              </a:rPr>
              <a:t>คำอธิบาย</a:t>
            </a:r>
            <a:r>
              <a:rPr lang="en-US" sz="2600" b="1" dirty="0" smtClean="0">
                <a:solidFill>
                  <a:prstClr val="black"/>
                </a:solidFill>
              </a:rPr>
              <a:t>:</a:t>
            </a:r>
            <a:r>
              <a:rPr lang="th-TH" b="1" dirty="0" smtClean="0">
                <a:solidFill>
                  <a:prstClr val="black"/>
                </a:solidFill>
              </a:rPr>
              <a:t> </a:t>
            </a:r>
            <a:r>
              <a:rPr lang="th-TH" sz="2400" dirty="0">
                <a:solidFill>
                  <a:prstClr val="black"/>
                </a:solidFill>
                <a:latin typeface="Calibri"/>
              </a:rPr>
              <a:t>ง ถูกต้อง </a:t>
            </a:r>
            <a:r>
              <a:rPr lang="th-TH" sz="2400" dirty="0">
                <a:solidFill>
                  <a:prstClr val="black"/>
                </a:solidFill>
                <a:latin typeface="Calibri"/>
                <a:ea typeface="Calibri"/>
              </a:rPr>
              <a:t>เพราะหมากผู้หมากเมียเป็นต้นไม้</a:t>
            </a:r>
            <a:r>
              <a:rPr lang="th-TH" sz="2400" dirty="0" smtClean="0">
                <a:solidFill>
                  <a:prstClr val="black"/>
                </a:solidFill>
                <a:latin typeface="Calibri"/>
                <a:ea typeface="Calibri"/>
              </a:rPr>
              <a:t>ที่มีใบ</a:t>
            </a:r>
            <a:r>
              <a:rPr lang="th-TH" sz="2400" dirty="0">
                <a:solidFill>
                  <a:prstClr val="black"/>
                </a:solidFill>
                <a:latin typeface="Calibri"/>
                <a:ea typeface="Calibri"/>
              </a:rPr>
              <a:t>สี</a:t>
            </a:r>
            <a:r>
              <a:rPr lang="th-TH" sz="2400" dirty="0" smtClean="0">
                <a:solidFill>
                  <a:prstClr val="black"/>
                </a:solidFill>
                <a:latin typeface="Calibri"/>
                <a:ea typeface="Calibri"/>
              </a:rPr>
              <a:t>แดง ซึ่งจัดอยู่ในกลุ่มต้นไม้วรรณะสีอุ่น</a:t>
            </a:r>
            <a:endParaRPr lang="th-TH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16627" y="647700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prstClr val="black"/>
                </a:solidFill>
              </a:rPr>
              <a:pPr/>
              <a:t>201</a:t>
            </a:fld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3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 animBg="1"/>
      <p:bldP spid="15" grpId="0"/>
      <p:bldP spid="16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10600" y="630932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184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5811"/>
            <a:ext cx="1979712" cy="242250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409285" y="692697"/>
            <a:ext cx="5547091" cy="1512168"/>
          </a:xfrm>
          <a:prstGeom prst="wedgeRoundRectCallout">
            <a:avLst>
              <a:gd name="adj1" fmla="val -58174"/>
              <a:gd name="adj2" fmla="val -35486"/>
              <a:gd name="adj3" fmla="val 16667"/>
            </a:avLst>
          </a:prstGeom>
          <a:solidFill>
            <a:srgbClr val="F2DCDB"/>
          </a:solidFill>
          <a:ln w="10000" cap="flat" cmpd="sng" algn="ctr">
            <a:noFill/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lvl="0" algn="ctr"/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การจัด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สวนในภาพมี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รูปแบบเหมือนหรือแตกต่างจากการจัดสวนในภาชนะ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อื่นหรือไม่ 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อย่างไร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8" y="2564904"/>
            <a:ext cx="8641098" cy="3599695"/>
          </a:xfrm>
          <a:prstGeom prst="rect">
            <a:avLst/>
          </a:prstGeom>
        </p:spPr>
      </p:pic>
      <p:pic>
        <p:nvPicPr>
          <p:cNvPr id="7" name="Picture 17" descr="C:\Users\panudda.ADPP\Desktop\wp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71438"/>
            <a:ext cx="25003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9597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293527" y="1002612"/>
            <a:ext cx="6734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endParaRPr lang="th-TH" sz="3600" b="1" dirty="0">
              <a:solidFill>
                <a:prstClr val="black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1166067" y="720950"/>
            <a:ext cx="7128629" cy="1220569"/>
            <a:chOff x="899755" y="715563"/>
            <a:chExt cx="7128629" cy="1220569"/>
          </a:xfrm>
        </p:grpSpPr>
        <p:grpSp>
          <p:nvGrpSpPr>
            <p:cNvPr id="8" name="Group 7"/>
            <p:cNvGrpSpPr/>
            <p:nvPr/>
          </p:nvGrpSpPr>
          <p:grpSpPr>
            <a:xfrm>
              <a:off x="899755" y="715563"/>
              <a:ext cx="7128629" cy="1186081"/>
              <a:chOff x="642615" y="2364788"/>
              <a:chExt cx="4489758" cy="934066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066800" y="2364788"/>
                <a:ext cx="4065573" cy="934066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36550"/>
                <a:endParaRPr lang="th-TH" sz="2000" b="1" dirty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642615" y="2504943"/>
                <a:ext cx="543740" cy="680807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 smtClean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ngsana New" pitchFamily="18" charset="-34"/>
                    <a:ea typeface="Tahoma" pitchFamily="34" charset="0"/>
                    <a:cs typeface="Angsana New" pitchFamily="18" charset="-34"/>
                  </a:rPr>
                  <a:t>5.</a:t>
                </a:r>
                <a:endParaRPr lang="en-US" sz="36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ngsana New" pitchFamily="18" charset="-34"/>
                  <a:ea typeface="Tahoma" pitchFamily="34" charset="0"/>
                  <a:cs typeface="Angsana New" pitchFamily="18" charset="-34"/>
                </a:endParaRPr>
              </a:p>
            </p:txBody>
          </p:sp>
        </p:grpSp>
        <p:sp>
          <p:nvSpPr>
            <p:cNvPr id="3" name="สี่เหลี่ยมผืนผ้า 2"/>
            <p:cNvSpPr/>
            <p:nvPr/>
          </p:nvSpPr>
          <p:spPr>
            <a:xfrm>
              <a:off x="1881748" y="858914"/>
              <a:ext cx="594015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b="1" dirty="0">
                  <a:solidFill>
                    <a:srgbClr val="000000"/>
                  </a:solidFill>
                  <a:ea typeface="Calibri"/>
                  <a:cs typeface="Angsana New"/>
                </a:rPr>
                <a:t>วัสดุใดช่วยให้ต้นไม้ที่ใช้จัดสวนในภาชนะยึดเกาะได้ดีและพยุงลำต้นให้ตั้งตรง</a:t>
              </a:r>
              <a:endParaRPr lang="th-TH" sz="3200" dirty="0"/>
            </a:p>
          </p:txBody>
        </p:sp>
      </p:grpSp>
      <p:grpSp>
        <p:nvGrpSpPr>
          <p:cNvPr id="7" name="กลุ่ม 6"/>
          <p:cNvGrpSpPr/>
          <p:nvPr/>
        </p:nvGrpSpPr>
        <p:grpSpPr>
          <a:xfrm>
            <a:off x="-1017" y="5517232"/>
            <a:ext cx="9145017" cy="1340768"/>
            <a:chOff x="-1017" y="5517232"/>
            <a:chExt cx="9145017" cy="1340768"/>
          </a:xfrm>
        </p:grpSpPr>
        <p:sp>
          <p:nvSpPr>
            <p:cNvPr id="17" name="สี่เหลี่ยมผืนผ้า 16"/>
            <p:cNvSpPr/>
            <p:nvPr/>
          </p:nvSpPr>
          <p:spPr>
            <a:xfrm>
              <a:off x="0" y="5517232"/>
              <a:ext cx="9144000" cy="1340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017" y="5517232"/>
              <a:ext cx="914501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คำอธิบาย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:</a:t>
              </a: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  </a:t>
              </a:r>
              <a:r>
                <a:rPr lang="th-TH" sz="2600" dirty="0" smtClean="0">
                  <a:solidFill>
                    <a:srgbClr val="FF0000"/>
                  </a:solidFill>
                  <a:latin typeface="Calibri"/>
                  <a:cs typeface="Angsana New"/>
                </a:rPr>
                <a:t> </a:t>
              </a:r>
              <a:r>
                <a:rPr lang="th-TH" sz="2400" dirty="0" smtClean="0">
                  <a:latin typeface="Calibri"/>
                  <a:cs typeface="Angsana New"/>
                </a:rPr>
                <a:t>ข ถูกต้อง </a:t>
              </a:r>
              <a:r>
                <a:rPr lang="th-TH" sz="2400" dirty="0" smtClean="0">
                  <a:latin typeface="Calibri"/>
                  <a:ea typeface="Calibri"/>
                  <a:cs typeface="Angsana New"/>
                </a:rPr>
                <a:t>เพราะทรายเป็นวัสดุที่ใช้จัดสวนในภาชนะที่ช่วยให้ต้นไม้ยึดเกาะได้ดียิ่งขึ้นและช่วยพยุงลำต้นให้ตั้งตรง</a:t>
              </a:r>
              <a:endParaRPr lang="th-TH" sz="24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610599" y="647700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202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48390" y="3276101"/>
            <a:ext cx="2674914" cy="501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 smtClean="0">
              <a:solidFill>
                <a:sysClr val="windowText" lastClr="000000"/>
              </a:solidFill>
              <a:ea typeface="Tahoma" pitchFamily="34" charset="0"/>
            </a:endParaRPr>
          </a:p>
          <a:p>
            <a:r>
              <a:rPr lang="th-TH" b="1" dirty="0" smtClean="0">
                <a:solidFill>
                  <a:sysClr val="windowText" lastClr="000000"/>
                </a:solidFill>
                <a:ea typeface="Tahoma" pitchFamily="34" charset="0"/>
              </a:rPr>
              <a:t>ค</a:t>
            </a:r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   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</a:rPr>
              <a:t>กรวด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  <a:p>
            <a:endParaRPr lang="en-US" dirty="0">
              <a:solidFill>
                <a:sysClr val="windowText" lastClr="000000"/>
              </a:solidFill>
              <a:ea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35853" y="3861048"/>
            <a:ext cx="2755310" cy="540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 smtClean="0">
              <a:solidFill>
                <a:prstClr val="black"/>
              </a:solidFill>
              <a:ea typeface="Tahoma" pitchFamily="34" charset="0"/>
            </a:endParaRPr>
          </a:p>
          <a:p>
            <a:r>
              <a:rPr lang="th-TH" b="1" dirty="0" smtClean="0">
                <a:solidFill>
                  <a:prstClr val="black"/>
                </a:solidFill>
                <a:ea typeface="Tahoma" pitchFamily="34" charset="0"/>
              </a:rPr>
              <a:t>ง </a:t>
            </a:r>
            <a:r>
              <a:rPr lang="th-TH" dirty="0" smtClean="0">
                <a:solidFill>
                  <a:prstClr val="black"/>
                </a:solidFill>
                <a:ea typeface="Tahoma" pitchFamily="34" charset="0"/>
              </a:rPr>
              <a:t>   </a:t>
            </a:r>
            <a:r>
              <a:rPr lang="th-TH" dirty="0" smtClean="0">
                <a:solidFill>
                  <a:prstClr val="black"/>
                </a:solidFill>
                <a:latin typeface="Calibri"/>
                <a:ea typeface="Calibri"/>
              </a:rPr>
              <a:t>เศษอิฐ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  <a:p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</a:t>
            </a:r>
            <a:endParaRPr lang="en-US" dirty="0">
              <a:solidFill>
                <a:sysClr val="windowText" lastClr="000000"/>
              </a:solidFill>
              <a:ea typeface="Tahoma" pitchFamily="34" charset="0"/>
            </a:endParaRPr>
          </a:p>
        </p:txBody>
      </p:sp>
      <p:sp>
        <p:nvSpPr>
          <p:cNvPr id="24" name="Donut 23"/>
          <p:cNvSpPr/>
          <p:nvPr/>
        </p:nvSpPr>
        <p:spPr>
          <a:xfrm>
            <a:off x="2052508" y="2690815"/>
            <a:ext cx="472404" cy="4724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48391" y="2060848"/>
            <a:ext cx="267491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 smtClean="0">
              <a:solidFill>
                <a:sysClr val="windowText" lastClr="000000"/>
              </a:solidFill>
              <a:ea typeface="Tahoma" pitchFamily="34" charset="0"/>
            </a:endParaRPr>
          </a:p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sysClr val="windowText" lastClr="000000"/>
                </a:solidFill>
                <a:ea typeface="Tahoma" pitchFamily="34" charset="0"/>
              </a:rPr>
              <a:t>ก</a:t>
            </a:r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   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</a:rPr>
              <a:t>ถ่าน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  <a:p>
            <a:endParaRPr lang="en-US" dirty="0">
              <a:solidFill>
                <a:sysClr val="windowText" lastClr="000000"/>
              </a:solidFill>
              <a:ea typeface="Tahoma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30681" y="2652697"/>
            <a:ext cx="268373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ea typeface="Tahoma" pitchFamily="34" charset="0"/>
              </a:rPr>
              <a:t>ข </a:t>
            </a:r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  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</a:rPr>
              <a:t>ทราย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9466267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 animBg="1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/>
          <p:cNvGrpSpPr/>
          <p:nvPr/>
        </p:nvGrpSpPr>
        <p:grpSpPr>
          <a:xfrm>
            <a:off x="1063556" y="840166"/>
            <a:ext cx="6912768" cy="1145156"/>
            <a:chOff x="1063556" y="638710"/>
            <a:chExt cx="6912768" cy="1145156"/>
          </a:xfrm>
        </p:grpSpPr>
        <p:grpSp>
          <p:nvGrpSpPr>
            <p:cNvPr id="10" name="Group 9"/>
            <p:cNvGrpSpPr/>
            <p:nvPr/>
          </p:nvGrpSpPr>
          <p:grpSpPr>
            <a:xfrm>
              <a:off x="1063556" y="638710"/>
              <a:ext cx="6912768" cy="1145156"/>
              <a:chOff x="4890462" y="2275241"/>
              <a:chExt cx="6241064" cy="991839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608319" y="2275241"/>
                <a:ext cx="5523207" cy="991839"/>
              </a:xfrm>
              <a:prstGeom prst="roundRect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36550"/>
                <a:endParaRPr lang="th-TH" sz="2000" b="1" dirty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890462" y="2423514"/>
                <a:ext cx="782655" cy="73276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 smtClean="0">
                    <a:solidFill>
                      <a:sysClr val="windowText" lastClr="000000"/>
                    </a:solidFill>
                    <a:latin typeface="Angsana New" pitchFamily="18" charset="-34"/>
                    <a:ea typeface="Tahoma" pitchFamily="34" charset="0"/>
                    <a:cs typeface="Angsana New" pitchFamily="18" charset="-34"/>
                  </a:rPr>
                  <a:t>6.</a:t>
                </a:r>
                <a:endParaRPr lang="en-US" sz="3600" b="1" dirty="0">
                  <a:solidFill>
                    <a:sysClr val="windowText" lastClr="000000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850536" y="840166"/>
              <a:ext cx="60002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dirty="0" smtClean="0">
                  <a:solidFill>
                    <a:prstClr val="black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  </a:t>
              </a:r>
              <a:endParaRPr lang="th-TH" sz="3600" b="1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2123726" y="686277"/>
              <a:ext cx="585259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b="1" dirty="0">
                  <a:solidFill>
                    <a:srgbClr val="000000"/>
                  </a:solidFill>
                  <a:latin typeface="Times New Roman"/>
                  <a:ea typeface="Calibri"/>
                  <a:cs typeface="Angsana New"/>
                </a:rPr>
                <a:t>ถ้าต้นไม้</a:t>
              </a:r>
              <a:r>
                <a:rPr lang="th-TH" sz="3200" b="1" dirty="0" smtClean="0">
                  <a:solidFill>
                    <a:srgbClr val="000000"/>
                  </a:solidFill>
                  <a:latin typeface="Times New Roman"/>
                  <a:ea typeface="Calibri"/>
                  <a:cs typeface="Angsana New"/>
                </a:rPr>
                <a:t>ที่ปลูกใน</a:t>
              </a:r>
              <a:r>
                <a:rPr lang="th-TH" sz="3200" b="1" dirty="0">
                  <a:solidFill>
                    <a:srgbClr val="000000"/>
                  </a:solidFill>
                  <a:latin typeface="Times New Roman"/>
                  <a:ea typeface="Calibri"/>
                  <a:cs typeface="Angsana New"/>
                </a:rPr>
                <a:t>สวน</a:t>
              </a:r>
              <a:r>
                <a:rPr lang="th-TH" sz="3200" b="1" dirty="0" smtClean="0">
                  <a:solidFill>
                    <a:srgbClr val="000000"/>
                  </a:solidFill>
                  <a:latin typeface="Times New Roman"/>
                  <a:ea typeface="Calibri"/>
                  <a:cs typeface="Angsana New"/>
                </a:rPr>
                <a:t>ถาดเปลี่ยนจากใบสีเขียวเป็น          สีเหลือง ควรแก้ไขอย่างไร</a:t>
              </a:r>
            </a:p>
          </p:txBody>
        </p:sp>
      </p:grpSp>
      <p:grpSp>
        <p:nvGrpSpPr>
          <p:cNvPr id="5" name="กลุ่ม 4"/>
          <p:cNvGrpSpPr/>
          <p:nvPr/>
        </p:nvGrpSpPr>
        <p:grpSpPr>
          <a:xfrm>
            <a:off x="-1017" y="5517232"/>
            <a:ext cx="9145017" cy="1340768"/>
            <a:chOff x="-1017" y="5517232"/>
            <a:chExt cx="9145017" cy="1340768"/>
          </a:xfrm>
        </p:grpSpPr>
        <p:sp>
          <p:nvSpPr>
            <p:cNvPr id="20" name="สี่เหลี่ยมผืนผ้า 19"/>
            <p:cNvSpPr/>
            <p:nvPr/>
          </p:nvSpPr>
          <p:spPr>
            <a:xfrm>
              <a:off x="0" y="5517232"/>
              <a:ext cx="9144000" cy="1340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017" y="5517232"/>
              <a:ext cx="914501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คำอธิบาย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:</a:t>
              </a:r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th-TH" sz="2400" dirty="0">
                  <a:latin typeface="Angsana New" pitchFamily="18" charset="-34"/>
                  <a:cs typeface="Angsana New" pitchFamily="18" charset="-34"/>
                </a:rPr>
                <a:t>ข </a:t>
              </a:r>
              <a:r>
                <a:rPr lang="th-TH" sz="2400" dirty="0" smtClean="0">
                  <a:latin typeface="Angsana New" pitchFamily="18" charset="-34"/>
                  <a:cs typeface="Angsana New" pitchFamily="18" charset="-34"/>
                </a:rPr>
                <a:t>ถูกต้อง </a:t>
              </a: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เพราะ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การใส่ปุ๋ยเป็นการเพิ่มธาตุอาหารให้แก่พืช ซึ่งช่วย</a:t>
              </a: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แก้ไขปัญหา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ต้นไม้</a:t>
              </a:r>
              <a:r>
                <a:rPr lang="th-TH" sz="2400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ที่ปลูกในสวนถาดเปลี่ยนจากใบสีเขียวเป็นสีเหลือง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ที่</a:t>
              </a: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เหมาะสมที่สุด</a:t>
              </a:r>
              <a:endParaRPr lang="th-TH" sz="24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15611" y="647700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203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4357" y="3332660"/>
            <a:ext cx="2674914" cy="578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 smtClean="0">
              <a:solidFill>
                <a:sysClr val="windowText" lastClr="000000"/>
              </a:solidFill>
              <a:ea typeface="Tahoma" pitchFamily="34" charset="0"/>
            </a:endParaRPr>
          </a:p>
          <a:p>
            <a:r>
              <a:rPr lang="th-TH" b="1" dirty="0" smtClean="0">
                <a:solidFill>
                  <a:sysClr val="windowText" lastClr="000000"/>
                </a:solidFill>
                <a:ea typeface="Tahoma" pitchFamily="34" charset="0"/>
              </a:rPr>
              <a:t>ค</a:t>
            </a:r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   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</a:rPr>
              <a:t>ตัดใบทิ้ง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  <a:p>
            <a:endParaRPr lang="en-US" dirty="0">
              <a:solidFill>
                <a:sysClr val="windowText" lastClr="000000"/>
              </a:solidFill>
              <a:ea typeface="Tahoma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58895" y="3933056"/>
            <a:ext cx="2673141" cy="616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 smtClean="0">
              <a:solidFill>
                <a:prstClr val="black"/>
              </a:solidFill>
              <a:ea typeface="Tahoma" pitchFamily="34" charset="0"/>
            </a:endParaRPr>
          </a:p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prstClr val="black"/>
                </a:solidFill>
                <a:ea typeface="Tahoma" pitchFamily="34" charset="0"/>
              </a:rPr>
              <a:t>ง </a:t>
            </a:r>
            <a:r>
              <a:rPr lang="th-TH" dirty="0" smtClean="0">
                <a:solidFill>
                  <a:prstClr val="black"/>
                </a:solidFill>
                <a:ea typeface="Tahoma" pitchFamily="34" charset="0"/>
              </a:rPr>
              <a:t>   </a:t>
            </a:r>
            <a:r>
              <a:rPr lang="th-TH" dirty="0" smtClean="0">
                <a:solidFill>
                  <a:prstClr val="black"/>
                </a:solidFill>
                <a:latin typeface="Calibri"/>
                <a:ea typeface="Calibri"/>
              </a:rPr>
              <a:t>ตัดแต่งใบ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  <a:p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</a:t>
            </a:r>
            <a:endParaRPr lang="en-US" dirty="0">
              <a:solidFill>
                <a:sysClr val="windowText" lastClr="000000"/>
              </a:solidFill>
              <a:ea typeface="Tahoma" pitchFamily="34" charset="0"/>
            </a:endParaRPr>
          </a:p>
        </p:txBody>
      </p:sp>
      <p:sp>
        <p:nvSpPr>
          <p:cNvPr id="26" name="Donut 25"/>
          <p:cNvSpPr/>
          <p:nvPr/>
        </p:nvSpPr>
        <p:spPr>
          <a:xfrm>
            <a:off x="2123726" y="2822138"/>
            <a:ext cx="472404" cy="4724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58896" y="2235380"/>
            <a:ext cx="267491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dirty="0" smtClean="0">
              <a:solidFill>
                <a:sysClr val="windowText" lastClr="000000"/>
              </a:solidFill>
              <a:ea typeface="Tahoma" pitchFamily="34" charset="0"/>
            </a:endParaRPr>
          </a:p>
          <a:p>
            <a:pPr>
              <a:tabLst>
                <a:tab pos="361950" algn="l"/>
              </a:tabLst>
            </a:pPr>
            <a:r>
              <a:rPr lang="th-TH" b="1" dirty="0" smtClean="0">
                <a:solidFill>
                  <a:sysClr val="windowText" lastClr="000000"/>
                </a:solidFill>
                <a:ea typeface="Tahoma" pitchFamily="34" charset="0"/>
              </a:rPr>
              <a:t>ก</a:t>
            </a:r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  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</a:rPr>
              <a:t>รดน้ำ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  <a:p>
            <a:endParaRPr lang="en-US" dirty="0">
              <a:solidFill>
                <a:sysClr val="windowText" lastClr="000000"/>
              </a:solidFill>
              <a:ea typeface="Tahom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11506" y="2784020"/>
            <a:ext cx="268373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sysClr val="windowText" lastClr="000000"/>
                </a:solidFill>
                <a:ea typeface="Tahoma" pitchFamily="34" charset="0"/>
              </a:rPr>
              <a:t>ข </a:t>
            </a:r>
            <a:r>
              <a:rPr lang="th-TH" dirty="0" smtClean="0">
                <a:solidFill>
                  <a:sysClr val="windowText" lastClr="000000"/>
                </a:solidFill>
                <a:ea typeface="Tahoma" pitchFamily="34" charset="0"/>
              </a:rPr>
              <a:t>   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</a:rPr>
              <a:t>ใส่ปุ๋ย</a:t>
            </a:r>
            <a:endParaRPr lang="en-US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</p:txBody>
      </p:sp>
      <p:pic>
        <p:nvPicPr>
          <p:cNvPr id="19" name="Picture 17" descr="C:\Users\panudda.ADPP\Desktop\w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71438"/>
            <a:ext cx="25003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8164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54344" y="2171976"/>
            <a:ext cx="4350042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th-TH" sz="3200" dirty="0" smtClean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  <a:p>
            <a:pPr lvl="0">
              <a:tabLst>
                <a:tab pos="361950" algn="l"/>
              </a:tabLst>
            </a:pP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ก 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 smtClean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นำ</a:t>
            </a:r>
            <a:r>
              <a:rPr lang="th-TH" dirty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ถาดไปวางในร่ม</a:t>
            </a:r>
            <a:endParaRPr lang="th-TH" dirty="0">
              <a:solidFill>
                <a:prstClr val="black"/>
              </a:solidFill>
            </a:endParaRPr>
          </a:p>
          <a:p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endParaRPr lang="en-US" sz="3200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37461" y="2744301"/>
            <a:ext cx="4329198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361950" algn="l"/>
              </a:tabLst>
            </a:pP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  </a:t>
            </a:r>
          </a:p>
          <a:p>
            <a:pPr lvl="0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ข 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 smtClean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นำ</a:t>
            </a:r>
            <a:r>
              <a:rPr lang="th-TH" dirty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ไม้มาปักเพื่อป้องกันต้นไม้เอน</a:t>
            </a:r>
            <a:endParaRPr lang="th-TH" dirty="0">
              <a:solidFill>
                <a:prstClr val="black"/>
              </a:solidFill>
            </a:endParaRPr>
          </a:p>
          <a:p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endParaRPr lang="en-US" sz="3200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292" y="3336814"/>
            <a:ext cx="4366925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ค  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Times New Roman"/>
                <a:ea typeface="Calibri"/>
                <a:cs typeface="Angsana New"/>
              </a:rPr>
              <a:t>หมุน</a:t>
            </a:r>
            <a:r>
              <a:rPr lang="th-TH" dirty="0">
                <a:solidFill>
                  <a:prstClr val="black"/>
                </a:solidFill>
                <a:latin typeface="Times New Roman"/>
                <a:ea typeface="Calibri"/>
                <a:cs typeface="Angsana New"/>
              </a:rPr>
              <a:t>ถาดให้ได้รับแสงแดดทุก</a:t>
            </a:r>
            <a:r>
              <a:rPr lang="th-TH" dirty="0" smtClean="0">
                <a:solidFill>
                  <a:prstClr val="black"/>
                </a:solidFill>
                <a:latin typeface="Times New Roman"/>
                <a:ea typeface="Calibri"/>
                <a:cs typeface="Angsana New"/>
              </a:rPr>
              <a:t>ด้าน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45902" y="3923572"/>
            <a:ext cx="4312315" cy="548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ง 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</a:t>
            </a:r>
            <a:r>
              <a:rPr lang="th-TH" dirty="0" smtClean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เพิ่ม</a:t>
            </a:r>
            <a:r>
              <a:rPr lang="th-TH" dirty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แสงไฟในด้านที่ไม่ได้รับ</a:t>
            </a:r>
            <a:r>
              <a:rPr lang="th-TH" dirty="0" smtClean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แสงแดด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2219552" y="3413050"/>
            <a:ext cx="472404" cy="4724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1195107" y="827966"/>
            <a:ext cx="6330768" cy="1290743"/>
            <a:chOff x="1535644" y="695618"/>
            <a:chExt cx="6330768" cy="1127654"/>
          </a:xfrm>
        </p:grpSpPr>
        <p:sp>
          <p:nvSpPr>
            <p:cNvPr id="23" name="Rectangle 22"/>
            <p:cNvSpPr/>
            <p:nvPr/>
          </p:nvSpPr>
          <p:spPr>
            <a:xfrm>
              <a:off x="2295169" y="827719"/>
              <a:ext cx="55072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b="1" dirty="0" smtClean="0">
                  <a:solidFill>
                    <a:prstClr val="black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  </a:t>
              </a:r>
              <a:endParaRPr lang="th-TH" sz="3600" b="1" dirty="0">
                <a:solidFill>
                  <a:prstClr val="black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  <p:grpSp>
          <p:nvGrpSpPr>
            <p:cNvPr id="10" name="กลุ่ม 9"/>
            <p:cNvGrpSpPr/>
            <p:nvPr/>
          </p:nvGrpSpPr>
          <p:grpSpPr>
            <a:xfrm>
              <a:off x="1535644" y="695618"/>
              <a:ext cx="6330768" cy="1127654"/>
              <a:chOff x="1535644" y="695618"/>
              <a:chExt cx="6330768" cy="112765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535644" y="695618"/>
                <a:ext cx="6234271" cy="1054981"/>
                <a:chOff x="605623" y="2364787"/>
                <a:chExt cx="3935897" cy="934066"/>
              </a:xfrm>
            </p:grpSpPr>
            <p:sp>
              <p:nvSpPr>
                <p:cNvPr id="4" name="Rounded Rectangle 3"/>
                <p:cNvSpPr/>
                <p:nvPr/>
              </p:nvSpPr>
              <p:spPr>
                <a:xfrm>
                  <a:off x="1066800" y="2364787"/>
                  <a:ext cx="3474720" cy="934066"/>
                </a:xfrm>
                <a:prstGeom prst="roundRect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336550"/>
                  <a:endParaRPr lang="th-TH" sz="2000" b="1" dirty="0">
                    <a:solidFill>
                      <a:sysClr val="windowText" lastClr="00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" name="Oval 1"/>
                <p:cNvSpPr/>
                <p:nvPr/>
              </p:nvSpPr>
              <p:spPr>
                <a:xfrm>
                  <a:off x="605623" y="2481747"/>
                  <a:ext cx="598581" cy="71435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solidFill>
                    <a:schemeClr val="accent4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3600" b="1" dirty="0" smtClean="0">
                      <a:solidFill>
                        <a:sysClr val="windowText" lastClr="000000"/>
                      </a:solidFill>
                      <a:latin typeface="Angsana New" pitchFamily="18" charset="-34"/>
                      <a:ea typeface="Tahoma" pitchFamily="34" charset="0"/>
                      <a:cs typeface="Angsana New" pitchFamily="18" charset="-34"/>
                    </a:rPr>
                    <a:t>7.</a:t>
                  </a:r>
                  <a:endParaRPr lang="en-US" sz="3600" b="1" dirty="0">
                    <a:solidFill>
                      <a:sysClr val="windowText" lastClr="000000"/>
                    </a:solidFill>
                    <a:latin typeface="Angsana New" pitchFamily="18" charset="-34"/>
                    <a:ea typeface="Tahoma" pitchFamily="34" charset="0"/>
                    <a:cs typeface="Angsana New" pitchFamily="18" charset="-34"/>
                  </a:endParaRPr>
                </a:p>
              </p:txBody>
            </p:sp>
          </p:grpSp>
          <p:sp>
            <p:nvSpPr>
              <p:cNvPr id="3" name="สี่เหลี่ยมผืนผ้า 2"/>
              <p:cNvSpPr/>
              <p:nvPr/>
            </p:nvSpPr>
            <p:spPr>
              <a:xfrm>
                <a:off x="2483767" y="746054"/>
                <a:ext cx="5382645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3200" b="1" dirty="0">
                    <a:solidFill>
                      <a:srgbClr val="000000"/>
                    </a:solidFill>
                    <a:latin typeface="Times New Roman"/>
                    <a:ea typeface="Calibri"/>
                    <a:cs typeface="Angsana New"/>
                  </a:rPr>
                  <a:t>ถ้าต้นไม้ที่จัดสวนถาดเอนตัวไปใน</a:t>
                </a:r>
                <a:r>
                  <a:rPr lang="th-TH" sz="3200" b="1" dirty="0" smtClean="0">
                    <a:solidFill>
                      <a:srgbClr val="000000"/>
                    </a:solidFill>
                    <a:latin typeface="Times New Roman"/>
                    <a:ea typeface="Calibri"/>
                    <a:cs typeface="Angsana New"/>
                  </a:rPr>
                  <a:t>ทิศทาง</a:t>
                </a:r>
              </a:p>
              <a:p>
                <a:r>
                  <a:rPr lang="th-TH" sz="3200" b="1" dirty="0" smtClean="0">
                    <a:solidFill>
                      <a:srgbClr val="000000"/>
                    </a:solidFill>
                    <a:latin typeface="Times New Roman"/>
                    <a:ea typeface="Calibri"/>
                    <a:cs typeface="Angsana New"/>
                  </a:rPr>
                  <a:t>ที่</a:t>
                </a:r>
                <a:r>
                  <a:rPr lang="th-TH" sz="3200" b="1" dirty="0">
                    <a:solidFill>
                      <a:srgbClr val="000000"/>
                    </a:solidFill>
                    <a:latin typeface="Times New Roman"/>
                    <a:ea typeface="Calibri"/>
                    <a:cs typeface="Angsana New"/>
                  </a:rPr>
                  <a:t>ถูกแสงแดดเพียงด้านเดียวควรแก้ไขอย่างไร</a:t>
                </a:r>
                <a:endParaRPr lang="th-TH" sz="3200" dirty="0"/>
              </a:p>
            </p:txBody>
          </p:sp>
        </p:grpSp>
      </p:grpSp>
      <p:grpSp>
        <p:nvGrpSpPr>
          <p:cNvPr id="16" name="กลุ่ม 15"/>
          <p:cNvGrpSpPr/>
          <p:nvPr/>
        </p:nvGrpSpPr>
        <p:grpSpPr>
          <a:xfrm>
            <a:off x="-1017" y="5517232"/>
            <a:ext cx="9145017" cy="1600438"/>
            <a:chOff x="-1017" y="5517232"/>
            <a:chExt cx="9145017" cy="1600438"/>
          </a:xfrm>
        </p:grpSpPr>
        <p:sp>
          <p:nvSpPr>
            <p:cNvPr id="17" name="สี่เหลี่ยมผืนผ้า 16"/>
            <p:cNvSpPr/>
            <p:nvPr/>
          </p:nvSpPr>
          <p:spPr>
            <a:xfrm>
              <a:off x="0" y="5517232"/>
              <a:ext cx="9144000" cy="1340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017" y="5517232"/>
              <a:ext cx="914501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คำอธิบาย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:</a:t>
              </a: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  </a:t>
              </a:r>
              <a:r>
                <a:rPr lang="th-TH" sz="2600" dirty="0" smtClean="0">
                  <a:solidFill>
                    <a:srgbClr val="FF0000"/>
                  </a:solidFill>
                  <a:latin typeface="Calibri"/>
                  <a:cs typeface="Angsana New"/>
                </a:rPr>
                <a:t> </a:t>
              </a:r>
              <a:r>
                <a:rPr lang="th-TH" sz="2400" dirty="0">
                  <a:latin typeface="Calibri"/>
                  <a:cs typeface="Angsana New"/>
                </a:rPr>
                <a:t>ค ถูกต้อง </a:t>
              </a:r>
              <a:r>
                <a:rPr lang="th-TH" sz="2400" dirty="0" smtClean="0">
                  <a:latin typeface="Times New Roman"/>
                  <a:ea typeface="Calibri"/>
                  <a:cs typeface="Angsana New"/>
                </a:rPr>
                <a:t>เพราะ</a:t>
              </a: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ต้นไม้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ต้องการแสงสว่างเพื่อใช้ในกระบวนการสังเคราะห์แสง ดังนั้น การหมุนถาดให้ได้รับแสงแดดทุกด้านจึงเป็นวิธีการแก้ไขปัญหาต้นไม้ที่ปลูกในสวนถาดเอนตัวไปในทิศทางที่ถูกแสงแดดเพียงด้านเดียว</a:t>
              </a: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ได้ดีที่สุด</a:t>
              </a:r>
              <a:endParaRPr lang="th-TH" sz="2400" dirty="0" smtClean="0">
                <a:latin typeface="Times New Roman"/>
                <a:ea typeface="Calibri"/>
                <a:cs typeface="Angsana New"/>
              </a:endParaRPr>
            </a:p>
            <a:p>
              <a:pPr lvl="0">
                <a:defRPr/>
              </a:pPr>
              <a:endParaRPr lang="th-TH" sz="24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639994" y="647700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204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2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04145" y="2472372"/>
            <a:ext cx="497160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361950" algn="l"/>
              </a:tabLst>
            </a:pPr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ก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</a:t>
            </a:r>
            <a:r>
              <a:rPr lang="th-TH" dirty="0" smtClean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วิเคราะห์</a:t>
            </a:r>
            <a:r>
              <a:rPr lang="th-TH" dirty="0" smtClean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งาน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5931" y="3021012"/>
            <a:ext cx="497160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ข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</a:t>
            </a:r>
            <a:r>
              <a:rPr lang="th-TH" dirty="0" smtClean="0">
                <a:solidFill>
                  <a:prstClr val="black"/>
                </a:solidFill>
                <a:latin typeface="Times New Roman"/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prstClr val="black"/>
                </a:solidFill>
                <a:latin typeface="Times New Roman"/>
                <a:ea typeface="Calibri"/>
                <a:cs typeface="Angsana New"/>
              </a:rPr>
              <a:t>วางแผนในการ</a:t>
            </a:r>
            <a:r>
              <a:rPr lang="th-TH" dirty="0" smtClean="0">
                <a:solidFill>
                  <a:prstClr val="black"/>
                </a:solidFill>
                <a:latin typeface="Times New Roman"/>
                <a:ea typeface="Calibri"/>
                <a:cs typeface="Angsana New"/>
              </a:rPr>
              <a:t>ทำงาน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6409" y="3592972"/>
            <a:ext cx="4987074" cy="61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ค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</a:t>
            </a:r>
            <a:r>
              <a:rPr lang="th-TH" dirty="0" smtClean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ประเมินผลการ</a:t>
            </a:r>
            <a:r>
              <a:rPr lang="th-TH" dirty="0" smtClean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ทำงาน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5931" y="4210856"/>
            <a:ext cx="4988860" cy="545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ง  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</a:t>
            </a:r>
            <a:r>
              <a:rPr lang="th-TH" dirty="0" smtClean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ปฏิบัติงานตามลำดับ</a:t>
            </a:r>
            <a:r>
              <a:rPr lang="th-TH" dirty="0" smtClean="0">
                <a:solidFill>
                  <a:srgbClr val="000000"/>
                </a:solidFill>
                <a:latin typeface="Times New Roman"/>
                <a:ea typeface="Calibri"/>
                <a:cs typeface="Angsana New"/>
              </a:rPr>
              <a:t>ขั้นตอน</a:t>
            </a:r>
            <a:r>
              <a:rPr lang="th-TH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</a:t>
            </a:r>
            <a:endParaRPr lang="en-US" dirty="0">
              <a:solidFill>
                <a:sysClr val="windowText" lastClr="000000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36096" y="2053297"/>
            <a:ext cx="3479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th-TH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73746" y="907667"/>
            <a:ext cx="5256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solidFill>
                  <a:prstClr val="black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</a:t>
            </a:r>
            <a:endParaRPr lang="th-TH" sz="3600" b="1" dirty="0">
              <a:solidFill>
                <a:prstClr val="black"/>
              </a:solidFill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2113631" y="3076516"/>
            <a:ext cx="472404" cy="4724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กลุ่ม 3"/>
          <p:cNvGrpSpPr/>
          <p:nvPr/>
        </p:nvGrpSpPr>
        <p:grpSpPr>
          <a:xfrm>
            <a:off x="1212441" y="475754"/>
            <a:ext cx="6391248" cy="1686085"/>
            <a:chOff x="1212441" y="475754"/>
            <a:chExt cx="6391248" cy="1686085"/>
          </a:xfrm>
        </p:grpSpPr>
        <p:grpSp>
          <p:nvGrpSpPr>
            <p:cNvPr id="10" name="Group 9"/>
            <p:cNvGrpSpPr/>
            <p:nvPr/>
          </p:nvGrpSpPr>
          <p:grpSpPr>
            <a:xfrm>
              <a:off x="1212441" y="475754"/>
              <a:ext cx="6391248" cy="1686085"/>
              <a:chOff x="5069051" y="2275240"/>
              <a:chExt cx="5556295" cy="1074464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608320" y="2275240"/>
                <a:ext cx="5017026" cy="1074464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36550"/>
                <a:endParaRPr lang="th-TH" sz="2000" b="1" dirty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069051" y="2507226"/>
                <a:ext cx="715996" cy="49403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 smtClean="0">
                    <a:solidFill>
                      <a:sysClr val="windowText" lastClr="000000"/>
                    </a:solidFill>
                    <a:latin typeface="Angsana New" pitchFamily="18" charset="-34"/>
                    <a:ea typeface="Tahoma" pitchFamily="34" charset="0"/>
                    <a:cs typeface="Angsana New" pitchFamily="18" charset="-34"/>
                  </a:rPr>
                  <a:t>8.</a:t>
                </a:r>
                <a:endParaRPr lang="en-US" sz="3600" b="1" dirty="0">
                  <a:solidFill>
                    <a:sysClr val="windowText" lastClr="000000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endParaRPr>
              </a:p>
            </p:txBody>
          </p:sp>
        </p:grpSp>
        <p:sp>
          <p:nvSpPr>
            <p:cNvPr id="2" name="สี่เหลี่ยมผืนผ้า 1"/>
            <p:cNvSpPr/>
            <p:nvPr/>
          </p:nvSpPr>
          <p:spPr>
            <a:xfrm>
              <a:off x="2016963" y="507157"/>
              <a:ext cx="542475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“</a:t>
              </a:r>
              <a:r>
                <a:rPr lang="th-TH" sz="3200" i="1" dirty="0" err="1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จีรนันท์</a:t>
              </a:r>
              <a:r>
                <a:rPr lang="th-TH" sz="3200" i="1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จัดเตรียมปุ๋ยน้ำสำหรับฉีดพ่น</a:t>
              </a:r>
              <a:r>
                <a:rPr lang="th-TH" sz="3200" i="1" dirty="0" smtClean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ต้นไม้</a:t>
              </a:r>
            </a:p>
            <a:p>
              <a:r>
                <a:rPr lang="th-TH" sz="3200" i="1" dirty="0" smtClean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ที่</a:t>
              </a:r>
              <a:r>
                <a:rPr lang="th-TH" sz="3200" i="1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จัดสวนถาด</a:t>
              </a:r>
              <a:r>
                <a:rPr lang="en-US" sz="3200" i="1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” </a:t>
              </a:r>
              <a:r>
                <a:rPr lang="th-TH" sz="3200" b="1" dirty="0" err="1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จีรนันท์</a:t>
              </a:r>
              <a:r>
                <a:rPr lang="th-TH" sz="3200" b="1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ปฏิบัติอยู่ในขั้นตอนใดของกระบวนการทำงาน</a:t>
              </a:r>
              <a:endParaRPr lang="th-TH" sz="3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3" name="สี่เหลี่ยมผืนผ้า 2"/>
          <p:cNvSpPr/>
          <p:nvPr/>
        </p:nvSpPr>
        <p:spPr>
          <a:xfrm>
            <a:off x="2551609" y="5080296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th-TH" dirty="0"/>
          </a:p>
        </p:txBody>
      </p:sp>
      <p:grpSp>
        <p:nvGrpSpPr>
          <p:cNvPr id="6" name="กลุ่ม 5"/>
          <p:cNvGrpSpPr/>
          <p:nvPr/>
        </p:nvGrpSpPr>
        <p:grpSpPr>
          <a:xfrm>
            <a:off x="-1017" y="5517232"/>
            <a:ext cx="9145017" cy="1670657"/>
            <a:chOff x="-1017" y="5517232"/>
            <a:chExt cx="9145017" cy="1670657"/>
          </a:xfrm>
        </p:grpSpPr>
        <p:sp>
          <p:nvSpPr>
            <p:cNvPr id="23" name="สี่เหลี่ยมผืนผ้า 22"/>
            <p:cNvSpPr/>
            <p:nvPr/>
          </p:nvSpPr>
          <p:spPr>
            <a:xfrm>
              <a:off x="0" y="5517232"/>
              <a:ext cx="9144000" cy="1340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1017" y="5587451"/>
              <a:ext cx="914501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indent="-457200">
                <a:defRPr/>
              </a:pPr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คำอธิบาย </a:t>
              </a:r>
              <a:r>
                <a:rPr lang="th-TH" sz="2400" dirty="0" smtClean="0">
                  <a:latin typeface="Calibri"/>
                  <a:cs typeface="Angsana New"/>
                </a:rPr>
                <a:t>ข ถูกต้อง เพราะ</a:t>
              </a:r>
              <a:r>
                <a:rPr lang="th-TH" sz="2400" dirty="0" smtClean="0">
                  <a:latin typeface="Angsana New" pitchFamily="18" charset="-34"/>
                  <a:ea typeface="Calibri"/>
                  <a:cs typeface="Angsana New" pitchFamily="18" charset="-34"/>
                </a:rPr>
                <a:t>การ</a:t>
              </a:r>
              <a:r>
                <a:rPr lang="th-TH" sz="2400" dirty="0">
                  <a:latin typeface="Angsana New" pitchFamily="18" charset="-34"/>
                  <a:ea typeface="Calibri"/>
                  <a:cs typeface="Angsana New" pitchFamily="18" charset="-34"/>
                </a:rPr>
                <a:t>วางแผนในการทำงานเป็นกิจกรรมที่กำหนดวัตถุประสงค์และวิธีการว่าจะทำอะไร เมื่อไร ใครทำ และทำอย่างไรซึ่งรวมถึงการจัดเตรียม</a:t>
              </a:r>
              <a:r>
                <a:rPr lang="th-TH" sz="2400" dirty="0" smtClean="0">
                  <a:latin typeface="Angsana New" pitchFamily="18" charset="-34"/>
                  <a:ea typeface="Calibri"/>
                  <a:cs typeface="Angsana New" pitchFamily="18" charset="-34"/>
                </a:rPr>
                <a:t>วัสดุ อุปกรณ์</a:t>
              </a:r>
              <a:r>
                <a:rPr lang="th-TH" sz="2400" dirty="0">
                  <a:latin typeface="Angsana New" pitchFamily="18" charset="-34"/>
                  <a:ea typeface="Calibri"/>
                  <a:cs typeface="Angsana New" pitchFamily="18" charset="-34"/>
                </a:rPr>
                <a:t>ในการทำงานด้วย  ดังนั้น </a:t>
              </a:r>
              <a:r>
                <a:rPr lang="th-TH" sz="2400" dirty="0" err="1">
                  <a:latin typeface="Angsana New" pitchFamily="18" charset="-34"/>
                  <a:ea typeface="Calibri"/>
                  <a:cs typeface="Angsana New" pitchFamily="18" charset="-34"/>
                </a:rPr>
                <a:t>จีรนันท์</a:t>
              </a:r>
              <a:r>
                <a:rPr lang="th-TH" sz="2400" dirty="0">
                  <a:latin typeface="Angsana New" pitchFamily="18" charset="-34"/>
                  <a:ea typeface="Calibri"/>
                  <a:cs typeface="Angsana New" pitchFamily="18" charset="-34"/>
                </a:rPr>
                <a:t>จัดเตรียมปุ๋ยน้ำสำหรับฉีดพ่นต้นไม้ที่จัดสวนถาด</a:t>
              </a:r>
              <a:r>
                <a:rPr lang="en-US" sz="2400" dirty="0">
                  <a:latin typeface="Angsana New" pitchFamily="18" charset="-34"/>
                  <a:ea typeface="Calibri"/>
                  <a:cs typeface="Angsana New" pitchFamily="18" charset="-34"/>
                </a:rPr>
                <a:t> </a:t>
              </a:r>
              <a:r>
                <a:rPr lang="th-TH" sz="2400" dirty="0">
                  <a:latin typeface="Angsana New" pitchFamily="18" charset="-34"/>
                  <a:ea typeface="Calibri"/>
                  <a:cs typeface="Angsana New" pitchFamily="18" charset="-34"/>
                </a:rPr>
                <a:t>จึงเป็นการปฏิบัติอยู่ในขั้นตอนนี้</a:t>
              </a:r>
              <a:endParaRPr lang="th-TH" sz="2400" dirty="0">
                <a:latin typeface="Angsana New" pitchFamily="18" charset="-34"/>
                <a:cs typeface="Angsana New" pitchFamily="18" charset="-34"/>
              </a:endParaRPr>
            </a:p>
            <a:p>
              <a:pPr lvl="0">
                <a:defRPr/>
              </a:pPr>
              <a:endParaRPr lang="th-TH" sz="2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610600" y="647700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205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832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67744" y="2083435"/>
            <a:ext cx="412371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361950" algn="l"/>
                <a:tab pos="446088" algn="l"/>
              </a:tabLst>
            </a:pP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ก 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ทำความสะอาด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แก้ว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7744" y="2747882"/>
            <a:ext cx="412371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ข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 </a:t>
            </a:r>
            <a:r>
              <a:rPr lang="th-TH" dirty="0" smtClean="0">
                <a:solidFill>
                  <a:prstClr val="black"/>
                </a:solidFill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prstClr val="black"/>
                </a:solidFill>
                <a:ea typeface="Calibri"/>
                <a:cs typeface="Angsana New"/>
              </a:rPr>
              <a:t>นำต้นไม้วางลงใน</a:t>
            </a:r>
            <a:r>
              <a:rPr lang="th-TH" dirty="0" smtClean="0">
                <a:solidFill>
                  <a:prstClr val="black"/>
                </a:solidFill>
                <a:ea typeface="Calibri"/>
                <a:cs typeface="Angsana New"/>
              </a:rPr>
              <a:t>แก้ว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2702" y="3418370"/>
            <a:ext cx="412078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ค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 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srgbClr val="000000"/>
                </a:solidFill>
                <a:latin typeface="Calibri"/>
                <a:ea typeface="Calibri"/>
                <a:cs typeface="Angsana New"/>
              </a:rPr>
              <a:t>ตกแต่งสวนแก้วด้วย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  <a:cs typeface="Angsana New"/>
              </a:rPr>
              <a:t>ตุ๊กตา</a:t>
            </a:r>
            <a:endParaRPr lang="en-US" sz="1800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49631" y="4101412"/>
            <a:ext cx="4141826" cy="566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ง 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โรยกรวดเม็ดใหญ่ลงใน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แก้ว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2227057" y="2786000"/>
            <a:ext cx="472404" cy="4724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1108456" y="723694"/>
            <a:ext cx="6550826" cy="1174306"/>
            <a:chOff x="1115616" y="682686"/>
            <a:chExt cx="6550826" cy="1174306"/>
          </a:xfrm>
        </p:grpSpPr>
        <p:grpSp>
          <p:nvGrpSpPr>
            <p:cNvPr id="8" name="Group 7"/>
            <p:cNvGrpSpPr/>
            <p:nvPr/>
          </p:nvGrpSpPr>
          <p:grpSpPr>
            <a:xfrm>
              <a:off x="1115616" y="682686"/>
              <a:ext cx="6550826" cy="1174306"/>
              <a:chOff x="570320" y="2362200"/>
              <a:chExt cx="6550826" cy="93665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066799" y="2362200"/>
                <a:ext cx="6054347" cy="936654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36550"/>
                <a:endParaRPr lang="th-TH" sz="2000" b="1" dirty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570320" y="2542490"/>
                <a:ext cx="842938" cy="641493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 smtClean="0">
                    <a:solidFill>
                      <a:sysClr val="windowText" lastClr="000000"/>
                    </a:solidFill>
                    <a:latin typeface="Angsana New" pitchFamily="18" charset="-34"/>
                    <a:ea typeface="Tahoma" pitchFamily="34" charset="0"/>
                    <a:cs typeface="Angsana New" pitchFamily="18" charset="-34"/>
                  </a:rPr>
                  <a:t>9.</a:t>
                </a:r>
                <a:endParaRPr lang="en-US" sz="3600" b="1" dirty="0">
                  <a:solidFill>
                    <a:sysClr val="windowText" lastClr="000000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endParaRPr>
              </a:p>
            </p:txBody>
          </p:sp>
        </p:grpSp>
        <p:sp>
          <p:nvSpPr>
            <p:cNvPr id="3" name="สี่เหลี่ยมผืนผ้า 2"/>
            <p:cNvSpPr/>
            <p:nvPr/>
          </p:nvSpPr>
          <p:spPr>
            <a:xfrm>
              <a:off x="2034544" y="694304"/>
              <a:ext cx="4572000" cy="10772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h-TH" sz="3200" b="1" dirty="0">
                  <a:solidFill>
                    <a:srgbClr val="000000"/>
                  </a:solidFill>
                  <a:latin typeface="Calibri"/>
                  <a:ea typeface="Calibri"/>
                  <a:cs typeface="Angsana New"/>
                </a:rPr>
                <a:t>ขั้นตอนใดของการจัดสวนแก้วที่ต้องใช้ความระมัดระวังมากที่สุด</a:t>
              </a:r>
              <a:endParaRPr lang="en-US" sz="2000" b="1" dirty="0">
                <a:effectLst/>
                <a:latin typeface="Calibri"/>
                <a:ea typeface="Calibri"/>
                <a:cs typeface="Cordia New"/>
              </a:endParaRPr>
            </a:p>
          </p:txBody>
        </p:sp>
      </p:grpSp>
      <p:grpSp>
        <p:nvGrpSpPr>
          <p:cNvPr id="10" name="กลุ่ม 9"/>
          <p:cNvGrpSpPr/>
          <p:nvPr/>
        </p:nvGrpSpPr>
        <p:grpSpPr>
          <a:xfrm>
            <a:off x="-1075" y="5517232"/>
            <a:ext cx="9145075" cy="1938992"/>
            <a:chOff x="-1075" y="5517232"/>
            <a:chExt cx="9145075" cy="1938992"/>
          </a:xfrm>
        </p:grpSpPr>
        <p:sp>
          <p:nvSpPr>
            <p:cNvPr id="16" name="สี่เหลี่ยมผืนผ้า 15"/>
            <p:cNvSpPr/>
            <p:nvPr/>
          </p:nvSpPr>
          <p:spPr>
            <a:xfrm>
              <a:off x="0" y="5517232"/>
              <a:ext cx="9144000" cy="1340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1075" y="5517232"/>
              <a:ext cx="914501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คำอธิบาย </a:t>
              </a:r>
              <a:r>
                <a:rPr lang="th-TH" sz="2400" dirty="0" smtClean="0">
                  <a:latin typeface="Angsana New" pitchFamily="18" charset="-34"/>
                  <a:cs typeface="Angsana New" pitchFamily="18" charset="-34"/>
                </a:rPr>
                <a:t>ข ถูกต้อง เ</a:t>
              </a:r>
              <a:r>
                <a:rPr lang="th-TH" sz="2400" dirty="0" smtClean="0">
                  <a:latin typeface="Angsana New" pitchFamily="18" charset="-34"/>
                  <a:ea typeface="Calibri"/>
                  <a:cs typeface="Angsana New" pitchFamily="18" charset="-34"/>
                </a:rPr>
                <a:t>พราะการนำต้นไม้วางลงในแก้วเป็นขั้นตอนที่ต้องใช้ความระมัดระวังมากที่สุด เนื่องจากต้นไม้มีขนาดเล็กและบอบบางต้องใช้เครื่องมือหยิบจับทีละชิ้นและค่อย ๆ </a:t>
              </a:r>
              <a:r>
                <a:rPr lang="th-TH" sz="2400" dirty="0">
                  <a:latin typeface="Angsana New" pitchFamily="18" charset="-34"/>
                  <a:ea typeface="Calibri"/>
                  <a:cs typeface="Angsana New" pitchFamily="18" charset="-34"/>
                </a:rPr>
                <a:t>จัดวาง</a:t>
              </a:r>
              <a:r>
                <a:rPr lang="en-US" sz="2400" dirty="0">
                  <a:latin typeface="Angsana New" pitchFamily="18" charset="-34"/>
                  <a:ea typeface="Calibri"/>
                  <a:cs typeface="Angsana New" pitchFamily="18" charset="-34"/>
                </a:rPr>
                <a:t> </a:t>
              </a:r>
              <a:r>
                <a:rPr lang="th-TH" sz="2400" dirty="0">
                  <a:latin typeface="Angsana New" pitchFamily="18" charset="-34"/>
                  <a:ea typeface="Calibri"/>
                  <a:cs typeface="Angsana New" pitchFamily="18" charset="-34"/>
                </a:rPr>
                <a:t>ซึ่งถ้าขาดความระมัดระวัง </a:t>
              </a:r>
              <a:r>
                <a:rPr lang="th-TH" sz="2400" dirty="0" smtClean="0">
                  <a:latin typeface="Angsana New" pitchFamily="18" charset="-34"/>
                  <a:ea typeface="Calibri"/>
                  <a:cs typeface="Angsana New" pitchFamily="18" charset="-34"/>
                </a:rPr>
                <a:t>อาจทำ</a:t>
              </a:r>
              <a:r>
                <a:rPr lang="th-TH" sz="2400" dirty="0">
                  <a:latin typeface="Angsana New" pitchFamily="18" charset="-34"/>
                  <a:ea typeface="Calibri"/>
                  <a:cs typeface="Angsana New" pitchFamily="18" charset="-34"/>
                </a:rPr>
                <a:t>ให้ต้นไม้หักหรือฉีกขาดได้ง่าย</a:t>
              </a:r>
              <a:endParaRPr lang="th-TH" sz="2400" dirty="0">
                <a:latin typeface="Angsana New" pitchFamily="18" charset="-34"/>
                <a:cs typeface="Angsana New" pitchFamily="18" charset="-34"/>
              </a:endParaRPr>
            </a:p>
            <a:p>
              <a:pPr lvl="0">
                <a:defRPr/>
              </a:pPr>
              <a:endParaRPr lang="th-TH" sz="2200" dirty="0">
                <a:latin typeface="Calibri"/>
                <a:cs typeface="Cordia New"/>
              </a:endParaRPr>
            </a:p>
            <a:p>
              <a:pPr lvl="0">
                <a:defRPr/>
              </a:pPr>
              <a:endParaRPr lang="th-TH" sz="2200" dirty="0">
                <a:latin typeface="Calibri"/>
                <a:cs typeface="Cordia New"/>
              </a:endParaRPr>
            </a:p>
          </p:txBody>
        </p:sp>
      </p:grp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629328" y="647700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206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438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057450" y="2093736"/>
            <a:ext cx="5360643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85725" algn="l"/>
                <a:tab pos="361950" algn="l"/>
              </a:tabLst>
            </a:pPr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ก 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srgbClr val="000000"/>
                </a:solidFill>
                <a:latin typeface="Calibri"/>
                <a:ea typeface="Calibri"/>
                <a:cs typeface="Angsana New"/>
              </a:rPr>
              <a:t>วิเคราะห์</a:t>
            </a:r>
            <a:r>
              <a:rPr lang="th-TH" dirty="0" smtClean="0">
                <a:solidFill>
                  <a:srgbClr val="000000"/>
                </a:solidFill>
                <a:latin typeface="Calibri"/>
                <a:ea typeface="Calibri"/>
                <a:cs typeface="Angsana New"/>
              </a:rPr>
              <a:t>งาน</a:t>
            </a:r>
            <a:endParaRPr lang="en-US" sz="1800" dirty="0">
              <a:solidFill>
                <a:prstClr val="black"/>
              </a:solidFill>
              <a:latin typeface="Calibri"/>
              <a:ea typeface="Calibri"/>
              <a:cs typeface="Cordia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68840" y="2778219"/>
            <a:ext cx="533786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ข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วางแผนในการ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ทำงาน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64515" y="4107962"/>
            <a:ext cx="536929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ง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 </a:t>
            </a:r>
            <a:r>
              <a:rPr lang="th-TH" dirty="0" smtClean="0">
                <a:solidFill>
                  <a:prstClr val="black"/>
                </a:solidFill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prstClr val="black"/>
                </a:solidFill>
                <a:ea typeface="Calibri"/>
                <a:cs typeface="Angsana New"/>
              </a:rPr>
              <a:t>ปฏิบัติงานตามลำดับ</a:t>
            </a:r>
            <a:r>
              <a:rPr lang="th-TH" dirty="0" smtClean="0">
                <a:solidFill>
                  <a:prstClr val="black"/>
                </a:solidFill>
                <a:ea typeface="Calibri"/>
                <a:cs typeface="Angsana New"/>
              </a:rPr>
              <a:t>ขั้นตอน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0232" y="3408365"/>
            <a:ext cx="5376398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3200" b="1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ค</a:t>
            </a:r>
            <a:r>
              <a:rPr lang="th-TH" sz="3200" dirty="0" smtClean="0">
                <a:solidFill>
                  <a:sysClr val="windowText" lastClr="000000"/>
                </a:solidFill>
                <a:latin typeface="Angsana New" pitchFamily="18" charset="-34"/>
                <a:ea typeface="Tahoma" pitchFamily="34" charset="0"/>
                <a:cs typeface="Angsana New" pitchFamily="18" charset="-34"/>
              </a:rPr>
              <a:t>   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การ</a:t>
            </a:r>
            <a:r>
              <a:rPr lang="th-TH" dirty="0">
                <a:solidFill>
                  <a:srgbClr val="000000"/>
                </a:solidFill>
                <a:ea typeface="Calibri"/>
                <a:cs typeface="Angsana New"/>
              </a:rPr>
              <a:t>ประเมินผลการ</a:t>
            </a:r>
            <a:r>
              <a:rPr lang="th-TH" dirty="0" smtClean="0">
                <a:solidFill>
                  <a:srgbClr val="000000"/>
                </a:solidFill>
                <a:ea typeface="Calibri"/>
                <a:cs typeface="Angsana New"/>
              </a:rPr>
              <a:t>ทำงาน</a:t>
            </a: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982438" y="4203782"/>
            <a:ext cx="472404" cy="472404"/>
          </a:xfrm>
          <a:prstGeom prst="donut">
            <a:avLst>
              <a:gd name="adj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1043608" y="621309"/>
            <a:ext cx="6984777" cy="1201567"/>
            <a:chOff x="1043608" y="621309"/>
            <a:chExt cx="6984777" cy="1201567"/>
          </a:xfrm>
        </p:grpSpPr>
        <p:grpSp>
          <p:nvGrpSpPr>
            <p:cNvPr id="10" name="Group 9"/>
            <p:cNvGrpSpPr/>
            <p:nvPr/>
          </p:nvGrpSpPr>
          <p:grpSpPr>
            <a:xfrm>
              <a:off x="1043608" y="621309"/>
              <a:ext cx="6984777" cy="1201567"/>
              <a:chOff x="5023868" y="2275241"/>
              <a:chExt cx="6585885" cy="880777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608320" y="2275241"/>
                <a:ext cx="6001433" cy="880777"/>
              </a:xfrm>
              <a:prstGeom prst="roundRect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36550"/>
                <a:endParaRPr lang="th-TH" sz="2000" b="1" dirty="0">
                  <a:solidFill>
                    <a:sysClr val="windowText" lastClr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023868" y="2398564"/>
                <a:ext cx="776575" cy="61776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sz="3200" b="1" dirty="0" smtClean="0">
                    <a:solidFill>
                      <a:sysClr val="windowText" lastClr="000000"/>
                    </a:solidFill>
                    <a:latin typeface="Angsana New" pitchFamily="18" charset="-34"/>
                    <a:ea typeface="Tahoma" pitchFamily="34" charset="0"/>
                    <a:cs typeface="Angsana New" pitchFamily="18" charset="-34"/>
                  </a:rPr>
                  <a:t>10.</a:t>
                </a:r>
                <a:endParaRPr lang="en-US" sz="3200" b="1" dirty="0">
                  <a:solidFill>
                    <a:sysClr val="windowText" lastClr="000000"/>
                  </a:solidFill>
                  <a:latin typeface="Angsana New" pitchFamily="18" charset="-34"/>
                  <a:ea typeface="Tahoma" pitchFamily="34" charset="0"/>
                  <a:cs typeface="Angsana New" pitchFamily="18" charset="-34"/>
                </a:endParaRPr>
              </a:p>
            </p:txBody>
          </p:sp>
        </p:grpSp>
        <p:sp>
          <p:nvSpPr>
            <p:cNvPr id="2" name="สี่เหลี่ยมผืนผ้า 1"/>
            <p:cNvSpPr/>
            <p:nvPr/>
          </p:nvSpPr>
          <p:spPr>
            <a:xfrm>
              <a:off x="1980639" y="683483"/>
              <a:ext cx="604774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rgbClr val="000000"/>
                  </a:solidFill>
                  <a:latin typeface="Angsana New"/>
                  <a:ea typeface="Calibri"/>
                </a:rPr>
                <a:t>“</a:t>
              </a:r>
              <a:r>
                <a:rPr lang="th-TH" sz="3200" b="1" i="1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หนูนาโรยถ่านบดลงในถาดก่อนใส่เศษอิฐและดิน</a:t>
              </a:r>
              <a:r>
                <a:rPr lang="en-US" sz="3200" i="1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” </a:t>
              </a:r>
              <a:r>
                <a:rPr lang="th-TH" sz="3200" b="1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หนูนาปฏิบัติอยู่ในขั้นตอนใดของกระบวนการทำงาน</a:t>
              </a:r>
              <a:endParaRPr lang="th-TH" sz="3200" b="1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5" name="กลุ่ม 4"/>
          <p:cNvGrpSpPr/>
          <p:nvPr/>
        </p:nvGrpSpPr>
        <p:grpSpPr>
          <a:xfrm>
            <a:off x="-1016" y="5517232"/>
            <a:ext cx="9145016" cy="1815882"/>
            <a:chOff x="-1016" y="5517232"/>
            <a:chExt cx="9145016" cy="1815882"/>
          </a:xfrm>
        </p:grpSpPr>
        <p:sp>
          <p:nvSpPr>
            <p:cNvPr id="21" name="สี่เหลี่ยมผืนผ้า 20"/>
            <p:cNvSpPr/>
            <p:nvPr/>
          </p:nvSpPr>
          <p:spPr>
            <a:xfrm>
              <a:off x="0" y="5517232"/>
              <a:ext cx="9144000" cy="13407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1016" y="5517232"/>
              <a:ext cx="914501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คำอธิบาย</a:t>
              </a:r>
              <a:r>
                <a:rPr lang="en-US" b="1" dirty="0" smtClean="0">
                  <a:latin typeface="Angsana New" pitchFamily="18" charset="-34"/>
                  <a:cs typeface="Angsana New" pitchFamily="18" charset="-34"/>
                </a:rPr>
                <a:t>:</a:t>
              </a:r>
              <a:r>
                <a:rPr lang="th-TH" sz="1200" b="1" dirty="0" smtClean="0">
                  <a:solidFill>
                    <a:srgbClr val="FF0000"/>
                  </a:solidFill>
                  <a:latin typeface="Calibri"/>
                  <a:cs typeface="Angsana New"/>
                </a:rPr>
                <a:t>  </a:t>
              </a:r>
              <a:r>
                <a:rPr lang="th-TH" sz="2400" dirty="0" smtClean="0">
                  <a:latin typeface="Calibri"/>
                  <a:cs typeface="Angsana New"/>
                </a:rPr>
                <a:t>ง</a:t>
              </a:r>
              <a:r>
                <a:rPr lang="th-TH" sz="2200" dirty="0" smtClean="0">
                  <a:latin typeface="Calibri"/>
                  <a:cs typeface="Angsana New"/>
                </a:rPr>
                <a:t> </a:t>
              </a:r>
              <a:r>
                <a:rPr lang="th-TH" sz="2400" dirty="0">
                  <a:latin typeface="Calibri"/>
                  <a:cs typeface="Angsana New"/>
                </a:rPr>
                <a:t>ถูกต้อง </a:t>
              </a:r>
              <a:r>
                <a:rPr lang="th-TH" sz="2400" dirty="0" smtClean="0">
                  <a:solidFill>
                    <a:prstClr val="black"/>
                  </a:solidFill>
                  <a:latin typeface="Calibri"/>
                  <a:cs typeface="Angsana New"/>
                </a:rPr>
                <a:t>เพราะ</a:t>
              </a:r>
              <a:r>
                <a:rPr lang="th-TH" sz="2400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การ</a:t>
              </a:r>
              <a:r>
                <a:rPr lang="th-TH" sz="2400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ปฏิบัติงานตามลำดับขั้นตอนเป็นการปฏิบัติงานตามแผนที่ได้วางไว้ </a:t>
              </a:r>
              <a:r>
                <a:rPr lang="th-TH" sz="2400" dirty="0" smtClean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ดังนั้น             </a:t>
              </a:r>
              <a:r>
                <a:rPr lang="th-TH" sz="2400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หนูนาโรยถ่านบดลงในถาดก่อนใส่เศษอิฐและดิน</a:t>
              </a:r>
              <a:r>
                <a:rPr lang="en-US" sz="2400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 </a:t>
              </a:r>
              <a:r>
                <a:rPr lang="th-TH" sz="2400" dirty="0">
                  <a:solidFill>
                    <a:srgbClr val="000000"/>
                  </a:solidFill>
                  <a:latin typeface="Angsana New" pitchFamily="18" charset="-34"/>
                  <a:ea typeface="Calibri"/>
                  <a:cs typeface="Angsana New" pitchFamily="18" charset="-34"/>
                </a:rPr>
                <a:t>จึงเป็นการปฏิบัติอยู่ในขั้นตอนนี้ </a:t>
              </a:r>
            </a:p>
            <a:p>
              <a:pPr marL="180000" lvl="0" indent="-457200">
                <a:defRPr/>
              </a:pPr>
              <a:endParaRPr lang="th-TH" sz="16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  <a:p>
              <a:pPr lvl="0">
                <a:defRPr/>
              </a:pPr>
              <a:endParaRPr lang="th-TH" sz="2200" dirty="0" smtClean="0">
                <a:solidFill>
                  <a:prstClr val="black"/>
                </a:solidFill>
                <a:latin typeface="Calibri"/>
                <a:cs typeface="Angsana New"/>
              </a:endParaRPr>
            </a:p>
            <a:p>
              <a:pPr lvl="0">
                <a:defRPr/>
              </a:pPr>
              <a:endParaRPr lang="th-TH" sz="2200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10600" y="647700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207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830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7" grpId="0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/>
          <p:cNvSpPr>
            <a:spLocks noGrp="1"/>
          </p:cNvSpPr>
          <p:nvPr>
            <p:ph type="body" idx="1"/>
          </p:nvPr>
        </p:nvSpPr>
        <p:spPr>
          <a:xfrm>
            <a:off x="0" y="2060848"/>
            <a:ext cx="9144000" cy="108012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719138" indent="-347663"/>
            <a:endParaRPr lang="th-TH" sz="800" dirty="0" smtClean="0">
              <a:solidFill>
                <a:schemeClr val="tx1"/>
              </a:solidFill>
            </a:endParaRPr>
          </a:p>
          <a:p>
            <a:pPr marL="719138" indent="-347663"/>
            <a:r>
              <a:rPr lang="th-TH" sz="3200" dirty="0" smtClean="0">
                <a:solidFill>
                  <a:schemeClr val="tx1"/>
                </a:solidFill>
              </a:rPr>
              <a:t>นักเรียน</a:t>
            </a:r>
            <a:r>
              <a:rPr lang="th-TH" sz="3200" smtClean="0">
                <a:solidFill>
                  <a:schemeClr val="tx1"/>
                </a:solidFill>
              </a:rPr>
              <a:t>คิดว่าวัสดุ</a:t>
            </a:r>
            <a:r>
              <a:rPr lang="th-TH" sz="3200" dirty="0" smtClean="0">
                <a:solidFill>
                  <a:schemeClr val="tx1"/>
                </a:solidFill>
              </a:rPr>
              <a:t>ในท้องถิ่นสามารถนำมาเพิ่มมูลค่าได้อย่างไร</a:t>
            </a:r>
          </a:p>
          <a:p>
            <a:pPr marL="719138" indent="-347663"/>
            <a:endParaRPr lang="th-TH" sz="800" dirty="0" smtClean="0">
              <a:solidFill>
                <a:schemeClr val="tx1"/>
              </a:solidFill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1371600" y="620688"/>
            <a:ext cx="7620000" cy="990600"/>
          </a:xfrm>
          <a:solidFill>
            <a:schemeClr val="accent1"/>
          </a:solidFill>
        </p:spPr>
        <p:txBody>
          <a:bodyPr/>
          <a:lstStyle/>
          <a:p>
            <a:r>
              <a:rPr lang="th-TH" b="1" dirty="0" smtClean="0"/>
              <a:t>คำถามเชื่อมโยงสู่บทเรียนต่อไป</a:t>
            </a:r>
            <a:endParaRPr lang="th-TH" b="1" dirty="0"/>
          </a:p>
        </p:txBody>
      </p:sp>
      <p:pic>
        <p:nvPicPr>
          <p:cNvPr id="11" name="Picture 2" descr="T:\56-01-0564 Powerpoint เศรษฐศาสตร์ ม.1\หน่วย 4\ภาพ\co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8443" y="4391395"/>
            <a:ext cx="1643074" cy="1968973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3428992" y="3595246"/>
            <a:ext cx="4929222" cy="2786082"/>
            <a:chOff x="3428992" y="3644454"/>
            <a:chExt cx="4929222" cy="2786082"/>
          </a:xfrm>
        </p:grpSpPr>
        <p:sp>
          <p:nvSpPr>
            <p:cNvPr id="16" name="Oval Callout 15"/>
            <p:cNvSpPr/>
            <p:nvPr/>
          </p:nvSpPr>
          <p:spPr>
            <a:xfrm>
              <a:off x="3428992" y="3714752"/>
              <a:ext cx="4714908" cy="2286016"/>
            </a:xfrm>
            <a:prstGeom prst="wedgeEllipseCallout">
              <a:avLst>
                <a:gd name="adj1" fmla="val -62782"/>
                <a:gd name="adj2" fmla="val 26738"/>
              </a:avLst>
            </a:prstGeom>
            <a:solidFill>
              <a:srgbClr val="66CC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Cloud Callout 6"/>
            <p:cNvSpPr/>
            <p:nvPr/>
          </p:nvSpPr>
          <p:spPr>
            <a:xfrm>
              <a:off x="3643306" y="3644454"/>
              <a:ext cx="4714908" cy="2786082"/>
            </a:xfrm>
            <a:prstGeom prst="cloudCallout">
              <a:avLst>
                <a:gd name="adj1" fmla="val -71412"/>
                <a:gd name="adj2" fmla="val 6904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solidFill>
                    <a:prstClr val="white"/>
                  </a:solidFill>
                </a:rPr>
                <a:t>ให้นักเรียน</a:t>
              </a:r>
              <a:r>
                <a:rPr lang="th-TH" dirty="0" smtClean="0">
                  <a:solidFill>
                    <a:prstClr val="white"/>
                  </a:solidFill>
                </a:rPr>
                <a:t>ไปศึกษาเนื้อหา</a:t>
              </a:r>
              <a:r>
                <a:rPr lang="th-TH" dirty="0">
                  <a:solidFill>
                    <a:prstClr val="white"/>
                  </a:solidFill>
                </a:rPr>
                <a:t>ในหน่วยการเรียนรู้ที่ </a:t>
              </a:r>
              <a:r>
                <a:rPr lang="th-TH" dirty="0" smtClean="0">
                  <a:solidFill>
                    <a:prstClr val="white"/>
                  </a:solidFill>
                </a:rPr>
                <a:t>3 </a:t>
              </a:r>
            </a:p>
            <a:p>
              <a:pPr algn="ctr"/>
              <a:r>
                <a:rPr lang="th-TH" dirty="0" smtClean="0">
                  <a:solidFill>
                    <a:prstClr val="white"/>
                  </a:solidFill>
                </a:rPr>
                <a:t>ประดิษฐ์ไว้ใช้ประโยชน์</a:t>
              </a:r>
              <a:endParaRPr lang="th-TH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ชื่อเรื่อง 2"/>
          <p:cNvSpPr txBox="1">
            <a:spLocks/>
          </p:cNvSpPr>
          <p:nvPr/>
        </p:nvSpPr>
        <p:spPr>
          <a:xfrm>
            <a:off x="0" y="620688"/>
            <a:ext cx="1285852" cy="990600"/>
          </a:xfrm>
          <a:prstGeom prst="rect">
            <a:avLst/>
          </a:prstGeom>
          <a:solidFill>
            <a:schemeClr val="accent2"/>
          </a:solidFill>
        </p:spPr>
        <p:txBody>
          <a:bodyPr vert="horz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FFFFF"/>
                </a:solidFill>
              </a:rPr>
              <a:t> </a:t>
            </a:r>
            <a:endParaRPr lang="th-TH" sz="4400" b="1" dirty="0">
              <a:solidFill>
                <a:srgbClr val="FFFFFF"/>
              </a:solidFill>
            </a:endParaRPr>
          </a:p>
        </p:txBody>
      </p:sp>
      <p:sp>
        <p:nvSpPr>
          <p:cNvPr id="18" name="สี่เหลี่ยมผืนผ้า 6"/>
          <p:cNvSpPr/>
          <p:nvPr/>
        </p:nvSpPr>
        <p:spPr>
          <a:xfrm>
            <a:off x="0" y="585597"/>
            <a:ext cx="1259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7200" b="1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8610600" y="6474668"/>
            <a:ext cx="533400" cy="381000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fld id="{E7363A77-7BD1-4461-AE82-D4A215AD4790}" type="slidenum">
              <a:rPr lang="th-TH" sz="1600" b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pPr algn="ctr">
                <a:defRPr/>
              </a:pPr>
              <a:t>208</a:t>
            </a:fld>
            <a:endParaRPr lang="th-TH" sz="16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424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/>
          <p:cNvSpPr/>
          <p:nvPr/>
        </p:nvSpPr>
        <p:spPr>
          <a:xfrm rot="3090991" flipV="1">
            <a:off x="5608851" y="3587322"/>
            <a:ext cx="500993" cy="40147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ight Arrow 16"/>
          <p:cNvSpPr/>
          <p:nvPr/>
        </p:nvSpPr>
        <p:spPr>
          <a:xfrm rot="8161058" flipV="1">
            <a:off x="5788025" y="5221207"/>
            <a:ext cx="500993" cy="40147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Arrow 17"/>
          <p:cNvSpPr/>
          <p:nvPr/>
        </p:nvSpPr>
        <p:spPr>
          <a:xfrm rot="13674647" flipV="1">
            <a:off x="2952322" y="5216462"/>
            <a:ext cx="500993" cy="40147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ight Arrow 18"/>
          <p:cNvSpPr/>
          <p:nvPr/>
        </p:nvSpPr>
        <p:spPr>
          <a:xfrm rot="18450593" flipV="1">
            <a:off x="3140293" y="3551718"/>
            <a:ext cx="500993" cy="40147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208" y="2700461"/>
            <a:ext cx="250031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33" y="4081998"/>
            <a:ext cx="1953426" cy="127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5" y="4092282"/>
            <a:ext cx="25003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 descr="T:\56-01-0593 power point การงานฯ ม.1 ล.2\หน่วยที่ 7\แต่งแล้ว\DSC046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78" y="3788058"/>
            <a:ext cx="1489459" cy="13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สี่เหลี่ยมผืนผ้า 13"/>
          <p:cNvSpPr/>
          <p:nvPr/>
        </p:nvSpPr>
        <p:spPr>
          <a:xfrm>
            <a:off x="531576" y="548680"/>
            <a:ext cx="5120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Tahoma" pitchFamily="34" charset="0"/>
                <a:cs typeface="Angsana New" pitchFamily="18" charset="-34"/>
              </a:rPr>
              <a:t>2. การจัดสวนในภาชนะ </a:t>
            </a:r>
            <a:r>
              <a:rPr lang="th-TH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Tahoma" pitchFamily="34" charset="0"/>
                <a:cs typeface="Angsana New" pitchFamily="18" charset="-34"/>
              </a:rPr>
              <a:t>(ต่อ)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" y="692696"/>
            <a:ext cx="600425" cy="904011"/>
          </a:xfrm>
          <a:prstGeom prst="rect">
            <a:avLst/>
          </a:prstGeom>
        </p:spPr>
      </p:pic>
      <p:cxnSp>
        <p:nvCxnSpPr>
          <p:cNvPr id="22" name="ตัวเชื่อมต่อตรง 3"/>
          <p:cNvCxnSpPr/>
          <p:nvPr/>
        </p:nvCxnSpPr>
        <p:spPr>
          <a:xfrm>
            <a:off x="1068737" y="1988840"/>
            <a:ext cx="2515603" cy="0"/>
          </a:xfrm>
          <a:prstGeom prst="line">
            <a:avLst/>
          </a:prstGeom>
          <a:noFill/>
          <a:ln w="38100" cap="flat" cmpd="sng" algn="ctr">
            <a:solidFill>
              <a:srgbClr val="C32D2E">
                <a:lumMod val="75000"/>
              </a:srgbClr>
            </a:solidFill>
            <a:prstDash val="sysDash"/>
            <a:headEnd type="diamond" w="med" len="med"/>
            <a:tailEnd type="diamond" w="med" len="med"/>
          </a:ln>
          <a:effectLst/>
        </p:spPr>
      </p:cxnSp>
      <p:sp>
        <p:nvSpPr>
          <p:cNvPr id="23" name="สี่เหลี่ยมผืนผ้า 13"/>
          <p:cNvSpPr/>
          <p:nvPr/>
        </p:nvSpPr>
        <p:spPr>
          <a:xfrm>
            <a:off x="936575" y="1379677"/>
            <a:ext cx="28167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0" normalizeH="0" baseline="0" noProof="0" dirty="0" smtClean="0">
                <a:solidFill>
                  <a:schemeClr val="accent4">
                    <a:lumMod val="50000"/>
                  </a:schemeClr>
                </a:solidFill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rPr>
              <a:t>2.3 การจัดสวนถาด</a:t>
            </a:r>
            <a:endParaRPr kumimoji="0" lang="th-TH" sz="4000" b="1" i="0" u="none" strike="noStrike" kern="0" normalizeH="0" baseline="0" noProof="0" dirty="0">
              <a:solidFill>
                <a:schemeClr val="accent4">
                  <a:lumMod val="50000"/>
                </a:schemeClr>
              </a:solidFill>
              <a:uLnTx/>
              <a:uFillTx/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8261" y="1991424"/>
            <a:ext cx="6162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3200" b="1" dirty="0">
                <a:latin typeface="Calibri"/>
              </a:rPr>
              <a:t>มีขั้นตอนการทำตามกระบวนการทำงานดังนี้</a:t>
            </a:r>
          </a:p>
        </p:txBody>
      </p:sp>
      <p:sp>
        <p:nvSpPr>
          <p:cNvPr id="25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10600" y="6309320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185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24152"/>
            <a:ext cx="14382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2" y="5268619"/>
            <a:ext cx="22256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015" y="3416452"/>
            <a:ext cx="152381" cy="228572"/>
          </a:xfrm>
          <a:prstGeom prst="rect">
            <a:avLst/>
          </a:prstGeom>
        </p:spPr>
      </p:pic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99" y="4911060"/>
            <a:ext cx="152381" cy="228572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141" y="6121963"/>
            <a:ext cx="152381" cy="228572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827" y="4911060"/>
            <a:ext cx="152381" cy="2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9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>
            <a:off x="2596250" y="4510747"/>
            <a:ext cx="574597" cy="34679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82525" y="3240522"/>
            <a:ext cx="648072" cy="18119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4146" y="2316899"/>
            <a:ext cx="4900261" cy="1507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th-TH" b="1" i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ลักษณะงาน </a:t>
            </a:r>
            <a:r>
              <a:rPr 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เป็นการจัดสวนที่มี</a:t>
            </a:r>
            <a:r>
              <a:rPr lang="th-TH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ลักษณะ              การ</a:t>
            </a:r>
            <a:r>
              <a:rPr 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จัดแบบย่อมาจากทิวทัศน์หรือ</a:t>
            </a:r>
            <a:r>
              <a:rPr lang="th-TH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เรื่องราว               </a:t>
            </a:r>
            <a:r>
              <a:rPr 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เน้นความเป็น</a:t>
            </a:r>
            <a:r>
              <a:rPr lang="th-TH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ธรรมชาติ</a:t>
            </a:r>
            <a:endParaRPr lang="th-TH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332284" y="4264161"/>
            <a:ext cx="4912124" cy="17121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th-TH" i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lvl="0" fontAlgn="base">
              <a:spcBef>
                <a:spcPct val="30000"/>
              </a:spcBef>
              <a:spcAft>
                <a:spcPct val="0"/>
              </a:spcAft>
              <a:defRPr/>
            </a:pPr>
            <a:endParaRPr lang="th-TH" i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lvl="0" fontAlgn="base">
              <a:spcBef>
                <a:spcPct val="30000"/>
              </a:spcBef>
              <a:spcAft>
                <a:spcPct val="0"/>
              </a:spcAft>
              <a:defRPr/>
            </a:pPr>
            <a:endParaRPr lang="th-TH" i="1" dirty="0" smtClean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lvl="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th-TH" b="1" i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คุณสมบัติ</a:t>
            </a:r>
            <a:r>
              <a:rPr lang="th-TH" b="1" i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ของผู้</a:t>
            </a:r>
            <a:r>
              <a:rPr lang="th-TH" b="1" i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จัดสวนถาด </a:t>
            </a:r>
            <a:r>
              <a:rPr 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ควรมีความรู้และทักษะในการจัด</a:t>
            </a:r>
            <a:r>
              <a:rPr lang="th-TH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สวน มี</a:t>
            </a:r>
            <a:r>
              <a:rPr 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ความคิด</a:t>
            </a:r>
            <a:r>
              <a:rPr lang="th-TH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สร้างสรรค์                ด้านศิลปะ มีความประณีต และละเอียดรอบคอบ</a:t>
            </a:r>
          </a:p>
          <a:p>
            <a:pPr lvl="0" fontAlgn="base">
              <a:spcBef>
                <a:spcPct val="30000"/>
              </a:spcBef>
              <a:spcAft>
                <a:spcPct val="0"/>
              </a:spcAft>
              <a:defRPr/>
            </a:pPr>
            <a:endParaRPr lang="th-TH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lvl="0" fontAlgn="base">
              <a:spcBef>
                <a:spcPct val="30000"/>
              </a:spcBef>
              <a:spcAft>
                <a:spcPct val="0"/>
              </a:spcAft>
              <a:defRPr/>
            </a:pPr>
            <a:endParaRPr lang="th-TH" dirty="0" smtClean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lvl="0" fontAlgn="base">
              <a:spcBef>
                <a:spcPct val="30000"/>
              </a:spcBef>
              <a:spcAft>
                <a:spcPct val="0"/>
              </a:spcAft>
              <a:defRPr/>
            </a:pPr>
            <a:endParaRPr lang="th-TH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388408" y="3240523"/>
            <a:ext cx="2759563" cy="1408871"/>
            <a:chOff x="645175" y="3989439"/>
            <a:chExt cx="2581647" cy="1219936"/>
          </a:xfrm>
        </p:grpSpPr>
        <p:sp>
          <p:nvSpPr>
            <p:cNvPr id="8" name="Oval 7"/>
            <p:cNvSpPr/>
            <p:nvPr/>
          </p:nvSpPr>
          <p:spPr>
            <a:xfrm>
              <a:off x="691389" y="3989439"/>
              <a:ext cx="2461475" cy="121993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" name="สี่เหลี่ยมผืนผ้า 1"/>
            <p:cNvSpPr/>
            <p:nvPr/>
          </p:nvSpPr>
          <p:spPr>
            <a:xfrm>
              <a:off x="645175" y="4330356"/>
              <a:ext cx="2581647" cy="506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การ</a:t>
              </a:r>
              <a:r>
                <a:rPr lang="th-TH" sz="3200" b="1" dirty="0">
                  <a:solidFill>
                    <a:prstClr val="black"/>
                  </a:solidFill>
                  <a:latin typeface="Angsana New" pitchFamily="18" charset="-34"/>
                  <a:cs typeface="Angsana New" pitchFamily="18" charset="-34"/>
                </a:rPr>
                <a:t>วิเคราะห์งาน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971600" y="1124743"/>
            <a:ext cx="2553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ngsana New" pitchFamily="18" charset="-34"/>
                <a:cs typeface="Angsana New" pitchFamily="18" charset="-34"/>
              </a:rPr>
              <a:t>1. การวิเคราะห์งาน</a:t>
            </a:r>
          </a:p>
        </p:txBody>
      </p:sp>
      <p:sp>
        <p:nvSpPr>
          <p:cNvPr id="27" name="สี่เหลี่ยมผืนผ้า 13"/>
          <p:cNvSpPr/>
          <p:nvPr/>
        </p:nvSpPr>
        <p:spPr>
          <a:xfrm>
            <a:off x="437807" y="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rPr>
              <a:t>2.  การจัดสวนในภาชนะ</a:t>
            </a:r>
            <a:endParaRPr kumimoji="0" lang="th-TH" sz="2400" b="1" i="0" u="none" strike="noStrike" kern="0" cap="none" spc="0" normalizeH="0" baseline="0" noProof="0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82600" y="261288"/>
            <a:ext cx="2816797" cy="707886"/>
            <a:chOff x="604978" y="1322720"/>
            <a:chExt cx="2816797" cy="707886"/>
          </a:xfrm>
        </p:grpSpPr>
        <p:cxnSp>
          <p:nvCxnSpPr>
            <p:cNvPr id="29" name="ตัวเชื่อมต่อตรง 3"/>
            <p:cNvCxnSpPr/>
            <p:nvPr/>
          </p:nvCxnSpPr>
          <p:spPr>
            <a:xfrm>
              <a:off x="755576" y="2030606"/>
              <a:ext cx="2515603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prstDash val="sys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สี่เหลี่ยมผืนผ้า 13"/>
            <p:cNvSpPr/>
            <p:nvPr/>
          </p:nvSpPr>
          <p:spPr>
            <a:xfrm>
              <a:off x="604978" y="1322720"/>
              <a:ext cx="281679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0" normalizeH="0" baseline="0" noProof="0" dirty="0" smtClean="0">
                  <a:solidFill>
                    <a:schemeClr val="accent4">
                      <a:lumMod val="50000"/>
                    </a:schemeClr>
                  </a:solidFill>
                  <a:uLnTx/>
                  <a:uFillTx/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2.3 การจัดสวนถาด</a:t>
              </a:r>
              <a:endParaRPr kumimoji="0" lang="th-TH" sz="4000" b="1" i="0" u="none" strike="noStrike" kern="0" normalizeH="0" baseline="0" noProof="0" dirty="0">
                <a:solidFill>
                  <a:schemeClr val="accent4">
                    <a:lumMod val="50000"/>
                  </a:schemeClr>
                </a:solidFill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</p:grpSp>
      <p:sp>
        <p:nvSpPr>
          <p:cNvPr id="17" name="ตัวแทนหมายเลขภาพนิ่ง 3"/>
          <p:cNvSpPr txBox="1">
            <a:spLocks/>
          </p:cNvSpPr>
          <p:nvPr/>
        </p:nvSpPr>
        <p:spPr>
          <a:xfrm>
            <a:off x="8610600" y="6309320"/>
            <a:ext cx="533400" cy="3810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defPPr>
              <a:defRPr lang="th-TH"/>
            </a:defPPr>
            <a:lvl1pPr marL="0" algn="ctr" defTabSz="914400" rtl="0" eaLnBrk="1" latinLnBrk="0" hangingPunct="1">
              <a:defRPr kumimoji="0"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186</a:t>
            </a:fld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6" y="6088062"/>
            <a:ext cx="15795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" y="0"/>
            <a:ext cx="409120" cy="6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485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786040" y="3277314"/>
            <a:ext cx="1460365" cy="9641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สิ่งที่ต้องจัดเตรียม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0081" y="1821821"/>
            <a:ext cx="1684133" cy="6480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วัตถุประสงค์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58476" y="4653861"/>
            <a:ext cx="1419861" cy="6017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ศึกษาวิธีการ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57476" y="2469893"/>
            <a:ext cx="0" cy="4320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374406" y="2195488"/>
            <a:ext cx="4897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03713" y="4085495"/>
            <a:ext cx="6012" cy="5340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45657" y="3933056"/>
            <a:ext cx="538309" cy="21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291459" y="5040452"/>
            <a:ext cx="11453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50845" y="5255594"/>
            <a:ext cx="0" cy="36004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2853336" y="1621986"/>
            <a:ext cx="2880317" cy="12480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- ใช้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เป็นของตกแต่ง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บ้าน  </a:t>
            </a:r>
          </a:p>
          <a:p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- สร้าง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ความ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เพลิดเพลิน </a:t>
            </a:r>
          </a:p>
          <a:p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- ใช้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เวลาว่างให้เป็นประโยชน์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699701" y="3168241"/>
            <a:ext cx="3976755" cy="10728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- วัสดุ 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เช่น ต้นไม้ 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ถาด 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ถ่านบด ดิน กรวด 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</a:t>
            </a:r>
          </a:p>
          <a:p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- อุปกรณ์ 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เช่น ปากคีบยาว ช้อนปลูกขนาดเล็ก 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36787" y="4450675"/>
            <a:ext cx="4212930" cy="16122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ขั้นตอนการจัด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สวนขวด</a:t>
            </a:r>
            <a:endParaRPr lang="th-TH" sz="24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- การออกแบบ  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- 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การตรวจสอบ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ผลงาน</a:t>
            </a:r>
            <a:endParaRPr lang="th-TH" sz="2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- การลงมือปฏิบัติ 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	- 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การปรับปรุง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แก้ไข</a:t>
            </a:r>
            <a:endParaRPr lang="th-TH" sz="2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240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- การตกแต่ง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ผลงาน</a:t>
            </a:r>
            <a:endParaRPr lang="th-TH" sz="24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11933" y="5576996"/>
            <a:ext cx="2078760" cy="5957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การนำไปใช้ประโยชน์ </a:t>
            </a:r>
          </a:p>
        </p:txBody>
      </p:sp>
      <p:pic>
        <p:nvPicPr>
          <p:cNvPr id="32" name="Picture 2" descr="T:\56-01-0593 power point การงานฯ ม.1 ล.2\หน่วยที่ 7\แต่งแล้ว\DSC04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1" y="2769747"/>
            <a:ext cx="1852413" cy="16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610600" y="6237312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187</a:t>
            </a:fld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4228868" y="3917565"/>
            <a:ext cx="484336" cy="21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สี่เหลี่ยมผืนผ้า 13"/>
          <p:cNvSpPr/>
          <p:nvPr/>
        </p:nvSpPr>
        <p:spPr>
          <a:xfrm>
            <a:off x="501801" y="-13346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rPr>
              <a:t>2.  การจัดสวนในภาชนะ</a:t>
            </a:r>
            <a:endParaRPr kumimoji="0" lang="th-TH" sz="2400" b="1" i="0" u="none" strike="noStrike" kern="0" cap="none" spc="0" normalizeH="0" baseline="0" noProof="0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2600" y="261288"/>
            <a:ext cx="2816797" cy="707886"/>
            <a:chOff x="604978" y="1322720"/>
            <a:chExt cx="2816797" cy="707886"/>
          </a:xfrm>
        </p:grpSpPr>
        <p:cxnSp>
          <p:nvCxnSpPr>
            <p:cNvPr id="34" name="ตัวเชื่อมต่อตรง 3"/>
            <p:cNvCxnSpPr/>
            <p:nvPr/>
          </p:nvCxnSpPr>
          <p:spPr>
            <a:xfrm>
              <a:off x="755576" y="2030606"/>
              <a:ext cx="2515603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prstDash val="sys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สี่เหลี่ยมผืนผ้า 13"/>
            <p:cNvSpPr/>
            <p:nvPr/>
          </p:nvSpPr>
          <p:spPr>
            <a:xfrm>
              <a:off x="604978" y="1322720"/>
              <a:ext cx="281679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0" normalizeH="0" baseline="0" noProof="0" dirty="0" smtClean="0">
                  <a:solidFill>
                    <a:schemeClr val="accent4">
                      <a:lumMod val="50000"/>
                    </a:schemeClr>
                  </a:solidFill>
                  <a:uLnTx/>
                  <a:uFillTx/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2.3 การจัดสวนถาด</a:t>
              </a:r>
              <a:endParaRPr kumimoji="0" lang="th-TH" sz="4000" b="1" i="0" u="none" strike="noStrike" kern="0" normalizeH="0" baseline="0" noProof="0" dirty="0">
                <a:solidFill>
                  <a:schemeClr val="accent4">
                    <a:lumMod val="50000"/>
                  </a:schemeClr>
                </a:solidFill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63378" y="991781"/>
            <a:ext cx="3594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itchFamily="18" charset="-34"/>
              </a:rPr>
              <a:t>2. การวางแผนในการทำงาน</a:t>
            </a:r>
          </a:p>
        </p:txBody>
      </p:sp>
      <p:pic>
        <p:nvPicPr>
          <p:cNvPr id="33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5" y="6231189"/>
            <a:ext cx="1328836" cy="7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" y="0"/>
            <a:ext cx="409120" cy="6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3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8" grpId="0" animBg="1"/>
      <p:bldP spid="29" grpId="0" animBg="1"/>
      <p:bldP spid="30" grpId="0" animBg="1"/>
      <p:bldP spid="31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93226" y="2437690"/>
            <a:ext cx="2660907" cy="711780"/>
          </a:xfrm>
          <a:prstGeom prst="wedgeRoundRectCallout">
            <a:avLst>
              <a:gd name="adj1" fmla="val -27057"/>
              <a:gd name="adj2" fmla="val 9254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1. ล้างต้นไม้ให้สะอาด 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2133771" y="5832000"/>
            <a:ext cx="4032448" cy="720080"/>
          </a:xfrm>
          <a:prstGeom prst="wedgeRoundRectCallout">
            <a:avLst>
              <a:gd name="adj1" fmla="val 16833"/>
              <a:gd name="adj2" fmla="val -9791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2. โรยถ่านบดลงที่ก้นถาดและใส่อิฐ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5570357" y="2440927"/>
            <a:ext cx="2808312" cy="792088"/>
          </a:xfrm>
          <a:prstGeom prst="wedgeRoundRectCallout">
            <a:avLst>
              <a:gd name="adj1" fmla="val 22411"/>
              <a:gd name="adj2" fmla="val 980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3. วางรากไม้หรือตอไม้</a:t>
            </a:r>
          </a:p>
        </p:txBody>
      </p:sp>
      <p:pic>
        <p:nvPicPr>
          <p:cNvPr id="2050" name="Picture 2" descr="T:\56-01-0593 power point การงานฯ ม.1 ล.2\หน่วยที่ 7\แต่งแล้ว\DSC04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2" y="3525184"/>
            <a:ext cx="2567535" cy="198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56-01-0593 power point การงานฯ ม.1 ล.2\หน่วยที่ 7\แต่งแล้ว\DSC045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798" y="3818258"/>
            <a:ext cx="2567535" cy="14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56-01-0593 power point การงานฯ ม.1 ล.2\หน่วยที่ 7\แต่งแล้ว\DSC045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53" y="3818258"/>
            <a:ext cx="2567535" cy="14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690037" y="4270204"/>
            <a:ext cx="432048" cy="437372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930397" y="4247824"/>
            <a:ext cx="432048" cy="437372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634351" y="6237312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188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82597" y="-13346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rPr>
              <a:t>2.  การจัดสวนในภาชนะ</a:t>
            </a:r>
            <a:endParaRPr kumimoji="0" lang="th-TH" sz="2400" b="1" i="0" u="none" strike="noStrike" kern="0" cap="none" spc="0" normalizeH="0" baseline="0" noProof="0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2001" y="217487"/>
            <a:ext cx="2816797" cy="707886"/>
            <a:chOff x="454379" y="1278919"/>
            <a:chExt cx="2816797" cy="707886"/>
          </a:xfrm>
        </p:grpSpPr>
        <p:cxnSp>
          <p:nvCxnSpPr>
            <p:cNvPr id="16" name="ตัวเชื่อมต่อตรง 3"/>
            <p:cNvCxnSpPr/>
            <p:nvPr/>
          </p:nvCxnSpPr>
          <p:spPr>
            <a:xfrm>
              <a:off x="604975" y="1972407"/>
              <a:ext cx="2515603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prstDash val="sys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สี่เหลี่ยมผืนผ้า 13"/>
            <p:cNvSpPr/>
            <p:nvPr/>
          </p:nvSpPr>
          <p:spPr>
            <a:xfrm>
              <a:off x="454379" y="1278919"/>
              <a:ext cx="281679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0" normalizeH="0" baseline="0" noProof="0" dirty="0" smtClean="0">
                  <a:solidFill>
                    <a:schemeClr val="accent4">
                      <a:lumMod val="50000"/>
                    </a:schemeClr>
                  </a:solidFill>
                  <a:uLnTx/>
                  <a:uFillTx/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2.3 การจัดสวนถาด</a:t>
              </a:r>
              <a:endParaRPr kumimoji="0" lang="th-TH" sz="4000" b="1" i="0" u="none" strike="noStrike" kern="0" normalizeH="0" baseline="0" noProof="0" dirty="0">
                <a:solidFill>
                  <a:schemeClr val="accent4">
                    <a:lumMod val="50000"/>
                  </a:schemeClr>
                </a:solidFill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42449" y="980728"/>
            <a:ext cx="4623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itchFamily="18" charset="-34"/>
              </a:rPr>
              <a:t>  3</a:t>
            </a:r>
            <a:r>
              <a:rPr lang="th-TH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ngsana New" pitchFamily="18" charset="-34"/>
                <a:cs typeface="Angsana New" pitchFamily="18" charset="-34"/>
              </a:rPr>
              <a:t>. การปฏิบัติงานตามลำดับขั้นตอน</a:t>
            </a:r>
          </a:p>
        </p:txBody>
      </p:sp>
      <p:pic>
        <p:nvPicPr>
          <p:cNvPr id="2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24152"/>
            <a:ext cx="14382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" y="0"/>
            <a:ext cx="409120" cy="6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61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50830" y="1578485"/>
            <a:ext cx="2941809" cy="781644"/>
          </a:xfrm>
          <a:prstGeom prst="wedgeRoundRectCallout">
            <a:avLst>
              <a:gd name="adj1" fmla="val -22464"/>
              <a:gd name="adj2" fmla="val 8491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4. นำต้นไม้วางลงในถาด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2601614" y="5477030"/>
            <a:ext cx="3642610" cy="936104"/>
          </a:xfrm>
          <a:prstGeom prst="wedgeRoundRectCallout">
            <a:avLst>
              <a:gd name="adj1" fmla="val 21508"/>
              <a:gd name="adj2" fmla="val -9405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5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. ปัดเศษดินที่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ติดอยู่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บน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ใบไม้              </a:t>
            </a:r>
          </a:p>
          <a:p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  หรือขอนไม้ออก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5363607" y="1578485"/>
            <a:ext cx="2494433" cy="925660"/>
          </a:xfrm>
          <a:prstGeom prst="wedgeRoundRectCallout">
            <a:avLst>
              <a:gd name="adj1" fmla="val 35663"/>
              <a:gd name="adj2" fmla="val 6594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6. ตกแต่งด้วย</a:t>
            </a:r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กรวด</a:t>
            </a:r>
          </a:p>
          <a:p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    และ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ก้อนหิน  </a:t>
            </a:r>
          </a:p>
        </p:txBody>
      </p:sp>
      <p:pic>
        <p:nvPicPr>
          <p:cNvPr id="3074" name="Picture 2" descr="T:\56-01-0593 power point การงานฯ ม.1 ล.2\หน่วยที่ 7\แต่งแล้ว\DSC04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30" y="2767752"/>
            <a:ext cx="2570219" cy="234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T:\56-01-0593 power point การงานฯ ม.1 ล.2\หน่วยที่ 7\แต่งแล้ว\DSC04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4" y="2889240"/>
            <a:ext cx="2314460" cy="21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:\56-01-0593 power point การงานฯ ม.1 ล.2\หน่วยที่ 7\แต่งแล้ว\DSC04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82" y="3299142"/>
            <a:ext cx="2550004" cy="16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2738157" y="3886605"/>
            <a:ext cx="432048" cy="424723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857617" y="3833432"/>
            <a:ext cx="432048" cy="424723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614250" y="6237312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189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สี่เหลี่ยมผืนผ้า 13"/>
          <p:cNvSpPr/>
          <p:nvPr/>
        </p:nvSpPr>
        <p:spPr>
          <a:xfrm>
            <a:off x="455417" y="-13345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rPr>
              <a:t>2.  การจัดสวนในภาชนะ</a:t>
            </a:r>
            <a:endParaRPr kumimoji="0" lang="th-TH" sz="2400" b="1" i="0" u="none" strike="noStrike" kern="0" cap="none" spc="0" normalizeH="0" baseline="0" noProof="0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4507" y="316068"/>
            <a:ext cx="2901756" cy="707886"/>
            <a:chOff x="465005" y="1377500"/>
            <a:chExt cx="2901756" cy="707886"/>
          </a:xfrm>
        </p:grpSpPr>
        <p:cxnSp>
          <p:nvCxnSpPr>
            <p:cNvPr id="15" name="ตัวเชื่อมต่อตรง 3"/>
            <p:cNvCxnSpPr/>
            <p:nvPr/>
          </p:nvCxnSpPr>
          <p:spPr>
            <a:xfrm>
              <a:off x="755576" y="2030606"/>
              <a:ext cx="2515603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prstDash val="sys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สี่เหลี่ยมผืนผ้า 13"/>
            <p:cNvSpPr/>
            <p:nvPr/>
          </p:nvSpPr>
          <p:spPr>
            <a:xfrm>
              <a:off x="465005" y="1377500"/>
              <a:ext cx="290175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0" normalizeH="0" baseline="0" noProof="0" dirty="0" smtClean="0">
                  <a:solidFill>
                    <a:schemeClr val="accent4">
                      <a:lumMod val="50000"/>
                    </a:schemeClr>
                  </a:solidFill>
                  <a:uLnTx/>
                  <a:uFillTx/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 2.3 การจัดสวนถาด</a:t>
              </a:r>
              <a:endParaRPr kumimoji="0" lang="th-TH" sz="4000" b="1" i="0" u="none" strike="noStrike" kern="0" normalizeH="0" baseline="0" noProof="0" dirty="0">
                <a:solidFill>
                  <a:schemeClr val="accent4">
                    <a:lumMod val="50000"/>
                  </a:schemeClr>
                </a:solidFill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</p:grpSp>
      <p:pic>
        <p:nvPicPr>
          <p:cNvPr id="1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5" y="6231189"/>
            <a:ext cx="1328836" cy="7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" y="0"/>
            <a:ext cx="409120" cy="6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37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3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25760" y="3320987"/>
            <a:ext cx="4534672" cy="2376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เป็นการพิจารณาจากผลการจัดสวน</a:t>
            </a:r>
            <a:r>
              <a:rPr lang="th-TH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ถาด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h-TH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ที่</a:t>
            </a:r>
            <a:r>
              <a:rPr lang="th-TH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สำเร็จแล้วว่า</a:t>
            </a:r>
            <a:r>
              <a:rPr lang="th-TH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สวยงามตรงตาวัตถุประสงค์ที่ตั้งไว้หรือไม่ หากไม่ตรงตามวัตถุประสงค์จะต้องปรับปรุงแก้ไขให้ดีขึ้น</a:t>
            </a:r>
            <a:endParaRPr lang="th-TH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259882" y="4247618"/>
            <a:ext cx="526046" cy="523002"/>
          </a:xfrm>
          <a:prstGeom prst="rightArrow">
            <a:avLst/>
          </a:prstGeom>
          <a:solidFill>
            <a:srgbClr val="C00000"/>
          </a:solidFill>
          <a:ln w="55000" cap="flat" cmpd="thickThin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Cordia New"/>
            </a:endParaRPr>
          </a:p>
        </p:txBody>
      </p:sp>
      <p:sp>
        <p:nvSpPr>
          <p:cNvPr id="3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610600" y="6237312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190</a:t>
            </a:fld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4" name="กลุ่ม 3"/>
          <p:cNvGrpSpPr/>
          <p:nvPr/>
        </p:nvGrpSpPr>
        <p:grpSpPr>
          <a:xfrm flipH="1">
            <a:off x="4283968" y="1685154"/>
            <a:ext cx="4013345" cy="1164554"/>
            <a:chOff x="3009970" y="1541138"/>
            <a:chExt cx="5274901" cy="1164554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4726341" y="1541138"/>
              <a:ext cx="3558530" cy="1164554"/>
            </a:xfrm>
            <a:prstGeom prst="wedgeRoundRectCallout">
              <a:avLst>
                <a:gd name="adj1" fmla="val -60560"/>
                <a:gd name="adj2" fmla="val 9215"/>
                <a:gd name="adj3" fmla="val 16667"/>
              </a:avLst>
            </a:prstGeom>
            <a:solidFill>
              <a:srgbClr val="964305">
                <a:lumMod val="60000"/>
                <a:lumOff val="4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rPr>
                <a:t>ช่วยกันประเมินผลการทำงานกันเถอะ</a:t>
              </a:r>
              <a:endPara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endParaRPr>
            </a:p>
          </p:txBody>
        </p:sp>
        <p:pic>
          <p:nvPicPr>
            <p:cNvPr id="13" name="Picture 12" descr="J:\11111\Picture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70" y="1576880"/>
              <a:ext cx="1248379" cy="980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สี่เหลี่ยมผืนผ้า 13"/>
          <p:cNvSpPr/>
          <p:nvPr/>
        </p:nvSpPr>
        <p:spPr>
          <a:xfrm>
            <a:off x="473560" y="-2793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475A8D">
                        <a:shade val="20000"/>
                        <a:satMod val="200000"/>
                      </a:srgbClr>
                    </a:gs>
                    <a:gs pos="78000">
                      <a:srgbClr val="475A8D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475A8D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rPr>
              <a:t>2.  การจัดสวนในภาชนะ</a:t>
            </a:r>
            <a:endParaRPr kumimoji="0" lang="th-TH" sz="2400" b="1" i="0" u="none" strike="noStrike" kern="0" cap="none" spc="0" normalizeH="0" baseline="0" noProof="0" dirty="0">
              <a:ln w="1905"/>
              <a:gradFill>
                <a:gsLst>
                  <a:gs pos="0">
                    <a:srgbClr val="475A8D">
                      <a:shade val="20000"/>
                      <a:satMod val="200000"/>
                    </a:srgbClr>
                  </a:gs>
                  <a:gs pos="78000">
                    <a:srgbClr val="475A8D">
                      <a:tint val="90000"/>
                      <a:shade val="89000"/>
                      <a:satMod val="220000"/>
                    </a:srgbClr>
                  </a:gs>
                  <a:gs pos="100000">
                    <a:srgbClr val="475A8D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5274" y="316068"/>
            <a:ext cx="2816797" cy="707886"/>
            <a:chOff x="607652" y="1377500"/>
            <a:chExt cx="2816797" cy="707886"/>
          </a:xfrm>
        </p:grpSpPr>
        <p:cxnSp>
          <p:nvCxnSpPr>
            <p:cNvPr id="16" name="ตัวเชื่อมต่อตรง 3"/>
            <p:cNvCxnSpPr/>
            <p:nvPr/>
          </p:nvCxnSpPr>
          <p:spPr>
            <a:xfrm>
              <a:off x="755576" y="2030606"/>
              <a:ext cx="2515603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  <a:prstDash val="sys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สี่เหลี่ยมผืนผ้า 13"/>
            <p:cNvSpPr/>
            <p:nvPr/>
          </p:nvSpPr>
          <p:spPr>
            <a:xfrm>
              <a:off x="607652" y="1377500"/>
              <a:ext cx="281679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0" normalizeH="0" baseline="0" noProof="0" dirty="0" smtClean="0">
                  <a:solidFill>
                    <a:schemeClr val="accent4">
                      <a:lumMod val="50000"/>
                    </a:schemeClr>
                  </a:solidFill>
                  <a:uLnTx/>
                  <a:uFillTx/>
                  <a:latin typeface="Angsana New" pitchFamily="18" charset="-34"/>
                  <a:ea typeface="Tahoma" pitchFamily="34" charset="0"/>
                  <a:cs typeface="Angsana New" pitchFamily="18" charset="-34"/>
                </a:rPr>
                <a:t>2.3 การจัดสวนถาด</a:t>
              </a:r>
              <a:endParaRPr kumimoji="0" lang="th-TH" sz="4000" b="1" i="0" u="none" strike="noStrike" kern="0" normalizeH="0" baseline="0" noProof="0" dirty="0">
                <a:solidFill>
                  <a:schemeClr val="accent4">
                    <a:lumMod val="50000"/>
                  </a:schemeClr>
                </a:solidFill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43400" y="1058070"/>
            <a:ext cx="3864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rPr>
              <a:t>4. การ</a:t>
            </a:r>
            <a:r>
              <a:rPr kumimoji="0" lang="th-TH" sz="3600" b="1" i="0" u="none" strike="noStrike" kern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rPr>
              <a:t>ประเมินผลการ</a:t>
            </a:r>
            <a:r>
              <a:rPr kumimoji="0" lang="th-TH" sz="36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ngsana New" pitchFamily="18" charset="-34"/>
                <a:ea typeface="Tahoma" pitchFamily="34" charset="0"/>
                <a:cs typeface="Angsana New" pitchFamily="18" charset="-34"/>
              </a:rPr>
              <a:t>ทำงาน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3198" y="3229482"/>
            <a:ext cx="2570219" cy="2954986"/>
            <a:chOff x="533198" y="3229482"/>
            <a:chExt cx="2570219" cy="2954986"/>
          </a:xfrm>
        </p:grpSpPr>
        <p:pic>
          <p:nvPicPr>
            <p:cNvPr id="19" name="Picture 2" descr="T:\56-01-0593 power point การงานฯ ม.1 ล.2\หน่วยที่ 7\แต่งแล้ว\DSC0461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98" y="3229482"/>
              <a:ext cx="2570219" cy="2344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943400" y="5661248"/>
              <a:ext cx="1932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i="1" dirty="0" smtClean="0"/>
                <a:t>การจัดสวนถาด</a:t>
              </a:r>
              <a:endParaRPr lang="th-TH" i="1" dirty="0"/>
            </a:p>
          </p:txBody>
        </p:sp>
      </p:grpSp>
      <p:pic>
        <p:nvPicPr>
          <p:cNvPr id="2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5" y="6231189"/>
            <a:ext cx="1328836" cy="7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" y="0"/>
            <a:ext cx="409120" cy="61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58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มุมมน 15"/>
          <p:cNvSpPr>
            <a:spLocks noChangeArrowheads="1"/>
          </p:cNvSpPr>
          <p:nvPr/>
        </p:nvSpPr>
        <p:spPr bwMode="auto">
          <a:xfrm>
            <a:off x="3275051" y="5589728"/>
            <a:ext cx="2703867" cy="864575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54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th-TH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3. กลุ่ม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พันธุ์ไม้น้ำ </a:t>
            </a:r>
          </a:p>
        </p:txBody>
      </p:sp>
      <p:sp>
        <p:nvSpPr>
          <p:cNvPr id="26" name="สี่เหลี่ยมผืนผ้ามุมมน 25"/>
          <p:cNvSpPr>
            <a:spLocks noChangeArrowheads="1"/>
          </p:cNvSpPr>
          <p:nvPr/>
        </p:nvSpPr>
        <p:spPr bwMode="auto">
          <a:xfrm>
            <a:off x="3171392" y="2157164"/>
            <a:ext cx="2703867" cy="868882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54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th-TH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1. กลุ่ม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พันธุ์ไม้ในร่ม</a:t>
            </a:r>
          </a:p>
        </p:txBody>
      </p:sp>
      <p:sp>
        <p:nvSpPr>
          <p:cNvPr id="27" name="สี่เหลี่ยมผืนผ้ามุมมน 26"/>
          <p:cNvSpPr>
            <a:spLocks noChangeArrowheads="1"/>
          </p:cNvSpPr>
          <p:nvPr/>
        </p:nvSpPr>
        <p:spPr bwMode="auto">
          <a:xfrm>
            <a:off x="3164053" y="3623698"/>
            <a:ext cx="2703867" cy="108012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54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th-TH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2. กลุ่ม</a:t>
            </a:r>
            <a:r>
              <a:rPr lang="th-TH" sz="3200" b="1" dirty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พันธุ์</a:t>
            </a:r>
            <a:r>
              <a:rPr lang="th-TH" sz="3200" b="1" dirty="0" smtClean="0">
                <a:solidFill>
                  <a:srgbClr val="000000"/>
                </a:solidFill>
                <a:latin typeface="Angsana New" pitchFamily="18" charset="-34"/>
                <a:cs typeface="Angsana New" pitchFamily="18" charset="-34"/>
              </a:rPr>
              <a:t>ไม้อวบน้ำ</a:t>
            </a:r>
            <a:endParaRPr lang="th-TH" sz="3200" b="1" dirty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6" name="สี่เหลี่ยมผืนผ้ามุมมน 26"/>
          <p:cNvSpPr>
            <a:spLocks noChangeArrowheads="1"/>
          </p:cNvSpPr>
          <p:nvPr/>
        </p:nvSpPr>
        <p:spPr bwMode="auto">
          <a:xfrm>
            <a:off x="6366420" y="2673524"/>
            <a:ext cx="2304256" cy="314554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th-TH" b="1" dirty="0">
                <a:solidFill>
                  <a:prstClr val="black"/>
                </a:solidFill>
                <a:cs typeface="Angsana New"/>
              </a:rPr>
              <a:t>- </a:t>
            </a:r>
            <a:r>
              <a:rPr lang="th-TH" b="1" dirty="0" smtClean="0">
                <a:solidFill>
                  <a:prstClr val="black"/>
                </a:solidFill>
                <a:cs typeface="Angsana New"/>
              </a:rPr>
              <a:t>การให้น้ำ</a:t>
            </a:r>
            <a:endParaRPr lang="th-TH" b="1" dirty="0">
              <a:solidFill>
                <a:prstClr val="black"/>
              </a:solidFill>
              <a:cs typeface="Angsana New"/>
            </a:endParaRPr>
          </a:p>
          <a:p>
            <a:pPr lvl="0"/>
            <a:r>
              <a:rPr lang="th-TH" b="1" dirty="0" smtClean="0">
                <a:solidFill>
                  <a:prstClr val="black"/>
                </a:solidFill>
                <a:cs typeface="Angsana New"/>
              </a:rPr>
              <a:t>- การให้แสงสว่าง</a:t>
            </a:r>
          </a:p>
          <a:p>
            <a:pPr lvl="0"/>
            <a:r>
              <a:rPr lang="th-TH" b="1" dirty="0" smtClean="0">
                <a:solidFill>
                  <a:prstClr val="black"/>
                </a:solidFill>
                <a:cs typeface="Angsana New"/>
              </a:rPr>
              <a:t>- การใส่ปุ๋ย</a:t>
            </a:r>
          </a:p>
          <a:p>
            <a:pPr lvl="0"/>
            <a:r>
              <a:rPr lang="th-TH" b="1" dirty="0" smtClean="0">
                <a:solidFill>
                  <a:prstClr val="black"/>
                </a:solidFill>
                <a:cs typeface="Angsana New"/>
              </a:rPr>
              <a:t>- การ</a:t>
            </a:r>
            <a:r>
              <a:rPr lang="th-TH" b="1" dirty="0">
                <a:solidFill>
                  <a:prstClr val="black"/>
                </a:solidFill>
                <a:cs typeface="Angsana New"/>
              </a:rPr>
              <a:t>ป้องกัน</a:t>
            </a:r>
            <a:r>
              <a:rPr lang="th-TH" b="1" dirty="0" smtClean="0">
                <a:solidFill>
                  <a:prstClr val="black"/>
                </a:solidFill>
                <a:cs typeface="Angsana New"/>
              </a:rPr>
              <a:t>โรค</a:t>
            </a:r>
          </a:p>
          <a:p>
            <a:pPr lvl="0"/>
            <a:r>
              <a:rPr lang="th-TH" b="1" dirty="0" smtClean="0">
                <a:solidFill>
                  <a:prstClr val="black"/>
                </a:solidFill>
                <a:cs typeface="Angsana New"/>
              </a:rPr>
              <a:t>   และ</a:t>
            </a:r>
            <a:r>
              <a:rPr lang="th-TH" b="1" dirty="0">
                <a:solidFill>
                  <a:prstClr val="black"/>
                </a:solidFill>
                <a:cs typeface="Angsana New"/>
              </a:rPr>
              <a:t>แมลง</a:t>
            </a:r>
          </a:p>
          <a:p>
            <a:pPr lvl="0"/>
            <a:r>
              <a:rPr lang="th-TH" b="1" dirty="0">
                <a:solidFill>
                  <a:prstClr val="black"/>
                </a:solidFill>
                <a:cs typeface="Angsana New"/>
              </a:rPr>
              <a:t>- การตัดแต่ง</a:t>
            </a:r>
          </a:p>
        </p:txBody>
      </p:sp>
      <p:grpSp>
        <p:nvGrpSpPr>
          <p:cNvPr id="2" name="กลุ่ม 1"/>
          <p:cNvGrpSpPr/>
          <p:nvPr/>
        </p:nvGrpSpPr>
        <p:grpSpPr>
          <a:xfrm>
            <a:off x="2555776" y="2447916"/>
            <a:ext cx="719275" cy="3741882"/>
            <a:chOff x="2516151" y="1642027"/>
            <a:chExt cx="719275" cy="3741882"/>
          </a:xfrm>
        </p:grpSpPr>
        <p:cxnSp>
          <p:nvCxnSpPr>
            <p:cNvPr id="54" name="Straight Connector 53"/>
            <p:cNvCxnSpPr/>
            <p:nvPr/>
          </p:nvCxnSpPr>
          <p:spPr>
            <a:xfrm flipV="1">
              <a:off x="2939134" y="1649583"/>
              <a:ext cx="257199" cy="86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516151" y="3392448"/>
              <a:ext cx="63912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 flipV="1">
              <a:off x="2915816" y="1642027"/>
              <a:ext cx="46636" cy="37332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2978227" y="5375268"/>
              <a:ext cx="257199" cy="86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>
            <a:off x="5879476" y="2613327"/>
            <a:ext cx="486944" cy="1387293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978918" y="4314538"/>
            <a:ext cx="387502" cy="1707477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867920" y="4163758"/>
            <a:ext cx="543905" cy="0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สี่เหลี่ยมผืนผ้า 13"/>
          <p:cNvSpPr/>
          <p:nvPr/>
        </p:nvSpPr>
        <p:spPr>
          <a:xfrm>
            <a:off x="531576" y="548680"/>
            <a:ext cx="6040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ea typeface="Tahoma" pitchFamily="34" charset="0"/>
                <a:cs typeface="Angsana New" pitchFamily="18" charset="-34"/>
              </a:rPr>
              <a:t>3. การดูแลรักษาสวนในภาชนะ</a:t>
            </a:r>
            <a:endParaRPr 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ea typeface="Tahoma" pitchFamily="34" charset="0"/>
              <a:cs typeface="Angsana New" pitchFamily="18" charset="-3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" y="692696"/>
            <a:ext cx="600425" cy="9040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1576" y="3659728"/>
            <a:ext cx="2024200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algn="ctr"/>
            <a:r>
              <a:rPr lang="th-TH" sz="3200" b="1" dirty="0">
                <a:solidFill>
                  <a:prstClr val="black"/>
                </a:solidFill>
              </a:rPr>
              <a:t>การดูแล</a:t>
            </a:r>
            <a:r>
              <a:rPr lang="th-TH" sz="3200" b="1" dirty="0" smtClean="0">
                <a:solidFill>
                  <a:prstClr val="black"/>
                </a:solidFill>
              </a:rPr>
              <a:t>รักษา                   สวนใน</a:t>
            </a:r>
            <a:r>
              <a:rPr lang="th-TH" sz="3200" b="1" dirty="0">
                <a:solidFill>
                  <a:prstClr val="black"/>
                </a:solidFill>
              </a:rPr>
              <a:t>ภาชนะ</a:t>
            </a:r>
          </a:p>
        </p:txBody>
      </p:sp>
      <p:sp>
        <p:nvSpPr>
          <p:cNvPr id="20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>
          <a:xfrm>
            <a:off x="8610600" y="6237312"/>
            <a:ext cx="533400" cy="381000"/>
          </a:xfrm>
        </p:spPr>
        <p:txBody>
          <a:bodyPr>
            <a:normAutofit/>
          </a:bodyPr>
          <a:lstStyle/>
          <a:p>
            <a:fld id="{3ACF72A1-7A45-4CFE-8F4B-84C3DB8EFCF5}" type="slidenum">
              <a:rPr lang="en-US" sz="1600" smtClean="0">
                <a:solidFill>
                  <a:schemeClr val="tx1"/>
                </a:solidFill>
              </a:rPr>
              <a:pPr/>
              <a:t>191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625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8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8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8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7" grpId="0" animBg="1"/>
      <p:bldP spid="76" grpId="0" animBg="1"/>
      <p:bldP spid="18" grpId="0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ตรงกลาง">
  <a:themeElements>
    <a:clrScheme name="จุดที่สุด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กำหนดเอง 17">
      <a:majorFont>
        <a:latin typeface="Angsana New"/>
        <a:ea typeface=""/>
        <a:cs typeface="Angsana New"/>
      </a:majorFont>
      <a:minorFont>
        <a:latin typeface="Angsana New"/>
        <a:ea typeface=""/>
        <a:cs typeface="Angsana New"/>
      </a:minorFont>
    </a:fontScheme>
    <a:fmtScheme name="ตรงกลาง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ตรงกลาง">
  <a:themeElements>
    <a:clrScheme name="จุดที่สุด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กำหนดเอง 14">
      <a:majorFont>
        <a:latin typeface="Angsana New"/>
        <a:ea typeface=""/>
        <a:cs typeface="AngsanaUPC"/>
      </a:majorFont>
      <a:minorFont>
        <a:latin typeface="Angsana New"/>
        <a:ea typeface=""/>
        <a:cs typeface="Angsana New"/>
      </a:minorFont>
    </a:fontScheme>
    <a:fmtScheme name="ตรงกลาง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2316</TotalTime>
  <Words>3968</Words>
  <Application>Microsoft Office PowerPoint</Application>
  <PresentationFormat>นำเสนอทางหน้าจอ (4:3)</PresentationFormat>
  <Paragraphs>470</Paragraphs>
  <Slides>26</Slides>
  <Notes>26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4</vt:i4>
      </vt:variant>
      <vt:variant>
        <vt:lpstr>ชื่อเรื่องภาพนิ่ง</vt:lpstr>
      </vt:variant>
      <vt:variant>
        <vt:i4>26</vt:i4>
      </vt:variant>
    </vt:vector>
  </HeadingPairs>
  <TitlesOfParts>
    <vt:vector size="30" baseType="lpstr">
      <vt:lpstr>ตรงกลาง</vt:lpstr>
      <vt:lpstr>1_ตรงกลาง</vt:lpstr>
      <vt:lpstr>1_Office Theme</vt:lpstr>
      <vt:lpstr>Median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คำถามเชื่อมโยงสู่บทเรียนต่อไป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Sudarat Unmuang</dc:creator>
  <cp:lastModifiedBy>Windows User</cp:lastModifiedBy>
  <cp:revision>424</cp:revision>
  <cp:lastPrinted>2014-07-20T05:12:39Z</cp:lastPrinted>
  <dcterms:created xsi:type="dcterms:W3CDTF">2013-12-16T06:23:16Z</dcterms:created>
  <dcterms:modified xsi:type="dcterms:W3CDTF">2015-11-07T13:28:07Z</dcterms:modified>
</cp:coreProperties>
</file>