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40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</p:sldMasterIdLst>
  <p:notesMasterIdLst>
    <p:notesMasterId r:id="rId32"/>
  </p:notesMasterIdLst>
  <p:sldIdLst>
    <p:sldId id="256" r:id="rId6"/>
    <p:sldId id="295" r:id="rId7"/>
    <p:sldId id="282" r:id="rId8"/>
    <p:sldId id="283" r:id="rId9"/>
    <p:sldId id="284" r:id="rId10"/>
    <p:sldId id="285" r:id="rId11"/>
    <p:sldId id="286" r:id="rId12"/>
    <p:sldId id="293" r:id="rId13"/>
    <p:sldId id="287" r:id="rId14"/>
    <p:sldId id="288" r:id="rId15"/>
    <p:sldId id="289" r:id="rId16"/>
    <p:sldId id="268" r:id="rId17"/>
    <p:sldId id="292" r:id="rId18"/>
    <p:sldId id="296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94" r:id="rId31"/>
  </p:sldIdLst>
  <p:sldSz cx="9144000" cy="6858000" type="screen4x3"/>
  <p:notesSz cx="6735763" cy="98663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6E7FF"/>
    <a:srgbClr val="FCEEEE"/>
    <a:srgbClr val="ECCEFE"/>
    <a:srgbClr val="FEE1C2"/>
    <a:srgbClr val="B07E50"/>
    <a:srgbClr val="9F7147"/>
    <a:srgbClr val="C88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4" autoAdjust="0"/>
    <p:restoredTop sz="48633" autoAdjust="0"/>
  </p:normalViewPr>
  <p:slideViewPr>
    <p:cSldViewPr>
      <p:cViewPr>
        <p:scale>
          <a:sx n="80" d="100"/>
          <a:sy n="80" d="100"/>
        </p:scale>
        <p:origin x="-1824" y="-26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>
        <p:scale>
          <a:sx n="160" d="100"/>
          <a:sy n="160" d="100"/>
        </p:scale>
        <p:origin x="-1266" y="4554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FEFB0-9C9A-489F-AEAC-08FC5B253EAA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5A59-CFA6-46CE-B821-0ADF15BA57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5374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673577" y="4686499"/>
            <a:ext cx="5502616" cy="4439841"/>
          </a:xfrm>
        </p:spPr>
        <p:txBody>
          <a:bodyPr/>
          <a:lstStyle/>
          <a:p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แผนการจัดการเรียนรู้ที่</a:t>
            </a:r>
            <a:r>
              <a:rPr lang="th-TH" sz="1600" b="1" baseline="0" dirty="0" smtClean="0">
                <a:latin typeface="Angsana New" pitchFamily="18" charset="-34"/>
                <a:cs typeface="Angsana New" pitchFamily="18" charset="-34"/>
              </a:rPr>
              <a:t>  14 การบริการอาหาร  เวลา 1  ชั่วโมง</a:t>
            </a:r>
            <a:endParaRPr lang="th-TH" sz="1600" b="0" baseline="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1600" baseline="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b="1" baseline="0" dirty="0" smtClean="0">
                <a:latin typeface="Angsana New" pitchFamily="18" charset="-34"/>
                <a:cs typeface="Angsana New" pitchFamily="18" charset="-34"/>
              </a:rPr>
              <a:t>7. การบริการอาหาร</a:t>
            </a:r>
          </a:p>
          <a:p>
            <a:r>
              <a:rPr lang="th-TH" sz="1600" b="0" baseline="0" dirty="0" smtClean="0">
                <a:latin typeface="Angsana New" pitchFamily="18" charset="-34"/>
                <a:cs typeface="Angsana New" pitchFamily="18" charset="-34"/>
              </a:rPr>
              <a:t>7.1 ภาชนะเครื่องใช้ในการบริการอาหาร</a:t>
            </a:r>
          </a:p>
          <a:p>
            <a:r>
              <a:rPr lang="th-TH" sz="1600" b="0" baseline="0" dirty="0" smtClean="0">
                <a:latin typeface="Angsana New" pitchFamily="18" charset="-34"/>
                <a:cs typeface="Angsana New" pitchFamily="18" charset="-34"/>
              </a:rPr>
              <a:t>7.2 แนวปฏิบัติในการบริการอาหาร</a:t>
            </a:r>
          </a:p>
          <a:p>
            <a:r>
              <a:rPr lang="th-TH" sz="1600" b="0" baseline="0" dirty="0" smtClean="0">
                <a:latin typeface="Angsana New" pitchFamily="18" charset="-34"/>
                <a:cs typeface="Angsana New" pitchFamily="18" charset="-34"/>
              </a:rPr>
              <a:t>7.3 วิธีการบริการอาหารในงานเลี้ยงบุฟเฟต์</a:t>
            </a:r>
          </a:p>
          <a:p>
            <a:endParaRPr lang="th-TH" sz="1600" baseline="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จากหนังสือเรียน รายวิชาพื้นฐาน การงานอาชีพและเทคโนโลยี ม. 1 เล่ม 1 ของบริษัท สำนักพิมพ์วัฒนาพานิช จำกัด (ใช้คู่กับคู่มือครู แผนการจัดการเรียนรู้ การงานอาชีพและเทคโนโลยี ม. 1 เล่ม 1 หน่วยการเรียนรู้ที่ 4 แม่ครัววัยใส)</a:t>
            </a:r>
          </a:p>
          <a:p>
            <a:endParaRPr lang="th-TH" sz="160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5A59-CFA6-46CE-B821-0ADF15BA576C}" type="slidenum">
              <a:rPr lang="th-TH" smtClean="0"/>
              <a:t>340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9135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4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ngsana New"/>
              </a:rPr>
              <a:t>7. การบริการอาหาร</a:t>
            </a:r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itchFamily="18" charset="-34"/>
              <a:ea typeface="+mn-ea"/>
              <a:cs typeface="Angsana New"/>
            </a:endParaRPr>
          </a:p>
          <a:p>
            <a:pPr marL="144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/>
              </a:rPr>
              <a:t>7.3 </a:t>
            </a:r>
            <a:r>
              <a:rPr kumimoji="0" lang="th-TH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AF278">
                    <a:lumMod val="10000"/>
                  </a:srgbClr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/>
              </a:rPr>
              <a:t>วิธีการบริการอาหารในงานเลี้ยงบุฟเฟต์</a:t>
            </a:r>
            <a:endParaRPr lang="th-TH" sz="1600" dirty="0" smtClean="0">
              <a:cs typeface="+mj-cs"/>
            </a:endParaRPr>
          </a:p>
          <a:p>
            <a:pPr marL="1440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 smtClean="0">
                <a:cs typeface="+mj-cs"/>
              </a:rPr>
              <a:t>1) ครูคลิกพร้อมกับอธิบายวิธีการบริการอาหารแบบบริการตนเอง แล้วให้นักเรียนซักถามปัญหา</a:t>
            </a:r>
            <a:r>
              <a:rPr lang="th-TH" sz="1600" baseline="0" dirty="0" smtClean="0">
                <a:cs typeface="+mj-cs"/>
              </a:rPr>
              <a:t> </a:t>
            </a:r>
            <a:r>
              <a:rPr lang="th-TH" sz="1600" dirty="0" smtClean="0">
                <a:latin typeface="Angsana New" pitchFamily="18" charset="-34"/>
                <a:cs typeface="+mj-cs"/>
              </a:rPr>
              <a:t>(</a:t>
            </a:r>
            <a:r>
              <a:rPr lang="th-TH" sz="1600" dirty="0" smtClean="0">
                <a:effectLst/>
                <a:latin typeface="Angsana New" pitchFamily="18" charset="-34"/>
                <a:ea typeface="Times New Roman"/>
                <a:cs typeface="+mj-cs"/>
              </a:rPr>
              <a:t>ศึกษาจากหนังสือเรียน รายวิชาพื้นฐาน การงานอาชีพและเทคโนโลยี ม. 1 เล่ม 1</a:t>
            </a:r>
            <a:r>
              <a:rPr lang="th-TH" sz="1600" baseline="0" dirty="0" smtClean="0">
                <a:effectLst/>
                <a:latin typeface="Angsana New" pitchFamily="18" charset="-34"/>
                <a:ea typeface="Times New Roman"/>
                <a:cs typeface="+mj-cs"/>
              </a:rPr>
              <a:t> หน้า 103</a:t>
            </a:r>
            <a:r>
              <a:rPr lang="th-TH" sz="1600" dirty="0" smtClean="0">
                <a:effectLst/>
                <a:latin typeface="Angsana New" pitchFamily="18" charset="-34"/>
                <a:ea typeface="Times New Roman"/>
                <a:cs typeface="+mj-cs"/>
              </a:rPr>
              <a:t>) </a:t>
            </a:r>
            <a:endParaRPr lang="th-TH" sz="1600" kern="1200" dirty="0" smtClean="0">
              <a:solidFill>
                <a:schemeClr val="tx1"/>
              </a:solidFill>
              <a:effectLst/>
              <a:cs typeface="+mj-cs"/>
            </a:endParaRPr>
          </a:p>
          <a:p>
            <a:pPr marL="144000" indent="-457200"/>
            <a:r>
              <a:rPr lang="th-TH" sz="1600" dirty="0" smtClean="0">
                <a:cs typeface="+mj-cs"/>
              </a:rPr>
              <a:t>2) นักเรียนศึกษาค้นคว้าและทำรายงานเรื่อง</a:t>
            </a:r>
            <a:r>
              <a:rPr lang="th-TH" sz="1600" baseline="0" dirty="0" smtClean="0">
                <a:cs typeface="+mj-cs"/>
              </a:rPr>
              <a:t> วิธีการบริการอาหารแบบบริการตัวเอง </a:t>
            </a:r>
            <a:endParaRPr lang="th-TH" sz="1600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5A59-CFA6-46CE-B821-0ADF15BA576C}" type="slidenum">
              <a:rPr lang="th-TH" smtClean="0"/>
              <a:t>349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8179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ngsana New"/>
              </a:rPr>
              <a:t>7. การบริการอาหาร</a:t>
            </a:r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itchFamily="18" charset="-34"/>
              <a:ea typeface="+mn-ea"/>
              <a:cs typeface="Angsana New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/>
              </a:rPr>
              <a:t>7.3 </a:t>
            </a:r>
            <a:r>
              <a:rPr kumimoji="0" lang="th-TH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AF278">
                    <a:lumMod val="10000"/>
                  </a:srgbClr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/>
              </a:rPr>
              <a:t>วิธีการบริการอาหารในงานเลี้ยงบุฟเฟต์</a:t>
            </a:r>
            <a:endParaRPr kumimoji="0" lang="th-TH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ngsana New"/>
            </a:endParaRPr>
          </a:p>
          <a:p>
            <a:pPr marL="179388" indent="-457200"/>
            <a:r>
              <a:rPr lang="th-TH" sz="1600" dirty="0" smtClean="0">
                <a:cs typeface="+mj-cs"/>
              </a:rPr>
              <a:t>1) ครูสุ่มถามนักเรียนว่าคุณสมบัติใดเหมาะสำหรับทำหน้าที่ผู้บริการอาหาร</a:t>
            </a:r>
          </a:p>
          <a:p>
            <a:pPr marL="180000" indent="-457200"/>
            <a:r>
              <a:rPr lang="th-TH" sz="1600" dirty="0" smtClean="0">
                <a:cs typeface="+mj-cs"/>
              </a:rPr>
              <a:t>    </a:t>
            </a:r>
            <a:r>
              <a:rPr lang="th-TH" sz="1600" b="1" i="1" dirty="0" smtClean="0">
                <a:cs typeface="+mj-cs"/>
              </a:rPr>
              <a:t>แนวคำตอบ</a:t>
            </a:r>
            <a:r>
              <a:rPr lang="en-US" sz="1600" b="1" i="1" dirty="0" smtClean="0">
                <a:latin typeface="Angsana New" pitchFamily="18" charset="-34"/>
                <a:cs typeface="Angsana New" pitchFamily="18" charset="-34"/>
              </a:rPr>
              <a:t>:</a:t>
            </a:r>
            <a:r>
              <a:rPr lang="en-US" sz="1600" b="1" i="1" dirty="0" smtClean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มีสุขภาพดี</a:t>
            </a:r>
            <a:r>
              <a:rPr lang="th-TH" sz="1600" baseline="0" dirty="0" smtClean="0">
                <a:cs typeface="+mj-cs"/>
              </a:rPr>
              <a:t> มีความสุภาพ มีความรับผิดชอบ แต่งกายสะอาดเรียบร้อย</a:t>
            </a:r>
            <a:endParaRPr lang="th-TH" sz="1600" dirty="0" smtClean="0">
              <a:cs typeface="+mj-cs"/>
            </a:endParaRPr>
          </a:p>
          <a:p>
            <a:pPr marL="180000" indent="-457200"/>
            <a:r>
              <a:rPr lang="th-TH" sz="1600" dirty="0" smtClean="0">
                <a:cs typeface="+mj-cs"/>
              </a:rPr>
              <a:t>2) นักเรียนแบ่งกลุ่ม</a:t>
            </a:r>
            <a:r>
              <a:rPr lang="th-TH" sz="1600" baseline="0" dirty="0" smtClean="0">
                <a:cs typeface="+mj-cs"/>
              </a:rPr>
              <a:t> ร่วมกันสาธิตลักษณะท่าทางของผู้บริการอาหาร แล้วให้เพื่อนวิจารณ์</a:t>
            </a:r>
          </a:p>
          <a:p>
            <a:pPr marL="180000" indent="-457200"/>
            <a:r>
              <a:rPr lang="th-TH" sz="1600" baseline="0" dirty="0" smtClean="0">
                <a:cs typeface="+mj-cs"/>
              </a:rPr>
              <a:t>3) ครูคลิกพร้อมกับอธิบายเพิ่มเติมเกี่ยวกับคุณลักษณะของผู้บริการอาหาร</a:t>
            </a:r>
          </a:p>
          <a:p>
            <a:pPr marL="180000" indent="-457200"/>
            <a:r>
              <a:rPr lang="th-TH" sz="1600" baseline="0" dirty="0" smtClean="0">
                <a:latin typeface="Angsana New" pitchFamily="18" charset="-34"/>
                <a:cs typeface="+mj-cs"/>
              </a:rPr>
              <a:t>4) 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ระหว่างเรียนให้นักเรียนศึกษาคำอธิบายศัพท์เพิ่มเติมจากอภิธานศัพท์ ได้แก่ </a:t>
            </a:r>
            <a:r>
              <a:rPr kumimoji="0" lang="th-TH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+mj-cs"/>
              </a:rPr>
              <a:t>บริกร</a:t>
            </a:r>
            <a:endParaRPr lang="th-TH" sz="1600" dirty="0">
              <a:latin typeface="Angsana New" pitchFamily="18" charset="-34"/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5A59-CFA6-46CE-B821-0ADF15BA576C}" type="slidenum">
              <a:rPr lang="th-TH" smtClean="0"/>
              <a:t>350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4131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1) ครูคลิกถามคำถามเพื่อทบทวนความรู้ของนักเรียน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2) ครูคลิกเฉลยแนวคำตอบ</a:t>
            </a:r>
          </a:p>
          <a:p>
            <a:endParaRPr lang="th-TH" sz="160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5A59-CFA6-46CE-B821-0ADF15BA576C}" type="slidenum">
              <a:rPr lang="th-TH" smtClean="0"/>
              <a:t>351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0857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1)</a:t>
            </a:r>
            <a:r>
              <a:rPr lang="th-TH" sz="1600" baseline="0" dirty="0" smtClean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ครูคลิกคำถามคิดวิเคราะห์แล้วให้นักเรียนช่วยกันตอบคำถาม</a:t>
            </a:r>
          </a:p>
          <a:p>
            <a:r>
              <a:rPr lang="th-TH" sz="1600" dirty="0" smtClean="0">
                <a:cs typeface="+mj-cs"/>
              </a:rPr>
              <a:t>2)</a:t>
            </a:r>
            <a:r>
              <a:rPr lang="th-TH" sz="1600" baseline="0" dirty="0" smtClean="0">
                <a:cs typeface="+mj-cs"/>
              </a:rPr>
              <a:t> ครูคลิกเฉลยแนวคำตอบ</a:t>
            </a:r>
          </a:p>
          <a:p>
            <a:pPr>
              <a:tabLst>
                <a:tab pos="896938" algn="l"/>
                <a:tab pos="1074738" algn="l"/>
              </a:tabLst>
            </a:pPr>
            <a:r>
              <a:rPr lang="th-TH" sz="1600" b="1" i="1" baseline="0" dirty="0" smtClean="0">
                <a:cs typeface="+mj-cs"/>
              </a:rPr>
              <a:t>    แนวคำตอบ</a:t>
            </a:r>
            <a:r>
              <a:rPr lang="en-US" sz="1600" b="1" i="1" baseline="0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1600" b="1" i="1" dirty="0" smtClean="0">
                <a:cs typeface="+mj-cs"/>
              </a:rPr>
              <a:t> </a:t>
            </a:r>
            <a:r>
              <a:rPr lang="th-TH" sz="1600" b="1" i="1" baseline="0" dirty="0" smtClean="0">
                <a:cs typeface="+mj-cs"/>
              </a:rPr>
              <a:t>    </a:t>
            </a:r>
            <a:r>
              <a:rPr lang="th-TH" sz="1600" baseline="0" dirty="0" smtClean="0">
                <a:cs typeface="+mj-cs"/>
              </a:rPr>
              <a:t>1) เลือกสมาชิกที่จะเป็นผู้ช่วยทำงาน</a:t>
            </a:r>
          </a:p>
          <a:p>
            <a:pPr>
              <a:tabLst>
                <a:tab pos="1074738" algn="l"/>
              </a:tabLst>
            </a:pPr>
            <a:r>
              <a:rPr lang="th-TH" sz="1600" baseline="0" dirty="0" smtClean="0">
                <a:cs typeface="+mj-cs"/>
              </a:rPr>
              <a:t>                       </a:t>
            </a:r>
            <a:r>
              <a:rPr lang="th-TH" sz="1600" dirty="0" smtClean="0">
                <a:cs typeface="+mj-cs"/>
              </a:rPr>
              <a:t>    </a:t>
            </a:r>
            <a:r>
              <a:rPr lang="th-TH" sz="1600" baseline="0" dirty="0" smtClean="0">
                <a:cs typeface="+mj-cs"/>
              </a:rPr>
              <a:t>2)  กำหนดรายการอาหาร</a:t>
            </a:r>
          </a:p>
          <a:p>
            <a:pPr>
              <a:tabLst>
                <a:tab pos="1074738" algn="l"/>
              </a:tabLst>
            </a:pPr>
            <a:r>
              <a:rPr lang="th-TH" sz="1600" baseline="0" dirty="0" smtClean="0">
                <a:cs typeface="+mj-cs"/>
              </a:rPr>
              <a:t>                       </a:t>
            </a:r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</a:t>
            </a:r>
            <a:r>
              <a:rPr lang="th-TH" sz="1600" baseline="0" dirty="0" smtClean="0">
                <a:cs typeface="+mj-cs"/>
              </a:rPr>
              <a:t>3)  วางแผนจ่ายอาหารและเลือกซื้ออาหาร</a:t>
            </a:r>
          </a:p>
          <a:p>
            <a:r>
              <a:rPr lang="th-TH" sz="1600" baseline="0" dirty="0" smtClean="0">
                <a:cs typeface="+mj-cs"/>
              </a:rPr>
              <a:t>                       </a:t>
            </a:r>
            <a:r>
              <a:rPr lang="th-TH" sz="1600" dirty="0" smtClean="0">
                <a:cs typeface="+mj-cs"/>
              </a:rPr>
              <a:t>    </a:t>
            </a:r>
            <a:r>
              <a:rPr lang="th-TH" sz="1600" baseline="0" dirty="0" smtClean="0">
                <a:cs typeface="+mj-cs"/>
              </a:rPr>
              <a:t>4)  จัดเตรียมวัตถุดิบในการประกอบอาหาร</a:t>
            </a:r>
          </a:p>
          <a:p>
            <a:r>
              <a:rPr lang="th-TH" sz="1600" baseline="0" dirty="0" smtClean="0">
                <a:cs typeface="+mj-cs"/>
              </a:rPr>
              <a:t>                       </a:t>
            </a:r>
            <a:r>
              <a:rPr lang="th-TH" sz="1600" dirty="0" smtClean="0">
                <a:cs typeface="+mj-cs"/>
              </a:rPr>
              <a:t>    </a:t>
            </a:r>
            <a:r>
              <a:rPr lang="th-TH" sz="1600" baseline="0" dirty="0" smtClean="0">
                <a:cs typeface="+mj-cs"/>
              </a:rPr>
              <a:t>5)  จัดเตรียมภาชนะเครื่องใช้ในการประกอบอาหาร</a:t>
            </a:r>
          </a:p>
          <a:p>
            <a:r>
              <a:rPr lang="th-TH" sz="1600" baseline="0" dirty="0" smtClean="0">
                <a:cs typeface="+mj-cs"/>
              </a:rPr>
              <a:t>                       </a:t>
            </a:r>
            <a:r>
              <a:rPr lang="th-TH" sz="1600" dirty="0" smtClean="0">
                <a:cs typeface="+mj-cs"/>
              </a:rPr>
              <a:t>    </a:t>
            </a:r>
            <a:r>
              <a:rPr lang="th-TH" sz="1600" baseline="0" dirty="0" smtClean="0">
                <a:cs typeface="+mj-cs"/>
              </a:rPr>
              <a:t>6)</a:t>
            </a:r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</a:t>
            </a:r>
            <a:r>
              <a:rPr lang="th-TH" sz="1600" baseline="0" dirty="0" smtClean="0">
                <a:cs typeface="+mj-cs"/>
              </a:rPr>
              <a:t>ประกอบอาหารตามขั้นตอนกระบวนการทำงาน</a:t>
            </a:r>
          </a:p>
          <a:p>
            <a:r>
              <a:rPr lang="th-TH" sz="1600" baseline="0" dirty="0" smtClean="0">
                <a:cs typeface="+mj-cs"/>
              </a:rPr>
              <a:t>                       </a:t>
            </a:r>
            <a:r>
              <a:rPr lang="th-TH" sz="1600" dirty="0" smtClean="0">
                <a:cs typeface="+mj-cs"/>
              </a:rPr>
              <a:t>    </a:t>
            </a:r>
            <a:r>
              <a:rPr lang="th-TH" sz="1600" baseline="0" dirty="0" smtClean="0">
                <a:cs typeface="+mj-cs"/>
              </a:rPr>
              <a:t>7)  จัดตกแต่งอาหาร จัดโต๊ะอาหาร และบริการอาหาร</a:t>
            </a:r>
            <a:endParaRPr lang="en-US" sz="1600" baseline="0" dirty="0" smtClean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5A59-CFA6-46CE-B821-0ADF15BA576C}" type="slidenum">
              <a:rPr lang="th-TH" smtClean="0"/>
              <a:t>352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4873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1600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+mn-cs"/>
              </a:rPr>
              <a:t>) นักเรียนร่วมกันสรุปความรู้เกี่ยวกับการบริการอาหาร</a:t>
            </a:r>
          </a:p>
          <a:p>
            <a:pPr marL="0" indent="0">
              <a:buNone/>
            </a:pPr>
            <a:r>
              <a:rPr lang="th-T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ครูคลิกสรุปความรู้เรื่อง</a:t>
            </a:r>
            <a:r>
              <a:rPr lang="th-TH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การบริการอาหารและให้ความรู้เสริมในส่วนที่นักเรียนสรุปไม่ถูกต้อง</a:t>
            </a:r>
            <a:endParaRPr lang="th-TH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ครูใช้เวลาในการสรุปประมาณ</a:t>
            </a:r>
            <a:r>
              <a:rPr lang="en-US" sz="1600" b="0" dirty="0" smtClean="0">
                <a:latin typeface="Angsana New" pitchFamily="18" charset="-34"/>
                <a:cs typeface="Angsana New" pitchFamily="18" charset="-34"/>
              </a:rPr>
              <a:t> 10</a:t>
            </a: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 นาที (หรือให้ครูใช้เวลาตามความเหมาะสม)</a:t>
            </a:r>
            <a:endParaRPr lang="en-US" sz="1600" b="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1D8D4E-CD47-4343-B9AC-9AF5D4A918C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74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ครูให้นักเรียนทำ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แบบทดสอบหลังเรียน 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Post-test</a:t>
            </a:r>
            <a:r>
              <a:rPr lang="en-US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การงานอาชีพและเทคโนโลยี ม. 1 เล่ม 1 </a:t>
            </a:r>
            <a:endParaRPr lang="th-TH" sz="1600" dirty="0" smtClean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ของ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บริษัท สำนักพิมพ์วัฒนาพานิช จำกัด (การทำแบบทดสอบใน </a:t>
            </a:r>
            <a:r>
              <a:rPr lang="en-US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PowerPoint 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อาจใช้เวลา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มาก</a:t>
            </a:r>
          </a:p>
          <a:p>
            <a:pPr lvl="0"/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ครู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ควร </a:t>
            </a:r>
            <a:r>
              <a:rPr lang="en-US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print 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ให้นักเรียนทำ แล้วจึงใช้ </a:t>
            </a:r>
            <a:r>
              <a:rPr lang="en-US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PowerPoint </a:t>
            </a:r>
            <a:r>
              <a:rPr lang="th-TH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ตรวจคำตอบ)</a:t>
            </a:r>
          </a:p>
          <a:p>
            <a:pPr lvl="0"/>
            <a:endParaRPr lang="th-TH" sz="1600" dirty="0">
              <a:solidFill>
                <a:prstClr val="black"/>
              </a:solidFill>
              <a:cs typeface="Angsana New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5A59-CFA6-46CE-B821-0ADF15BA576C}" type="slidenum">
              <a:rPr lang="th-TH" smtClean="0"/>
              <a:t>354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1939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44000" marR="0" lvl="0" indent="-4572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1) ครูให้นักเรียนทำแบบทดสอบหลังเรียน การงานอาชีพและเทคโนโลยี ม. 1 เล่ม 1 ข้อ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 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1</a:t>
            </a:r>
          </a:p>
          <a:p>
            <a:pPr marL="144000" marR="0" lvl="0" indent="-4572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2) ครูคลิกเพื่อเฉลยคำตอบข้อ 1  </a:t>
            </a:r>
          </a:p>
          <a:p>
            <a:pPr marL="144000" marR="0" lvl="0" indent="-4572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เฉลย</a:t>
            </a:r>
            <a:endParaRPr lang="th-TH" sz="1600" dirty="0" smtClean="0">
              <a:solidFill>
                <a:srgbClr val="000000"/>
              </a:solidFill>
              <a:effectLst/>
              <a:ea typeface="Calibri"/>
              <a:cs typeface="+mj-cs"/>
            </a:endParaRPr>
          </a:p>
          <a:p>
            <a:pPr marL="144000" indent="-457200"/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ก </a:t>
            </a:r>
            <a:r>
              <a:rPr lang="th-TH" sz="1600" b="1" kern="1200" dirty="0" smtClean="0">
                <a:solidFill>
                  <a:schemeClr val="tx1"/>
                </a:solidFill>
                <a:effectLst/>
                <a:cs typeface="+mj-cs"/>
              </a:rPr>
              <a:t> </a:t>
            </a:r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ไม่ถูกต้อง เพราะการกำหนดรายการอาหารล่วงหน้าเป็นสัปดาห์มีความจำเป็นที่ต้องทำเพื่อเตรียมพร้อมเกี่ยวกับอาหารและการเงิน ซึ่งไม่ทำให้เสียเวลาทำงานแต่ช่วยประหยัดเวลาในการทำงาน ดังนั้น ไม่จำเป็น เพราะทำให้เสียเวลาทำงานจึงเป็นคำตอบที่ไม่ถูกต้อง</a:t>
            </a:r>
          </a:p>
          <a:p>
            <a:pPr marL="144000" indent="-457200"/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/>
                <a:cs typeface="+mj-cs"/>
              </a:rPr>
              <a:t>ข  ถูกต้อง เพราะการกำหนดรายการอาหารล่วงหน้าเป็นสัปดาห์จำเป็นต่อการเตรียมวางแผนซื้อวัตถุดิบ ดังนั้น การกำหนดรายการอาหารสำหรับครอบครัวล่วงหน้าเป็นสัปดาห์จึงจำเป็น เนื่องจากจะได้มีเวลาสำรวจอาหาร เครื่องปรุงที่มีอยู่ เตรียมวางแผนซื้อวัตถุดิบและจัดเตรียมเงินรายจ่ายค่าอาหาร</a:t>
            </a:r>
          </a:p>
          <a:p>
            <a:pPr marL="142875" indent="-457200"/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ค  ไม่ถูกต้อง เพราะการประกอบอาหารเสร็จเร็วขึ้นมีผลมาจากการจัดเตรียมวัตถุดิบในการประกอบอาหารไม่ใช่เพราะการกำหนดรายการอาหารไว้ล่วงหน้า ดังนั้น การกำหนดรายการอาหารสำหรับครอบครัวล่วงหน้าเป็นสัปดาห์จึงจำเป็น แต่ไม่ใช่เพราะจะทำให้ประกอบอาหารเสร็จเร็วขึ้น</a:t>
            </a:r>
          </a:p>
          <a:p>
            <a:pPr marL="144000" indent="-457200"/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ง  ไม่ถูกต้อง เพราะการกำหนดรายการอาหารล่วงหน้าเป็นสัปดาห์มีความจำเป็นที่ต้องทำเพื่อเตรียมพร้อมเกี่ยวกับอาหารและการเงิน ซึ่งไม่เกี่ยวกันกับจำนวนคนในครอบครัว</a:t>
            </a:r>
            <a:r>
              <a:rPr lang="th-TH" sz="1600" kern="1200" baseline="0" dirty="0" smtClean="0">
                <a:solidFill>
                  <a:schemeClr val="tx1"/>
                </a:solidFill>
                <a:effectLst/>
                <a:cs typeface="+mj-cs"/>
              </a:rPr>
              <a:t> ดังนั้น </a:t>
            </a:r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ไม่จำเป็น เนื่องจากในครอบครัวมีคนน้อยอะไรก็รับประทานได้ จึงเป็นคำตอบที่ไม่ถูกต้อง</a:t>
            </a:r>
            <a:endParaRPr lang="th-TH" sz="1600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5A59-CFA6-46CE-B821-0ADF15BA576C}" type="slidenum">
              <a:rPr lang="th-TH" smtClean="0">
                <a:solidFill>
                  <a:prstClr val="black"/>
                </a:solidFill>
              </a:rPr>
              <a:pPr/>
              <a:t>355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97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44000" marR="0" lvl="0" indent="-4572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1) ครูให้นักเรียนทำแบบทดสอบหลังเรียน การงานอาชีพและเทคโนโลยี ม. 1 เล่ม 1 ข้อ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 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2</a:t>
            </a:r>
          </a:p>
          <a:p>
            <a:pPr marL="144000" marR="0" lvl="0" indent="-4572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2) ครูคลิกเพื่อเฉลยคำตอบข้อ  2</a:t>
            </a:r>
          </a:p>
          <a:p>
            <a:pPr marL="144000" marR="0" lvl="0" indent="-4572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เฉลย</a:t>
            </a:r>
            <a:endParaRPr lang="en-US" sz="1600" kern="1200" dirty="0" smtClean="0">
              <a:solidFill>
                <a:schemeClr val="tx1"/>
              </a:solidFill>
              <a:effectLst/>
              <a:cs typeface="+mj-cs"/>
            </a:endParaRPr>
          </a:p>
          <a:p>
            <a:pPr marL="144000" indent="-457200"/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ก </a:t>
            </a:r>
            <a:r>
              <a:rPr lang="th-TH" sz="1600" b="1" kern="1200" dirty="0" smtClean="0">
                <a:solidFill>
                  <a:schemeClr val="tx1"/>
                </a:solidFill>
                <a:effectLst/>
                <a:cs typeface="+mj-cs"/>
              </a:rPr>
              <a:t> </a:t>
            </a:r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ไม่ถูกต้อง เพราะลักษณะเนื้อหมูที่ควรเลือกซื้อควรมีสีชมพูอ่อน เนื้อแน่น เมื่อกดแล้วเนื้อไม่บุ๋ม มีมันสีขาว หนังเกลี้ยงและบาง ไม่มีเม็ดสาคูที่เป็นตัวอ่อนพยาธิติดอยู่ ไม่มีพังผืดระหว่างชั้น ดังนั้น เนื้อหมูที่มีเนื้อสีแดงสด มีเม็ดสาคูจึงไม่ใช่ลักษณะเนื้อหมูที่ควรเลือกซื้อ</a:t>
            </a:r>
          </a:p>
          <a:p>
            <a:pPr marL="144000" indent="-457200"/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ข  ไม่ถูกต้อง เพราะลักษณะเนื้อหมูที่ควรเลือกซื้อควรมีสีชมพูอ่อน เนื้อแน่น เมื่อกดแล้วเนื้อไม่บุ๋ม มีมันสีขาว หนังเกลี้ยงและบาง ไม่มีเม็ดสาคูที่เป็นตัวอ่อนพยาธิติดอยู่ ไม่มีพังผืดระหว่างชั้น ดังนั้น เนื้อหมูที่มีเนื้อสีชมพู มีพังผืดจึงไม่ใช่ลักษณะเนื้อหมูที่ควรเลือกซื้อ</a:t>
            </a:r>
          </a:p>
          <a:p>
            <a:pPr marL="144000" indent="-457200">
              <a:tabLst>
                <a:tab pos="180975" algn="l"/>
              </a:tabLst>
            </a:pPr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ค  ไม่ถูกต้อง เพราะลักษณะเนื้อหมูที่ควรเลือกซื้อควรมีสีชมพูอ่อน เนื้อแน่น เมื่อกดแล้วเนื้อไม่บุ๋ม มีมันสีขาว หนังเกลี้ยงและบาง</a:t>
            </a:r>
            <a:r>
              <a:rPr lang="th-TH" sz="1600" kern="1200" baseline="0" dirty="0" smtClean="0">
                <a:solidFill>
                  <a:schemeClr val="tx1"/>
                </a:solidFill>
                <a:effectLst/>
                <a:cs typeface="+mj-cs"/>
              </a:rPr>
              <a:t> </a:t>
            </a:r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ไม่มีเม็ดสาคูที่เป็นตัวอ่อนพยาธิติดอยู่ ไม่มีพังผืดระหว่างชั้น ดังนั้น เนื้อหมูที่มีเนื้อสีแดงสด มีกลิ่นเหม็นจึงไม่ใช่ลักษณะเนื้อหมูที่ควรเลือกซื้อ</a:t>
            </a:r>
          </a:p>
          <a:p>
            <a:pPr marL="144000" indent="-457200"/>
            <a:r>
              <a:rPr lang="th-TH" sz="1600" b="0" kern="1200" dirty="0" smtClean="0">
                <a:solidFill>
                  <a:schemeClr val="tx1"/>
                </a:solidFill>
                <a:effectLst/>
                <a:cs typeface="+mj-cs"/>
              </a:rPr>
              <a:t>ง  ถูกต้อง 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เพราะลักษณะเนื้อหมูที่ควรเลือกซื้อควร</a:t>
            </a:r>
            <a:r>
              <a:rPr lang="th-TH" sz="1600" b="0" kern="1200" dirty="0" smtClean="0">
                <a:solidFill>
                  <a:schemeClr val="tx1"/>
                </a:solidFill>
                <a:effectLst/>
                <a:cs typeface="+mj-cs"/>
              </a:rPr>
              <a:t>มีสีชมพูอ่อน เนื้อแน่น เมื่อกดแล้วเนื้อไม่บุ๋ม มีมันสีขาว หนังเกลี้ยงและบาง ไม่มีเม็ดสาคูที่เป็นตัวอ่อนพยาธิติดอยู่ ไม่มีพังผืดระหว่างชั้น ดังนั้น เนื้อหมูที่มีเนื้อสีชมพู มีมันสีขาวจึงเป็นลักษณะเนื้อหมูที่ควรเลือกซื้อ</a:t>
            </a:r>
            <a:endParaRPr lang="en-US" sz="1600" b="0" kern="1200" dirty="0" smtClean="0">
              <a:solidFill>
                <a:schemeClr val="tx1"/>
              </a:solidFill>
              <a:effectLst/>
              <a:cs typeface="+mj-cs"/>
            </a:endParaRPr>
          </a:p>
          <a:p>
            <a:pPr marL="180000" indent="-457200"/>
            <a:endParaRPr lang="th-TH" sz="160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5733-9A59-437D-9FB7-929CED44E24F}" type="slidenum">
              <a:rPr lang="th-TH" smtClean="0">
                <a:solidFill>
                  <a:prstClr val="black"/>
                </a:solidFill>
              </a:rPr>
              <a:pPr/>
              <a:t>356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67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44000" marR="0" lvl="0" indent="-4572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1) ครูให้นักเรียนทำแบบทดสอบหลังเรียน การงานอาชีพและเทคโนโลยี ม. 1 เล่ม 1 ข้อ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 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3</a:t>
            </a:r>
          </a:p>
          <a:p>
            <a:pPr marL="144000" lvl="0" indent="-457200" defTabSz="914324"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2) ครูคลิกเพื่อ</a:t>
            </a:r>
            <a:r>
              <a:rPr lang="th-TH" sz="1600" dirty="0">
                <a:solidFill>
                  <a:prstClr val="black"/>
                </a:solidFill>
                <a:cs typeface="Angsana New"/>
              </a:rPr>
              <a:t>เฉลย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คำตอบข้อ  3</a:t>
            </a:r>
          </a:p>
          <a:p>
            <a:pPr marL="144000" indent="-457200"/>
            <a:r>
              <a:rPr lang="th-TH" sz="1600" b="0" kern="1200" dirty="0" smtClean="0">
                <a:solidFill>
                  <a:schemeClr val="tx1"/>
                </a:solidFill>
                <a:effectLst/>
                <a:cs typeface="+mj-cs"/>
              </a:rPr>
              <a:t>เฉลย </a:t>
            </a:r>
            <a:endParaRPr lang="en-US" sz="1600" b="1" kern="1200" dirty="0" smtClean="0">
              <a:solidFill>
                <a:schemeClr val="tx1"/>
              </a:solidFill>
              <a:effectLst/>
              <a:cs typeface="+mj-cs"/>
            </a:endParaRPr>
          </a:p>
          <a:p>
            <a:pPr marL="144000" indent="-457200"/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ก  ไม่ถูกต้อง เพราะการล้างผักด้วยน้ำสะอาดเป็นวิธีการเตรียมวัตถุดิบประเภทผัก</a:t>
            </a:r>
            <a:r>
              <a:rPr lang="th-TH" sz="1600" kern="1200" baseline="0" dirty="0" smtClean="0">
                <a:solidFill>
                  <a:schemeClr val="tx1"/>
                </a:solidFill>
                <a:effectLst/>
                <a:cs typeface="+mj-cs"/>
              </a:rPr>
              <a:t> </a:t>
            </a:r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ดังนั้น </a:t>
            </a:r>
            <a:r>
              <a:rPr lang="th-TH" sz="1600" kern="1200" dirty="0" err="1" smtClean="0">
                <a:solidFill>
                  <a:schemeClr val="tx1"/>
                </a:solidFill>
                <a:effectLst/>
                <a:cs typeface="+mj-cs"/>
              </a:rPr>
              <a:t>ปิ๊กล้าง</a:t>
            </a:r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ผักด้วยน้ำสะอาด</a:t>
            </a:r>
            <a:r>
              <a:rPr lang="th-TH" sz="1600" kern="1200" baseline="0" dirty="0" smtClean="0">
                <a:solidFill>
                  <a:schemeClr val="tx1"/>
                </a:solidFill>
                <a:effectLst/>
                <a:cs typeface="+mj-cs"/>
              </a:rPr>
              <a:t> </a:t>
            </a:r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แสดง</a:t>
            </a:r>
            <a:r>
              <a:rPr lang="th-TH" sz="1600" kern="1200" dirty="0" err="1" smtClean="0">
                <a:solidFill>
                  <a:schemeClr val="tx1"/>
                </a:solidFill>
                <a:effectLst/>
                <a:cs typeface="+mj-cs"/>
              </a:rPr>
              <a:t>ว่าปิ๊กปฏิบัติ</a:t>
            </a:r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ถูกต้องในการเตรียมวัตถุดิบก่อนประกอบอาหาร แต่คำตอบข้อนี้ไม่สัมพันธ์กันกับคำถาม</a:t>
            </a:r>
            <a:endParaRPr lang="en-US" sz="1600" kern="1200" dirty="0" smtClean="0">
              <a:solidFill>
                <a:schemeClr val="tx1"/>
              </a:solidFill>
              <a:effectLst/>
              <a:cs typeface="+mj-cs"/>
            </a:endParaRPr>
          </a:p>
          <a:p>
            <a:pPr marL="142875" indent="-457200"/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ข  ไม่ถูกต้อง เพราะการหั่นผักขนาดใหญ่เป็นวิธีการเตรียมวัตถุดิบประเภทผัก ดังนั้น แป้งหั่นผักให้มีขนาดใหญ่ แสดงว่าแป้งปฏิบัติถูกต้องในการเตรียมวัตถุดิบก่อนประกอบอาหาร แต่คำตอบข้อนี้ไม่สัมพันธ์กันกับคำถาม </a:t>
            </a:r>
          </a:p>
          <a:p>
            <a:pPr marL="144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</a:tabLst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cs typeface="+mj-cs"/>
              </a:rPr>
              <a:t>ค  ถูกต้อง 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/>
                <a:cs typeface="+mj-cs"/>
              </a:rPr>
              <a:t>เพราะวิธีการเตรียมวัตถุดิบประเภทเนื้อวัว คือ ล้างด้วยน้ำสะอาด โดยล้างอย่างรวดเร็ว ดังนั้น เป้แช่เนื้อวัวในน้ำเกลืออุ่น ๆ แสดงว่าเป้ปฏิบัติไม่ถูกต้องในการเตรียมวัตถุดิบก่อนประกอบอาหารซึ่งคำตอบข้อนี้สัมพันธ์กันกับคำถาม</a:t>
            </a:r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	</a:t>
            </a:r>
          </a:p>
          <a:p>
            <a:pPr marL="144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ง  ไม่ถูกต้อง เพราะการบั้งปลาก่อนประกอบอาหารเป็นวิธีการเตรียมวัตถุดิบประเภทปลา ดังนั้น โป้งบั้งปลาก่อนประกอบอาหาร แสดงว่าโป้งปฏิบัติถูกต้องในการเตรียมวัตถุดิบก่อนประกอบอาหาร แต่คำตอบข้อนี้ไม่สัมพันธ์กันกับคำถาม</a:t>
            </a:r>
            <a:endParaRPr lang="en-US" sz="1600" kern="1200" dirty="0" smtClean="0">
              <a:solidFill>
                <a:schemeClr val="tx1"/>
              </a:solidFill>
              <a:effectLst/>
              <a:cs typeface="+mj-cs"/>
            </a:endParaRPr>
          </a:p>
          <a:p>
            <a:pPr marL="144000" indent="90170">
              <a:lnSpc>
                <a:spcPct val="115000"/>
              </a:lnSpc>
              <a:spcAft>
                <a:spcPts val="1000"/>
              </a:spcAft>
            </a:pPr>
            <a:endParaRPr lang="th-TH" sz="1600" dirty="0" smtClean="0">
              <a:solidFill>
                <a:srgbClr val="000000"/>
              </a:solidFill>
              <a:effectLst/>
              <a:ea typeface="Calibri"/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5A59-CFA6-46CE-B821-0ADF15BA576C}" type="slidenum">
              <a:rPr lang="th-TH" smtClean="0">
                <a:solidFill>
                  <a:prstClr val="black"/>
                </a:solidFill>
              </a:rPr>
              <a:pPr/>
              <a:t>357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44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4000" marR="0" lvl="0" indent="-4572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1) ครูให้นักเรียนทำแบบทดสอบหลังเรียน การงานอาชีพและเทคโนโลยี ม. 1 เล่ม 1 ข้อ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 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4</a:t>
            </a:r>
          </a:p>
          <a:p>
            <a:pPr marL="144000" lvl="0" indent="-457200" defTabSz="914324"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2) ครูคลิกเพื่อ</a:t>
            </a:r>
            <a:r>
              <a:rPr lang="th-TH" sz="1600" dirty="0">
                <a:solidFill>
                  <a:prstClr val="black"/>
                </a:solidFill>
                <a:cs typeface="Angsana New"/>
              </a:rPr>
              <a:t>เฉลย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คำตอบข้อ  4  </a:t>
            </a:r>
          </a:p>
          <a:p>
            <a:pPr marL="144000" lvl="0" indent="-457200" defTabSz="914324"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เฉลย </a:t>
            </a:r>
          </a:p>
          <a:p>
            <a:pPr marL="144000" indent="-457200"/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ก </a:t>
            </a:r>
            <a:r>
              <a:rPr lang="th-TH" sz="1600" b="1" kern="1200" dirty="0" smtClean="0">
                <a:solidFill>
                  <a:schemeClr val="tx1"/>
                </a:solidFill>
                <a:effectLst/>
                <a:cs typeface="+mj-cs"/>
              </a:rPr>
              <a:t> </a:t>
            </a:r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ไม่ถูกต้อง เพราะการต้มจะทำให้สูญเสียคุณค่าสารอาหาร คือ วิตามินซีจะละลายในน้ำ</a:t>
            </a:r>
            <a:r>
              <a:rPr lang="th-TH" sz="1600" b="1" kern="1200" dirty="0" smtClean="0">
                <a:solidFill>
                  <a:schemeClr val="tx1"/>
                </a:solidFill>
                <a:effectLst/>
                <a:cs typeface="+mj-cs"/>
              </a:rPr>
              <a:t> </a:t>
            </a:r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ดังนั้น การต้มจึงไม่ใช่วิธีการประกอบอาหารประเภทผักเพื่อสงวนคุณค่าสารอาหาร</a:t>
            </a:r>
          </a:p>
          <a:p>
            <a:pPr marL="144000" indent="-457200"/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ข  ไม่ถูกต้อง เพราะการผัดถ้าผัดนานเกินไปจะทำให้สูญเสียคุณค่าสารอาหาร ดังนั้น การผัดจึงไม่ใช่วิธีการประกอบอาหารประเภทผักเพื่อสงวนคุณค่าสารอาหาร</a:t>
            </a:r>
          </a:p>
          <a:p>
            <a:pPr marL="144000" indent="-457200"/>
            <a:r>
              <a:rPr lang="th-TH" sz="1600" b="0" i="0" kern="1200" dirty="0" smtClean="0">
                <a:solidFill>
                  <a:schemeClr val="tx1"/>
                </a:solidFill>
                <a:effectLst/>
                <a:cs typeface="+mj-cs"/>
              </a:rPr>
              <a:t>ค  ถูกต้อง เพราะการลวกจะช่วยสงวนคุณค่าสารอาหาร โดยป้องกันการสูญเสียวิตามิน </a:t>
            </a:r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ดังนั้น การลวกจึงเป็นวิธีการประกอบอาหารประเภทผักเพื่อสงวนคุณค่าสารอาหาร</a:t>
            </a:r>
          </a:p>
          <a:p>
            <a:pPr marL="144000" indent="-457200"/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ง  ไม่ถูกต้อง เพราะการทอดจะทำให้สูญเสียคุณค่าสารอาหาร คือ วิตามิน เช่น วิตามินเอ อี ดี </a:t>
            </a:r>
            <a:r>
              <a:rPr lang="th-TH" sz="1600" kern="1200" dirty="0" err="1" smtClean="0">
                <a:solidFill>
                  <a:schemeClr val="tx1"/>
                </a:solidFill>
                <a:effectLst/>
                <a:cs typeface="+mj-cs"/>
              </a:rPr>
              <a:t>และเค</a:t>
            </a:r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 จะละลายในน้ำมัน ดังนั้น การทอดจึงไม่ใช่วิธีการประกอบอาหารประเภทผักเพื่อสงวนคุณค่าสารอาหาร</a:t>
            </a:r>
            <a:endParaRPr lang="en-US" sz="1600" kern="1200" dirty="0" smtClean="0">
              <a:solidFill>
                <a:schemeClr val="tx1"/>
              </a:solidFill>
              <a:effectLst/>
              <a:cs typeface="+mj-cs"/>
            </a:endParaRPr>
          </a:p>
          <a:p>
            <a:pPr marL="144000" indent="-457200"/>
            <a:endParaRPr lang="th-TH" sz="1600" dirty="0" smtClean="0">
              <a:cs typeface="+mj-cs"/>
            </a:endParaRPr>
          </a:p>
          <a:p>
            <a:pPr marL="144000" indent="-457200"/>
            <a:endParaRPr lang="th-TH" sz="1600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5A59-CFA6-46CE-B821-0ADF15BA576C}" type="slidenum">
              <a:rPr lang="th-TH" smtClean="0">
                <a:solidFill>
                  <a:prstClr val="black"/>
                </a:solidFill>
              </a:rPr>
              <a:pPr/>
              <a:t>358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74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4000" indent="-457200">
              <a:buNone/>
              <a:tabLst>
                <a:tab pos="180975" algn="l"/>
                <a:tab pos="361950" algn="l"/>
              </a:tabLst>
            </a:pPr>
            <a:r>
              <a:rPr lang="th-TH" sz="160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+mn-cs"/>
              </a:rPr>
              <a:t>1) ครูคลิกถามคำถามเพื่อกระตุ้นความคิดและความสนใจของนักเรียน</a:t>
            </a:r>
          </a:p>
          <a:p>
            <a:pPr marL="144000" indent="-457200">
              <a:buNone/>
            </a:pPr>
            <a:r>
              <a:rPr lang="th-TH" sz="160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+mn-cs"/>
              </a:rPr>
              <a:t>   	</a:t>
            </a:r>
            <a:r>
              <a:rPr lang="th-TH" sz="1600" b="1" i="1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+mn-cs"/>
              </a:rPr>
              <a:t>แนวคำตอบ</a:t>
            </a:r>
            <a:r>
              <a:rPr lang="en-US" sz="1600" b="1" i="1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+mn-cs"/>
              </a:rPr>
              <a:t>:</a:t>
            </a:r>
            <a:r>
              <a:rPr lang="en-US" sz="1600" b="1" i="0" kern="1200" baseline="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+mn-cs"/>
              </a:rPr>
              <a:t> </a:t>
            </a:r>
            <a:r>
              <a:rPr lang="th-TH" sz="1600" b="0" i="0" kern="1200" baseline="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+mn-cs"/>
              </a:rPr>
              <a:t>เคย โดยการยกจานใส่อาหารบริการผู้ปกครองระหว่างมื้ออาหาร</a:t>
            </a:r>
          </a:p>
          <a:p>
            <a:pPr marL="144000" indent="-457200">
              <a:buNone/>
            </a:pPr>
            <a:r>
              <a:rPr lang="th-TH" sz="160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+mn-cs"/>
              </a:rPr>
              <a:t>2) นักเรียนอาสาสมัครอธิบายลักษณะภาชนะเครื่องใช้ในการบริการอาหารที่เคยพบเห็นในชีวิตประจำวัน</a:t>
            </a:r>
          </a:p>
          <a:p>
            <a:pPr marL="144000" indent="-457200">
              <a:buNone/>
            </a:pPr>
            <a:endParaRPr lang="th-TH" sz="1600" kern="1200" dirty="0" smtClean="0">
              <a:solidFill>
                <a:schemeClr val="tx1"/>
              </a:solidFill>
              <a:effectLst/>
              <a:latin typeface="Angsana New" pitchFamily="18" charset="-34"/>
              <a:ea typeface="+mn-ea"/>
              <a:cs typeface="+mn-cs"/>
            </a:endParaRPr>
          </a:p>
          <a:p>
            <a:pPr marL="144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ครูใช้เวลาในการนำเข้าสู่บทเรียนประมาณ 5 นาที (หรือให้ครูใช้เวลาตามความเหมาะสม) </a:t>
            </a:r>
          </a:p>
          <a:p>
            <a:pPr marL="144000" indent="-457200">
              <a:buNone/>
            </a:pPr>
            <a:endParaRPr lang="en-US" sz="1600" kern="1200" dirty="0" smtClean="0">
              <a:solidFill>
                <a:schemeClr val="tx1"/>
              </a:solidFill>
              <a:effectLst/>
              <a:latin typeface="Angsana New" pitchFamily="18" charset="-34"/>
              <a:ea typeface="+mn-ea"/>
              <a:cs typeface="+mn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2C523-5CA3-47F9-8E2F-F1DB6901B880}" type="slidenum">
              <a:rPr lang="th-TH" smtClean="0">
                <a:solidFill>
                  <a:prstClr val="black"/>
                </a:solidFill>
              </a:rPr>
              <a:pPr/>
              <a:t>341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02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4000" marR="0" lvl="0" indent="-4572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1) ครูให้นักเรียนทำแบบทดสอบหลังเรียน การงานอาชีพและเทคโนโลยี ม. 1 เล่ม 1 ข้อ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 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5</a:t>
            </a:r>
          </a:p>
          <a:p>
            <a:pPr marL="144000" lvl="0" indent="-457200" defTabSz="914324"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 2) ครูคลิกเพื่อ</a:t>
            </a:r>
            <a:r>
              <a:rPr lang="th-TH" sz="1600" dirty="0">
                <a:solidFill>
                  <a:prstClr val="black"/>
                </a:solidFill>
                <a:cs typeface="Angsana New"/>
              </a:rPr>
              <a:t>เฉลย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คำตอบข้อ  5 </a:t>
            </a:r>
          </a:p>
          <a:p>
            <a:pPr marL="144000" marR="0" lvl="0" indent="-4572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เฉลย</a:t>
            </a:r>
          </a:p>
          <a:p>
            <a:pPr marL="144000" indent="-457200"/>
            <a:r>
              <a:rPr lang="th-TH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ก </a:t>
            </a:r>
            <a:r>
              <a:rPr lang="th-TH" sz="16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 </a:t>
            </a:r>
            <a:r>
              <a:rPr lang="th-TH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ไม่ถูกต้อง เพราะการเติมน้ำตาลลงในผัดกะเพราจะทำให้มีรสหวานมากเกินไป ซึ่งไม่ใช่รสชาติของอาหารคาว ดังนั้น ถ้าผัดกะเพรามีรสชาติจืดจึงไม่ควรแก้ไขโดยเติมน้ำตาล</a:t>
            </a:r>
          </a:p>
          <a:p>
            <a:pPr marL="144000" indent="-457200"/>
            <a:r>
              <a:rPr lang="th-TH" sz="16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ข  ถูกต้อง เพราะการเติมน้ำปลาลงในผัดกะเพราจะทำให้มีรสชาติเค็มเพิ่มขึ้น ดังนั้น ถ้าผัดกะเพรามีรสชาติจืดจึงควรแก้ไขโดยเติมน้ำปลา</a:t>
            </a:r>
          </a:p>
          <a:p>
            <a:pPr marL="144000" indent="-457200"/>
            <a:r>
              <a:rPr lang="th-TH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ค  ไม่ถูกต้อง เพราะพริกป่นไม่ใช่วัตถุดิบและเครื่องปรุงในการทำผัดกะเพรา ดังนั้น ถ้าผัดกะเพรามีรสชาติจืดจึงไม่ควรแก้ไขโดยเติมพริกป่น</a:t>
            </a:r>
          </a:p>
          <a:p>
            <a:pPr marL="144000" indent="-457200"/>
            <a:r>
              <a:rPr lang="th-TH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ง  ไม่ถูกต้อง เพราะน้ำต้มสุกไม่ใช่วัตถุดิบและเครื่องปรุงในการทำผัดกะเพรา ดังนั้น ถ้าผัดกะเพรามีรสชาติจืดจึงไม่ควรแก้ไขโดยเติมน้ำต้มสุก</a:t>
            </a: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5A59-CFA6-46CE-B821-0ADF15BA576C}" type="slidenum">
              <a:rPr lang="th-TH" smtClean="0">
                <a:solidFill>
                  <a:prstClr val="black"/>
                </a:solidFill>
              </a:rPr>
              <a:pPr/>
              <a:t>359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7917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4000" marR="0" lvl="0" indent="-4572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1) ครูให้นักเรียนทำแบบทดสอบหลังเรียน การงานอาชีพและเทคโนโลยี ม. 1 เล่ม 1 ข้อ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 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6</a:t>
            </a:r>
          </a:p>
          <a:p>
            <a:pPr marL="144000" lvl="0" indent="-457200" defTabSz="914324"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2) ครูคลิกเพื่อ</a:t>
            </a:r>
            <a:r>
              <a:rPr lang="th-TH" sz="1600" dirty="0">
                <a:solidFill>
                  <a:prstClr val="black"/>
                </a:solidFill>
                <a:cs typeface="Angsana New"/>
              </a:rPr>
              <a:t>เฉลย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คำตอบข้อ  6  </a:t>
            </a:r>
          </a:p>
          <a:p>
            <a:pPr marL="144000" lvl="0" indent="-457200" defTabSz="914324"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เฉลย</a:t>
            </a:r>
          </a:p>
          <a:p>
            <a:pPr marL="144000" indent="-457200"/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ก </a:t>
            </a:r>
            <a:r>
              <a:rPr lang="th-TH" sz="1600" b="1" kern="1200" dirty="0" smtClean="0">
                <a:solidFill>
                  <a:schemeClr val="tx1"/>
                </a:solidFill>
                <a:effectLst/>
                <a:cs typeface="+mj-cs"/>
              </a:rPr>
              <a:t> </a:t>
            </a:r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ไม่ถูกต้อง เพราะการวิเคราะห์งานเป็นการศึกษาค้นคว้าข้อมูลเพื่อนำมาใช้วางแผนในการทำงาน ซึ่งตู่ล้างผักชีด้วยน้ำผสมด่างทับทิม แสดงว่าตู่ปฏิบัติขั้นตอนนี้ไปแล้ว </a:t>
            </a:r>
          </a:p>
          <a:p>
            <a:pPr marL="144000" indent="-457200"/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ข  ไม่ถูกต้อง เพราะการวางแผนในการทำงานเป็นการกำหนดวัตถุประสงค์และวิธีการไว้ล่วงหน้าอย่างคร่าว ๆ ว่าจะทำอะไร เมื่อไร ใครทำ และทำอย่างไร</a:t>
            </a:r>
            <a:r>
              <a:rPr lang="th-TH" sz="1600" b="1" kern="1200" dirty="0" smtClean="0">
                <a:solidFill>
                  <a:schemeClr val="tx1"/>
                </a:solidFill>
                <a:effectLst/>
                <a:cs typeface="+mj-cs"/>
              </a:rPr>
              <a:t> </a:t>
            </a:r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ซึ่งตู่ล้างผักชีด้วยน้ำผสมด่างทับทิม แสดงว่าตู่ปฏิบัติขั้นตอนนี้ไปแล้ว</a:t>
            </a:r>
          </a:p>
          <a:p>
            <a:pPr marL="142875" indent="-457200"/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ค  ไม่ถูกต้อง เพราะการประเมินผลการทำงานเป็นการตรวจสอบผลงานที่ทำแล้วว่าเป็นไปตามวัตถุประสงค์ที่ตั้งไว้หรือไม่ ซึ่งตู่ล้างผักชีด้วยน้ำผสมด่างทับทิม แสดงว่าตู่ยังปฏิบัติงานไม่เสร็จจึงประเมินผลการทำงานไม่ได้ ดังนั้น ตู่ไม่ได้ปฏิบัติอยู่ในขั้นตอนนี้</a:t>
            </a:r>
          </a:p>
          <a:p>
            <a:pPr marL="144000" indent="-457200"/>
            <a:r>
              <a:rPr lang="th-TH" sz="1600" b="0" kern="1200" dirty="0" smtClean="0">
                <a:solidFill>
                  <a:schemeClr val="tx1"/>
                </a:solidFill>
                <a:effectLst/>
                <a:cs typeface="+mj-cs"/>
              </a:rPr>
              <a:t>ง  ถูกต้อง เพราะการปฏิบัติงานตามลำดับขั้นตอนเป็นการลงมือทำงานตามแผนที่วางไว้ ซึ่งตู่ล้างผักชีด้วยน้ำผสมด่างทับทิม ดังนั้น ตู่จึงปฏิบัติอยู่ในขั้นตอนการปฏิบัติงานตามลำดับขั้นตอน</a:t>
            </a:r>
            <a:endParaRPr lang="en-US" sz="1600" b="0" kern="1200" dirty="0" smtClean="0">
              <a:solidFill>
                <a:schemeClr val="tx1"/>
              </a:solidFill>
              <a:effectLst/>
              <a:cs typeface="+mj-cs"/>
            </a:endParaRPr>
          </a:p>
          <a:p>
            <a:pPr marL="144000" indent="-457200"/>
            <a:endParaRPr lang="th-TH" sz="1600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5A59-CFA6-46CE-B821-0ADF15BA576C}" type="slidenum">
              <a:rPr lang="th-TH" smtClean="0">
                <a:solidFill>
                  <a:prstClr val="black"/>
                </a:solidFill>
              </a:rPr>
              <a:pPr/>
              <a:t>360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211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631577" y="4717132"/>
            <a:ext cx="5388610" cy="4439841"/>
          </a:xfrm>
        </p:spPr>
        <p:txBody>
          <a:bodyPr/>
          <a:lstStyle/>
          <a:p>
            <a:pPr marL="144000" marR="0" lvl="0" indent="-4572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1) ครูให้นักเรียนทำแบบทดสอบหลังเรียน การงานอาชีพและเทคโนโลยี ม. 1 เล่ม 1 ข้อ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 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7</a:t>
            </a:r>
          </a:p>
          <a:p>
            <a:pPr marL="144000" lvl="0" indent="-457200" defTabSz="914324"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2) ครูคลิกเพื่อ</a:t>
            </a:r>
            <a:r>
              <a:rPr lang="th-TH" sz="1600" dirty="0" smtClean="0">
                <a:solidFill>
                  <a:prstClr val="black"/>
                </a:solidFill>
                <a:cs typeface="Angsana New"/>
              </a:rPr>
              <a:t>เฉลย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คำตอบข้อ  7 </a:t>
            </a:r>
          </a:p>
          <a:p>
            <a:pPr marL="144000" marR="0" lvl="0" indent="-4572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เฉลย</a:t>
            </a:r>
          </a:p>
          <a:p>
            <a:pPr marL="144000" indent="-457200">
              <a:tabLst>
                <a:tab pos="88900" algn="l"/>
              </a:tabLst>
            </a:pPr>
            <a:r>
              <a:rPr lang="th-TH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ก 	ไม่ถูกต้อง เพราะการวิเคราะห์งานเป็นการศึกษาค้นคว้าข้อมูลเพื่อนำมาใช้วางแผนในการทำงาน ซึ่งโอภาสชิมรสชาติน้ำผลไม้แล้วจึงเติมน้ำตาลทรายเพิ่มลงไปเพื่อให้มีรสชาติหวานขึ้น แสดงว่าโอภาสปฏิบัติขั้นตอนนี้ไปแล้ว</a:t>
            </a:r>
          </a:p>
          <a:p>
            <a:pPr marL="144000" indent="-457200"/>
            <a:r>
              <a:rPr lang="th-TH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ข 	ไม่ถูกต้อง เพราะการวางแผนในการทำงานเป็นการกำหนดวัตถุประสงค์และวิธีการไว้ล่วงหน้าอย่างคร่าว ๆ ว่าจะทำอะไร เมื่อไร ใครทำ และทำอย่างไร</a:t>
            </a:r>
            <a:r>
              <a:rPr lang="th-TH" sz="16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 </a:t>
            </a:r>
            <a:r>
              <a:rPr lang="th-TH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ซึ่งโอภาสชิมรสชาติน้ำผลไม้แล้วจึงเติมน้ำตาลทรายเพิ่มลงไปเพื่อให้มีรสชาติหวานขึ้น แสดงว่าโอภาสปฏิบัติขั้นตอนนี้ไปแล้ว</a:t>
            </a:r>
          </a:p>
          <a:p>
            <a:pPr marL="144000" indent="-457200"/>
            <a:r>
              <a:rPr lang="th-TH" sz="16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ค 	ถูกต้อง เพราะการประเมินผลการทำงานเป็นการตรวจสอบผลงานที่ทำแล้วว่าเป็นไปตามวัตถุประสงค์ที่ตั้งไว้หรือไม่ ซึ่งโอภาสชิมรสชาติน้ำผลไม้แล้วจึงเติมน้ำตาลทรายเพิ่มลงไปเพื่อให้มีรสชาติหวานขึ้น ดังนั้น โอภาสจึงปฏิบัติอยู่ในขั้นตอนการประเมินผลการทำงาน</a:t>
            </a:r>
          </a:p>
          <a:p>
            <a:pPr marL="144000" indent="-457200"/>
            <a:r>
              <a:rPr lang="th-TH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ง 	ถูกต้อง เพราะการปฏิบัติงานตามลำดับขั้นตอนเป็นการลงมือทำงานตามแผนที่วางไว้  ซึ่งโอภาสชิมรสชาติน้ำผลไม้แล้วจึงเติมน้ำตาลทรายเพิ่มลงไปเพื่อให้มีรสชาติหวานขึ้น แสดงว่าโอภาสปฏิบัติขั้นตอนนี้ไปแล้ว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5A59-CFA6-46CE-B821-0ADF15BA576C}" type="slidenum">
              <a:rPr lang="th-TH" smtClean="0">
                <a:solidFill>
                  <a:prstClr val="black"/>
                </a:solidFill>
              </a:rPr>
              <a:pPr/>
              <a:t>361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02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44000" marR="0" lvl="0" indent="-4572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j-cs"/>
              </a:rPr>
              <a:t>1) ครูให้นักเรียนทำแบบทดสอบหลังเรียน การงานอาชีพและเทคโนโลยี ม. 1 เล่ม 1 ข้อ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j-cs"/>
              </a:rPr>
              <a:t> 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j-cs"/>
              </a:rPr>
              <a:t>8</a:t>
            </a:r>
          </a:p>
          <a:p>
            <a:pPr marL="144000" marR="0" lvl="0" indent="-4572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j-cs"/>
              </a:rPr>
              <a:t>2) ครูคลิกเพื่อ</a:t>
            </a:r>
            <a:r>
              <a:rPr lang="th-TH" sz="1600" smtClean="0">
                <a:solidFill>
                  <a:prstClr val="black"/>
                </a:solidFill>
                <a:cs typeface="Angsana New"/>
              </a:rPr>
              <a:t>เฉลย</a:t>
            </a:r>
            <a:r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j-cs"/>
              </a:rPr>
              <a:t>คำตอบ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j-cs"/>
              </a:rPr>
              <a:t>ข้อ  8 </a:t>
            </a:r>
          </a:p>
          <a:p>
            <a:pPr marL="144000" marR="0" lvl="0" indent="-4572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ea typeface="+mn-ea"/>
                <a:cs typeface="+mj-cs"/>
              </a:rPr>
              <a:t>เฉลย</a:t>
            </a:r>
            <a:endParaRPr lang="en-US" sz="1600" b="0" kern="1200" dirty="0" smtClean="0">
              <a:solidFill>
                <a:schemeClr val="tx1"/>
              </a:solidFill>
              <a:effectLst/>
              <a:ea typeface="+mn-ea"/>
              <a:cs typeface="+mj-cs"/>
            </a:endParaRPr>
          </a:p>
          <a:p>
            <a:pPr marL="144000" indent="-457200"/>
            <a:r>
              <a:rPr lang="th-TH" sz="1600" kern="1200" dirty="0" smtClean="0">
                <a:solidFill>
                  <a:schemeClr val="tx1"/>
                </a:solidFill>
                <a:effectLst/>
                <a:ea typeface="+mn-ea"/>
                <a:cs typeface="+mj-cs"/>
              </a:rPr>
              <a:t>ก </a:t>
            </a:r>
            <a:r>
              <a:rPr lang="th-TH" sz="1600" b="1" kern="1200" dirty="0" smtClean="0">
                <a:solidFill>
                  <a:schemeClr val="tx1"/>
                </a:solidFill>
                <a:effectLst/>
                <a:ea typeface="+mn-ea"/>
                <a:cs typeface="+mj-cs"/>
              </a:rPr>
              <a:t> </a:t>
            </a:r>
            <a:r>
              <a:rPr lang="th-TH" sz="1600" kern="1200" dirty="0" smtClean="0">
                <a:solidFill>
                  <a:schemeClr val="tx1"/>
                </a:solidFill>
                <a:effectLst/>
                <a:ea typeface="+mn-ea"/>
                <a:cs typeface="+mj-cs"/>
              </a:rPr>
              <a:t>ไม่ถูกต้อง เพราะการคัดเลือกวัตถุดิบในการประกอบอาหารจัดอยู่ในขั้นตอนการเลือกซื้ออาหาร ดังนั้น การคัดเลือกไม่ใช่ขั้นตอนที่ควรระมัดระวังในการจัดตกแต่งโต๊ะอาหารด้วยผักและผลไม้สด</a:t>
            </a:r>
          </a:p>
          <a:p>
            <a:pPr marL="144000" indent="-457200"/>
            <a:r>
              <a:rPr lang="th-TH" sz="1600" kern="1200" dirty="0" smtClean="0">
                <a:solidFill>
                  <a:schemeClr val="tx1"/>
                </a:solidFill>
                <a:effectLst/>
                <a:ea typeface="+mn-ea"/>
                <a:cs typeface="+mj-cs"/>
              </a:rPr>
              <a:t>ข  ไม่ถูกต้อง เพราะการจัดตกแต่งผักและผลไม้เกี่ยวข้องกับความสวยงามและความเป็นระเบียบ</a:t>
            </a:r>
            <a:r>
              <a:rPr lang="th-TH" sz="1600" b="1" kern="1200" dirty="0" smtClean="0">
                <a:solidFill>
                  <a:schemeClr val="tx1"/>
                </a:solidFill>
                <a:effectLst/>
                <a:ea typeface="+mn-ea"/>
                <a:cs typeface="+mj-cs"/>
              </a:rPr>
              <a:t> </a:t>
            </a:r>
            <a:r>
              <a:rPr lang="th-TH" sz="1600" kern="1200" dirty="0" smtClean="0">
                <a:solidFill>
                  <a:schemeClr val="tx1"/>
                </a:solidFill>
                <a:effectLst/>
                <a:ea typeface="+mn-ea"/>
                <a:cs typeface="+mj-cs"/>
              </a:rPr>
              <a:t>ดังนั้น การจัดตกแต่งไม่ใช่ขั้นตอนที่ควรระมัดระวังในการจัดตกแต่งโต๊ะอาหารด้วยผักและผลไม้สด</a:t>
            </a:r>
          </a:p>
          <a:p>
            <a:pPr marL="144000" indent="-457200"/>
            <a:r>
              <a:rPr lang="th-TH" sz="1600" kern="1200" dirty="0" smtClean="0">
                <a:solidFill>
                  <a:schemeClr val="tx1"/>
                </a:solidFill>
                <a:effectLst/>
                <a:ea typeface="+mn-ea"/>
                <a:cs typeface="+mj-cs"/>
              </a:rPr>
              <a:t>ค  ไม่ถูกต้อง เพราะการปอกเปลือกผักและผลไม้จะทำให้ดูน่ารับประทาน ดังนั้น การปอกเปลือกไม่ใช่ขั้นตอนที่ควรระมัดระวังในการจัดตกแต่งโต๊ะอาหารด้วยผักและผลไม้สด</a:t>
            </a:r>
          </a:p>
          <a:p>
            <a:pPr marL="144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kern="1200" dirty="0" smtClean="0">
                <a:solidFill>
                  <a:schemeClr val="tx1"/>
                </a:solidFill>
                <a:effectLst/>
                <a:ea typeface="+mn-ea"/>
                <a:cs typeface="+mj-cs"/>
              </a:rPr>
              <a:t>ง  </a:t>
            </a:r>
            <a:r>
              <a:rPr lang="th-TH" sz="1600" b="0" kern="1200" dirty="0" smtClean="0">
                <a:solidFill>
                  <a:schemeClr val="tx1"/>
                </a:solidFill>
                <a:effectLst/>
                <a:ea typeface="+mn-ea"/>
                <a:cs typeface="+mj-cs"/>
              </a:rPr>
              <a:t>ถูกต้อง 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/>
                <a:ea typeface="+mn-ea"/>
                <a:cs typeface="+mj-cs"/>
              </a:rPr>
              <a:t>เพราะการทำความสะอาดผักและผลไม้ควรระมัดระวังเป็นพิเศษ เพื่อให้สะอาดและไม่ช้ำ ดังนั้น การทำความสะอาดจึงเป็นขั้นตอนที่ควรระมัดระวังในการจัดตกแต่งโต๊ะอาหารด้วยผักและผลไม้สด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ngsana New"/>
              <a:ea typeface="+mn-ea"/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5A59-CFA6-46CE-B821-0ADF15BA576C}" type="slidenum">
              <a:rPr lang="th-TH" smtClean="0">
                <a:solidFill>
                  <a:prstClr val="black"/>
                </a:solidFill>
              </a:rPr>
              <a:pPr/>
              <a:t>362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954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4000" marR="0" lvl="0" indent="-4572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1) ครูให้นักเรียนทำแบบทดสอบหลังเรียน การงานอาชีพและเทคโนโลยี ม. 1 เล่ม 1 ข้อ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 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9</a:t>
            </a:r>
          </a:p>
          <a:p>
            <a:pPr marL="144000" marR="0" lvl="0" indent="-4572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2) ครูคลิกเพื่อเฉลยคำตอบข้อ  9 </a:t>
            </a:r>
          </a:p>
          <a:p>
            <a:pPr marL="144000" marR="0" lvl="0" indent="-4572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+mj-cs"/>
              </a:rPr>
              <a:t>เฉลย</a:t>
            </a:r>
          </a:p>
          <a:p>
            <a:pPr marL="144000" indent="-457200"/>
            <a:r>
              <a:rPr lang="th-TH" sz="1600" b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+mj-cs"/>
              </a:rPr>
              <a:t>ก  ถูกต้อง เพราะการย่อเข่าลงจะช่วยแบ่งน้ำหนักไปที่หลังและยกถาดได้อย่างมั่นคง ดังนั้น ขณะบริการอาหารถ้าถาดอาหารมีน้ำหนักมากควรย่อเข่าลงเพื่อให้เกิดความปลอดภัย</a:t>
            </a:r>
          </a:p>
          <a:p>
            <a:pPr marL="144000" indent="-457200"/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ข  ไม่ถูกต้อง เพราะการยืดตัวให้สุดไม่สามารถยกถาดให้มั่นคงได้ ดังนั้น ขณะบริการอาหารถ้าถาดอาหารมีน้ำหนักมาก ไม่ควรยืดตัวให้สุด</a:t>
            </a:r>
          </a:p>
          <a:p>
            <a:pPr marL="144000" indent="-457200"/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ค  ไม่ถูกต้อง เพราะการก้มตัวไปข้างหน้าไม่สามารถยกถาดให้มั่นคงได้ ดังนั้น ขณะบริการอาหารถ้าถาดอาหารมีน้ำหนักมากไม่ควรก้มตัวไปข้างหน้า</a:t>
            </a:r>
          </a:p>
          <a:p>
            <a:pPr marL="144000" indent="-457200"/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ง  ไม่ถูกต้อง เพราะการยกไว้เหนือศีรษะไม่สามารถยกถาดให้มั่นคงได้ ดังนั้น ขณะบริการอาหารถ้าถาดอาหารมีน้ำหนักมากไม่ควรยกไว้เหนือศีรษะ</a:t>
            </a:r>
            <a:endParaRPr lang="en-US" sz="1600" kern="1200" dirty="0" smtClean="0">
              <a:solidFill>
                <a:schemeClr val="tx1"/>
              </a:solidFill>
              <a:effectLst/>
              <a:cs typeface="+mj-cs"/>
            </a:endParaRPr>
          </a:p>
          <a:p>
            <a:pPr marL="144000" indent="-457200"/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 </a:t>
            </a:r>
            <a:endParaRPr lang="en-US" sz="1600" kern="1200" dirty="0" smtClean="0">
              <a:solidFill>
                <a:schemeClr val="tx1"/>
              </a:solidFill>
              <a:effectLst/>
              <a:cs typeface="+mj-cs"/>
            </a:endParaRPr>
          </a:p>
          <a:p>
            <a:pPr marL="144000" indent="-457200"/>
            <a:endParaRPr lang="th-TH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5A59-CFA6-46CE-B821-0ADF15BA576C}" type="slidenum">
              <a:rPr lang="th-TH" smtClean="0">
                <a:solidFill>
                  <a:prstClr val="black"/>
                </a:solidFill>
              </a:rPr>
              <a:pPr/>
              <a:t>363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551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4000" marR="0" lvl="0" indent="-4572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1) ครูให้นักเรียนทำแบบทดสอบหลังเรียน การงานอาชีพและเทคโนโลยี ม. 1 เล่ม 1 ข้อ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 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10</a:t>
            </a:r>
          </a:p>
          <a:p>
            <a:pPr marL="144000" marR="0" lvl="0" indent="-4572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2) ครูคลิกเพื่อเฉลยคำตอบข้อ  10 </a:t>
            </a:r>
          </a:p>
          <a:p>
            <a:pPr marL="144000" marR="0" lvl="0" indent="-4572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cs typeface="+mj-cs"/>
              </a:rPr>
              <a:t>เฉลย</a:t>
            </a:r>
          </a:p>
          <a:p>
            <a:pPr marL="144000" indent="-457200"/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ก </a:t>
            </a:r>
            <a:r>
              <a:rPr lang="th-TH" sz="1600" b="1" kern="1200" dirty="0" smtClean="0">
                <a:solidFill>
                  <a:schemeClr val="tx1"/>
                </a:solidFill>
                <a:effectLst/>
                <a:cs typeface="+mj-cs"/>
              </a:rPr>
              <a:t> </a:t>
            </a:r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ไม่ถูกต้อง เพราะผู้ที่พูดจาหยาบคายและเสียงดังจะมีกิริยาท่าทางไม่สุภาพและพูดจาไม่ไพเราะ ซึ่งอ้วนพูดจาหยาบคายและเสียงดัง ดังนั้น อ้วนจึงไม่เหมาะที่จะทำหน้าที่บริการอาหาร</a:t>
            </a:r>
          </a:p>
          <a:p>
            <a:pPr marL="144000" indent="-457200"/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ข 	ไม่ถูกต้อง เพราะผู้ที่มีอาการไอและจามตลอดเวลาจะทำให้เชื้อโรคลงไปสู่อาหารและอาหารไม่สะอาด ซึ่งเอื้อยมีอาการไอและจามตลอดเวลา  ดังนั้น เอื้อยจึงไม่เหมาะที่จะทำหน้าที่บริการอาหาร</a:t>
            </a:r>
          </a:p>
          <a:p>
            <a:pPr marL="144000" indent="-457200"/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ค  ไม่ถูกต้อง เพราะผู้ที่เป็นคนเจ้าอารมณ์และโมโหง่ายจะไม่ตั้งใจทำงาน ซึ่งอ้ายเป็นคนเจ้าอารมณ์และโมโหง่าย ดังนั้น อ้ายจึงไม่เหมาะที่จะทำหน้าที่บริการอาหาร </a:t>
            </a:r>
            <a:endParaRPr lang="en-US" sz="1600" kern="1200" dirty="0" smtClean="0">
              <a:solidFill>
                <a:schemeClr val="tx1"/>
              </a:solidFill>
              <a:effectLst/>
              <a:cs typeface="+mj-cs"/>
            </a:endParaRPr>
          </a:p>
          <a:p>
            <a:pPr marL="144000" indent="-457200"/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ง  </a:t>
            </a:r>
            <a:r>
              <a:rPr lang="th-TH" sz="1600" b="0" kern="1200" dirty="0" smtClean="0">
                <a:solidFill>
                  <a:schemeClr val="tx1"/>
                </a:solidFill>
                <a:effectLst/>
                <a:cs typeface="+mj-cs"/>
              </a:rPr>
              <a:t>ถูกต้อง เพราะผู้ที่มีความอ่อนโยนและสุภาพเรียบร้อยจะช่วยสร้างความพึงพอใจและความประทับใจแก่ผู้ที่รับประทานอาหาร ซึ่งอ้อยเป็นคนอ่อนโยนและสุภาพเรียบร้อย ดังนั้น อ้อยจึงเหมาะที่จะทำหน้าที่บริการอาหาร</a:t>
            </a:r>
            <a:endParaRPr lang="en-US" sz="1600" b="0" kern="1200" dirty="0" smtClean="0">
              <a:solidFill>
                <a:schemeClr val="tx1"/>
              </a:solidFill>
              <a:effectLst/>
              <a:cs typeface="+mj-cs"/>
            </a:endParaRPr>
          </a:p>
          <a:p>
            <a:pPr marL="144000" indent="-457200"/>
            <a:endParaRPr lang="th-TH" sz="1600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5A59-CFA6-46CE-B821-0ADF15BA576C}" type="slidenum">
              <a:rPr lang="th-TH" smtClean="0">
                <a:solidFill>
                  <a:prstClr val="black"/>
                </a:solidFill>
              </a:rPr>
              <a:pPr/>
              <a:t>364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32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4000" indent="-457200"/>
            <a:r>
              <a:rPr lang="th-TH" sz="1600" dirty="0">
                <a:latin typeface="Angsana New" pitchFamily="18" charset="-34"/>
                <a:cs typeface="Angsana New" pitchFamily="18" charset="-34"/>
              </a:rPr>
              <a:t>1)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ครูคลิกถามคำถามนักเรียนเพื่อเชื่อมโยงเข้าสู่หน่วยการเรียนรู้ต่อไป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โดย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ให้นักเรียนแสดง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ความ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คิดเห็นอย่างอิสระเพื่อประเมินความรู้ 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pPr marL="144000" indent="-457200">
              <a:tabLst>
                <a:tab pos="177800" algn="l"/>
              </a:tabLst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2)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ครูเฉลยแนวคำตอบ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pPr marL="144000" indent="-457200"/>
            <a:r>
              <a:rPr lang="th-TH" sz="1600" b="1" i="1" u="none" dirty="0" smtClean="0">
                <a:latin typeface="Angsana New" pitchFamily="18" charset="-34"/>
                <a:cs typeface="Angsana New" pitchFamily="18" charset="-34"/>
              </a:rPr>
              <a:t>    แนวคำตอบ</a:t>
            </a:r>
            <a:r>
              <a:rPr lang="en-US" sz="1600" b="1" i="1" u="none" dirty="0" smtClean="0"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sz="1600" b="1" i="1" u="none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นำผลไม้มาแปรรูปโดยผ่านกระบวนการถนอมอาหาร เช่น การทำให้แห้ง การเชื่อม  การกวน การหมักดอง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pPr marL="144000" indent="-457200"/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คลิกเพื่อมอบหมายให้นักเรียนไปศึกษา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เนื้อหาใน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หน่วยการเรียนรู้ที่ 5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แปรรูปผลผลิต เพื่อ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จัดการเรียนรู้ครั้งต่อไป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6068C-E470-40A3-B3FA-E068791ED3C7}" type="slidenum">
              <a:rPr lang="th-TH" smtClean="0">
                <a:solidFill>
                  <a:prstClr val="black"/>
                </a:solidFill>
              </a:rPr>
              <a:pPr/>
              <a:t>365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29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4000" indent="-457200"/>
            <a:r>
              <a:rPr lang="th-TH" sz="1600" b="1" dirty="0" smtClean="0">
                <a:cs typeface="+mj-cs"/>
              </a:rPr>
              <a:t>7. การบริการอาหาร</a:t>
            </a:r>
          </a:p>
          <a:p>
            <a:pPr marL="144000" indent="-457200"/>
            <a:r>
              <a:rPr lang="th-TH" sz="1600" b="1" dirty="0" smtClean="0">
                <a:cs typeface="+mj-cs"/>
              </a:rPr>
              <a:t>7.1 ภาชนะเครื่องใช้ในการบริการอาหาร</a:t>
            </a:r>
          </a:p>
          <a:p>
            <a:pPr marL="144000" indent="-457200"/>
            <a:r>
              <a:rPr lang="th-TH" sz="1600" dirty="0" smtClean="0">
                <a:cs typeface="+mj-cs"/>
              </a:rPr>
              <a:t>1) ครูคลิกภาพภาชนะเครื่องใช้ในการบริการอาหาร แล้วให้นักเรียนแสดงความคิดเห็น</a:t>
            </a:r>
          </a:p>
          <a:p>
            <a:pPr marL="1440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 smtClean="0">
                <a:cs typeface="+mj-cs"/>
              </a:rPr>
              <a:t>2) ครูอธิบายเพิ่มเติมเกี่ยวกับภาชนะเครื่องใช้ในการบริการอาหาร แล้วให้นักเรียนซักถาม </a:t>
            </a:r>
            <a:r>
              <a:rPr lang="th-TH" sz="1600" dirty="0" smtClean="0">
                <a:latin typeface="Angsana New" pitchFamily="18" charset="-34"/>
                <a:cs typeface="+mj-cs"/>
              </a:rPr>
              <a:t>(</a:t>
            </a:r>
            <a:r>
              <a:rPr lang="th-TH" sz="1600" dirty="0" smtClean="0">
                <a:effectLst/>
                <a:latin typeface="Angsana New" pitchFamily="18" charset="-34"/>
                <a:ea typeface="Times New Roman"/>
                <a:cs typeface="+mj-cs"/>
              </a:rPr>
              <a:t>ศึกษาจากหนังสือเรียน รายวิชาพื้นฐาน การงานอาชีพและเทคโนโลยี ม. 1 เล่ม 1</a:t>
            </a:r>
            <a:r>
              <a:rPr lang="th-TH" sz="1600" baseline="0" dirty="0" smtClean="0">
                <a:effectLst/>
                <a:latin typeface="Angsana New" pitchFamily="18" charset="-34"/>
                <a:ea typeface="Times New Roman"/>
                <a:cs typeface="+mj-cs"/>
              </a:rPr>
              <a:t> หน้า 99</a:t>
            </a:r>
            <a:r>
              <a:rPr lang="th-TH" sz="1600" dirty="0" smtClean="0">
                <a:effectLst/>
                <a:latin typeface="Angsana New" pitchFamily="18" charset="-34"/>
                <a:ea typeface="Times New Roman"/>
                <a:cs typeface="+mj-cs"/>
              </a:rPr>
              <a:t>)</a:t>
            </a:r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 </a:t>
            </a:r>
          </a:p>
          <a:p>
            <a:pPr marL="144000" indent="-457200"/>
            <a:r>
              <a:rPr lang="th-TH" sz="1600" dirty="0" smtClean="0">
                <a:cs typeface="+mj-cs"/>
              </a:rPr>
              <a:t>3) นักเรียนศึกษาวิธีใช้ภาชนะเครื่องใช้ในการบริการอาหาร จากหนังสือเรียนและแหล่งการเรียนรู้ต่าง</a:t>
            </a:r>
            <a:r>
              <a:rPr lang="th-TH" sz="1600" baseline="0" dirty="0" smtClean="0">
                <a:cs typeface="+mj-cs"/>
              </a:rPr>
              <a:t> ๆ </a:t>
            </a:r>
          </a:p>
          <a:p>
            <a:pPr marL="144000" indent="-457200"/>
            <a:endParaRPr lang="th-TH" sz="1600" dirty="0" smtClean="0">
              <a:cs typeface="+mj-cs"/>
            </a:endParaRPr>
          </a:p>
          <a:p>
            <a:pPr marL="144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ครูใช้เวลาในการจัดกิจกรรมการเรียนรู้ประมาณ 45 นาที (หรือให้ครูใช้เวลาตามความเหมาะสม) </a:t>
            </a:r>
          </a:p>
          <a:p>
            <a:pPr marL="144000" indent="-457200"/>
            <a:endParaRPr lang="th-TH" sz="1600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5A59-CFA6-46CE-B821-0ADF15BA576C}" type="slidenum">
              <a:rPr lang="th-TH" smtClean="0"/>
              <a:t>342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952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4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ngsana New"/>
              </a:rPr>
              <a:t>7. การบริการอาหาร</a:t>
            </a:r>
          </a:p>
          <a:p>
            <a:pPr marL="144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ngsana New"/>
              </a:rPr>
              <a:t>7.1 ภาชนะเครื่องใช้ในการบริการอาหาร</a:t>
            </a:r>
            <a:endParaRPr lang="th-TH" sz="1600" dirty="0" smtClean="0">
              <a:cs typeface="+mj-cs"/>
            </a:endParaRPr>
          </a:p>
          <a:p>
            <a:pPr marL="144000" indent="-457200"/>
            <a:r>
              <a:rPr lang="th-TH" sz="1600" dirty="0" smtClean="0">
                <a:cs typeface="+mj-cs"/>
              </a:rPr>
              <a:t>1)</a:t>
            </a:r>
            <a:r>
              <a:rPr lang="th-TH" sz="1600" baseline="0" dirty="0" smtClean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ครูถามคำถามเพื่อให้นักเรียนคิดวิเคราะห์ เช่น ภาชนะเครื่องใช้ในการบริการอาหารมีความสำคัญอย่างไร</a:t>
            </a:r>
          </a:p>
          <a:p>
            <a:pPr marL="144000" indent="-457200"/>
            <a:r>
              <a:rPr lang="th-TH" sz="1600" dirty="0" smtClean="0">
                <a:cs typeface="+mj-cs"/>
              </a:rPr>
              <a:t>     </a:t>
            </a:r>
            <a:r>
              <a:rPr lang="th-TH" sz="1600" b="1" i="1" dirty="0" smtClean="0">
                <a:cs typeface="+mj-cs"/>
              </a:rPr>
              <a:t>แนวคำตอบ</a:t>
            </a:r>
            <a:r>
              <a:rPr lang="en-US" sz="1600" b="1" i="1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1600" dirty="0" smtClean="0">
                <a:cs typeface="+mj-cs"/>
              </a:rPr>
              <a:t>เพื่อให้อาหารดูน่ารับประทานและเพื่อความสะดวกในการรับประทาน </a:t>
            </a:r>
          </a:p>
          <a:p>
            <a:pPr marL="144000" indent="-457200"/>
            <a:r>
              <a:rPr lang="th-TH" sz="1600" dirty="0" smtClean="0">
                <a:cs typeface="+mj-cs"/>
              </a:rPr>
              <a:t>2) นักเรียนร่วมกันแสดงความคิดเห็นเกี่ยวกับการเลือกใช้ภาชนะเครื่องใช้</a:t>
            </a:r>
          </a:p>
          <a:p>
            <a:pPr marL="144000" indent="-457200"/>
            <a:r>
              <a:rPr lang="th-TH" sz="1600" dirty="0" smtClean="0">
                <a:cs typeface="+mj-cs"/>
              </a:rPr>
              <a:t>3)</a:t>
            </a:r>
            <a:r>
              <a:rPr lang="th-TH" sz="1600" baseline="0" dirty="0" smtClean="0">
                <a:cs typeface="+mj-cs"/>
              </a:rPr>
              <a:t> ครูคลิกพร้อมกับอธิบายเพิ่มเติมเกี่ยวกับ</a:t>
            </a:r>
            <a:r>
              <a:rPr lang="th-TH" sz="1600" dirty="0" smtClean="0">
                <a:cs typeface="+mj-cs"/>
              </a:rPr>
              <a:t>การเลือกใช้ภาชนะเครื่องใช้ แล้วให้นักเรียนซักถาม</a:t>
            </a:r>
            <a:endParaRPr lang="th-TH" sz="1600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5A59-CFA6-46CE-B821-0ADF15BA576C}" type="slidenum">
              <a:rPr lang="th-TH" smtClean="0"/>
              <a:t>343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5349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4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ngsana New"/>
              </a:rPr>
              <a:t>7. การบริการอาหาร</a:t>
            </a:r>
          </a:p>
          <a:p>
            <a:pPr marL="144000" indent="-457200"/>
            <a:r>
              <a:rPr lang="th-TH" sz="1600" b="1" dirty="0" smtClean="0">
                <a:cs typeface="+mj-cs"/>
              </a:rPr>
              <a:t>7.2 </a:t>
            </a: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ngsana New"/>
              </a:rPr>
              <a:t>แนวปฏิบัติในการบริการอาหาร</a:t>
            </a:r>
            <a:endParaRPr lang="th-TH" sz="1600" b="1" dirty="0" smtClean="0">
              <a:cs typeface="+mj-cs"/>
            </a:endParaRPr>
          </a:p>
          <a:p>
            <a:pPr marL="144000" indent="-457200"/>
            <a:r>
              <a:rPr lang="th-TH" sz="1600" dirty="0" smtClean="0">
                <a:cs typeface="+mj-cs"/>
              </a:rPr>
              <a:t>1) ครูให้นักเรียนแบ่งกลุ่ม</a:t>
            </a:r>
            <a:r>
              <a:rPr lang="th-TH" sz="1600" baseline="0" dirty="0" smtClean="0">
                <a:cs typeface="+mj-cs"/>
              </a:rPr>
              <a:t> ช่วยกันคิดแนวทางปฏิบัติในการบริการอาหาร แล้วสรุป</a:t>
            </a:r>
          </a:p>
          <a:p>
            <a:pPr marL="144000" indent="-457200"/>
            <a:r>
              <a:rPr lang="th-TH" sz="1600" dirty="0" smtClean="0">
                <a:cs typeface="+mj-cs"/>
              </a:rPr>
              <a:t>2) ครูอธิบายเกี่ยวกับ</a:t>
            </a:r>
            <a:r>
              <a:rPr lang="th-TH" sz="1600" baseline="0" dirty="0" smtClean="0">
                <a:cs typeface="+mj-cs"/>
              </a:rPr>
              <a:t>แนวทางปฏิบัติในการบริการอาหาร โดย</a:t>
            </a:r>
            <a:r>
              <a:rPr lang="th-TH" sz="1600" baseline="0" dirty="0" err="1" smtClean="0">
                <a:cs typeface="+mj-cs"/>
              </a:rPr>
              <a:t>บูรณา</a:t>
            </a:r>
            <a:r>
              <a:rPr lang="th-TH" sz="1600" baseline="0" dirty="0" smtClean="0">
                <a:cs typeface="+mj-cs"/>
              </a:rPr>
              <a:t>การสุขศึกษาฯ เรื่อง สุขอนามัยของผู้บริการอาหาร</a:t>
            </a:r>
          </a:p>
          <a:p>
            <a:pPr marL="144000" indent="-457200"/>
            <a:r>
              <a:rPr lang="th-TH" sz="1600" baseline="0" dirty="0" smtClean="0">
                <a:cs typeface="+mj-cs"/>
              </a:rPr>
              <a:t>3) นักเรียนอาสาสมัครสาธิตวิธีการยกภาชนะเครื่องใช้บริการอาหาร แล้วให้เพื่อนซักถามข้อสงสัย</a:t>
            </a:r>
          </a:p>
          <a:p>
            <a:pPr marL="1440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aseline="0" dirty="0" smtClean="0">
                <a:cs typeface="+mj-cs"/>
              </a:rPr>
              <a:t>4) ครูคลิกพร้อมกับอธิบายเพิ่มเติมเกี่ยวกับวิธีการยกภาชนะเครื่องใช้บริการอาหาร </a:t>
            </a:r>
            <a:r>
              <a:rPr lang="th-TH" sz="1600" dirty="0" smtClean="0">
                <a:latin typeface="Angsana New" pitchFamily="18" charset="-34"/>
                <a:cs typeface="+mj-cs"/>
              </a:rPr>
              <a:t>(</a:t>
            </a:r>
            <a:r>
              <a:rPr lang="th-TH" sz="1600" dirty="0" smtClean="0">
                <a:effectLst/>
                <a:latin typeface="Angsana New" pitchFamily="18" charset="-34"/>
                <a:ea typeface="Times New Roman"/>
                <a:cs typeface="+mj-cs"/>
              </a:rPr>
              <a:t>ศึกษาจากหนังสือเรียน รายวิชาพื้นฐาน การงานอาชีพและเทคโนโลยี ม. 1 เล่ม 1</a:t>
            </a:r>
            <a:r>
              <a:rPr lang="th-TH" sz="1600" baseline="0" dirty="0" smtClean="0">
                <a:effectLst/>
                <a:latin typeface="Angsana New" pitchFamily="18" charset="-34"/>
                <a:ea typeface="Times New Roman"/>
                <a:cs typeface="+mj-cs"/>
              </a:rPr>
              <a:t> หน้า 102</a:t>
            </a:r>
            <a:r>
              <a:rPr lang="th-TH" sz="1600" dirty="0" smtClean="0">
                <a:effectLst/>
                <a:latin typeface="Angsana New" pitchFamily="18" charset="-34"/>
                <a:ea typeface="Times New Roman"/>
                <a:cs typeface="+mj-cs"/>
              </a:rPr>
              <a:t>)</a:t>
            </a:r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 </a:t>
            </a:r>
          </a:p>
          <a:p>
            <a:pPr marL="144000" indent="-457200"/>
            <a:endParaRPr lang="th-TH" sz="1600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5A59-CFA6-46CE-B821-0ADF15BA576C}" type="slidenum">
              <a:rPr lang="th-TH" smtClean="0"/>
              <a:t>344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5782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ngsana New"/>
              </a:rPr>
              <a:t>7. การบริการอาหาร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ngsana New"/>
              </a:rPr>
              <a:t>7.2 แนวปฏิบัติในการบริการอาหาร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ครูคลิกเพื่ออธิบายเรื่องน่ารู้ แล้วให้นักเรียนอ่านเพื่อเสริมความรู้ในบทเรียน </a:t>
            </a:r>
            <a:endParaRPr kumimoji="0" lang="th-TH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endParaRPr lang="th-TH" sz="160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5A59-CFA6-46CE-B821-0ADF15BA576C}" type="slidenum">
              <a:rPr lang="th-TH" smtClean="0"/>
              <a:t>345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1916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4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ngsana New"/>
              </a:rPr>
              <a:t>7. การบริการอาหาร</a:t>
            </a:r>
          </a:p>
          <a:p>
            <a:pPr marL="144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ngsana New"/>
              </a:rPr>
              <a:t>7.2 แนวปฏิบัติในการบริการอาหาร</a:t>
            </a:r>
            <a:endParaRPr lang="th-TH" sz="1600" dirty="0" smtClean="0">
              <a:cs typeface="+mj-cs"/>
            </a:endParaRPr>
          </a:p>
          <a:p>
            <a:pPr marL="144000" indent="-457200"/>
            <a:r>
              <a:rPr lang="th-TH" sz="1600" dirty="0" smtClean="0">
                <a:cs typeface="+mj-cs"/>
              </a:rPr>
              <a:t>1) ครูคลิกภาพการบริการอาหาร</a:t>
            </a:r>
            <a:r>
              <a:rPr lang="th-TH" sz="1600" baseline="0" dirty="0" smtClean="0">
                <a:cs typeface="+mj-cs"/>
              </a:rPr>
              <a:t> แล้วให้นักเรียนร่วมกันแสดงความคิดเห็นเกี่ยวกับวิธีการบริการอาหาร</a:t>
            </a:r>
          </a:p>
          <a:p>
            <a:pPr marL="144000" indent="-457200"/>
            <a:r>
              <a:rPr lang="th-TH" sz="1600" dirty="0" smtClean="0">
                <a:cs typeface="+mj-cs"/>
              </a:rPr>
              <a:t>2) นักเรียนอาสาสมัครเล่าประสบการณ์เกี่ยวกับวิธีการบริการในร้านอาหาร</a:t>
            </a:r>
            <a:r>
              <a:rPr lang="th-TH" sz="1600" baseline="0" dirty="0" smtClean="0">
                <a:cs typeface="+mj-cs"/>
              </a:rPr>
              <a:t> แล้วร่วมกันอภิปราย</a:t>
            </a:r>
          </a:p>
          <a:p>
            <a:pPr marL="144000" indent="-457200"/>
            <a:r>
              <a:rPr lang="th-TH" sz="1600" baseline="0" dirty="0" smtClean="0">
                <a:cs typeface="+mj-cs"/>
              </a:rPr>
              <a:t>3) นักเรียนแบ่งกลุ่ม สาธิตการบริการอาหาร พร้อมกับให้เพื่อนซักถามข้อสงสัย</a:t>
            </a:r>
          </a:p>
          <a:p>
            <a:pPr marL="1440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aseline="0" dirty="0" smtClean="0">
                <a:cs typeface="+mj-cs"/>
              </a:rPr>
              <a:t>4) ครูคลิกเพื่ออธิบายเพิ่มเติมเกี่ยวกับวิธีการบริการอาหาร </a:t>
            </a:r>
            <a:r>
              <a:rPr lang="th-TH" sz="1600" dirty="0" smtClean="0">
                <a:latin typeface="Angsana New" pitchFamily="18" charset="-34"/>
                <a:cs typeface="+mj-cs"/>
              </a:rPr>
              <a:t>(</a:t>
            </a:r>
            <a:r>
              <a:rPr lang="th-TH" sz="1600" dirty="0" smtClean="0">
                <a:effectLst/>
                <a:latin typeface="Angsana New" pitchFamily="18" charset="-34"/>
                <a:ea typeface="Times New Roman"/>
                <a:cs typeface="+mj-cs"/>
              </a:rPr>
              <a:t>ศึกษาจากหนังสือเรียน รายวิชาพื้นฐาน การงานอาชีพและเทคโนโลยี ม. 1 เล่ม 1</a:t>
            </a:r>
            <a:r>
              <a:rPr lang="th-TH" sz="1600" baseline="0" dirty="0" smtClean="0">
                <a:effectLst/>
                <a:latin typeface="Angsana New" pitchFamily="18" charset="-34"/>
                <a:ea typeface="Times New Roman"/>
                <a:cs typeface="+mj-cs"/>
              </a:rPr>
              <a:t> หน้า 102</a:t>
            </a:r>
            <a:r>
              <a:rPr lang="th-TH" sz="1600" baseline="0" dirty="0" smtClean="0">
                <a:effectLst/>
                <a:latin typeface="Angsana New"/>
                <a:ea typeface="Times New Roman"/>
                <a:cs typeface="Angsana New"/>
              </a:rPr>
              <a:t>–</a:t>
            </a:r>
            <a:r>
              <a:rPr lang="th-TH" sz="1600" baseline="0" dirty="0" smtClean="0">
                <a:effectLst/>
                <a:latin typeface="Angsana New" pitchFamily="18" charset="-34"/>
                <a:ea typeface="Times New Roman"/>
                <a:cs typeface="+mj-cs"/>
              </a:rPr>
              <a:t>103</a:t>
            </a:r>
            <a:r>
              <a:rPr lang="th-TH" sz="1600" dirty="0" smtClean="0">
                <a:effectLst/>
                <a:latin typeface="Angsana New" pitchFamily="18" charset="-34"/>
                <a:ea typeface="Times New Roman"/>
                <a:cs typeface="+mj-cs"/>
              </a:rPr>
              <a:t>)</a:t>
            </a:r>
            <a:r>
              <a:rPr lang="th-TH" sz="1600" kern="1200" dirty="0" smtClean="0">
                <a:solidFill>
                  <a:schemeClr val="tx1"/>
                </a:solidFill>
                <a:effectLst/>
                <a:cs typeface="+mj-cs"/>
              </a:rPr>
              <a:t> </a:t>
            </a:r>
          </a:p>
          <a:p>
            <a:pPr marL="144000" indent="-457200"/>
            <a:endParaRPr lang="th-TH" sz="1600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5A59-CFA6-46CE-B821-0ADF15BA576C}" type="slidenum">
              <a:rPr lang="th-TH" smtClean="0"/>
              <a:t>346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6116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ngsana New"/>
              </a:rPr>
              <a:t>7. การบริการอาหาร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ngsana New"/>
              </a:rPr>
              <a:t>7.2 แนวปฏิบัติในการบริการอาหาร</a:t>
            </a:r>
            <a:endParaRPr kumimoji="0" lang="th-TH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ครูให้นักเรียนปฏิบัติกิจกรรมฝึกงานบริการ กิจกรรมที่ 56 ฝึกงานบริการ (ในแบบฝึกทักษะ รายวิชาพื้นฐาน การงานอาชีพและเทคโนโลยี ม. 1 เล่ม 1)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2C523-5CA3-47F9-8E2F-F1DB6901B880}" type="slidenum">
              <a:rPr lang="th-TH" smtClean="0">
                <a:solidFill>
                  <a:prstClr val="black"/>
                </a:solidFill>
              </a:rPr>
              <a:pPr/>
              <a:t>347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61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673577" y="4686499"/>
            <a:ext cx="5502616" cy="4439841"/>
          </a:xfrm>
        </p:spPr>
        <p:txBody>
          <a:bodyPr/>
          <a:lstStyle/>
          <a:p>
            <a:pPr marL="180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ngsana New"/>
              </a:rPr>
              <a:t>7. การบริการอาหาร</a:t>
            </a:r>
            <a:endParaRPr lang="th-TH" sz="1600" b="1" dirty="0" smtClean="0">
              <a:latin typeface="Angsana New" pitchFamily="18" charset="-34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 smtClean="0">
                <a:latin typeface="Angsana New" pitchFamily="18" charset="-34"/>
                <a:cs typeface="+mj-cs"/>
              </a:rPr>
              <a:t>7.3 </a:t>
            </a:r>
            <a:r>
              <a:rPr lang="th-TH" sz="1600" b="1" kern="0" dirty="0" smtClean="0">
                <a:solidFill>
                  <a:srgbClr val="CAF278">
                    <a:lumMod val="10000"/>
                  </a:srgbClr>
                </a:solidFill>
                <a:latin typeface="Angsana New" pitchFamily="18" charset="-34"/>
                <a:cs typeface="+mj-cs"/>
              </a:rPr>
              <a:t>วิธีการบริการอาหารในงานเลี้ยงบุฟเฟต์</a:t>
            </a:r>
          </a:p>
          <a:p>
            <a:pPr marL="179388" indent="-457200"/>
            <a:r>
              <a:rPr lang="th-TH" sz="1600" dirty="0" smtClean="0">
                <a:cs typeface="+mj-cs"/>
              </a:rPr>
              <a:t>1) ครูคลิกภาพการจัดเลี้ยงบุฟเฟต์</a:t>
            </a:r>
            <a:r>
              <a:rPr lang="th-TH" sz="1600" baseline="0" dirty="0" smtClean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แล้วให้นักเรียนบอกวิธีการบริการอาหารในงานเลี้ยงแบบนี้</a:t>
            </a:r>
          </a:p>
          <a:p>
            <a:pPr marL="180000" indent="-457200"/>
            <a:r>
              <a:rPr lang="th-TH" sz="1600" dirty="0" smtClean="0">
                <a:cs typeface="+mj-cs"/>
              </a:rPr>
              <a:t>2) นักเรียนแบ่งกลุ่ม แสดงบทบาทสมมุติเกี่ยวกับการบริการอาหารในงานเลี้ยงบุฟเฟต์ แล้วสรุป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5A59-CFA6-46CE-B821-0ADF15BA576C}" type="slidenum">
              <a:rPr lang="th-TH" smtClean="0"/>
              <a:t>348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920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8054C8C-8473-4375-8ED2-C17D16CB323A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99821E-0425-4D13-80C3-79C5C3DB881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4C8C-8473-4375-8ED2-C17D16CB323A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821E-0425-4D13-80C3-79C5C3DB881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8054C8C-8473-4375-8ED2-C17D16CB323A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399821E-0425-4D13-80C3-79C5C3DB881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059E59C-DC95-4C52-8F15-33CF40ED14C9}" type="datetimeFigureOut">
              <a:rPr lang="th-TH" smtClean="0"/>
              <a:pPr/>
              <a:t>07/11/58</a:t>
            </a:fld>
            <a:endParaRPr lang="th-TH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>
              <a:solidFill>
                <a:srgbClr val="D1282E"/>
              </a:solidFill>
            </a:endParaRPr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6DFD11-9C27-4122-BEE2-2306CEDA8F12}" type="slidenum">
              <a:rPr lang="th-TH" smtClean="0">
                <a:solidFill>
                  <a:srgbClr val="D1282E"/>
                </a:solidFill>
              </a:rPr>
              <a:pPr/>
              <a:t>‹#›</a:t>
            </a:fld>
            <a:endParaRPr lang="th-TH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1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E59C-DC95-4C52-8F15-33CF40ED14C9}" type="datetimeFigureOut">
              <a:rPr lang="th-TH" smtClean="0">
                <a:solidFill>
                  <a:srgbClr val="D1282E"/>
                </a:solidFill>
              </a:rPr>
              <a:pPr/>
              <a:t>07/11/58</a:t>
            </a:fld>
            <a:endParaRPr lang="th-TH">
              <a:solidFill>
                <a:srgbClr val="D1282E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1282E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6DFD11-9C27-4122-BEE2-2306CEDA8F1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9324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E59C-DC95-4C52-8F15-33CF40ED14C9}" type="datetimeFigureOut">
              <a:rPr lang="th-TH" smtClean="0">
                <a:solidFill>
                  <a:srgbClr val="D1282E"/>
                </a:solidFill>
              </a:rPr>
              <a:pPr/>
              <a:t>07/11/58</a:t>
            </a:fld>
            <a:endParaRPr lang="th-TH">
              <a:solidFill>
                <a:srgbClr val="D1282E"/>
              </a:solidFill>
            </a:endParaRPr>
          </a:p>
        </p:txBody>
      </p:sp>
      <p:sp>
        <p:nvSpPr>
          <p:cNvPr id="13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56DFD11-9C27-4122-BEE2-2306CEDA8F1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8" name="ตัวแทนวันที่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059E59C-DC95-4C52-8F15-33CF40ED14C9}" type="datetimeFigureOut">
              <a:rPr lang="th-TH" smtClean="0">
                <a:solidFill>
                  <a:srgbClr val="D1282E"/>
                </a:solidFill>
              </a:rPr>
              <a:pPr/>
              <a:t>07/11/58</a:t>
            </a:fld>
            <a:endParaRPr lang="th-TH">
              <a:solidFill>
                <a:srgbClr val="D1282E"/>
              </a:solidFill>
            </a:endParaRPr>
          </a:p>
        </p:txBody>
      </p:sp>
      <p:sp>
        <p:nvSpPr>
          <p:cNvPr id="10" name="ตัวแทนหมายเลขภาพนิ่ง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6DFD11-9C27-4122-BEE2-2306CEDA8F1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ตัวแทนท้ายกระดา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95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059E59C-DC95-4C52-8F15-33CF40ED14C9}" type="datetimeFigureOut">
              <a:rPr lang="th-TH" smtClean="0">
                <a:solidFill>
                  <a:srgbClr val="D1282E"/>
                </a:solidFill>
              </a:rPr>
              <a:pPr/>
              <a:t>07/11/58</a:t>
            </a:fld>
            <a:endParaRPr lang="th-TH">
              <a:solidFill>
                <a:srgbClr val="D1282E"/>
              </a:solidFill>
            </a:endParaRPr>
          </a:p>
        </p:txBody>
      </p:sp>
      <p:sp>
        <p:nvSpPr>
          <p:cNvPr id="12" name="ตัวแทนหมายเลขภาพนิ่ง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6DFD11-9C27-4122-BEE2-2306CEDA8F1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>
              <a:solidFill>
                <a:srgbClr val="D1282E"/>
              </a:solidFill>
            </a:endParaRPr>
          </a:p>
        </p:txBody>
      </p:sp>
      <p:sp>
        <p:nvSpPr>
          <p:cNvPr id="16" name="ตัวแทนข้อความ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5" name="ตัวแทนข้อความ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2375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E59C-DC95-4C52-8F15-33CF40ED14C9}" type="datetimeFigureOut">
              <a:rPr lang="th-TH" smtClean="0">
                <a:solidFill>
                  <a:srgbClr val="D1282E"/>
                </a:solidFill>
              </a:rPr>
              <a:pPr/>
              <a:t>07/11/58</a:t>
            </a:fld>
            <a:endParaRPr lang="th-TH">
              <a:solidFill>
                <a:srgbClr val="D1282E"/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1282E"/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6DFD11-9C27-4122-BEE2-2306CEDA8F1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775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E59C-DC95-4C52-8F15-33CF40ED14C9}" type="datetimeFigureOut">
              <a:rPr lang="th-TH" smtClean="0">
                <a:solidFill>
                  <a:srgbClr val="D1282E"/>
                </a:solidFill>
              </a:rPr>
              <a:pPr/>
              <a:t>07/11/58</a:t>
            </a:fld>
            <a:endParaRPr lang="th-TH">
              <a:solidFill>
                <a:srgbClr val="D1282E"/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1282E"/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6DFD11-9C27-4122-BEE2-2306CEDA8F12}" type="slidenum">
              <a:rPr lang="th-TH" smtClean="0">
                <a:solidFill>
                  <a:srgbClr val="D1282E"/>
                </a:solidFill>
              </a:rPr>
              <a:pPr/>
              <a:t>‹#›</a:t>
            </a:fld>
            <a:endParaRPr lang="th-TH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6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E59C-DC95-4C52-8F15-33CF40ED14C9}" type="datetimeFigureOut">
              <a:rPr lang="th-TH" smtClean="0">
                <a:solidFill>
                  <a:srgbClr val="D1282E"/>
                </a:solidFill>
              </a:rPr>
              <a:pPr/>
              <a:t>07/11/58</a:t>
            </a:fld>
            <a:endParaRPr lang="th-TH">
              <a:solidFill>
                <a:srgbClr val="D1282E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1282E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6DFD11-9C27-4122-BEE2-2306CEDA8F1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798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4C8C-8473-4375-8ED2-C17D16CB323A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99821E-0425-4D13-80C3-79C5C3DB881F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สี่เหลี่ยมผืนผ้า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059E59C-DC95-4C52-8F15-33CF40ED14C9}" type="datetimeFigureOut">
              <a:rPr lang="th-TH" smtClean="0">
                <a:solidFill>
                  <a:srgbClr val="D1282E"/>
                </a:solidFill>
              </a:rPr>
              <a:pPr/>
              <a:t>07/11/58</a:t>
            </a:fld>
            <a:endParaRPr lang="th-TH">
              <a:solidFill>
                <a:srgbClr val="D1282E"/>
              </a:solidFill>
            </a:endParaRPr>
          </a:p>
        </p:txBody>
      </p:sp>
      <p:sp>
        <p:nvSpPr>
          <p:cNvPr id="13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56DFD11-9C27-4122-BEE2-2306CEDA8F1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h-TH">
              <a:solidFill>
                <a:srgbClr val="D1282E"/>
              </a:solidFill>
            </a:endParaRP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490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E59C-DC95-4C52-8F15-33CF40ED14C9}" type="datetimeFigureOut">
              <a:rPr lang="th-TH" smtClean="0">
                <a:solidFill>
                  <a:srgbClr val="D1282E"/>
                </a:solidFill>
              </a:rPr>
              <a:pPr/>
              <a:t>07/11/58</a:t>
            </a:fld>
            <a:endParaRPr lang="th-TH">
              <a:solidFill>
                <a:srgbClr val="D1282E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1282E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FD11-9C27-4122-BEE2-2306CEDA8F1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427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059E59C-DC95-4C52-8F15-33CF40ED14C9}" type="datetimeFigureOut">
              <a:rPr lang="th-TH" smtClean="0">
                <a:solidFill>
                  <a:srgbClr val="D1282E"/>
                </a:solidFill>
              </a:rPr>
              <a:pPr/>
              <a:t>07/11/58</a:t>
            </a:fld>
            <a:endParaRPr lang="th-TH">
              <a:solidFill>
                <a:srgbClr val="D1282E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h-TH">
              <a:solidFill>
                <a:srgbClr val="D1282E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56DFD11-9C27-4122-BEE2-2306CEDA8F1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911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C7B253B-E1D3-4EB9-8330-47F20DEDD740}" type="datetime1">
              <a:rPr lang="en-US" smtClean="0"/>
              <a:pPr/>
              <a:t>11/7/2015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>
              <a:solidFill>
                <a:srgbClr val="EBDDC3"/>
              </a:solidFill>
            </a:endParaRPr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8238502" y="6360368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th-T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7363A77-7BD1-4461-AE82-D4A215AD4790}" type="slidenum">
              <a:rPr lang="th-TH" sz="1600" smtClean="0">
                <a:solidFill>
                  <a:prstClr val="white"/>
                </a:solidFill>
                <a:cs typeface="FreesiaUPC"/>
              </a:rPr>
              <a:pPr>
                <a:defRPr/>
              </a:pPr>
              <a:t>‹#›</a:t>
            </a:fld>
            <a:endParaRPr lang="th-TH" sz="1600" dirty="0">
              <a:solidFill>
                <a:prstClr val="white"/>
              </a:solidFill>
              <a:cs typeface="FreesiaUPC"/>
            </a:endParaRPr>
          </a:p>
        </p:txBody>
      </p:sp>
    </p:spTree>
    <p:extLst>
      <p:ext uri="{BB962C8B-B14F-4D97-AF65-F5344CB8AC3E}">
        <p14:creationId xmlns:p14="http://schemas.microsoft.com/office/powerpoint/2010/main" val="2160540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6004-47A8-483E-AFF4-27691E6C3ABF}" type="datetime1">
              <a:rPr lang="en-US" smtClean="0">
                <a:solidFill>
                  <a:srgbClr val="775F55"/>
                </a:solidFill>
              </a:rPr>
              <a:pPr/>
              <a:t>11/7/2015</a:t>
            </a:fld>
            <a:endParaRPr lang="th-TH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775F55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9672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6FE3-5CDB-4AEC-8808-60B8920E3763}" type="datetime1">
              <a:rPr lang="en-US" smtClean="0">
                <a:solidFill>
                  <a:srgbClr val="775F55"/>
                </a:solidFill>
              </a:rPr>
              <a:pPr/>
              <a:t>11/7/2015</a:t>
            </a:fld>
            <a:endParaRPr lang="th-TH">
              <a:solidFill>
                <a:srgbClr val="775F55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>
              <a:solidFill>
                <a:srgbClr val="775F55"/>
              </a:solidFill>
            </a:endParaRPr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8238502" y="6360368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th-T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7363A77-7BD1-4461-AE82-D4A215AD4790}" type="slidenum">
              <a:rPr lang="th-TH" sz="1600" smtClean="0">
                <a:solidFill>
                  <a:prstClr val="black"/>
                </a:solidFill>
                <a:cs typeface="FreesiaUPC"/>
              </a:rPr>
              <a:pPr>
                <a:defRPr/>
              </a:pPr>
              <a:t>‹#›</a:t>
            </a:fld>
            <a:endParaRPr lang="th-TH" sz="1600" dirty="0">
              <a:solidFill>
                <a:prstClr val="black"/>
              </a:solidFill>
              <a:cs typeface="FreesiaUPC"/>
            </a:endParaRPr>
          </a:p>
        </p:txBody>
      </p:sp>
    </p:spTree>
    <p:extLst>
      <p:ext uri="{BB962C8B-B14F-4D97-AF65-F5344CB8AC3E}">
        <p14:creationId xmlns:p14="http://schemas.microsoft.com/office/powerpoint/2010/main" val="1587736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F800A2F-A6F5-465F-8099-06065685965A}" type="datetime1">
              <a:rPr lang="en-US" smtClean="0">
                <a:solidFill>
                  <a:srgbClr val="775F55"/>
                </a:solidFill>
              </a:rPr>
              <a:pPr/>
              <a:t>11/7/2015</a:t>
            </a:fld>
            <a:endParaRPr lang="th-TH">
              <a:solidFill>
                <a:srgbClr val="775F55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17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97CA7C0-5B06-40E8-85B9-A67E6A2EB634}" type="datetime1">
              <a:rPr lang="en-US" smtClean="0">
                <a:solidFill>
                  <a:srgbClr val="775F55"/>
                </a:solidFill>
              </a:rPr>
              <a:pPr/>
              <a:t>11/7/2015</a:t>
            </a:fld>
            <a:endParaRPr lang="th-TH">
              <a:solidFill>
                <a:srgbClr val="775F55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888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45E2-21E9-41AA-8DBD-9172C1711752}" type="datetime1">
              <a:rPr lang="en-US" smtClean="0">
                <a:solidFill>
                  <a:srgbClr val="775F55"/>
                </a:solidFill>
              </a:rPr>
              <a:pPr/>
              <a:t>11/7/2015</a:t>
            </a:fld>
            <a:endParaRPr lang="th-TH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6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D126-3901-42BE-BF26-C42B652993C5}" type="datetime1">
              <a:rPr lang="en-US" smtClean="0">
                <a:solidFill>
                  <a:srgbClr val="775F55"/>
                </a:solidFill>
              </a:rPr>
              <a:pPr/>
              <a:t>11/7/2015</a:t>
            </a:fld>
            <a:endParaRPr lang="th-TH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775F55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8238502" y="6360368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th-T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7363A77-7BD1-4461-AE82-D4A215AD4790}" type="slidenum">
              <a:rPr lang="th-TH" sz="1600" smtClean="0">
                <a:solidFill>
                  <a:prstClr val="black"/>
                </a:solidFill>
                <a:cs typeface="FreesiaUPC"/>
              </a:rPr>
              <a:pPr>
                <a:defRPr/>
              </a:pPr>
              <a:t>‹#›</a:t>
            </a:fld>
            <a:endParaRPr lang="th-TH" sz="1600" dirty="0">
              <a:solidFill>
                <a:prstClr val="black"/>
              </a:solidFill>
              <a:cs typeface="FreesiaUPC"/>
            </a:endParaRPr>
          </a:p>
        </p:txBody>
      </p:sp>
    </p:spTree>
    <p:extLst>
      <p:ext uri="{BB962C8B-B14F-4D97-AF65-F5344CB8AC3E}">
        <p14:creationId xmlns:p14="http://schemas.microsoft.com/office/powerpoint/2010/main" val="414892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4C8C-8473-4375-8ED2-C17D16CB323A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13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399821E-0425-4D13-80C3-79C5C3DB881F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369E-8458-484A-BE7E-ABCC6A394743}" type="datetime1">
              <a:rPr lang="en-US" smtClean="0">
                <a:solidFill>
                  <a:srgbClr val="775F55"/>
                </a:solidFill>
              </a:rPr>
              <a:pPr/>
              <a:t>11/7/2015</a:t>
            </a:fld>
            <a:endParaRPr lang="th-TH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775F55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1728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A165923-5C6B-45D6-AD4E-5048EE452395}" type="datetime1">
              <a:rPr lang="en-US" smtClean="0">
                <a:solidFill>
                  <a:srgbClr val="775F55"/>
                </a:solidFill>
              </a:rPr>
              <a:pPr/>
              <a:t>11/7/2015</a:t>
            </a:fld>
            <a:endParaRPr lang="th-TH">
              <a:solidFill>
                <a:srgbClr val="775F55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h-TH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5" name="Slide Number Placeholder 3"/>
          <p:cNvSpPr txBox="1">
            <a:spLocks/>
          </p:cNvSpPr>
          <p:nvPr userDrawn="1"/>
        </p:nvSpPr>
        <p:spPr>
          <a:xfrm>
            <a:off x="8238502" y="6360368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th-T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7363A77-7BD1-4461-AE82-D4A215AD4790}" type="slidenum">
              <a:rPr lang="th-TH" sz="1600" smtClean="0">
                <a:solidFill>
                  <a:prstClr val="black"/>
                </a:solidFill>
                <a:cs typeface="FreesiaUPC"/>
              </a:rPr>
              <a:pPr>
                <a:defRPr/>
              </a:pPr>
              <a:t>‹#›</a:t>
            </a:fld>
            <a:endParaRPr lang="th-TH" sz="1600" dirty="0">
              <a:solidFill>
                <a:prstClr val="black"/>
              </a:solidFill>
              <a:cs typeface="FreesiaUPC"/>
            </a:endParaRPr>
          </a:p>
        </p:txBody>
      </p:sp>
    </p:spTree>
    <p:extLst>
      <p:ext uri="{BB962C8B-B14F-4D97-AF65-F5344CB8AC3E}">
        <p14:creationId xmlns:p14="http://schemas.microsoft.com/office/powerpoint/2010/main" val="2568325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D93D-F785-4092-851F-135A9D8BD9B1}" type="datetime1">
              <a:rPr lang="en-US" smtClean="0">
                <a:solidFill>
                  <a:srgbClr val="775F55"/>
                </a:solidFill>
              </a:rPr>
              <a:pPr/>
              <a:t>11/7/2015</a:t>
            </a:fld>
            <a:endParaRPr lang="th-TH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3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5D9D12-D154-4A6C-9706-BD6E99453858}" type="datetime1">
              <a:rPr lang="en-US" smtClean="0">
                <a:solidFill>
                  <a:srgbClr val="775F55"/>
                </a:solidFill>
              </a:rPr>
              <a:pPr/>
              <a:t>11/7/2015</a:t>
            </a:fld>
            <a:endParaRPr lang="th-TH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h-TH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8238502" y="6360368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th-T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7363A77-7BD1-4461-AE82-D4A215AD4790}" type="slidenum">
              <a:rPr lang="th-TH" sz="1600" smtClean="0">
                <a:solidFill>
                  <a:prstClr val="black"/>
                </a:solidFill>
                <a:cs typeface="FreesiaUPC"/>
              </a:rPr>
              <a:pPr>
                <a:defRPr/>
              </a:pPr>
              <a:t>‹#›</a:t>
            </a:fld>
            <a:endParaRPr lang="th-TH" sz="1600" dirty="0">
              <a:solidFill>
                <a:prstClr val="black"/>
              </a:solidFill>
              <a:cs typeface="FreesiaUPC"/>
            </a:endParaRPr>
          </a:p>
        </p:txBody>
      </p:sp>
    </p:spTree>
    <p:extLst>
      <p:ext uri="{BB962C8B-B14F-4D97-AF65-F5344CB8AC3E}">
        <p14:creationId xmlns:p14="http://schemas.microsoft.com/office/powerpoint/2010/main" val="1232427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08D9D13-CA34-4330-9323-81A0CF32E44F}" type="datetime1">
              <a:rPr lang="th-TH" smtClean="0"/>
              <a:pPr/>
              <a:t>07/11/58</a:t>
            </a:fld>
            <a:endParaRPr lang="th-TH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>
              <a:solidFill>
                <a:srgbClr val="D1282E"/>
              </a:solidFill>
            </a:endParaRPr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6DFD11-9C27-4122-BEE2-2306CEDA8F12}" type="slidenum">
              <a:rPr lang="th-TH" smtClean="0">
                <a:solidFill>
                  <a:srgbClr val="D1282E"/>
                </a:solidFill>
              </a:rPr>
              <a:pPr/>
              <a:t>‹#›</a:t>
            </a:fld>
            <a:endParaRPr lang="th-TH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8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79BE-3781-4A7D-8EAA-92BF2B814F39}" type="datetime1">
              <a:rPr lang="th-TH" smtClean="0">
                <a:solidFill>
                  <a:srgbClr val="D1282E"/>
                </a:solidFill>
              </a:rPr>
              <a:pPr/>
              <a:t>07/11/58</a:t>
            </a:fld>
            <a:endParaRPr lang="th-TH">
              <a:solidFill>
                <a:srgbClr val="D1282E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1282E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6DFD11-9C27-4122-BEE2-2306CEDA8F1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3059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650B-BE5D-41DF-B95F-30870C6C8C0D}" type="datetime1">
              <a:rPr lang="th-TH" smtClean="0">
                <a:solidFill>
                  <a:srgbClr val="D1282E"/>
                </a:solidFill>
              </a:rPr>
              <a:pPr/>
              <a:t>07/11/58</a:t>
            </a:fld>
            <a:endParaRPr lang="th-TH">
              <a:solidFill>
                <a:srgbClr val="D1282E"/>
              </a:solidFill>
            </a:endParaRPr>
          </a:p>
        </p:txBody>
      </p:sp>
      <p:sp>
        <p:nvSpPr>
          <p:cNvPr id="13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56DFD11-9C27-4122-BEE2-2306CEDA8F1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8" name="ตัวแทนวันที่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1402341-DA89-4C67-AE41-F608AAB724EB}" type="datetime1">
              <a:rPr lang="th-TH" smtClean="0">
                <a:solidFill>
                  <a:srgbClr val="D1282E"/>
                </a:solidFill>
              </a:rPr>
              <a:pPr/>
              <a:t>07/11/58</a:t>
            </a:fld>
            <a:endParaRPr lang="th-TH">
              <a:solidFill>
                <a:srgbClr val="D1282E"/>
              </a:solidFill>
            </a:endParaRPr>
          </a:p>
        </p:txBody>
      </p:sp>
      <p:sp>
        <p:nvSpPr>
          <p:cNvPr id="10" name="ตัวแทนหมายเลขภาพนิ่ง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6DFD11-9C27-4122-BEE2-2306CEDA8F1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ตัวแทนท้ายกระดา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6E85948-9D46-42D7-BD09-98362360A8A6}" type="datetime1">
              <a:rPr lang="th-TH" smtClean="0">
                <a:solidFill>
                  <a:srgbClr val="D1282E"/>
                </a:solidFill>
              </a:rPr>
              <a:pPr/>
              <a:t>07/11/58</a:t>
            </a:fld>
            <a:endParaRPr lang="th-TH">
              <a:solidFill>
                <a:srgbClr val="D1282E"/>
              </a:solidFill>
            </a:endParaRPr>
          </a:p>
        </p:txBody>
      </p:sp>
      <p:sp>
        <p:nvSpPr>
          <p:cNvPr id="12" name="ตัวแทนหมายเลขภาพนิ่ง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6DFD11-9C27-4122-BEE2-2306CEDA8F1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>
              <a:solidFill>
                <a:srgbClr val="D1282E"/>
              </a:solidFill>
            </a:endParaRPr>
          </a:p>
        </p:txBody>
      </p:sp>
      <p:sp>
        <p:nvSpPr>
          <p:cNvPr id="16" name="ตัวแทนข้อความ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5" name="ตัวแทนข้อความ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23437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66CC-58D1-4C20-A2EF-94F96601F8AD}" type="datetime1">
              <a:rPr lang="th-TH" smtClean="0">
                <a:solidFill>
                  <a:srgbClr val="D1282E"/>
                </a:solidFill>
              </a:rPr>
              <a:pPr/>
              <a:t>07/11/58</a:t>
            </a:fld>
            <a:endParaRPr lang="th-TH">
              <a:solidFill>
                <a:srgbClr val="D1282E"/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1282E"/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6DFD11-9C27-4122-BEE2-2306CEDA8F1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938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8" name="ตัวแทนวันที่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8054C8C-8473-4375-8ED2-C17D16CB323A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10" name="ตัวแทนหมายเลขภาพนิ่ง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399821E-0425-4D13-80C3-79C5C3DB881F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ตัวแทนท้ายกระดา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82B5-5C33-4A29-A486-CF0F53170AA4}" type="datetime1">
              <a:rPr lang="th-TH" smtClean="0">
                <a:solidFill>
                  <a:srgbClr val="D1282E"/>
                </a:solidFill>
              </a:rPr>
              <a:pPr/>
              <a:t>07/11/58</a:t>
            </a:fld>
            <a:endParaRPr lang="th-TH">
              <a:solidFill>
                <a:srgbClr val="D1282E"/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1282E"/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6DFD11-9C27-4122-BEE2-2306CEDA8F12}" type="slidenum">
              <a:rPr lang="th-TH" smtClean="0">
                <a:solidFill>
                  <a:srgbClr val="D1282E"/>
                </a:solidFill>
              </a:rPr>
              <a:pPr/>
              <a:t>‹#›</a:t>
            </a:fld>
            <a:endParaRPr lang="th-TH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3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43D2-3341-4345-B3EC-D15E7EE46CDF}" type="datetime1">
              <a:rPr lang="th-TH" smtClean="0">
                <a:solidFill>
                  <a:srgbClr val="D1282E"/>
                </a:solidFill>
              </a:rPr>
              <a:pPr/>
              <a:t>07/11/58</a:t>
            </a:fld>
            <a:endParaRPr lang="th-TH">
              <a:solidFill>
                <a:srgbClr val="D1282E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1282E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6DFD11-9C27-4122-BEE2-2306CEDA8F1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214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สี่เหลี่ยมผืนผ้า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0F2990F-C2EE-49F7-98BC-B05ED0510E55}" type="datetime1">
              <a:rPr lang="th-TH" smtClean="0">
                <a:solidFill>
                  <a:srgbClr val="D1282E"/>
                </a:solidFill>
              </a:rPr>
              <a:pPr/>
              <a:t>07/11/58</a:t>
            </a:fld>
            <a:endParaRPr lang="th-TH">
              <a:solidFill>
                <a:srgbClr val="D1282E"/>
              </a:solidFill>
            </a:endParaRPr>
          </a:p>
        </p:txBody>
      </p:sp>
      <p:sp>
        <p:nvSpPr>
          <p:cNvPr id="13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56DFD11-9C27-4122-BEE2-2306CEDA8F1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h-TH">
              <a:solidFill>
                <a:srgbClr val="D1282E"/>
              </a:solidFill>
            </a:endParaRP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7060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1FED-542D-4AE5-821C-84859924C75C}" type="datetime1">
              <a:rPr lang="th-TH" smtClean="0">
                <a:solidFill>
                  <a:srgbClr val="D1282E"/>
                </a:solidFill>
              </a:rPr>
              <a:pPr/>
              <a:t>07/11/58</a:t>
            </a:fld>
            <a:endParaRPr lang="th-TH">
              <a:solidFill>
                <a:srgbClr val="D1282E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1282E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FD11-9C27-4122-BEE2-2306CEDA8F1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018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5220D03-63A7-43BF-8A23-D1FB452E2E1C}" type="datetime1">
              <a:rPr lang="th-TH" smtClean="0">
                <a:solidFill>
                  <a:srgbClr val="D1282E"/>
                </a:solidFill>
              </a:rPr>
              <a:pPr/>
              <a:t>07/11/58</a:t>
            </a:fld>
            <a:endParaRPr lang="th-TH">
              <a:solidFill>
                <a:srgbClr val="D1282E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h-TH">
              <a:solidFill>
                <a:srgbClr val="D1282E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56DFD11-9C27-4122-BEE2-2306CEDA8F1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827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8C73-A874-4A5E-BB32-B98EB7C538B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9A0A-DDCA-43BD-8D84-50BBCACF0718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624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8C73-A874-4A5E-BB32-B98EB7C538B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9A0A-DDCA-43BD-8D84-50BBCACF0718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611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8C73-A874-4A5E-BB32-B98EB7C538B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9A0A-DDCA-43BD-8D84-50BBCACF0718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854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8C73-A874-4A5E-BB32-B98EB7C538B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9A0A-DDCA-43BD-8D84-50BBCACF0718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510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8C73-A874-4A5E-BB32-B98EB7C538B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9A0A-DDCA-43BD-8D84-50BBCACF0718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9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8054C8C-8473-4375-8ED2-C17D16CB323A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12" name="ตัวแทนหมายเลขภาพนิ่ง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399821E-0425-4D13-80C3-79C5C3DB881F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  <p:sp>
        <p:nvSpPr>
          <p:cNvPr id="16" name="ตัวแทนข้อความ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5" name="ตัวแทนข้อความ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8C73-A874-4A5E-BB32-B98EB7C538B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9A0A-DDCA-43BD-8D84-50BBCACF0718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886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8C73-A874-4A5E-BB32-B98EB7C538B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9A0A-DDCA-43BD-8D84-50BBCACF0718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076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8C73-A874-4A5E-BB32-B98EB7C538B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9A0A-DDCA-43BD-8D84-50BBCACF0718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959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8C73-A874-4A5E-BB32-B98EB7C538B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9A0A-DDCA-43BD-8D84-50BBCACF0718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879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8C73-A874-4A5E-BB32-B98EB7C538B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9A0A-DDCA-43BD-8D84-50BBCACF0718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182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8C73-A874-4A5E-BB32-B98EB7C538B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9A0A-DDCA-43BD-8D84-50BBCACF0718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1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4C8C-8473-4375-8ED2-C17D16CB323A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99821E-0425-4D13-80C3-79C5C3DB881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4C8C-8473-4375-8ED2-C17D16CB323A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99821E-0425-4D13-80C3-79C5C3DB881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4C8C-8473-4375-8ED2-C17D16CB323A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99821E-0425-4D13-80C3-79C5C3DB881F}" type="slidenum">
              <a:rPr lang="th-TH" smtClean="0"/>
              <a:t>‹#›</a:t>
            </a:fld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สี่เหลี่ยมผืนผ้า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8054C8C-8473-4375-8ED2-C17D16CB323A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13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399821E-0425-4D13-80C3-79C5C3DB881F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054C8C-8473-4375-8ED2-C17D16CB323A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399821E-0425-4D13-80C3-79C5C3DB881F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059E59C-DC95-4C52-8F15-33CF40ED14C9}" type="datetimeFigureOut">
              <a:rPr lang="th-TH" smtClean="0">
                <a:solidFill>
                  <a:srgbClr val="D1282E"/>
                </a:solidFill>
              </a:rPr>
              <a:pPr/>
              <a:t>07/11/58</a:t>
            </a:fld>
            <a:endParaRPr lang="th-TH">
              <a:solidFill>
                <a:srgbClr val="D1282E"/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>
              <a:solidFill>
                <a:srgbClr val="D1282E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6DFD11-9C27-4122-BEE2-2306CEDA8F1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55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23897D-57AE-45BA-AEBB-C697AACA5D50}" type="datetime1">
              <a:rPr lang="en-US" smtClean="0">
                <a:solidFill>
                  <a:srgbClr val="775F55"/>
                </a:solidFill>
              </a:rPr>
              <a:pPr/>
              <a:t>11/7/2015</a:t>
            </a:fld>
            <a:endParaRPr lang="th-TH" dirty="0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8238502" y="6360368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th-T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7363A77-7BD1-4461-AE82-D4A215AD4790}" type="slidenum">
              <a:rPr lang="th-TH" sz="1600" smtClean="0">
                <a:solidFill>
                  <a:prstClr val="black"/>
                </a:solidFill>
                <a:cs typeface="FreesiaUPC"/>
              </a:rPr>
              <a:pPr>
                <a:defRPr/>
              </a:pPr>
              <a:t>‹#›</a:t>
            </a:fld>
            <a:endParaRPr lang="th-TH" sz="1600" dirty="0">
              <a:solidFill>
                <a:prstClr val="black"/>
              </a:solidFill>
              <a:cs typeface="FreesiaUPC"/>
            </a:endParaRPr>
          </a:p>
        </p:txBody>
      </p:sp>
    </p:spTree>
    <p:extLst>
      <p:ext uri="{BB962C8B-B14F-4D97-AF65-F5344CB8AC3E}">
        <p14:creationId xmlns:p14="http://schemas.microsoft.com/office/powerpoint/2010/main" val="20499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EDC69EA-3724-40D9-93D9-CF8F0FCDBFEB}" type="datetime1">
              <a:rPr lang="th-TH" smtClean="0">
                <a:solidFill>
                  <a:srgbClr val="D1282E"/>
                </a:solidFill>
              </a:rPr>
              <a:pPr/>
              <a:t>07/11/58</a:t>
            </a:fld>
            <a:endParaRPr lang="th-TH">
              <a:solidFill>
                <a:srgbClr val="D1282E"/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>
              <a:solidFill>
                <a:srgbClr val="D1282E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6DFD11-9C27-4122-BEE2-2306CEDA8F1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153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88C73-A874-4A5E-BB32-B98EB7C538B6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07/11/58</a:t>
            </a:fld>
            <a:endParaRPr lang="th-TH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E9A0A-DDCA-43BD-8D84-50BBCACF071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3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423367" y="205933"/>
            <a:ext cx="8153400" cy="9906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h-TH" b="1" dirty="0" smtClean="0">
                <a:solidFill>
                  <a:schemeClr val="accent2">
                    <a:lumMod val="50000"/>
                  </a:schemeClr>
                </a:solidFill>
              </a:rPr>
              <a:t>ง21101   </a:t>
            </a:r>
            <a:r>
              <a:rPr lang="th-TH" sz="4800" b="1" dirty="0" smtClean="0">
                <a:solidFill>
                  <a:schemeClr val="tx1"/>
                </a:solidFill>
              </a:rPr>
              <a:t>การงานอาชีพและเทคโนโลยี ม. 1 </a:t>
            </a:r>
            <a:endParaRPr lang="th-TH" sz="4800" b="1" dirty="0">
              <a:solidFill>
                <a:schemeClr val="tx1"/>
              </a:solidFill>
            </a:endParaRPr>
          </a:p>
        </p:txBody>
      </p:sp>
      <p:sp>
        <p:nvSpPr>
          <p:cNvPr id="7" name="ตัวแทนเนื้อหา 2"/>
          <p:cNvSpPr txBox="1">
            <a:spLocks/>
          </p:cNvSpPr>
          <p:nvPr/>
        </p:nvSpPr>
        <p:spPr>
          <a:xfrm>
            <a:off x="179512" y="2970210"/>
            <a:ext cx="3924225" cy="244827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th-TH" sz="4000" b="1" dirty="0" smtClean="0">
                <a:solidFill>
                  <a:srgbClr val="FF0000"/>
                </a:solidFill>
                <a:effectLst/>
              </a:rPr>
              <a:t>แผนการจัดการเรียนรู้ที่ 14</a:t>
            </a:r>
          </a:p>
          <a:p>
            <a:pPr algn="ctr">
              <a:spcBef>
                <a:spcPts val="0"/>
              </a:spcBef>
            </a:pPr>
            <a:r>
              <a:rPr lang="th-TH" sz="40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การบริการอาหาร</a:t>
            </a:r>
          </a:p>
          <a:p>
            <a:pPr algn="ctr">
              <a:spcBef>
                <a:spcPts val="0"/>
              </a:spcBef>
            </a:pPr>
            <a:r>
              <a:rPr lang="th-TH" sz="40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เวลา 1 ชั่วโมง</a:t>
            </a:r>
            <a:endParaRPr lang="th-TH" sz="4000" b="1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500066" y="2205354"/>
            <a:ext cx="4643933" cy="465264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 smtClean="0"/>
          </a:p>
        </p:txBody>
      </p:sp>
      <p:grpSp>
        <p:nvGrpSpPr>
          <p:cNvPr id="9" name="กลุ่ม 8"/>
          <p:cNvGrpSpPr/>
          <p:nvPr/>
        </p:nvGrpSpPr>
        <p:grpSpPr>
          <a:xfrm>
            <a:off x="0" y="1251247"/>
            <a:ext cx="9144000" cy="954107"/>
            <a:chOff x="0" y="1251247"/>
            <a:chExt cx="9144000" cy="954107"/>
          </a:xfrm>
        </p:grpSpPr>
        <p:sp>
          <p:nvSpPr>
            <p:cNvPr id="10" name="สี่เหลี่ยมผืนผ้า 9"/>
            <p:cNvSpPr/>
            <p:nvPr/>
          </p:nvSpPr>
          <p:spPr>
            <a:xfrm>
              <a:off x="0" y="1251247"/>
              <a:ext cx="9144000" cy="95410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สี่เหลี่ยมผืนผ้า 10"/>
            <p:cNvSpPr/>
            <p:nvPr/>
          </p:nvSpPr>
          <p:spPr>
            <a:xfrm>
              <a:off x="1367644" y="1340768"/>
              <a:ext cx="6408712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th-TH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หน่วยการเรียนรู้ที่ 4 แม่ครัววัยใส</a:t>
              </a:r>
            </a:p>
          </p:txBody>
        </p:sp>
      </p:grpSp>
      <p:sp>
        <p:nvSpPr>
          <p:cNvPr id="12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610600" y="6477000"/>
            <a:ext cx="533400" cy="381000"/>
          </a:xfrm>
        </p:spPr>
        <p:txBody>
          <a:bodyPr>
            <a:normAutofit/>
          </a:bodyPr>
          <a:lstStyle/>
          <a:p>
            <a:fld id="{856DFD11-9C27-4122-BEE2-2306CEDA8F12}" type="slidenum">
              <a:rPr lang="th-TH" sz="1600" smtClean="0">
                <a:solidFill>
                  <a:schemeClr val="tx1"/>
                </a:solidFill>
              </a:rPr>
              <a:t>340</a:t>
            </a:fld>
            <a:endParaRPr lang="th-TH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1125314" y="2348876"/>
            <a:ext cx="6302816" cy="584775"/>
            <a:chOff x="1149939" y="1971447"/>
            <a:chExt cx="6309129" cy="58477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2" name="กลุ่ม 11"/>
            <p:cNvGrpSpPr/>
            <p:nvPr/>
          </p:nvGrpSpPr>
          <p:grpSpPr>
            <a:xfrm>
              <a:off x="1417349" y="1988840"/>
              <a:ext cx="6041719" cy="549990"/>
              <a:chOff x="328048" y="214010"/>
              <a:chExt cx="5712764" cy="427857"/>
            </a:xfrm>
          </p:grpSpPr>
          <p:sp>
            <p:nvSpPr>
              <p:cNvPr id="13" name="สี่เหลี่ยมผืนผ้ามุมมน 12"/>
              <p:cNvSpPr/>
              <p:nvPr/>
            </p:nvSpPr>
            <p:spPr>
              <a:xfrm>
                <a:off x="328048" y="214010"/>
                <a:ext cx="5712764" cy="427857"/>
              </a:xfrm>
              <a:prstGeom prst="roundRect">
                <a:avLst/>
              </a:prstGeom>
              <a:solidFill>
                <a:srgbClr val="94C600">
                  <a:shade val="80000"/>
                  <a:hueOff val="0"/>
                  <a:satOff val="0"/>
                  <a:lumOff val="0"/>
                  <a:alphaOff val="0"/>
                </a:srgbClr>
              </a:solidFill>
              <a:ln w="1905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14" name="สี่เหลี่ยมผืนผ้า 13"/>
              <p:cNvSpPr/>
              <p:nvPr/>
            </p:nvSpPr>
            <p:spPr>
              <a:xfrm>
                <a:off x="328048" y="214010"/>
                <a:ext cx="5712764" cy="42785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339612" tIns="55880" rIns="55880" bIns="55880" numCol="1" spcCol="1270" anchor="ctr" anchorCtr="0">
                <a:noAutofit/>
              </a:bodyPr>
              <a:lstStyle/>
              <a:p>
                <a:pPr marL="0" marR="0" lvl="0" indent="0" algn="l" defTabSz="9779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2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FreesiaUPC"/>
                </a:endParaRPr>
              </a:p>
            </p:txBody>
          </p:sp>
        </p:grpSp>
        <p:sp>
          <p:nvSpPr>
            <p:cNvPr id="15" name="วงรี 14"/>
            <p:cNvSpPr/>
            <p:nvPr/>
          </p:nvSpPr>
          <p:spPr>
            <a:xfrm>
              <a:off x="1149939" y="2004008"/>
              <a:ext cx="534822" cy="534822"/>
            </a:xfrm>
            <a:prstGeom prst="ellipse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19050" cap="flat" cmpd="sng" algn="ctr">
              <a:solidFill>
                <a:srgbClr val="94C600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37" name="TextBox 36"/>
            <p:cNvSpPr txBox="1"/>
            <p:nvPr/>
          </p:nvSpPr>
          <p:spPr>
            <a:xfrm>
              <a:off x="1684761" y="2002225"/>
              <a:ext cx="31070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หยิบภาชนะสำหรับใส่อาหาร</a:t>
              </a:r>
              <a:endParaRPr kumimoji="0" lang="th-TH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26511" y="1971447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1.</a:t>
              </a:r>
              <a:endPara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กลุ่ม 7"/>
          <p:cNvGrpSpPr/>
          <p:nvPr/>
        </p:nvGrpSpPr>
        <p:grpSpPr>
          <a:xfrm>
            <a:off x="1119000" y="6147908"/>
            <a:ext cx="6279257" cy="584775"/>
            <a:chOff x="1149939" y="5188349"/>
            <a:chExt cx="6309129" cy="58477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2" name="กลุ่ม 31"/>
            <p:cNvGrpSpPr/>
            <p:nvPr/>
          </p:nvGrpSpPr>
          <p:grpSpPr>
            <a:xfrm>
              <a:off x="1402910" y="5212129"/>
              <a:ext cx="6056158" cy="560995"/>
              <a:chOff x="328048" y="3422131"/>
              <a:chExt cx="5712764" cy="427857"/>
            </a:xfrm>
          </p:grpSpPr>
          <p:sp>
            <p:nvSpPr>
              <p:cNvPr id="33" name="สี่เหลี่ยมผืนผ้ามุมมน 32"/>
              <p:cNvSpPr/>
              <p:nvPr/>
            </p:nvSpPr>
            <p:spPr>
              <a:xfrm>
                <a:off x="328048" y="3422131"/>
                <a:ext cx="5712764" cy="427857"/>
              </a:xfrm>
              <a:prstGeom prst="roundRect">
                <a:avLst/>
              </a:prstGeom>
              <a:solidFill>
                <a:srgbClr val="94C600">
                  <a:shade val="80000"/>
                  <a:hueOff val="584272"/>
                  <a:satOff val="-52530"/>
                  <a:lumOff val="36647"/>
                  <a:alphaOff val="0"/>
                </a:srgbClr>
              </a:solidFill>
              <a:ln w="1905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34" name="สี่เหลี่ยมผืนผ้า 33"/>
              <p:cNvSpPr/>
              <p:nvPr/>
            </p:nvSpPr>
            <p:spPr>
              <a:xfrm>
                <a:off x="328048" y="3422131"/>
                <a:ext cx="5712764" cy="42785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339612" tIns="55880" rIns="55880" bIns="55880" numCol="1" spcCol="1270" anchor="ctr" anchorCtr="0">
                <a:noAutofit/>
              </a:bodyPr>
              <a:lstStyle/>
              <a:p>
                <a:pPr marL="0" marR="0" lvl="0" indent="0" algn="l" defTabSz="9779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FreesiaUPC"/>
                </a:endParaRPr>
              </a:p>
            </p:txBody>
          </p:sp>
        </p:grpSp>
        <p:sp>
          <p:nvSpPr>
            <p:cNvPr id="35" name="วงรี 34"/>
            <p:cNvSpPr/>
            <p:nvPr/>
          </p:nvSpPr>
          <p:spPr>
            <a:xfrm>
              <a:off x="1149939" y="5212129"/>
              <a:ext cx="534822" cy="534822"/>
            </a:xfrm>
            <a:prstGeom prst="ellipse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19050" cap="flat" cmpd="sng" algn="ctr">
              <a:solidFill>
                <a:srgbClr val="94C600">
                  <a:shade val="80000"/>
                  <a:hueOff val="584272"/>
                  <a:satOff val="-52530"/>
                  <a:lumOff val="36647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42" name="TextBox 41"/>
            <p:cNvSpPr txBox="1"/>
            <p:nvPr/>
          </p:nvSpPr>
          <p:spPr>
            <a:xfrm>
              <a:off x="1684761" y="5231016"/>
              <a:ext cx="56482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เมื่อรับประทานอาหารเสร็จแล้วจะ</a:t>
              </a:r>
              <a:r>
                <a:rPr kumimoji="0" lang="th-TH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มีบ</a:t>
              </a:r>
              <a:r>
                <a:rPr kumimoji="0" lang="th-TH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ริกรมาเก็บภาชนะ</a:t>
              </a:r>
              <a:endParaRPr kumimoji="0" lang="th-TH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95538" y="5188349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6</a:t>
              </a: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.</a:t>
              </a:r>
              <a:endPara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กลุ่ม 6"/>
          <p:cNvGrpSpPr/>
          <p:nvPr/>
        </p:nvGrpSpPr>
        <p:grpSpPr>
          <a:xfrm>
            <a:off x="1473806" y="5396539"/>
            <a:ext cx="5954324" cy="584775"/>
            <a:chOff x="1501881" y="4565563"/>
            <a:chExt cx="5962475" cy="58477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28" name="กลุ่ม 27"/>
            <p:cNvGrpSpPr/>
            <p:nvPr/>
          </p:nvGrpSpPr>
          <p:grpSpPr>
            <a:xfrm>
              <a:off x="1818583" y="4570424"/>
              <a:ext cx="5615859" cy="534895"/>
              <a:chOff x="679991" y="2780426"/>
              <a:chExt cx="5360822" cy="427857"/>
            </a:xfrm>
          </p:grpSpPr>
          <p:sp>
            <p:nvSpPr>
              <p:cNvPr id="29" name="สี่เหลี่ยมผืนผ้ามุมมน 28"/>
              <p:cNvSpPr/>
              <p:nvPr/>
            </p:nvSpPr>
            <p:spPr>
              <a:xfrm>
                <a:off x="679991" y="2780426"/>
                <a:ext cx="5360822" cy="427857"/>
              </a:xfrm>
              <a:prstGeom prst="roundRect">
                <a:avLst/>
              </a:prstGeom>
              <a:solidFill>
                <a:srgbClr val="94C600">
                  <a:shade val="80000"/>
                  <a:hueOff val="467418"/>
                  <a:satOff val="-42024"/>
                  <a:lumOff val="29318"/>
                  <a:alphaOff val="0"/>
                </a:srgbClr>
              </a:solidFill>
              <a:ln w="1905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30" name="สี่เหลี่ยมผืนผ้า 29"/>
              <p:cNvSpPr/>
              <p:nvPr/>
            </p:nvSpPr>
            <p:spPr>
              <a:xfrm>
                <a:off x="679991" y="2780426"/>
                <a:ext cx="5360822" cy="42785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339612" tIns="55880" rIns="55880" bIns="55880" numCol="1" spcCol="1270" anchor="ctr" anchorCtr="0">
                <a:noAutofit/>
              </a:bodyPr>
              <a:lstStyle/>
              <a:p>
                <a:pPr marL="0" marR="0" lvl="0" indent="0" algn="l" defTabSz="9779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FreesiaUPC"/>
                </a:endParaRPr>
              </a:p>
            </p:txBody>
          </p:sp>
        </p:grpSp>
        <p:sp>
          <p:nvSpPr>
            <p:cNvPr id="31" name="วงรี 30"/>
            <p:cNvSpPr/>
            <p:nvPr/>
          </p:nvSpPr>
          <p:spPr>
            <a:xfrm>
              <a:off x="1501881" y="4570424"/>
              <a:ext cx="534822" cy="534822"/>
            </a:xfrm>
            <a:prstGeom prst="ellipse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19050" cap="flat" cmpd="sng" algn="ctr">
              <a:solidFill>
                <a:srgbClr val="94C600">
                  <a:shade val="80000"/>
                  <a:hueOff val="467418"/>
                  <a:satOff val="-42024"/>
                  <a:lumOff val="29318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41" name="TextBox 40"/>
            <p:cNvSpPr txBox="1"/>
            <p:nvPr/>
          </p:nvSpPr>
          <p:spPr>
            <a:xfrm>
              <a:off x="2008847" y="4576261"/>
              <a:ext cx="54555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นำอาหารและเครื่องดื่มมารับประทานที่โต๊ะของตนเอง</a:t>
              </a:r>
              <a:endParaRPr kumimoji="0" lang="th-TH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59470" y="4565563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5</a:t>
              </a: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.</a:t>
              </a:r>
              <a:endPara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" name="กลุ่ม 5"/>
          <p:cNvGrpSpPr/>
          <p:nvPr/>
        </p:nvGrpSpPr>
        <p:grpSpPr>
          <a:xfrm>
            <a:off x="1651290" y="4635740"/>
            <a:ext cx="5440990" cy="608320"/>
            <a:chOff x="1614033" y="3889362"/>
            <a:chExt cx="5850323" cy="60832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24" name="กลุ่ม 23"/>
            <p:cNvGrpSpPr/>
            <p:nvPr/>
          </p:nvGrpSpPr>
          <p:grpSpPr>
            <a:xfrm>
              <a:off x="1918293" y="3918121"/>
              <a:ext cx="5546063" cy="579561"/>
              <a:chOff x="840925" y="2120602"/>
              <a:chExt cx="5199888" cy="445975"/>
            </a:xfrm>
          </p:grpSpPr>
          <p:sp>
            <p:nvSpPr>
              <p:cNvPr id="25" name="สี่เหลี่ยมผืนผ้ามุมมน 24"/>
              <p:cNvSpPr/>
              <p:nvPr/>
            </p:nvSpPr>
            <p:spPr>
              <a:xfrm>
                <a:off x="840925" y="2120602"/>
                <a:ext cx="5199888" cy="427857"/>
              </a:xfrm>
              <a:prstGeom prst="roundRect">
                <a:avLst/>
              </a:prstGeom>
              <a:solidFill>
                <a:srgbClr val="94C600">
                  <a:shade val="80000"/>
                  <a:hueOff val="350563"/>
                  <a:satOff val="-31518"/>
                  <a:lumOff val="21988"/>
                  <a:alphaOff val="0"/>
                </a:srgbClr>
              </a:solidFill>
              <a:ln w="1905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26" name="สี่เหลี่ยมผืนผ้า 25"/>
              <p:cNvSpPr/>
              <p:nvPr/>
            </p:nvSpPr>
            <p:spPr>
              <a:xfrm>
                <a:off x="840925" y="2138720"/>
                <a:ext cx="5199888" cy="42785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339612" tIns="55880" rIns="55880" bIns="55880" numCol="1" spcCol="1270" anchor="ctr" anchorCtr="0">
                <a:noAutofit/>
              </a:bodyPr>
              <a:lstStyle/>
              <a:p>
                <a:pPr marL="0" marR="0" lvl="0" indent="0" algn="l" defTabSz="9779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2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FreesiaUPC"/>
                </a:endParaRPr>
              </a:p>
            </p:txBody>
          </p:sp>
        </p:grpSp>
        <p:sp>
          <p:nvSpPr>
            <p:cNvPr id="27" name="วงรี 26"/>
            <p:cNvSpPr/>
            <p:nvPr/>
          </p:nvSpPr>
          <p:spPr>
            <a:xfrm>
              <a:off x="1614033" y="3928718"/>
              <a:ext cx="583605" cy="534822"/>
            </a:xfrm>
            <a:prstGeom prst="ellipse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19050" cap="flat" cmpd="sng" algn="ctr">
              <a:solidFill>
                <a:srgbClr val="94C600">
                  <a:shade val="80000"/>
                  <a:hueOff val="350563"/>
                  <a:satOff val="-31518"/>
                  <a:lumOff val="21988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40" name="TextBox 39"/>
            <p:cNvSpPr txBox="1"/>
            <p:nvPr/>
          </p:nvSpPr>
          <p:spPr>
            <a:xfrm>
              <a:off x="2136526" y="3940320"/>
              <a:ext cx="29642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เลือกเครื่องดื่มตามต้องการ</a:t>
              </a:r>
              <a:endParaRPr kumimoji="0" lang="th-TH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99594" y="3889362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.</a:t>
              </a:r>
              <a:endPara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" name="กลุ่ม 4"/>
          <p:cNvGrpSpPr/>
          <p:nvPr/>
        </p:nvGrpSpPr>
        <p:grpSpPr>
          <a:xfrm>
            <a:off x="1628231" y="3804985"/>
            <a:ext cx="5464049" cy="606908"/>
            <a:chOff x="1625895" y="3246317"/>
            <a:chExt cx="5833175" cy="60690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20" name="กลุ่ม 19"/>
            <p:cNvGrpSpPr/>
            <p:nvPr/>
          </p:nvGrpSpPr>
          <p:grpSpPr>
            <a:xfrm>
              <a:off x="1915785" y="3280812"/>
              <a:ext cx="5543285" cy="548035"/>
              <a:chOff x="840925" y="1497421"/>
              <a:chExt cx="5199888" cy="427857"/>
            </a:xfrm>
          </p:grpSpPr>
          <p:sp>
            <p:nvSpPr>
              <p:cNvPr id="21" name="สี่เหลี่ยมผืนผ้ามุมมน 20"/>
              <p:cNvSpPr/>
              <p:nvPr/>
            </p:nvSpPr>
            <p:spPr>
              <a:xfrm>
                <a:off x="840925" y="1497421"/>
                <a:ext cx="5199888" cy="427857"/>
              </a:xfrm>
              <a:prstGeom prst="roundRect">
                <a:avLst/>
              </a:prstGeom>
              <a:solidFill>
                <a:srgbClr val="94C600">
                  <a:shade val="80000"/>
                  <a:hueOff val="233709"/>
                  <a:satOff val="-21012"/>
                  <a:lumOff val="14659"/>
                  <a:alphaOff val="0"/>
                </a:srgbClr>
              </a:solidFill>
              <a:ln w="1905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22" name="สี่เหลี่ยมผืนผ้า 21"/>
              <p:cNvSpPr/>
              <p:nvPr/>
            </p:nvSpPr>
            <p:spPr>
              <a:xfrm>
                <a:off x="840925" y="1497421"/>
                <a:ext cx="5199888" cy="42785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339612" tIns="55880" rIns="55880" bIns="55880" numCol="1" spcCol="1270" anchor="ctr" anchorCtr="0">
                <a:noAutofit/>
              </a:bodyPr>
              <a:lstStyle/>
              <a:p>
                <a:pPr marL="0" marR="0" lvl="0" indent="0" algn="l" defTabSz="9779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2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FreesiaUPC"/>
                </a:endParaRPr>
              </a:p>
            </p:txBody>
          </p:sp>
        </p:grpSp>
        <p:sp>
          <p:nvSpPr>
            <p:cNvPr id="23" name="วงรี 22"/>
            <p:cNvSpPr/>
            <p:nvPr/>
          </p:nvSpPr>
          <p:spPr>
            <a:xfrm>
              <a:off x="1625895" y="3287419"/>
              <a:ext cx="571743" cy="534822"/>
            </a:xfrm>
            <a:prstGeom prst="ellipse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19050" cap="flat" cmpd="sng" algn="ctr">
              <a:solidFill>
                <a:srgbClr val="94C600">
                  <a:shade val="80000"/>
                  <a:hueOff val="233709"/>
                  <a:satOff val="-21012"/>
                  <a:lumOff val="14659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39" name="TextBox 38"/>
            <p:cNvSpPr txBox="1"/>
            <p:nvPr/>
          </p:nvSpPr>
          <p:spPr>
            <a:xfrm>
              <a:off x="2149895" y="3330005"/>
              <a:ext cx="50016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เลือกตักอาหารให้เพียงพอสำหรับรับประทาน</a:t>
              </a:r>
              <a:endParaRPr kumimoji="0" lang="th-TH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99594" y="3246317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</a:t>
              </a: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.</a:t>
              </a:r>
              <a:endPara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1453585" y="3063675"/>
            <a:ext cx="5977409" cy="584775"/>
            <a:chOff x="1481660" y="2600492"/>
            <a:chExt cx="5977409" cy="58477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6" name="กลุ่ม 15"/>
            <p:cNvGrpSpPr/>
            <p:nvPr/>
          </p:nvGrpSpPr>
          <p:grpSpPr>
            <a:xfrm>
              <a:off x="1793958" y="2645713"/>
              <a:ext cx="5665111" cy="532871"/>
              <a:chOff x="679991" y="855715"/>
              <a:chExt cx="5360822" cy="427857"/>
            </a:xfrm>
          </p:grpSpPr>
          <p:sp>
            <p:nvSpPr>
              <p:cNvPr id="17" name="สี่เหลี่ยมผืนผ้ามุมมน 16"/>
              <p:cNvSpPr/>
              <p:nvPr/>
            </p:nvSpPr>
            <p:spPr>
              <a:xfrm>
                <a:off x="679991" y="855715"/>
                <a:ext cx="5360822" cy="427857"/>
              </a:xfrm>
              <a:prstGeom prst="roundRect">
                <a:avLst/>
              </a:prstGeom>
              <a:solidFill>
                <a:srgbClr val="94C600">
                  <a:shade val="80000"/>
                  <a:hueOff val="116854"/>
                  <a:satOff val="-10506"/>
                  <a:lumOff val="7329"/>
                  <a:alphaOff val="0"/>
                </a:srgbClr>
              </a:solidFill>
              <a:ln w="1905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18" name="สี่เหลี่ยมผืนผ้า 17"/>
              <p:cNvSpPr/>
              <p:nvPr/>
            </p:nvSpPr>
            <p:spPr>
              <a:xfrm>
                <a:off x="679991" y="855715"/>
                <a:ext cx="5360822" cy="42785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339612" tIns="55880" rIns="55880" bIns="55880" numCol="1" spcCol="1270" anchor="ctr" anchorCtr="0">
                <a:noAutofit/>
              </a:bodyPr>
              <a:lstStyle/>
              <a:p>
                <a:pPr marL="0" marR="0" lvl="0" indent="0" algn="l" defTabSz="9779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2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FreesiaUPC"/>
                </a:endParaRPr>
              </a:p>
            </p:txBody>
          </p:sp>
        </p:grpSp>
        <p:sp>
          <p:nvSpPr>
            <p:cNvPr id="19" name="วงรี 18"/>
            <p:cNvSpPr/>
            <p:nvPr/>
          </p:nvSpPr>
          <p:spPr>
            <a:xfrm>
              <a:off x="1481660" y="2645713"/>
              <a:ext cx="555043" cy="534822"/>
            </a:xfrm>
            <a:prstGeom prst="ellipse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19050" cap="flat" cmpd="sng" algn="ctr">
              <a:solidFill>
                <a:srgbClr val="94C600">
                  <a:shade val="80000"/>
                  <a:hueOff val="116854"/>
                  <a:satOff val="-10506"/>
                  <a:lumOff val="7329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38" name="TextBox 37"/>
            <p:cNvSpPr txBox="1"/>
            <p:nvPr/>
          </p:nvSpPr>
          <p:spPr>
            <a:xfrm>
              <a:off x="2003564" y="2645713"/>
              <a:ext cx="25226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เดินเข้าแถวตักอาหาร</a:t>
              </a:r>
              <a:endParaRPr kumimoji="0" lang="th-TH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566555" y="2600492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</a:t>
              </a: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.</a:t>
              </a:r>
              <a:endPara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" name="กลุ่ม 49"/>
          <p:cNvGrpSpPr/>
          <p:nvPr/>
        </p:nvGrpSpPr>
        <p:grpSpPr>
          <a:xfrm>
            <a:off x="1628231" y="1340768"/>
            <a:ext cx="5464049" cy="834954"/>
            <a:chOff x="2487658" y="1899978"/>
            <a:chExt cx="4502356" cy="1300159"/>
          </a:xfrm>
        </p:grpSpPr>
        <p:sp>
          <p:nvSpPr>
            <p:cNvPr id="51" name="สี่เหลี่ยมผืนผ้ามุมมน 50"/>
            <p:cNvSpPr/>
            <p:nvPr/>
          </p:nvSpPr>
          <p:spPr>
            <a:xfrm>
              <a:off x="2691475" y="1899978"/>
              <a:ext cx="4061200" cy="126153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905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gsana New"/>
                <a:ea typeface="+mn-ea"/>
                <a:cs typeface="Angsana New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487658" y="1999808"/>
              <a:ext cx="45023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th-TH" sz="3600" b="1" kern="0" dirty="0">
                  <a:solidFill>
                    <a:schemeClr val="bg1"/>
                  </a:solidFill>
                </a:rPr>
                <a:t>วิธีการบริการอาหารแบบบริการตนเอง</a:t>
              </a:r>
            </a:p>
          </p:txBody>
        </p:sp>
      </p:grpSp>
      <p:sp>
        <p:nvSpPr>
          <p:cNvPr id="56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610600" y="6452185"/>
            <a:ext cx="533400" cy="381000"/>
          </a:xfrm>
        </p:spPr>
        <p:txBody>
          <a:bodyPr>
            <a:normAutofit/>
          </a:bodyPr>
          <a:lstStyle/>
          <a:p>
            <a:fld id="{856DFD11-9C27-4122-BEE2-2306CEDA8F12}" type="slidenum">
              <a:rPr lang="th-TH" sz="1600" smtClean="0">
                <a:solidFill>
                  <a:schemeClr val="tx1"/>
                </a:solidFill>
              </a:rPr>
              <a:t>349</a:t>
            </a:fld>
            <a:endParaRPr lang="th-TH" sz="1600" dirty="0">
              <a:solidFill>
                <a:schemeClr val="tx1"/>
              </a:solidFill>
            </a:endParaRPr>
          </a:p>
        </p:txBody>
      </p:sp>
      <p:grpSp>
        <p:nvGrpSpPr>
          <p:cNvPr id="53" name="กลุ่ม 52"/>
          <p:cNvGrpSpPr/>
          <p:nvPr/>
        </p:nvGrpSpPr>
        <p:grpSpPr>
          <a:xfrm>
            <a:off x="178278" y="64379"/>
            <a:ext cx="2568927" cy="488758"/>
            <a:chOff x="178278" y="64379"/>
            <a:chExt cx="2919379" cy="488758"/>
          </a:xfrm>
        </p:grpSpPr>
        <p:sp>
          <p:nvSpPr>
            <p:cNvPr id="54" name="TextBox 53"/>
            <p:cNvSpPr txBox="1"/>
            <p:nvPr/>
          </p:nvSpPr>
          <p:spPr>
            <a:xfrm>
              <a:off x="729713" y="64379"/>
              <a:ext cx="23679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rgbClr val="7030A0"/>
                  </a:solidFill>
                </a:rPr>
                <a:t>7. การ</a:t>
              </a:r>
              <a:r>
                <a:rPr lang="th-TH" sz="2400" b="1" dirty="0">
                  <a:solidFill>
                    <a:srgbClr val="7030A0"/>
                  </a:solidFill>
                </a:rPr>
                <a:t>บริการอาหาร</a:t>
              </a:r>
            </a:p>
          </p:txBody>
        </p:sp>
        <p:pic>
          <p:nvPicPr>
            <p:cNvPr id="55" name="รูปภาพ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78" y="135556"/>
              <a:ext cx="549283" cy="412532"/>
            </a:xfrm>
            <a:prstGeom prst="rect">
              <a:avLst/>
            </a:prstGeom>
          </p:spPr>
        </p:pic>
        <p:cxnSp>
          <p:nvCxnSpPr>
            <p:cNvPr id="57" name="ตัวเชื่อมต่อตรง 56"/>
            <p:cNvCxnSpPr/>
            <p:nvPr/>
          </p:nvCxnSpPr>
          <p:spPr>
            <a:xfrm>
              <a:off x="838110" y="482879"/>
              <a:ext cx="1452529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  <a:headEnd type="oval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ตัวเชื่อมต่อตรง 57"/>
            <p:cNvCxnSpPr/>
            <p:nvPr/>
          </p:nvCxnSpPr>
          <p:spPr>
            <a:xfrm>
              <a:off x="1448612" y="553137"/>
              <a:ext cx="1280982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  <a:tailEnd type="oval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115052" y="548056"/>
            <a:ext cx="7442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4000" b="1" kern="0" dirty="0" smtClean="0">
                <a:solidFill>
                  <a:sysClr val="windowText" lastClr="000000"/>
                </a:solidFill>
              </a:rPr>
              <a:t>7.3 วิธีการ</a:t>
            </a:r>
            <a:r>
              <a:rPr lang="th-TH" sz="4000" b="1" kern="0" dirty="0">
                <a:solidFill>
                  <a:sysClr val="windowText" lastClr="000000"/>
                </a:solidFill>
              </a:rPr>
              <a:t>บริการอาหารในงานเลี้ยง</a:t>
            </a:r>
            <a:r>
              <a:rPr lang="th-TH" sz="4000" b="1" kern="0" dirty="0" smtClean="0">
                <a:solidFill>
                  <a:sysClr val="windowText" lastClr="000000"/>
                </a:solidFill>
              </a:rPr>
              <a:t>บุฟเฟต์</a:t>
            </a:r>
            <a:endParaRPr lang="th-TH" sz="40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4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กลุ่ม 9"/>
          <p:cNvGrpSpPr/>
          <p:nvPr/>
        </p:nvGrpSpPr>
        <p:grpSpPr>
          <a:xfrm>
            <a:off x="3606745" y="4374415"/>
            <a:ext cx="2046453" cy="1979089"/>
            <a:chOff x="3626840" y="3256270"/>
            <a:chExt cx="2046453" cy="1979089"/>
          </a:xfrm>
        </p:grpSpPr>
        <p:grpSp>
          <p:nvGrpSpPr>
            <p:cNvPr id="53" name="กลุ่ม 52"/>
            <p:cNvGrpSpPr/>
            <p:nvPr/>
          </p:nvGrpSpPr>
          <p:grpSpPr>
            <a:xfrm>
              <a:off x="3626840" y="3256270"/>
              <a:ext cx="2040666" cy="1979089"/>
              <a:chOff x="2231469" y="2213151"/>
              <a:chExt cx="1633061" cy="1633061"/>
            </a:xfrm>
          </p:grpSpPr>
          <p:sp>
            <p:nvSpPr>
              <p:cNvPr id="54" name="วงรี 53"/>
              <p:cNvSpPr/>
              <p:nvPr/>
            </p:nvSpPr>
            <p:spPr>
              <a:xfrm>
                <a:off x="2231469" y="2213151"/>
                <a:ext cx="1633061" cy="1633061"/>
              </a:xfrm>
              <a:prstGeom prst="ellipse">
                <a:avLst/>
              </a:prstGeom>
              <a:solidFill>
                <a:srgbClr val="71685A">
                  <a:hueOff val="0"/>
                  <a:satOff val="0"/>
                  <a:lumOff val="0"/>
                  <a:alphaOff val="0"/>
                </a:srgbClr>
              </a:solidFill>
              <a:ln w="1905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</p:sp>
          <p:sp>
            <p:nvSpPr>
              <p:cNvPr id="55" name="วงรี 4"/>
              <p:cNvSpPr/>
              <p:nvPr/>
            </p:nvSpPr>
            <p:spPr>
              <a:xfrm>
                <a:off x="2470625" y="2452307"/>
                <a:ext cx="1154749" cy="115474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marL="0" marR="0" lvl="0" indent="0" algn="ctr" defTabSz="1422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FreesiaUPC"/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3689559" y="3686293"/>
              <a:ext cx="198373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คุณลักษณะของ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ผู้บริการอาหาร</a:t>
              </a:r>
              <a:endPara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" name="กลุ่ม 4"/>
          <p:cNvGrpSpPr/>
          <p:nvPr/>
        </p:nvGrpSpPr>
        <p:grpSpPr>
          <a:xfrm>
            <a:off x="798915" y="4716959"/>
            <a:ext cx="2758026" cy="968031"/>
            <a:chOff x="819010" y="3598814"/>
            <a:chExt cx="2758026" cy="968031"/>
          </a:xfrm>
        </p:grpSpPr>
        <p:grpSp>
          <p:nvGrpSpPr>
            <p:cNvPr id="3" name="กลุ่ม 2"/>
            <p:cNvGrpSpPr/>
            <p:nvPr/>
          </p:nvGrpSpPr>
          <p:grpSpPr>
            <a:xfrm>
              <a:off x="819010" y="3598814"/>
              <a:ext cx="2758026" cy="914514"/>
              <a:chOff x="819010" y="3598814"/>
              <a:chExt cx="2758026" cy="91451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ลูกศรซ้าย 56"/>
              <p:cNvSpPr/>
              <p:nvPr/>
            </p:nvSpPr>
            <p:spPr>
              <a:xfrm rot="10800000">
                <a:off x="2009015" y="3823359"/>
                <a:ext cx="1568021" cy="465422"/>
              </a:xfrm>
              <a:prstGeom prst="leftArrow">
                <a:avLst>
                  <a:gd name="adj1" fmla="val 60000"/>
                  <a:gd name="adj2" fmla="val 50000"/>
                </a:avLst>
              </a:prstGeom>
              <a:solidFill>
                <a:srgbClr val="FF6700">
                  <a:hueOff val="0"/>
                  <a:satOff val="0"/>
                  <a:lumOff val="0"/>
                  <a:alphaOff val="0"/>
                </a:srgbClr>
              </a:solidFill>
              <a:ln>
                <a:noFill/>
              </a:ln>
              <a:effectLst/>
            </p:spPr>
          </p:sp>
          <p:grpSp>
            <p:nvGrpSpPr>
              <p:cNvPr id="58" name="กลุ่ม 57"/>
              <p:cNvGrpSpPr/>
              <p:nvPr/>
            </p:nvGrpSpPr>
            <p:grpSpPr>
              <a:xfrm>
                <a:off x="819010" y="3598814"/>
                <a:ext cx="1840174" cy="914514"/>
                <a:chOff x="615" y="2572425"/>
                <a:chExt cx="1143142" cy="914514"/>
              </a:xfrm>
            </p:grpSpPr>
            <p:sp>
              <p:nvSpPr>
                <p:cNvPr id="59" name="สี่เหลี่ยมผืนผ้ามุมมน 58"/>
                <p:cNvSpPr/>
                <p:nvPr/>
              </p:nvSpPr>
              <p:spPr>
                <a:xfrm>
                  <a:off x="615" y="2572425"/>
                  <a:ext cx="1143142" cy="914514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FF6700">
                    <a:hueOff val="0"/>
                    <a:satOff val="0"/>
                    <a:lumOff val="0"/>
                    <a:alphaOff val="0"/>
                  </a:srgbClr>
                </a:solidFill>
                <a:ln w="1905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/>
              </p:spPr>
            </p:sp>
            <p:sp>
              <p:nvSpPr>
                <p:cNvPr id="60" name="สี่เหลี่ยมผืนผ้ามุมมน 7"/>
                <p:cNvSpPr/>
                <p:nvPr/>
              </p:nvSpPr>
              <p:spPr>
                <a:xfrm>
                  <a:off x="27400" y="2599210"/>
                  <a:ext cx="1089572" cy="860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marL="0" marR="0" lvl="0" indent="0" algn="ctr" defTabSz="12446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FreesiaUPC"/>
                  </a:endParaRPr>
                </a:p>
              </p:txBody>
            </p:sp>
          </p:grpSp>
        </p:grpSp>
        <p:sp>
          <p:nvSpPr>
            <p:cNvPr id="81" name="TextBox 80"/>
            <p:cNvSpPr txBox="1"/>
            <p:nvPr/>
          </p:nvSpPr>
          <p:spPr>
            <a:xfrm>
              <a:off x="971650" y="3612738"/>
              <a:ext cx="16714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หน้าตายิ้มแย้มแจ่มใส</a:t>
              </a:r>
              <a:endParaRPr kumimoji="0" lang="th-TH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กลุ่ม 10"/>
          <p:cNvGrpSpPr/>
          <p:nvPr/>
        </p:nvGrpSpPr>
        <p:grpSpPr>
          <a:xfrm>
            <a:off x="1271573" y="3457359"/>
            <a:ext cx="2624365" cy="1022399"/>
            <a:chOff x="1291668" y="2339214"/>
            <a:chExt cx="2624365" cy="1022399"/>
          </a:xfrm>
        </p:grpSpPr>
        <p:grpSp>
          <p:nvGrpSpPr>
            <p:cNvPr id="2" name="กลุ่ม 1"/>
            <p:cNvGrpSpPr/>
            <p:nvPr/>
          </p:nvGrpSpPr>
          <p:grpSpPr>
            <a:xfrm>
              <a:off x="1291668" y="2339214"/>
              <a:ext cx="2624365" cy="1022399"/>
              <a:chOff x="1291668" y="2339214"/>
              <a:chExt cx="2624365" cy="102239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ลูกศรซ้าย 60"/>
              <p:cNvSpPr/>
              <p:nvPr/>
            </p:nvSpPr>
            <p:spPr>
              <a:xfrm rot="12960000">
                <a:off x="2348012" y="2896191"/>
                <a:ext cx="1568021" cy="465422"/>
              </a:xfrm>
              <a:prstGeom prst="leftArrow">
                <a:avLst>
                  <a:gd name="adj1" fmla="val 60000"/>
                  <a:gd name="adj2" fmla="val 50000"/>
                </a:avLst>
              </a:prstGeom>
              <a:solidFill>
                <a:srgbClr val="FF6700">
                  <a:hueOff val="490479"/>
                  <a:satOff val="-16225"/>
                  <a:lumOff val="-235"/>
                  <a:alphaOff val="0"/>
                </a:srgbClr>
              </a:solidFill>
              <a:ln>
                <a:noFill/>
              </a:ln>
              <a:effectLst/>
            </p:spPr>
          </p:sp>
          <p:grpSp>
            <p:nvGrpSpPr>
              <p:cNvPr id="62" name="กลุ่ม 61"/>
              <p:cNvGrpSpPr/>
              <p:nvPr/>
            </p:nvGrpSpPr>
            <p:grpSpPr>
              <a:xfrm>
                <a:off x="1291668" y="2339214"/>
                <a:ext cx="1736948" cy="914514"/>
                <a:chOff x="473453" y="1117178"/>
                <a:chExt cx="1143142" cy="914514"/>
              </a:xfrm>
            </p:grpSpPr>
            <p:sp>
              <p:nvSpPr>
                <p:cNvPr id="63" name="สี่เหลี่ยมผืนผ้ามุมมน 62"/>
                <p:cNvSpPr/>
                <p:nvPr/>
              </p:nvSpPr>
              <p:spPr>
                <a:xfrm>
                  <a:off x="473453" y="1117178"/>
                  <a:ext cx="1143142" cy="914514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FF6700">
                    <a:hueOff val="490479"/>
                    <a:satOff val="-16225"/>
                    <a:lumOff val="-235"/>
                    <a:alphaOff val="0"/>
                  </a:srgbClr>
                </a:solidFill>
                <a:ln w="1905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/>
              </p:spPr>
            </p:sp>
            <p:sp>
              <p:nvSpPr>
                <p:cNvPr id="64" name="สี่เหลี่ยมผืนผ้ามุมมน 10"/>
                <p:cNvSpPr/>
                <p:nvPr/>
              </p:nvSpPr>
              <p:spPr>
                <a:xfrm>
                  <a:off x="500238" y="1143963"/>
                  <a:ext cx="1089572" cy="860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spcFirstLastPara="0" vert="horz" wrap="square" lIns="91440" tIns="91440" rIns="91440" bIns="91440" numCol="1" spcCol="1270" anchor="ctr" anchorCtr="0">
                  <a:noAutofit/>
                </a:bodyPr>
                <a:lstStyle/>
                <a:p>
                  <a:pPr marL="0" marR="0" lvl="0" indent="0" algn="ctr" defTabSz="21336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FreesiaUPC"/>
                  </a:endParaRPr>
                </a:p>
              </p:txBody>
            </p:sp>
          </p:grpSp>
        </p:grpSp>
        <p:sp>
          <p:nvSpPr>
            <p:cNvPr id="83" name="TextBox 82"/>
            <p:cNvSpPr txBox="1"/>
            <p:nvPr/>
          </p:nvSpPr>
          <p:spPr>
            <a:xfrm>
              <a:off x="1536419" y="2480371"/>
              <a:ext cx="13352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มีสุขภาพดี</a:t>
              </a:r>
              <a:endParaRPr kumimoji="0" lang="th-TH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กลุ่ม 11"/>
          <p:cNvGrpSpPr/>
          <p:nvPr/>
        </p:nvGrpSpPr>
        <p:grpSpPr>
          <a:xfrm>
            <a:off x="2623048" y="2290409"/>
            <a:ext cx="1861082" cy="2058817"/>
            <a:chOff x="2643143" y="1172264"/>
            <a:chExt cx="1861082" cy="2058817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2643143" y="1172264"/>
              <a:ext cx="1753862" cy="2058817"/>
              <a:chOff x="2643143" y="1172264"/>
              <a:chExt cx="1753862" cy="205881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ลูกศรซ้าย 64"/>
              <p:cNvSpPr/>
              <p:nvPr/>
            </p:nvSpPr>
            <p:spPr>
              <a:xfrm rot="15120000">
                <a:off x="3256620" y="2214360"/>
                <a:ext cx="1568021" cy="465422"/>
              </a:xfrm>
              <a:prstGeom prst="leftArrow">
                <a:avLst>
                  <a:gd name="adj1" fmla="val 60000"/>
                  <a:gd name="adj2" fmla="val 50000"/>
                </a:avLst>
              </a:prstGeom>
              <a:solidFill>
                <a:srgbClr val="FF6700">
                  <a:hueOff val="980958"/>
                  <a:satOff val="-32450"/>
                  <a:lumOff val="-470"/>
                  <a:alphaOff val="0"/>
                </a:srgbClr>
              </a:solidFill>
              <a:ln>
                <a:noFill/>
              </a:ln>
              <a:effectLst/>
            </p:spPr>
          </p:sp>
          <p:grpSp>
            <p:nvGrpSpPr>
              <p:cNvPr id="66" name="กลุ่ม 65"/>
              <p:cNvGrpSpPr/>
              <p:nvPr/>
            </p:nvGrpSpPr>
            <p:grpSpPr>
              <a:xfrm>
                <a:off x="2643143" y="1172264"/>
                <a:ext cx="1753862" cy="914514"/>
                <a:chOff x="1711360" y="217787"/>
                <a:chExt cx="1143142" cy="914514"/>
              </a:xfrm>
            </p:grpSpPr>
            <p:sp>
              <p:nvSpPr>
                <p:cNvPr id="67" name="สี่เหลี่ยมผืนผ้ามุมมน 66"/>
                <p:cNvSpPr/>
                <p:nvPr/>
              </p:nvSpPr>
              <p:spPr>
                <a:xfrm>
                  <a:off x="1711360" y="217787"/>
                  <a:ext cx="1143142" cy="914514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FF6700">
                    <a:hueOff val="980958"/>
                    <a:satOff val="-32450"/>
                    <a:lumOff val="-470"/>
                    <a:alphaOff val="0"/>
                  </a:srgbClr>
                </a:solidFill>
                <a:ln w="1905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/>
              </p:spPr>
            </p:sp>
            <p:sp>
              <p:nvSpPr>
                <p:cNvPr id="68" name="สี่เหลี่ยมผืนผ้ามุมมน 13"/>
                <p:cNvSpPr/>
                <p:nvPr/>
              </p:nvSpPr>
              <p:spPr>
                <a:xfrm>
                  <a:off x="1738145" y="244572"/>
                  <a:ext cx="1089572" cy="860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spcFirstLastPara="0" vert="horz" wrap="square" lIns="91440" tIns="91440" rIns="91440" bIns="91440" numCol="1" spcCol="1270" anchor="ctr" anchorCtr="0">
                  <a:noAutofit/>
                </a:bodyPr>
                <a:lstStyle/>
                <a:p>
                  <a:pPr marL="0" marR="0" lvl="0" indent="0" algn="ctr" defTabSz="21336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FreesiaUPC"/>
                  </a:endParaRPr>
                </a:p>
              </p:txBody>
            </p:sp>
          </p:grpSp>
        </p:grpSp>
        <p:sp>
          <p:nvSpPr>
            <p:cNvPr id="84" name="TextBox 83"/>
            <p:cNvSpPr txBox="1"/>
            <p:nvPr/>
          </p:nvSpPr>
          <p:spPr>
            <a:xfrm>
              <a:off x="2709266" y="1172264"/>
              <a:ext cx="17949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แต่งกาย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สุภาพเรียบร้อย</a:t>
              </a:r>
              <a:endParaRPr kumimoji="0" lang="th-TH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</p:grpSp>
      <p:grpSp>
        <p:nvGrpSpPr>
          <p:cNvPr id="13" name="กลุ่ม 12"/>
          <p:cNvGrpSpPr/>
          <p:nvPr/>
        </p:nvGrpSpPr>
        <p:grpSpPr>
          <a:xfrm>
            <a:off x="4792038" y="2361289"/>
            <a:ext cx="1829351" cy="1987937"/>
            <a:chOff x="4812133" y="1243144"/>
            <a:chExt cx="1829351" cy="1987937"/>
          </a:xfrm>
        </p:grpSpPr>
        <p:grpSp>
          <p:nvGrpSpPr>
            <p:cNvPr id="6" name="กลุ่ม 5"/>
            <p:cNvGrpSpPr/>
            <p:nvPr/>
          </p:nvGrpSpPr>
          <p:grpSpPr>
            <a:xfrm>
              <a:off x="4812133" y="1296301"/>
              <a:ext cx="1829351" cy="1934780"/>
              <a:chOff x="4812133" y="1296301"/>
              <a:chExt cx="1829351" cy="193478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9" name="ลูกศรซ้าย 68"/>
              <p:cNvSpPr/>
              <p:nvPr/>
            </p:nvSpPr>
            <p:spPr>
              <a:xfrm rot="17280000">
                <a:off x="4302211" y="2214360"/>
                <a:ext cx="1568021" cy="465422"/>
              </a:xfrm>
              <a:prstGeom prst="leftArrow">
                <a:avLst>
                  <a:gd name="adj1" fmla="val 60000"/>
                  <a:gd name="adj2" fmla="val 50000"/>
                </a:avLst>
              </a:prstGeom>
              <a:solidFill>
                <a:srgbClr val="FF6700">
                  <a:hueOff val="1471437"/>
                  <a:satOff val="-48675"/>
                  <a:lumOff val="-706"/>
                  <a:alphaOff val="0"/>
                </a:srgbClr>
              </a:solidFill>
              <a:ln>
                <a:noFill/>
              </a:ln>
              <a:effectLst/>
            </p:spPr>
          </p:sp>
          <p:grpSp>
            <p:nvGrpSpPr>
              <p:cNvPr id="70" name="กลุ่ม 69"/>
              <p:cNvGrpSpPr/>
              <p:nvPr/>
            </p:nvGrpSpPr>
            <p:grpSpPr>
              <a:xfrm>
                <a:off x="4812133" y="1296301"/>
                <a:ext cx="1829351" cy="914514"/>
                <a:chOff x="3241496" y="217787"/>
                <a:chExt cx="1143142" cy="914514"/>
              </a:xfrm>
            </p:grpSpPr>
            <p:sp>
              <p:nvSpPr>
                <p:cNvPr id="71" name="สี่เหลี่ยมผืนผ้ามุมมน 70"/>
                <p:cNvSpPr/>
                <p:nvPr/>
              </p:nvSpPr>
              <p:spPr>
                <a:xfrm>
                  <a:off x="3241496" y="217787"/>
                  <a:ext cx="1143142" cy="914514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FF6700">
                    <a:hueOff val="1471437"/>
                    <a:satOff val="-48675"/>
                    <a:lumOff val="-706"/>
                    <a:alphaOff val="0"/>
                  </a:srgbClr>
                </a:solidFill>
                <a:ln w="1905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/>
              </p:spPr>
            </p:sp>
            <p:sp>
              <p:nvSpPr>
                <p:cNvPr id="72" name="สี่เหลี่ยมผืนผ้ามุมมน 16"/>
                <p:cNvSpPr/>
                <p:nvPr/>
              </p:nvSpPr>
              <p:spPr>
                <a:xfrm>
                  <a:off x="3268281" y="244572"/>
                  <a:ext cx="1089572" cy="860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spcFirstLastPara="0" vert="horz" wrap="square" lIns="91440" tIns="91440" rIns="91440" bIns="91440" numCol="1" spcCol="1270" anchor="ctr" anchorCtr="0">
                  <a:noAutofit/>
                </a:bodyPr>
                <a:lstStyle/>
                <a:p>
                  <a:pPr marL="0" marR="0" lvl="0" indent="0" algn="ctr" defTabSz="21336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FreesiaUPC"/>
                  </a:endParaRPr>
                </a:p>
              </p:txBody>
            </p:sp>
          </p:grpSp>
        </p:grpSp>
        <p:sp>
          <p:nvSpPr>
            <p:cNvPr id="85" name="TextBox 84"/>
            <p:cNvSpPr txBox="1"/>
            <p:nvPr/>
          </p:nvSpPr>
          <p:spPr>
            <a:xfrm>
              <a:off x="4854997" y="1243144"/>
              <a:ext cx="16928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มีความสุภาพอ่อนน้อม</a:t>
              </a:r>
              <a:endParaRPr kumimoji="0" lang="th-TH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กลุ่ม 13"/>
          <p:cNvGrpSpPr/>
          <p:nvPr/>
        </p:nvGrpSpPr>
        <p:grpSpPr>
          <a:xfrm>
            <a:off x="5195815" y="3488869"/>
            <a:ext cx="2546796" cy="914514"/>
            <a:chOff x="5215910" y="2370724"/>
            <a:chExt cx="2546796" cy="914514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5215910" y="2370724"/>
              <a:ext cx="2430765" cy="914514"/>
              <a:chOff x="5215910" y="2370724"/>
              <a:chExt cx="2430765" cy="91451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3" name="ลูกศรซ้าย 72"/>
              <p:cNvSpPr/>
              <p:nvPr/>
            </p:nvSpPr>
            <p:spPr>
              <a:xfrm rot="19440000">
                <a:off x="5215910" y="2813896"/>
                <a:ext cx="1568021" cy="465422"/>
              </a:xfrm>
              <a:prstGeom prst="leftArrow">
                <a:avLst>
                  <a:gd name="adj1" fmla="val 60000"/>
                  <a:gd name="adj2" fmla="val 50000"/>
                </a:avLst>
              </a:prstGeom>
              <a:solidFill>
                <a:srgbClr val="FF6700">
                  <a:hueOff val="1961916"/>
                  <a:satOff val="-64900"/>
                  <a:lumOff val="-941"/>
                  <a:alphaOff val="0"/>
                </a:srgbClr>
              </a:solidFill>
              <a:ln>
                <a:noFill/>
              </a:ln>
              <a:effectLst/>
            </p:spPr>
          </p:sp>
          <p:grpSp>
            <p:nvGrpSpPr>
              <p:cNvPr id="74" name="กลุ่ม 73"/>
              <p:cNvGrpSpPr/>
              <p:nvPr/>
            </p:nvGrpSpPr>
            <p:grpSpPr>
              <a:xfrm>
                <a:off x="6115952" y="2370724"/>
                <a:ext cx="1530723" cy="914514"/>
                <a:chOff x="4479403" y="1117178"/>
                <a:chExt cx="1143142" cy="914514"/>
              </a:xfrm>
            </p:grpSpPr>
            <p:sp>
              <p:nvSpPr>
                <p:cNvPr id="75" name="สี่เหลี่ยมผืนผ้ามุมมน 74"/>
                <p:cNvSpPr/>
                <p:nvPr/>
              </p:nvSpPr>
              <p:spPr>
                <a:xfrm>
                  <a:off x="4479403" y="1117178"/>
                  <a:ext cx="1143142" cy="914514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FF6700">
                    <a:hueOff val="1961916"/>
                    <a:satOff val="-64900"/>
                    <a:lumOff val="-941"/>
                    <a:alphaOff val="0"/>
                  </a:srgbClr>
                </a:solidFill>
                <a:ln w="1905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/>
              </p:spPr>
            </p:sp>
            <p:sp>
              <p:nvSpPr>
                <p:cNvPr id="76" name="สี่เหลี่ยมผืนผ้ามุมมน 19"/>
                <p:cNvSpPr/>
                <p:nvPr/>
              </p:nvSpPr>
              <p:spPr>
                <a:xfrm>
                  <a:off x="4506188" y="1143963"/>
                  <a:ext cx="1089572" cy="860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marL="0" marR="0" lvl="0" indent="0" algn="ctr" defTabSz="12446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FreesiaUPC"/>
                  </a:endParaRPr>
                </a:p>
              </p:txBody>
            </p:sp>
          </p:grpSp>
        </p:grpSp>
        <p:sp>
          <p:nvSpPr>
            <p:cNvPr id="86" name="TextBox 85"/>
            <p:cNvSpPr txBox="1"/>
            <p:nvPr/>
          </p:nvSpPr>
          <p:spPr>
            <a:xfrm>
              <a:off x="5999920" y="2538434"/>
              <a:ext cx="17627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มีความตั้งใจ</a:t>
              </a:r>
              <a:endParaRPr kumimoji="0" lang="th-TH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" name="กลุ่ม 14"/>
          <p:cNvGrpSpPr/>
          <p:nvPr/>
        </p:nvGrpSpPr>
        <p:grpSpPr>
          <a:xfrm>
            <a:off x="5631348" y="4723947"/>
            <a:ext cx="2837485" cy="954107"/>
            <a:chOff x="5651443" y="3605802"/>
            <a:chExt cx="2837485" cy="954107"/>
          </a:xfrm>
        </p:grpSpPr>
        <p:grpSp>
          <p:nvGrpSpPr>
            <p:cNvPr id="8" name="กลุ่ม 7"/>
            <p:cNvGrpSpPr/>
            <p:nvPr/>
          </p:nvGrpSpPr>
          <p:grpSpPr>
            <a:xfrm>
              <a:off x="5651443" y="3625599"/>
              <a:ext cx="2766478" cy="914514"/>
              <a:chOff x="5651443" y="3625599"/>
              <a:chExt cx="2766478" cy="91451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7" name="ลูกศรซ้าย 76"/>
              <p:cNvSpPr/>
              <p:nvPr/>
            </p:nvSpPr>
            <p:spPr>
              <a:xfrm>
                <a:off x="5651443" y="3866613"/>
                <a:ext cx="1568021" cy="465422"/>
              </a:xfrm>
              <a:prstGeom prst="leftArrow">
                <a:avLst>
                  <a:gd name="adj1" fmla="val 60000"/>
                  <a:gd name="adj2" fmla="val 50000"/>
                </a:avLst>
              </a:prstGeom>
              <a:solidFill>
                <a:srgbClr val="FF6700">
                  <a:hueOff val="2452395"/>
                  <a:satOff val="-81125"/>
                  <a:lumOff val="-1176"/>
                  <a:alphaOff val="0"/>
                </a:srgbClr>
              </a:solidFill>
              <a:ln>
                <a:noFill/>
              </a:ln>
              <a:effectLst/>
            </p:spPr>
          </p:sp>
          <p:grpSp>
            <p:nvGrpSpPr>
              <p:cNvPr id="78" name="กลุ่ม 77"/>
              <p:cNvGrpSpPr/>
              <p:nvPr/>
            </p:nvGrpSpPr>
            <p:grpSpPr>
              <a:xfrm>
                <a:off x="6505739" y="3625599"/>
                <a:ext cx="1912182" cy="914514"/>
                <a:chOff x="4952241" y="2572425"/>
                <a:chExt cx="1143142" cy="914514"/>
              </a:xfrm>
            </p:grpSpPr>
            <p:sp>
              <p:nvSpPr>
                <p:cNvPr id="79" name="สี่เหลี่ยมผืนผ้ามุมมน 78"/>
                <p:cNvSpPr/>
                <p:nvPr/>
              </p:nvSpPr>
              <p:spPr>
                <a:xfrm>
                  <a:off x="4952241" y="2572425"/>
                  <a:ext cx="1143142" cy="914514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FF6700">
                    <a:hueOff val="2452395"/>
                    <a:satOff val="-81125"/>
                    <a:lumOff val="-1176"/>
                    <a:alphaOff val="0"/>
                  </a:srgbClr>
                </a:solidFill>
                <a:ln w="1905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/>
              </p:spPr>
            </p:sp>
            <p:sp>
              <p:nvSpPr>
                <p:cNvPr id="80" name="สี่เหลี่ยมผืนผ้ามุมมน 22"/>
                <p:cNvSpPr/>
                <p:nvPr/>
              </p:nvSpPr>
              <p:spPr>
                <a:xfrm>
                  <a:off x="4979026" y="2599210"/>
                  <a:ext cx="1089572" cy="860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marL="0" marR="0" lvl="0" indent="0" algn="ctr" defTabSz="12446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FreesiaUPC"/>
                  </a:endParaRPr>
                </a:p>
              </p:txBody>
            </p:sp>
          </p:grpSp>
        </p:grpSp>
        <p:sp>
          <p:nvSpPr>
            <p:cNvPr id="87" name="TextBox 86"/>
            <p:cNvSpPr txBox="1"/>
            <p:nvPr/>
          </p:nvSpPr>
          <p:spPr>
            <a:xfrm>
              <a:off x="6433227" y="3605802"/>
              <a:ext cx="20557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มีความรับผิดชอบต่องานบริการ</a:t>
              </a:r>
              <a:endParaRPr kumimoji="0" lang="th-TH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8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622157" y="6477000"/>
            <a:ext cx="533400" cy="381000"/>
          </a:xfrm>
        </p:spPr>
        <p:txBody>
          <a:bodyPr>
            <a:normAutofit/>
          </a:bodyPr>
          <a:lstStyle/>
          <a:p>
            <a:fld id="{856DFD11-9C27-4122-BEE2-2306CEDA8F12}" type="slidenum">
              <a:rPr lang="th-TH" sz="1600" smtClean="0">
                <a:solidFill>
                  <a:schemeClr val="tx1"/>
                </a:solidFill>
              </a:rPr>
              <a:t>350</a:t>
            </a:fld>
            <a:endParaRPr lang="th-TH" sz="1600" dirty="0">
              <a:solidFill>
                <a:schemeClr val="tx1"/>
              </a:solidFill>
            </a:endParaRPr>
          </a:p>
        </p:txBody>
      </p:sp>
      <p:grpSp>
        <p:nvGrpSpPr>
          <p:cNvPr id="52" name="กลุ่ม 51"/>
          <p:cNvGrpSpPr/>
          <p:nvPr/>
        </p:nvGrpSpPr>
        <p:grpSpPr>
          <a:xfrm>
            <a:off x="178278" y="64379"/>
            <a:ext cx="2568927" cy="488758"/>
            <a:chOff x="178278" y="64379"/>
            <a:chExt cx="2919379" cy="488758"/>
          </a:xfrm>
        </p:grpSpPr>
        <p:sp>
          <p:nvSpPr>
            <p:cNvPr id="89" name="TextBox 88"/>
            <p:cNvSpPr txBox="1"/>
            <p:nvPr/>
          </p:nvSpPr>
          <p:spPr>
            <a:xfrm>
              <a:off x="729713" y="64379"/>
              <a:ext cx="23679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rgbClr val="7030A0"/>
                  </a:solidFill>
                </a:rPr>
                <a:t>7.การบริการอาหาร</a:t>
              </a:r>
            </a:p>
          </p:txBody>
        </p:sp>
        <p:pic>
          <p:nvPicPr>
            <p:cNvPr id="90" name="รูปภาพ 8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78" y="135556"/>
              <a:ext cx="549283" cy="412532"/>
            </a:xfrm>
            <a:prstGeom prst="rect">
              <a:avLst/>
            </a:prstGeom>
          </p:spPr>
        </p:pic>
        <p:cxnSp>
          <p:nvCxnSpPr>
            <p:cNvPr id="91" name="ตัวเชื่อมต่อตรง 90"/>
            <p:cNvCxnSpPr/>
            <p:nvPr/>
          </p:nvCxnSpPr>
          <p:spPr>
            <a:xfrm>
              <a:off x="838110" y="482879"/>
              <a:ext cx="1452529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  <a:headEnd type="oval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ตัวเชื่อมต่อตรง 91"/>
            <p:cNvCxnSpPr/>
            <p:nvPr/>
          </p:nvCxnSpPr>
          <p:spPr>
            <a:xfrm>
              <a:off x="1448612" y="553137"/>
              <a:ext cx="1280982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  <a:tailEnd type="oval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3" name="TextBox 92"/>
          <p:cNvSpPr txBox="1"/>
          <p:nvPr/>
        </p:nvSpPr>
        <p:spPr>
          <a:xfrm>
            <a:off x="115052" y="548056"/>
            <a:ext cx="7442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4000" b="1" kern="0" dirty="0" smtClean="0">
                <a:solidFill>
                  <a:sysClr val="windowText" lastClr="000000"/>
                </a:solidFill>
              </a:rPr>
              <a:t>7.3 วิธีการ</a:t>
            </a:r>
            <a:r>
              <a:rPr lang="th-TH" sz="4000" b="1" kern="0" dirty="0">
                <a:solidFill>
                  <a:sysClr val="windowText" lastClr="000000"/>
                </a:solidFill>
              </a:rPr>
              <a:t>บริการอาหารในงานเลี้ยง</a:t>
            </a:r>
            <a:r>
              <a:rPr lang="th-TH" sz="4000" b="1" kern="0" dirty="0" smtClean="0">
                <a:solidFill>
                  <a:sysClr val="windowText" lastClr="000000"/>
                </a:solidFill>
              </a:rPr>
              <a:t>บุฟเฟต์</a:t>
            </a:r>
            <a:endParaRPr lang="th-TH" sz="40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58902" y="1212404"/>
            <a:ext cx="4032604" cy="715089"/>
          </a:xfrm>
          <a:prstGeom prst="round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th-TH" sz="3600" b="1" kern="0" dirty="0" smtClean="0">
                <a:solidFill>
                  <a:schemeClr val="bg1"/>
                </a:solidFill>
              </a:rPr>
              <a:t>คุณลักษณะ</a:t>
            </a:r>
            <a:r>
              <a:rPr lang="th-TH" sz="3600" b="1" kern="0" dirty="0">
                <a:solidFill>
                  <a:schemeClr val="bg1"/>
                </a:solidFill>
              </a:rPr>
              <a:t>ของผู้บริการ</a:t>
            </a:r>
            <a:r>
              <a:rPr lang="th-TH" sz="3600" b="1" kern="0" dirty="0" smtClean="0">
                <a:solidFill>
                  <a:schemeClr val="bg1"/>
                </a:solidFill>
              </a:rPr>
              <a:t>อาหาร</a:t>
            </a:r>
            <a:endParaRPr lang="th-TH" sz="36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9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9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กลุ่ม 19"/>
          <p:cNvGrpSpPr/>
          <p:nvPr/>
        </p:nvGrpSpPr>
        <p:grpSpPr>
          <a:xfrm>
            <a:off x="2123728" y="260648"/>
            <a:ext cx="4542860" cy="1301584"/>
            <a:chOff x="2344688" y="541947"/>
            <a:chExt cx="4542860" cy="1301584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2344688" y="541947"/>
              <a:ext cx="4320480" cy="1301584"/>
              <a:chOff x="2445423" y="543240"/>
              <a:chExt cx="4320480" cy="1301584"/>
            </a:xfrm>
          </p:grpSpPr>
          <p:sp>
            <p:nvSpPr>
              <p:cNvPr id="24" name="วงรี 23"/>
              <p:cNvSpPr/>
              <p:nvPr/>
            </p:nvSpPr>
            <p:spPr>
              <a:xfrm>
                <a:off x="4539884" y="620688"/>
                <a:ext cx="1296144" cy="1224136"/>
              </a:xfrm>
              <a:prstGeom prst="ellipse">
                <a:avLst/>
              </a:prstGeom>
              <a:solidFill>
                <a:srgbClr val="E3ABFF"/>
              </a:solidFill>
              <a:ln w="19050" cap="flat" cmpd="sng" algn="ctr">
                <a:noFill/>
                <a:prstDash val="solid"/>
              </a:ln>
              <a:effectLst>
                <a:softEdge rad="317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FreesiaUPC"/>
                </a:endParaRPr>
              </a:p>
            </p:txBody>
          </p:sp>
          <p:grpSp>
            <p:nvGrpSpPr>
              <p:cNvPr id="25" name="กลุ่ม 24"/>
              <p:cNvGrpSpPr/>
              <p:nvPr/>
            </p:nvGrpSpPr>
            <p:grpSpPr>
              <a:xfrm>
                <a:off x="2445423" y="543240"/>
                <a:ext cx="4320480" cy="1250454"/>
                <a:chOff x="2411760" y="620688"/>
                <a:chExt cx="4320480" cy="1250454"/>
              </a:xfrm>
            </p:grpSpPr>
            <p:grpSp>
              <p:nvGrpSpPr>
                <p:cNvPr id="26" name="กลุ่ม 25"/>
                <p:cNvGrpSpPr/>
                <p:nvPr/>
              </p:nvGrpSpPr>
              <p:grpSpPr>
                <a:xfrm>
                  <a:off x="2411760" y="620688"/>
                  <a:ext cx="4320480" cy="1250454"/>
                  <a:chOff x="2411760" y="620688"/>
                  <a:chExt cx="4320480" cy="1250454"/>
                </a:xfrm>
              </p:grpSpPr>
              <p:sp>
                <p:nvSpPr>
                  <p:cNvPr id="28" name="วงรี 27"/>
                  <p:cNvSpPr/>
                  <p:nvPr/>
                </p:nvSpPr>
                <p:spPr>
                  <a:xfrm>
                    <a:off x="5004048" y="647006"/>
                    <a:ext cx="1296144" cy="122413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19050" cap="flat" cmpd="sng" algn="ctr">
                    <a:noFill/>
                    <a:prstDash val="solid"/>
                  </a:ln>
                  <a:effectLst>
                    <a:softEdge rad="317500"/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Tw Cen MT"/>
                      <a:ea typeface="+mn-ea"/>
                      <a:cs typeface="FreesiaUPC"/>
                    </a:endParaRPr>
                  </a:p>
                </p:txBody>
              </p:sp>
              <p:sp>
                <p:nvSpPr>
                  <p:cNvPr id="29" name="วงรี 28"/>
                  <p:cNvSpPr/>
                  <p:nvPr/>
                </p:nvSpPr>
                <p:spPr>
                  <a:xfrm>
                    <a:off x="2915816" y="620688"/>
                    <a:ext cx="1296144" cy="122413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19050" cap="flat" cmpd="sng" algn="ctr">
                    <a:noFill/>
                    <a:prstDash val="solid"/>
                  </a:ln>
                  <a:effectLst>
                    <a:softEdge rad="317500"/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Tw Cen MT"/>
                      <a:ea typeface="+mn-ea"/>
                      <a:cs typeface="FreesiaUPC"/>
                    </a:endParaRPr>
                  </a:p>
                </p:txBody>
              </p:sp>
              <p:sp>
                <p:nvSpPr>
                  <p:cNvPr id="30" name="วงรี 29"/>
                  <p:cNvSpPr/>
                  <p:nvPr/>
                </p:nvSpPr>
                <p:spPr>
                  <a:xfrm>
                    <a:off x="2411760" y="620688"/>
                    <a:ext cx="1296144" cy="1224136"/>
                  </a:xfrm>
                  <a:prstGeom prst="ellipse">
                    <a:avLst/>
                  </a:prstGeom>
                  <a:solidFill>
                    <a:srgbClr val="E3ABFF"/>
                  </a:solidFill>
                  <a:ln w="19050" cap="flat" cmpd="sng" algn="ctr">
                    <a:noFill/>
                    <a:prstDash val="solid"/>
                  </a:ln>
                  <a:effectLst>
                    <a:softEdge rad="317500"/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Tw Cen MT"/>
                      <a:ea typeface="+mn-ea"/>
                      <a:cs typeface="FreesiaUPC"/>
                    </a:endParaRPr>
                  </a:p>
                </p:txBody>
              </p:sp>
              <p:sp>
                <p:nvSpPr>
                  <p:cNvPr id="31" name="วงรี 30"/>
                  <p:cNvSpPr/>
                  <p:nvPr/>
                </p:nvSpPr>
                <p:spPr>
                  <a:xfrm>
                    <a:off x="5436096" y="620688"/>
                    <a:ext cx="1296144" cy="1224136"/>
                  </a:xfrm>
                  <a:prstGeom prst="ellipse">
                    <a:avLst/>
                  </a:prstGeom>
                  <a:solidFill>
                    <a:srgbClr val="E3ABFF"/>
                  </a:solidFill>
                  <a:ln w="19050" cap="flat" cmpd="sng" algn="ctr">
                    <a:noFill/>
                    <a:prstDash val="solid"/>
                  </a:ln>
                  <a:effectLst>
                    <a:softEdge rad="317500"/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Tw Cen MT"/>
                      <a:ea typeface="+mn-ea"/>
                      <a:cs typeface="FreesiaUPC"/>
                    </a:endParaRPr>
                  </a:p>
                </p:txBody>
              </p:sp>
              <p:sp>
                <p:nvSpPr>
                  <p:cNvPr id="32" name="วงรี 31"/>
                  <p:cNvSpPr/>
                  <p:nvPr/>
                </p:nvSpPr>
                <p:spPr>
                  <a:xfrm>
                    <a:off x="3563888" y="647006"/>
                    <a:ext cx="1296144" cy="1224136"/>
                  </a:xfrm>
                  <a:prstGeom prst="ellipse">
                    <a:avLst/>
                  </a:prstGeom>
                  <a:solidFill>
                    <a:srgbClr val="E3ABFF"/>
                  </a:solidFill>
                  <a:ln w="19050" cap="flat" cmpd="sng" algn="ctr">
                    <a:noFill/>
                    <a:prstDash val="solid"/>
                  </a:ln>
                  <a:effectLst>
                    <a:softEdge rad="317500"/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Tw Cen MT"/>
                      <a:ea typeface="+mn-ea"/>
                      <a:cs typeface="FreesiaUPC"/>
                    </a:endParaRPr>
                  </a:p>
                </p:txBody>
              </p:sp>
            </p:grpSp>
            <p:sp>
              <p:nvSpPr>
                <p:cNvPr id="27" name="วงรี 26"/>
                <p:cNvSpPr/>
                <p:nvPr/>
              </p:nvSpPr>
              <p:spPr>
                <a:xfrm>
                  <a:off x="4031940" y="647006"/>
                  <a:ext cx="1296144" cy="1224136"/>
                </a:xfrm>
                <a:prstGeom prst="ellipse">
                  <a:avLst/>
                </a:prstGeom>
                <a:solidFill>
                  <a:srgbClr val="FFFF99"/>
                </a:solidFill>
                <a:ln w="19050" cap="flat" cmpd="sng" algn="ctr">
                  <a:noFill/>
                  <a:prstDash val="solid"/>
                </a:ln>
                <a:effectLst>
                  <a:softEdge rad="31750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FreesiaUPC"/>
                  </a:endParaRPr>
                </a:p>
              </p:txBody>
            </p:sp>
          </p:grpSp>
        </p:grpSp>
        <p:sp>
          <p:nvSpPr>
            <p:cNvPr id="22" name="TextBox 21"/>
            <p:cNvSpPr txBox="1"/>
            <p:nvPr/>
          </p:nvSpPr>
          <p:spPr>
            <a:xfrm>
              <a:off x="5951444" y="600017"/>
              <a:ext cx="93610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6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?</a:t>
              </a:r>
              <a:endParaRPr kumimoji="0" lang="th-TH" sz="6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80438" y="795612"/>
              <a:ext cx="3960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คำถามทบทวนความรู้</a:t>
              </a:r>
              <a:endParaRPr kumimoji="0" lang="th-TH" sz="4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51961" y="1484784"/>
            <a:ext cx="5157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การบริการอาหารมีความสำคัญอย่างไร</a:t>
            </a:r>
            <a:endParaRPr kumimoji="0" lang="th-TH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1651961" y="2420888"/>
            <a:ext cx="5743983" cy="4165968"/>
            <a:chOff x="3326544" y="2069559"/>
            <a:chExt cx="5743983" cy="4165968"/>
          </a:xfrm>
        </p:grpSpPr>
        <p:pic>
          <p:nvPicPr>
            <p:cNvPr id="34" name="Picture 2" descr="Z:\ภาพ 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544" y="2069559"/>
              <a:ext cx="5743983" cy="4165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213575" y="3789040"/>
              <a:ext cx="44182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/>
                <a:t>    ทำให้เกิดความสะดวก เกิดความพึงพอใจ</a:t>
              </a:r>
            </a:p>
            <a:p>
              <a:r>
                <a:rPr lang="th-TH" dirty="0" smtClean="0"/>
                <a:t> และมีความสุขในการรับประทานอาหาร</a:t>
              </a:r>
              <a:endParaRPr lang="th-TH" dirty="0"/>
            </a:p>
          </p:txBody>
        </p:sp>
      </p:grpSp>
      <p:sp>
        <p:nvSpPr>
          <p:cNvPr id="35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594990" y="6477000"/>
            <a:ext cx="533400" cy="381000"/>
          </a:xfrm>
        </p:spPr>
        <p:txBody>
          <a:bodyPr/>
          <a:lstStyle/>
          <a:p>
            <a:fld id="{856DFD11-9C27-4122-BEE2-2306CEDA8F12}" type="slidenum">
              <a:rPr lang="th-TH" sz="1600" smtClean="0">
                <a:solidFill>
                  <a:schemeClr val="tx1"/>
                </a:solidFill>
              </a:rPr>
              <a:t>351</a:t>
            </a:fld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8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9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95936" y="1844824"/>
            <a:ext cx="3022869" cy="646331"/>
          </a:xfrm>
          <a:prstGeom prst="rect">
            <a:avLst/>
          </a:prstGeom>
          <a:solidFill>
            <a:srgbClr val="C32D2E">
              <a:lumMod val="60000"/>
              <a:lumOff val="40000"/>
            </a:srgbClr>
          </a:solidFill>
          <a:ln w="1905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gsana New"/>
                <a:ea typeface="Tahoma" pitchFamily="34" charset="0"/>
                <a:cs typeface="Angsana New"/>
              </a:rPr>
              <a:t>คำถามคิดวิเคราะห์</a:t>
            </a:r>
          </a:p>
        </p:txBody>
      </p:sp>
      <p:pic>
        <p:nvPicPr>
          <p:cNvPr id="5" name="Picture 3" descr="D:\TEN\New folder\Q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106"/>
            <a:ext cx="3744416" cy="294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1907704" y="2985179"/>
            <a:ext cx="5328592" cy="17281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ysClr val="windowText" lastClr="000000"/>
                </a:solidFill>
              </a:rPr>
              <a:t>ถ้าให้จัดอาหารสำหรับครอบครัว 1 มื้อ </a:t>
            </a:r>
          </a:p>
          <a:p>
            <a:pPr algn="ctr"/>
            <a:r>
              <a:rPr lang="th-TH" sz="3200" b="1" dirty="0" smtClean="0">
                <a:solidFill>
                  <a:sysClr val="windowText" lastClr="000000"/>
                </a:solidFill>
              </a:rPr>
              <a:t>นักเรียนจะวางแผนในการทำงานอย่างไร</a:t>
            </a:r>
            <a:endParaRPr lang="th-TH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628017" y="6477000"/>
            <a:ext cx="533400" cy="381000"/>
          </a:xfrm>
        </p:spPr>
        <p:txBody>
          <a:bodyPr/>
          <a:lstStyle/>
          <a:p>
            <a:fld id="{856DFD11-9C27-4122-BEE2-2306CEDA8F12}" type="slidenum">
              <a:rPr lang="th-TH" sz="1600" smtClean="0">
                <a:solidFill>
                  <a:schemeClr val="tx1"/>
                </a:solidFill>
              </a:rPr>
              <a:t>352</a:t>
            </a:fld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0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กลุ่ม 2"/>
          <p:cNvGrpSpPr/>
          <p:nvPr/>
        </p:nvGrpSpPr>
        <p:grpSpPr>
          <a:xfrm>
            <a:off x="3203848" y="368660"/>
            <a:ext cx="2832514" cy="900100"/>
            <a:chOff x="3164189" y="269611"/>
            <a:chExt cx="2832514" cy="900100"/>
          </a:xfrm>
        </p:grpSpPr>
        <p:sp>
          <p:nvSpPr>
            <p:cNvPr id="29" name="ข้าวหลามตัด 7"/>
            <p:cNvSpPr/>
            <p:nvPr/>
          </p:nvSpPr>
          <p:spPr>
            <a:xfrm>
              <a:off x="4076388" y="269611"/>
              <a:ext cx="1008112" cy="900100"/>
            </a:xfrm>
            <a:prstGeom prst="diamond">
              <a:avLst/>
            </a:prstGeom>
            <a:solidFill>
              <a:srgbClr val="FF9999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grpSp>
          <p:nvGrpSpPr>
            <p:cNvPr id="30" name="กลุ่ม 29"/>
            <p:cNvGrpSpPr/>
            <p:nvPr/>
          </p:nvGrpSpPr>
          <p:grpSpPr>
            <a:xfrm>
              <a:off x="3164189" y="269611"/>
              <a:ext cx="2832514" cy="900100"/>
              <a:chOff x="2938314" y="671392"/>
              <a:chExt cx="3063738" cy="900100"/>
            </a:xfrm>
          </p:grpSpPr>
          <p:sp>
            <p:nvSpPr>
              <p:cNvPr id="31" name="ข้าวหลามตัด 6"/>
              <p:cNvSpPr/>
              <p:nvPr/>
            </p:nvSpPr>
            <p:spPr>
              <a:xfrm>
                <a:off x="3431647" y="671392"/>
                <a:ext cx="1008112" cy="900100"/>
              </a:xfrm>
              <a:prstGeom prst="diamond">
                <a:avLst/>
              </a:prstGeom>
              <a:solidFill>
                <a:srgbClr val="01CFC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solidFill>
                    <a:prstClr val="white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32" name="ข้าวหลามตัด 8"/>
              <p:cNvSpPr/>
              <p:nvPr/>
            </p:nvSpPr>
            <p:spPr>
              <a:xfrm>
                <a:off x="4500607" y="671392"/>
                <a:ext cx="1008112" cy="900100"/>
              </a:xfrm>
              <a:prstGeom prst="diamond">
                <a:avLst/>
              </a:prstGeom>
              <a:solidFill>
                <a:srgbClr val="01CFC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solidFill>
                    <a:prstClr val="white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33" name="ข้าวหลามตัด 9"/>
              <p:cNvSpPr/>
              <p:nvPr/>
            </p:nvSpPr>
            <p:spPr>
              <a:xfrm>
                <a:off x="4993940" y="671392"/>
                <a:ext cx="1008112" cy="900100"/>
              </a:xfrm>
              <a:prstGeom prst="diamond">
                <a:avLst/>
              </a:prstGeom>
              <a:solidFill>
                <a:srgbClr val="FF9999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solidFill>
                    <a:prstClr val="white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34" name="ข้าวหลามตัด 10"/>
              <p:cNvSpPr/>
              <p:nvPr/>
            </p:nvSpPr>
            <p:spPr>
              <a:xfrm>
                <a:off x="2938314" y="671392"/>
                <a:ext cx="1008112" cy="900100"/>
              </a:xfrm>
              <a:prstGeom prst="diamond">
                <a:avLst/>
              </a:prstGeom>
              <a:solidFill>
                <a:srgbClr val="FF9999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solidFill>
                    <a:prstClr val="white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35" name="สี่เหลี่ยมผืนผ้า 22"/>
              <p:cNvSpPr/>
              <p:nvPr/>
            </p:nvSpPr>
            <p:spPr>
              <a:xfrm>
                <a:off x="3068413" y="671392"/>
                <a:ext cx="2803535" cy="900100"/>
              </a:xfrm>
              <a:prstGeom prst="rect">
                <a:avLst/>
              </a:prstGeom>
              <a:solidFill>
                <a:srgbClr val="F0F3D1"/>
              </a:solidFill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solidFill>
                    <a:prstClr val="white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369810" y="730555"/>
                <a:ext cx="226159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4400" b="1" dirty="0" smtClean="0">
                    <a:solidFill>
                      <a:prstClr val="black"/>
                    </a:solidFill>
                    <a:effectLst>
                      <a:glow rad="63500">
                        <a:srgbClr val="FFFF00">
                          <a:alpha val="40000"/>
                        </a:srgbClr>
                      </a:glow>
                    </a:effectLst>
                    <a:latin typeface="Angsana New" pitchFamily="18" charset="-34"/>
                    <a:cs typeface="Angsana New" pitchFamily="18" charset="-34"/>
                  </a:rPr>
                  <a:t>สรุปความรู้</a:t>
                </a:r>
                <a:endParaRPr lang="th-TH" sz="4400" b="1" dirty="0">
                  <a:solidFill>
                    <a:prstClr val="black"/>
                  </a:solidFill>
                  <a:effectLst>
                    <a:glow rad="63500">
                      <a:srgbClr val="FFFF00">
                        <a:alpha val="40000"/>
                      </a:srgbClr>
                    </a:glow>
                  </a:effectLst>
                  <a:latin typeface="Angsana New" pitchFamily="18" charset="-34"/>
                  <a:cs typeface="Angsana New" pitchFamily="18" charset="-34"/>
                </a:endParaRPr>
              </a:p>
            </p:txBody>
          </p:sp>
        </p:grpSp>
      </p:grpSp>
      <p:sp>
        <p:nvSpPr>
          <p:cNvPr id="37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628017" y="6477000"/>
            <a:ext cx="533400" cy="381000"/>
          </a:xfrm>
        </p:spPr>
        <p:txBody>
          <a:bodyPr>
            <a:normAutofit/>
          </a:bodyPr>
          <a:lstStyle/>
          <a:p>
            <a:fld id="{856DFD11-9C27-4122-BEE2-2306CEDA8F12}" type="slidenum">
              <a:rPr lang="th-TH" sz="1600" b="1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pPr/>
              <a:t>353</a:t>
            </a:fld>
            <a:endParaRPr lang="th-TH" sz="16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38" name="Straight Connector 20"/>
          <p:cNvCxnSpPr/>
          <p:nvPr/>
        </p:nvCxnSpPr>
        <p:spPr>
          <a:xfrm>
            <a:off x="4571975" y="2826973"/>
            <a:ext cx="542" cy="462420"/>
          </a:xfrm>
          <a:prstGeom prst="line">
            <a:avLst/>
          </a:prstGeom>
          <a:noFill/>
          <a:ln w="38100" cap="flat" cmpd="sng" algn="ctr">
            <a:solidFill>
              <a:srgbClr val="3891A7"/>
            </a:solidFill>
            <a:prstDash val="solid"/>
          </a:ln>
          <a:effectLst/>
        </p:spPr>
      </p:cxnSp>
      <p:grpSp>
        <p:nvGrpSpPr>
          <p:cNvPr id="39" name="กลุ่ม 38"/>
          <p:cNvGrpSpPr/>
          <p:nvPr/>
        </p:nvGrpSpPr>
        <p:grpSpPr>
          <a:xfrm>
            <a:off x="1691680" y="3283082"/>
            <a:ext cx="5797107" cy="2442045"/>
            <a:chOff x="1714252" y="3161715"/>
            <a:chExt cx="5657625" cy="2442045"/>
          </a:xfrm>
        </p:grpSpPr>
        <p:sp>
          <p:nvSpPr>
            <p:cNvPr id="40" name="สี่เหลี่ยมผืนผ้ามุมมน 39"/>
            <p:cNvSpPr/>
            <p:nvPr/>
          </p:nvSpPr>
          <p:spPr>
            <a:xfrm>
              <a:off x="1714252" y="3161715"/>
              <a:ext cx="5657625" cy="244204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88588" y="3283101"/>
              <a:ext cx="537742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thai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ngsana New" pitchFamily="18" charset="-34"/>
                  <a:cs typeface="Angsana New" pitchFamily="18" charset="-34"/>
                </a:rPr>
                <a:t>   </a:t>
              </a:r>
              <a:r>
                <a:rPr kumimoji="0" lang="th-TH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ngsana New" pitchFamily="18" charset="-34"/>
                  <a:cs typeface="Angsana New" pitchFamily="18" charset="-34"/>
                </a:rPr>
                <a:t>     </a:t>
              </a:r>
              <a:r>
                <a:rPr kumimoji="0" lang="th-TH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ngsana New" pitchFamily="18" charset="-34"/>
                  <a:cs typeface="Angsana New" pitchFamily="18" charset="-34"/>
                </a:rPr>
                <a:t>การบริการอาหารเป็นขั้นตอนหนึ่งของกระบวนการจัดการอาหาร ซึ่งผู้บริการควรศึกษาเกี่ยวกับภาชนะเครื่องใช้และแนวปฏิบัติในการบริการอาหาร เพื่อให้        ผู้รับประทานอาหารเกิดความพึงพอใจและมีความสุข     ในการรับประทานอาหาร</a:t>
              </a:r>
              <a:endParaRPr kumimoji="0" lang="th-TH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42" name="กลุ่ม 41"/>
          <p:cNvGrpSpPr/>
          <p:nvPr/>
        </p:nvGrpSpPr>
        <p:grpSpPr>
          <a:xfrm>
            <a:off x="3249535" y="2132856"/>
            <a:ext cx="2808311" cy="719294"/>
            <a:chOff x="3275856" y="1374408"/>
            <a:chExt cx="2808311" cy="719294"/>
          </a:xfrm>
        </p:grpSpPr>
        <p:sp>
          <p:nvSpPr>
            <p:cNvPr id="43" name="มนมุมสี่เหลี่ยมผืนผ้าด้านเดียวกัน 42"/>
            <p:cNvSpPr/>
            <p:nvPr/>
          </p:nvSpPr>
          <p:spPr>
            <a:xfrm>
              <a:off x="3275856" y="1374408"/>
              <a:ext cx="2664296" cy="719294"/>
            </a:xfrm>
            <a:prstGeom prst="round2SameRect">
              <a:avLst>
                <a:gd name="adj1" fmla="val 16667"/>
                <a:gd name="adj2" fmla="val 23585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0000" cap="flat" cmpd="sng" algn="ctr">
              <a:noFill/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75856" y="1408188"/>
              <a:ext cx="28083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ngsana New" pitchFamily="18" charset="-34"/>
                  <a:cs typeface="Angsana New" pitchFamily="18" charset="-34"/>
                </a:rPr>
                <a:t>การบริการอาหาร</a:t>
              </a:r>
              <a:endParaRPr kumimoji="0" lang="th-TH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ngsana New" pitchFamily="18" charset="-34"/>
                <a:cs typeface="Angsana New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764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2" y="980728"/>
            <a:ext cx="2520280" cy="3630797"/>
          </a:xfrm>
          <a:prstGeom prst="rect">
            <a:avLst/>
          </a:prstGeom>
        </p:spPr>
      </p:pic>
      <p:grpSp>
        <p:nvGrpSpPr>
          <p:cNvPr id="2" name="กลุ่ม 1"/>
          <p:cNvGrpSpPr/>
          <p:nvPr/>
        </p:nvGrpSpPr>
        <p:grpSpPr>
          <a:xfrm>
            <a:off x="2388273" y="3002276"/>
            <a:ext cx="5375565" cy="2160240"/>
            <a:chOff x="2388273" y="2289939"/>
            <a:chExt cx="5375565" cy="2160240"/>
          </a:xfrm>
        </p:grpSpPr>
        <p:sp>
          <p:nvSpPr>
            <p:cNvPr id="9" name="สี่เหลี่ยมผืนผ้ามุมมน 8"/>
            <p:cNvSpPr/>
            <p:nvPr/>
          </p:nvSpPr>
          <p:spPr>
            <a:xfrm>
              <a:off x="2388273" y="2289939"/>
              <a:ext cx="5375565" cy="2160240"/>
            </a:xfrm>
            <a:prstGeom prst="roundRect">
              <a:avLst/>
            </a:prstGeom>
            <a:solidFill>
              <a:srgbClr val="B43DC1"/>
            </a:solidFill>
            <a:ln w="47625" cap="flat" cmpd="dbl" algn="ctr">
              <a:solidFill>
                <a:sysClr val="window" lastClr="FFFFFF"/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FreesiaUPC"/>
              </a:endParaRPr>
            </a:p>
          </p:txBody>
        </p:sp>
        <p:sp>
          <p:nvSpPr>
            <p:cNvPr id="5" name="สี่เหลี่ยมผืนผ้า 4"/>
            <p:cNvSpPr/>
            <p:nvPr/>
          </p:nvSpPr>
          <p:spPr>
            <a:xfrm>
              <a:off x="2771799" y="2480717"/>
              <a:ext cx="460851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ngsana New" pitchFamily="18" charset="-34"/>
                </a:rPr>
                <a:t>การ</a:t>
              </a:r>
              <a:r>
                <a:rPr kumimoji="0" lang="th-TH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ngsana New" pitchFamily="18" charset="-34"/>
                </a:rPr>
                <a:t>งานอาชีพและเทคโนโลยี</a:t>
              </a:r>
              <a:br>
                <a:rPr kumimoji="0" lang="th-TH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ngsana New" pitchFamily="18" charset="-34"/>
                </a:rPr>
              </a:br>
              <a:r>
                <a:rPr kumimoji="0" lang="th-TH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ngsana New" pitchFamily="18" charset="-34"/>
                </a:rPr>
                <a:t>ม. </a:t>
              </a:r>
              <a:r>
                <a:rPr kumimoji="0" lang="th-TH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ngsana New" pitchFamily="18" charset="-34"/>
                </a:rPr>
                <a:t>1</a:t>
              </a:r>
              <a:r>
                <a:rPr kumimoji="0" lang="th-TH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ngsana New" pitchFamily="18" charset="-34"/>
                </a:rPr>
                <a:t/>
              </a:r>
              <a:br>
                <a:rPr kumimoji="0" lang="th-TH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ngsana New" pitchFamily="18" charset="-34"/>
                </a:rPr>
              </a:br>
              <a:r>
                <a:rPr kumimoji="0" lang="th-TH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ngsana New" pitchFamily="18" charset="-34"/>
                </a:rPr>
                <a:t>หน่วยการเรียนรู้ที่ </a:t>
              </a:r>
              <a:r>
                <a:rPr kumimoji="0" lang="th-TH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ngsana New" pitchFamily="18" charset="-34"/>
                </a:rPr>
                <a:t>4 แม่ครัววัยใส </a:t>
              </a:r>
              <a:endPara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</a:endParaRPr>
            </a:p>
          </p:txBody>
        </p:sp>
      </p:grpSp>
      <p:sp>
        <p:nvSpPr>
          <p:cNvPr id="7" name="Rectangle 20"/>
          <p:cNvSpPr/>
          <p:nvPr/>
        </p:nvSpPr>
        <p:spPr>
          <a:xfrm>
            <a:off x="2483768" y="1405033"/>
            <a:ext cx="6408712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1" i="0" u="none" strike="noStrike" kern="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แบบทดสอบ</a:t>
            </a:r>
            <a:r>
              <a:rPr kumimoji="0" lang="th-TH" sz="4400" b="1" i="0" u="none" strike="noStrike" kern="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หลังเรียน (</a:t>
            </a:r>
            <a:r>
              <a:rPr kumimoji="0" lang="en-US" sz="4400" b="1" i="0" u="none" strike="noStrike" kern="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Post-test</a:t>
            </a:r>
            <a:r>
              <a:rPr kumimoji="0" lang="th-TH" sz="4400" b="1" i="0" u="none" strike="noStrike" kern="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)</a:t>
            </a:r>
            <a:endParaRPr kumimoji="0" lang="th-TH" sz="4400" b="0" i="0" u="none" strike="noStrike" kern="0" cap="none" spc="0" normalizeH="0" baseline="0" noProof="0" dirty="0" smtClean="0">
              <a:ln w="0"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0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528205" y="6432376"/>
            <a:ext cx="533400" cy="381000"/>
          </a:xfrm>
        </p:spPr>
        <p:txBody>
          <a:bodyPr/>
          <a:lstStyle/>
          <a:p>
            <a:fld id="{856DFD11-9C27-4122-BEE2-2306CEDA8F12}" type="slidenum">
              <a:rPr lang="th-TH" smtClean="0">
                <a:solidFill>
                  <a:schemeClr val="tx1"/>
                </a:solidFill>
              </a:rPr>
              <a:t>354</a:t>
            </a:fld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8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กลุ่ม 14"/>
          <p:cNvGrpSpPr/>
          <p:nvPr/>
        </p:nvGrpSpPr>
        <p:grpSpPr>
          <a:xfrm>
            <a:off x="0" y="5445224"/>
            <a:ext cx="9144000" cy="1412776"/>
            <a:chOff x="0" y="5445224"/>
            <a:chExt cx="9144000" cy="1412776"/>
          </a:xfrm>
          <a:solidFill>
            <a:schemeClr val="bg1">
              <a:lumMod val="65000"/>
            </a:schemeClr>
          </a:solidFill>
        </p:grpSpPr>
        <p:sp>
          <p:nvSpPr>
            <p:cNvPr id="2" name="สี่เหลี่ยมผืนผ้า 1"/>
            <p:cNvSpPr/>
            <p:nvPr/>
          </p:nvSpPr>
          <p:spPr>
            <a:xfrm>
              <a:off x="0" y="5445224"/>
              <a:ext cx="9144000" cy="14127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5445224"/>
              <a:ext cx="9072594" cy="12311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th-TH" sz="2600" b="1" dirty="0" smtClean="0">
                  <a:solidFill>
                    <a:srgbClr val="000000"/>
                  </a:solidFill>
                </a:rPr>
                <a:t>คำอธิบาย</a:t>
              </a:r>
              <a:r>
                <a:rPr lang="en-US" sz="2600" b="1" dirty="0" smtClean="0">
                  <a:solidFill>
                    <a:srgbClr val="000000"/>
                  </a:solidFill>
                </a:rPr>
                <a:t>:</a:t>
              </a:r>
              <a:r>
                <a:rPr lang="th-TH" sz="2600" b="1" dirty="0" smtClean="0">
                  <a:solidFill>
                    <a:srgbClr val="000000"/>
                  </a:solidFill>
                </a:rPr>
                <a:t>  </a:t>
              </a:r>
              <a:r>
                <a:rPr lang="th-TH" sz="2400" dirty="0"/>
                <a:t>ข  ถูกต้อง เพราะการกำหนดรายการอาหารล่วงหน้าเป็นสัปดาห์จำเป็นต่อการเตรียมวางแผนซื้อวัตถุดิบ </a:t>
              </a:r>
              <a:r>
                <a:rPr lang="th-TH" sz="2400" dirty="0" smtClean="0"/>
                <a:t>ดังนั้น </a:t>
              </a:r>
              <a:r>
                <a:rPr lang="th-TH" sz="2400" dirty="0"/>
                <a:t>การกำหนดรายการอาหารสำหรับครอบครัวล่วงหน้าเป็นสัปดาห์จึงจำเป็น </a:t>
              </a:r>
              <a:r>
                <a:rPr lang="th-TH" sz="2400" dirty="0" smtClean="0"/>
                <a:t>เนื่องจากจะได้มีเวลาสำรวจอาหาร เครื่องปรุงที่มีอยู่ เตรียม</a:t>
              </a:r>
              <a:r>
                <a:rPr lang="th-TH" sz="2400" dirty="0"/>
                <a:t>วางแผนซื้อ</a:t>
              </a:r>
              <a:r>
                <a:rPr lang="th-TH" sz="2400" dirty="0" smtClean="0"/>
                <a:t>วัตถุดิบและจัดเตรียมเงินรายจ่ายค่าอาหาร</a:t>
              </a:r>
              <a:endParaRPr lang="th-TH" sz="2400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20044" y="332656"/>
            <a:ext cx="5703912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600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เลือก</a:t>
            </a:r>
            <a:r>
              <a:rPr lang="th-TH" sz="3600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คำตอบที่ถูกต้องที่สุดเพียงคำตอบ</a:t>
            </a:r>
            <a:r>
              <a:rPr lang="th-TH" sz="3600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เดียว </a:t>
            </a:r>
            <a:endParaRPr lang="th-TH" sz="3600" b="1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628017" y="6453336"/>
            <a:ext cx="533400" cy="404664"/>
          </a:xfrm>
        </p:spPr>
        <p:txBody>
          <a:bodyPr>
            <a:normAutofit/>
          </a:bodyPr>
          <a:lstStyle/>
          <a:p>
            <a:fld id="{856DFD11-9C27-4122-BEE2-2306CEDA8F12}" type="slidenum">
              <a:rPr lang="th-TH" sz="1600" smtClean="0">
                <a:solidFill>
                  <a:schemeClr val="tx1"/>
                </a:solidFill>
              </a:rPr>
              <a:t>355</a:t>
            </a:fld>
            <a:endParaRPr lang="th-TH" sz="1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9756" y="2897589"/>
            <a:ext cx="525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</a:rPr>
              <a:t>ก</a:t>
            </a:r>
            <a:r>
              <a:rPr lang="th-TH" dirty="0" smtClean="0">
                <a:solidFill>
                  <a:srgbClr val="000000"/>
                </a:solidFill>
              </a:rPr>
              <a:t>  </a:t>
            </a:r>
            <a:r>
              <a:rPr lang="th-TH" dirty="0">
                <a:solidFill>
                  <a:srgbClr val="000000"/>
                </a:solidFill>
                <a:latin typeface="Times New Roman"/>
                <a:ea typeface="Calibri"/>
              </a:rPr>
              <a:t>ไม่จำเป็น เพราะทำให้เสียเวลาทำงาน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9756" y="3561887"/>
            <a:ext cx="5237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</a:rPr>
              <a:t>ข  </a:t>
            </a:r>
            <a:r>
              <a:rPr lang="th-TH" dirty="0">
                <a:solidFill>
                  <a:srgbClr val="000000"/>
                </a:solidFill>
                <a:latin typeface="Times New Roman"/>
                <a:ea typeface="Calibri"/>
              </a:rPr>
              <a:t>จำเป็น เพราะจะได้เตรียมวางแผนซื้อวัตถุดิบ </a:t>
            </a:r>
            <a:endParaRPr lang="th-TH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4709" y="4169381"/>
            <a:ext cx="5237623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0170">
              <a:lnSpc>
                <a:spcPct val="115000"/>
              </a:lnSpc>
              <a:spcAft>
                <a:spcPts val="1000"/>
              </a:spcAft>
            </a:pPr>
            <a:r>
              <a:rPr lang="th-TH" b="1" dirty="0" smtClean="0">
                <a:solidFill>
                  <a:srgbClr val="000000"/>
                </a:solidFill>
              </a:rPr>
              <a:t>ค</a:t>
            </a:r>
            <a:r>
              <a:rPr lang="th-TH" dirty="0" smtClean="0">
                <a:solidFill>
                  <a:srgbClr val="000000"/>
                </a:solidFill>
              </a:rPr>
              <a:t>  </a:t>
            </a:r>
            <a:r>
              <a:rPr lang="th-TH" dirty="0">
                <a:solidFill>
                  <a:srgbClr val="000000"/>
                </a:solidFill>
                <a:latin typeface="Times New Roman"/>
                <a:ea typeface="Calibri"/>
              </a:rPr>
              <a:t>จำเป็น เพราะจะทำให้ประกอบอาหารเสร็จเร็วขึ้น</a:t>
            </a:r>
            <a:endParaRPr lang="en-US" sz="2000" dirty="0">
              <a:solidFill>
                <a:srgbClr val="000000"/>
              </a:solidFill>
              <a:latin typeface="Calibri"/>
              <a:ea typeface="Calibri"/>
              <a:cs typeface="Cordia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1881" y="4889461"/>
            <a:ext cx="6095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</a:rPr>
              <a:t>ง</a:t>
            </a:r>
            <a:r>
              <a:rPr lang="th-TH" dirty="0" smtClean="0">
                <a:solidFill>
                  <a:srgbClr val="000000"/>
                </a:solidFill>
              </a:rPr>
              <a:t>  </a:t>
            </a:r>
            <a:r>
              <a:rPr lang="th-TH" dirty="0">
                <a:solidFill>
                  <a:srgbClr val="000000"/>
                </a:solidFill>
                <a:latin typeface="Times New Roman"/>
                <a:ea typeface="Calibri"/>
              </a:rPr>
              <a:t>ไม่จำเป็น เพราะในครอบครัวมีคนน้อย</a:t>
            </a:r>
            <a:r>
              <a:rPr lang="th-TH" dirty="0" smtClean="0">
                <a:solidFill>
                  <a:srgbClr val="000000"/>
                </a:solidFill>
                <a:latin typeface="Times New Roman"/>
                <a:ea typeface="Calibri"/>
              </a:rPr>
              <a:t>อะไรก็</a:t>
            </a:r>
            <a:r>
              <a:rPr lang="th-TH" dirty="0">
                <a:solidFill>
                  <a:srgbClr val="000000"/>
                </a:solidFill>
                <a:latin typeface="Times New Roman"/>
                <a:ea typeface="Calibri"/>
              </a:rPr>
              <a:t>รับประทานได้</a:t>
            </a:r>
            <a:endParaRPr lang="th-TH" dirty="0">
              <a:solidFill>
                <a:srgbClr val="000000"/>
              </a:solidFill>
            </a:endParaRPr>
          </a:p>
        </p:txBody>
      </p:sp>
      <p:grpSp>
        <p:nvGrpSpPr>
          <p:cNvPr id="11" name="กลุ่ม 10"/>
          <p:cNvGrpSpPr/>
          <p:nvPr/>
        </p:nvGrpSpPr>
        <p:grpSpPr>
          <a:xfrm>
            <a:off x="1146199" y="1650759"/>
            <a:ext cx="6624736" cy="1191816"/>
            <a:chOff x="1506722" y="786187"/>
            <a:chExt cx="8038188" cy="1191816"/>
          </a:xfrm>
        </p:grpSpPr>
        <p:sp>
          <p:nvSpPr>
            <p:cNvPr id="5" name="TextBox 4"/>
            <p:cNvSpPr txBox="1"/>
            <p:nvPr/>
          </p:nvSpPr>
          <p:spPr>
            <a:xfrm>
              <a:off x="1995940" y="786187"/>
              <a:ext cx="7548970" cy="11918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th-TH" sz="3200" b="1" dirty="0" smtClean="0">
                  <a:solidFill>
                    <a:sysClr val="windowText" lastClr="000000"/>
                  </a:solidFill>
                </a:rPr>
                <a:t>    การ</a:t>
              </a:r>
              <a:r>
                <a:rPr lang="th-TH" sz="3200" b="1" dirty="0">
                  <a:solidFill>
                    <a:sysClr val="windowText" lastClr="000000"/>
                  </a:solidFill>
                </a:rPr>
                <a:t>กำหนดรายการอาหารสำหรับครอบครัว</a:t>
              </a:r>
              <a:r>
                <a:rPr lang="th-TH" sz="3200" b="1" dirty="0" smtClean="0">
                  <a:solidFill>
                    <a:sysClr val="windowText" lastClr="000000"/>
                  </a:solidFill>
                </a:rPr>
                <a:t>ล่วงหน้า</a:t>
              </a:r>
            </a:p>
            <a:p>
              <a:r>
                <a:rPr lang="th-TH" sz="3200" b="1" dirty="0">
                  <a:solidFill>
                    <a:sysClr val="windowText" lastClr="000000"/>
                  </a:solidFill>
                </a:rPr>
                <a:t> </a:t>
              </a:r>
              <a:r>
                <a:rPr lang="th-TH" sz="3200" b="1" dirty="0" smtClean="0">
                  <a:solidFill>
                    <a:sysClr val="windowText" lastClr="000000"/>
                  </a:solidFill>
                </a:rPr>
                <a:t>   เป็น</a:t>
              </a:r>
              <a:r>
                <a:rPr lang="th-TH" sz="3200" b="1" dirty="0">
                  <a:solidFill>
                    <a:sysClr val="windowText" lastClr="000000"/>
                  </a:solidFill>
                </a:rPr>
                <a:t>สัปดาห์จำเป็นหรือไม่ เพราะ</a:t>
              </a:r>
              <a:r>
                <a:rPr lang="th-TH" sz="3200" b="1" dirty="0" smtClean="0">
                  <a:solidFill>
                    <a:sysClr val="windowText" lastClr="000000"/>
                  </a:solidFill>
                </a:rPr>
                <a:t>อะไร</a:t>
              </a:r>
              <a:endParaRPr lang="th-TH" sz="3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506722" y="1073995"/>
              <a:ext cx="791271" cy="6352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1.</a:t>
              </a:r>
              <a:endParaRPr lang="th-TH" sz="3200" b="1" dirty="0">
                <a:solidFill>
                  <a:srgbClr val="000000">
                    <a:lumMod val="95000"/>
                    <a:lumOff val="5000"/>
                  </a:srgbClr>
                </a:solidFill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1764709" y="3618297"/>
            <a:ext cx="396000" cy="410400"/>
          </a:xfrm>
          <a:prstGeom prst="ellipse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3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4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4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34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44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5806" y="2391753"/>
            <a:ext cx="398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</a:rPr>
              <a:t>ก</a:t>
            </a:r>
            <a:r>
              <a:rPr lang="th-TH" dirty="0" smtClean="0">
                <a:solidFill>
                  <a:srgbClr val="000000"/>
                </a:solidFill>
              </a:rPr>
              <a:t>   เนื้อ</a:t>
            </a:r>
            <a:r>
              <a:rPr lang="th-TH" dirty="0">
                <a:solidFill>
                  <a:srgbClr val="000000"/>
                </a:solidFill>
              </a:rPr>
              <a:t>สีแดงสด มีเม็ด</a:t>
            </a:r>
            <a:r>
              <a:rPr lang="th-TH" dirty="0" smtClean="0">
                <a:solidFill>
                  <a:srgbClr val="000000"/>
                </a:solidFill>
              </a:rPr>
              <a:t>สาคู</a:t>
            </a:r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1584" y="3068960"/>
            <a:ext cx="3988069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0170">
              <a:lnSpc>
                <a:spcPct val="115000"/>
              </a:lnSpc>
              <a:spcAft>
                <a:spcPts val="1000"/>
              </a:spcAft>
            </a:pPr>
            <a:r>
              <a:rPr lang="th-TH" b="1" dirty="0" smtClean="0">
                <a:solidFill>
                  <a:srgbClr val="000000"/>
                </a:solidFill>
              </a:rPr>
              <a:t>ข</a:t>
            </a:r>
            <a:r>
              <a:rPr lang="th-TH" dirty="0" smtClean="0">
                <a:solidFill>
                  <a:srgbClr val="000000"/>
                </a:solidFill>
              </a:rPr>
              <a:t>   </a:t>
            </a:r>
            <a:r>
              <a:rPr lang="th-TH" dirty="0" smtClean="0">
                <a:solidFill>
                  <a:srgbClr val="000000"/>
                </a:solidFill>
                <a:latin typeface="Times New Roman"/>
                <a:ea typeface="Calibri"/>
              </a:rPr>
              <a:t>เนื้อ</a:t>
            </a:r>
            <a:r>
              <a:rPr lang="th-TH" dirty="0">
                <a:solidFill>
                  <a:srgbClr val="000000"/>
                </a:solidFill>
                <a:latin typeface="Times New Roman"/>
                <a:ea typeface="Calibri"/>
              </a:rPr>
              <a:t>สีชมพูอ่อน มี</a:t>
            </a:r>
            <a:r>
              <a:rPr lang="th-TH" dirty="0" smtClean="0">
                <a:solidFill>
                  <a:srgbClr val="000000"/>
                </a:solidFill>
                <a:latin typeface="Times New Roman"/>
                <a:ea typeface="Calibri"/>
              </a:rPr>
              <a:t>พังผืด</a:t>
            </a:r>
            <a:endParaRPr lang="en-US" sz="2000" dirty="0">
              <a:solidFill>
                <a:srgbClr val="000000"/>
              </a:solidFill>
              <a:latin typeface="Calibri"/>
              <a:ea typeface="Calibri"/>
              <a:cs typeface="Cordia Ne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5806" y="3831913"/>
            <a:ext cx="39880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0000"/>
                </a:solidFill>
              </a:rPr>
              <a:t>ค</a:t>
            </a:r>
            <a:r>
              <a:rPr lang="th-TH" dirty="0">
                <a:solidFill>
                  <a:srgbClr val="000000"/>
                </a:solidFill>
              </a:rPr>
              <a:t>   เนื้อสีแดงสด มีกลิ่น</a:t>
            </a:r>
            <a:r>
              <a:rPr lang="th-TH" dirty="0" smtClean="0">
                <a:solidFill>
                  <a:srgbClr val="000000"/>
                </a:solidFill>
              </a:rPr>
              <a:t>เหม็น</a:t>
            </a:r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42500" y="4551993"/>
            <a:ext cx="39880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0000"/>
                </a:solidFill>
              </a:rPr>
              <a:t>ง</a:t>
            </a:r>
            <a:r>
              <a:rPr lang="th-TH" dirty="0">
                <a:solidFill>
                  <a:srgbClr val="000000"/>
                </a:solidFill>
              </a:rPr>
              <a:t>   เนื้อสีชมพูอ่อน มีมันสี</a:t>
            </a:r>
            <a:r>
              <a:rPr lang="th-TH" dirty="0" smtClean="0">
                <a:solidFill>
                  <a:srgbClr val="000000"/>
                </a:solidFill>
              </a:rPr>
              <a:t>ขาว</a:t>
            </a:r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785302" y="4605457"/>
            <a:ext cx="396000" cy="410400"/>
          </a:xfrm>
          <a:prstGeom prst="ellipse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>
              <a:solidFill>
                <a:srgbClr val="FFFFFF"/>
              </a:solidFill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1907705" y="927770"/>
            <a:ext cx="4968552" cy="1191816"/>
            <a:chOff x="2162688" y="367211"/>
            <a:chExt cx="4721758" cy="1191816"/>
          </a:xfrm>
        </p:grpSpPr>
        <p:sp>
          <p:nvSpPr>
            <p:cNvPr id="4" name="TextBox 3"/>
            <p:cNvSpPr txBox="1"/>
            <p:nvPr/>
          </p:nvSpPr>
          <p:spPr>
            <a:xfrm>
              <a:off x="2571119" y="367211"/>
              <a:ext cx="4313327" cy="1191816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h-TH" sz="3200" i="1" dirty="0" smtClean="0">
                  <a:solidFill>
                    <a:srgbClr val="000000"/>
                  </a:solidFill>
                </a:rPr>
                <a:t>    “</a:t>
              </a:r>
              <a:r>
                <a:rPr lang="th-TH" sz="3200" i="1" dirty="0">
                  <a:solidFill>
                    <a:srgbClr val="000000"/>
                  </a:solidFill>
                </a:rPr>
                <a:t>แม่ให้จิตราไปซื้อเนื้อหมูใน</a:t>
              </a:r>
              <a:r>
                <a:rPr lang="th-TH" sz="3200" i="1" dirty="0" smtClean="0">
                  <a:solidFill>
                    <a:srgbClr val="000000"/>
                  </a:solidFill>
                </a:rPr>
                <a:t>ตลาด” </a:t>
              </a:r>
              <a:r>
                <a:rPr lang="th-TH" sz="3200" b="1" dirty="0" smtClean="0">
                  <a:solidFill>
                    <a:srgbClr val="000000"/>
                  </a:solidFill>
                </a:rPr>
                <a:t>จิตรา</a:t>
              </a:r>
              <a:r>
                <a:rPr lang="th-TH" sz="3200" b="1" dirty="0">
                  <a:solidFill>
                    <a:srgbClr val="000000"/>
                  </a:solidFill>
                </a:rPr>
                <a:t>ควรเลือกซื้อเนื้อหมูอย่างไร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162688" y="645493"/>
              <a:ext cx="644495" cy="6352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2</a:t>
              </a:r>
              <a:r>
                <a:rPr lang="th-TH" sz="320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.</a:t>
              </a:r>
              <a:endParaRPr lang="th-TH" sz="3200" b="1" dirty="0">
                <a:solidFill>
                  <a:srgbClr val="000000">
                    <a:lumMod val="95000"/>
                    <a:lumOff val="5000"/>
                  </a:srgbClr>
                </a:solidFill>
              </a:endParaRPr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0" y="5445224"/>
            <a:ext cx="9144000" cy="1412776"/>
            <a:chOff x="0" y="5445224"/>
            <a:chExt cx="9144000" cy="1412776"/>
          </a:xfrm>
          <a:solidFill>
            <a:schemeClr val="bg1">
              <a:lumMod val="65000"/>
            </a:schemeClr>
          </a:solidFill>
        </p:grpSpPr>
        <p:sp>
          <p:nvSpPr>
            <p:cNvPr id="16" name="สี่เหลี่ยมผืนผ้า 15"/>
            <p:cNvSpPr/>
            <p:nvPr/>
          </p:nvSpPr>
          <p:spPr>
            <a:xfrm>
              <a:off x="0" y="5445224"/>
              <a:ext cx="9144000" cy="14127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0" y="5445224"/>
              <a:ext cx="9072594" cy="12311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th-TH" sz="2600" b="1" dirty="0" smtClean="0">
                  <a:solidFill>
                    <a:srgbClr val="000000"/>
                  </a:solidFill>
                </a:rPr>
                <a:t>คำอธิบาย</a:t>
              </a:r>
              <a:r>
                <a:rPr lang="en-US" sz="2600" b="1" dirty="0" smtClean="0">
                  <a:solidFill>
                    <a:srgbClr val="000000"/>
                  </a:solidFill>
                </a:rPr>
                <a:t>: </a:t>
              </a:r>
              <a:r>
                <a:rPr lang="th-TH" sz="2400" dirty="0" smtClean="0"/>
                <a:t>ง  </a:t>
              </a:r>
              <a:r>
                <a:rPr lang="th-TH" sz="2400" dirty="0"/>
                <a:t>ถูกต้อง </a:t>
              </a:r>
              <a:r>
                <a:rPr lang="th-TH" sz="2400" dirty="0" smtClean="0"/>
                <a:t>เพราะลักษณะเนื้อ</a:t>
              </a:r>
              <a:r>
                <a:rPr lang="th-TH" sz="2400" dirty="0"/>
                <a:t>หมูที่ควรเลือก</a:t>
              </a:r>
              <a:r>
                <a:rPr lang="th-TH" sz="2400" dirty="0" smtClean="0"/>
                <a:t>ซื้อควรมี</a:t>
              </a:r>
              <a:r>
                <a:rPr lang="th-TH" sz="2400" dirty="0"/>
                <a:t>สีชมพูอ่อน เนื้อแน่น เมื่อกดแล้วเนื้อไม่บุ๋ม </a:t>
              </a:r>
              <a:endParaRPr lang="th-TH" sz="2400" dirty="0" smtClean="0"/>
            </a:p>
            <a:p>
              <a:r>
                <a:rPr lang="th-TH" sz="2400" dirty="0" smtClean="0"/>
                <a:t>มี</a:t>
              </a:r>
              <a:r>
                <a:rPr lang="th-TH" sz="2400" dirty="0"/>
                <a:t>มันสีขาว หนังเกลี้ยงและบาง ไม่มีเม็ดสาคูที่เป็นตัวอ่อนพยาธิติดอยู่ ไม่มีพังผืดระหว่างชั้น ดังนั้น เนื้อหมูที่มีเนื้อสีชมพู </a:t>
              </a:r>
              <a:r>
                <a:rPr lang="th-TH" sz="2400" dirty="0" smtClean="0"/>
                <a:t>  มี</a:t>
              </a:r>
              <a:r>
                <a:rPr lang="th-TH" sz="2400" dirty="0"/>
                <a:t>มันสีขาวจึงเป็นลักษณะเนื้อหมูที่ควรเลือกซื้อ</a:t>
              </a:r>
              <a:endParaRPr lang="en-US" sz="2400" dirty="0"/>
            </a:p>
          </p:txBody>
        </p:sp>
      </p:grpSp>
      <p:sp>
        <p:nvSpPr>
          <p:cNvPr id="1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503096" y="6381328"/>
            <a:ext cx="533400" cy="381000"/>
          </a:xfrm>
        </p:spPr>
        <p:txBody>
          <a:bodyPr/>
          <a:lstStyle/>
          <a:p>
            <a:fld id="{856DFD11-9C27-4122-BEE2-2306CEDA8F12}" type="slidenum">
              <a:rPr lang="th-TH" smtClean="0">
                <a:solidFill>
                  <a:schemeClr val="tx1"/>
                </a:solidFill>
              </a:rPr>
              <a:t>356</a:t>
            </a:fld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3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8815" y="1996255"/>
            <a:ext cx="505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</a:rPr>
              <a:t>ก</a:t>
            </a:r>
            <a:r>
              <a:rPr lang="th-TH" dirty="0" smtClean="0">
                <a:solidFill>
                  <a:srgbClr val="000000"/>
                </a:solidFill>
              </a:rPr>
              <a:t>  </a:t>
            </a:r>
            <a:r>
              <a:rPr lang="th-TH" dirty="0" err="1" smtClean="0">
                <a:solidFill>
                  <a:srgbClr val="000000"/>
                </a:solidFill>
              </a:rPr>
              <a:t>ปิ๊</a:t>
            </a:r>
            <a:r>
              <a:rPr lang="th-TH" dirty="0" err="1">
                <a:solidFill>
                  <a:srgbClr val="000000"/>
                </a:solidFill>
              </a:rPr>
              <a:t>กล้าง</a:t>
            </a:r>
            <a:r>
              <a:rPr lang="th-TH" dirty="0">
                <a:solidFill>
                  <a:srgbClr val="000000"/>
                </a:solidFill>
              </a:rPr>
              <a:t>ผักด้วยน้ำสะอาด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74135" y="2716335"/>
            <a:ext cx="5053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</a:rPr>
              <a:t>ข</a:t>
            </a:r>
            <a:r>
              <a:rPr lang="th-TH" dirty="0" smtClean="0">
                <a:solidFill>
                  <a:srgbClr val="000000"/>
                </a:solidFill>
              </a:rPr>
              <a:t>  </a:t>
            </a:r>
            <a:r>
              <a:rPr lang="th-TH" dirty="0">
                <a:solidFill>
                  <a:srgbClr val="000000"/>
                </a:solidFill>
              </a:rPr>
              <a:t>แป้งหั่นผักให้มีขนาดใหญ่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9721" y="3436415"/>
            <a:ext cx="5048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</a:rPr>
              <a:t>ค</a:t>
            </a:r>
            <a:r>
              <a:rPr lang="th-TH" dirty="0" smtClean="0">
                <a:solidFill>
                  <a:srgbClr val="000000"/>
                </a:solidFill>
              </a:rPr>
              <a:t>  เป้</a:t>
            </a:r>
            <a:r>
              <a:rPr lang="th-TH" dirty="0">
                <a:solidFill>
                  <a:srgbClr val="000000"/>
                </a:solidFill>
              </a:rPr>
              <a:t>แช่เนื้อวัวในน้ำเกลืออุ่น ๆ 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9721" y="4156495"/>
            <a:ext cx="5048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</a:rPr>
              <a:t>ง</a:t>
            </a:r>
            <a:r>
              <a:rPr lang="th-TH" dirty="0" smtClean="0">
                <a:solidFill>
                  <a:srgbClr val="000000"/>
                </a:solidFill>
              </a:rPr>
              <a:t>  </a:t>
            </a:r>
            <a:r>
              <a:rPr lang="th-TH" dirty="0">
                <a:solidFill>
                  <a:srgbClr val="000000"/>
                </a:solidFill>
              </a:rPr>
              <a:t>โป้งบั้งปลาก่อนประกอบอาหาร</a:t>
            </a:r>
          </a:p>
        </p:txBody>
      </p:sp>
      <p:sp>
        <p:nvSpPr>
          <p:cNvPr id="10" name="Oval 9"/>
          <p:cNvSpPr/>
          <p:nvPr/>
        </p:nvSpPr>
        <p:spPr>
          <a:xfrm>
            <a:off x="2509846" y="3492825"/>
            <a:ext cx="396000" cy="410400"/>
          </a:xfrm>
          <a:prstGeom prst="ellipse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FFFFFF"/>
              </a:solidFill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1691680" y="581000"/>
            <a:ext cx="5040560" cy="1191816"/>
            <a:chOff x="1619390" y="548680"/>
            <a:chExt cx="5040560" cy="1191816"/>
          </a:xfrm>
        </p:grpSpPr>
        <p:sp>
          <p:nvSpPr>
            <p:cNvPr id="4" name="TextBox 3"/>
            <p:cNvSpPr txBox="1"/>
            <p:nvPr/>
          </p:nvSpPr>
          <p:spPr>
            <a:xfrm>
              <a:off x="2051440" y="548680"/>
              <a:ext cx="4608510" cy="1191816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solidFill>
                    <a:srgbClr val="000000"/>
                  </a:solidFill>
                </a:rPr>
                <a:t>ใครปฏิบัติ</a:t>
              </a:r>
              <a:r>
                <a:rPr lang="th-TH" sz="3200" i="1" dirty="0">
                  <a:solidFill>
                    <a:srgbClr val="000000"/>
                  </a:solidFill>
                </a:rPr>
                <a:t>ไม่ถูกต้อง</a:t>
              </a:r>
              <a:r>
                <a:rPr lang="th-TH" sz="3200" b="1" dirty="0">
                  <a:solidFill>
                    <a:srgbClr val="000000"/>
                  </a:solidFill>
                </a:rPr>
                <a:t>ในการ</a:t>
              </a:r>
              <a:r>
                <a:rPr lang="th-TH" sz="3200" b="1" dirty="0" smtClean="0">
                  <a:solidFill>
                    <a:srgbClr val="000000"/>
                  </a:solidFill>
                </a:rPr>
                <a:t>เตรียม</a:t>
              </a:r>
            </a:p>
            <a:p>
              <a:r>
                <a:rPr lang="th-TH" sz="3200" b="1" dirty="0" smtClean="0">
                  <a:solidFill>
                    <a:srgbClr val="000000"/>
                  </a:solidFill>
                </a:rPr>
                <a:t>     วัตถุดิบ</a:t>
              </a:r>
              <a:r>
                <a:rPr lang="th-TH" sz="3200" b="1" dirty="0">
                  <a:solidFill>
                    <a:srgbClr val="000000"/>
                  </a:solidFill>
                </a:rPr>
                <a:t>ก่อนประกอบอาหาร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619390" y="826962"/>
              <a:ext cx="634076" cy="6352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3.</a:t>
              </a:r>
              <a:endParaRPr lang="th-TH" sz="3200" b="1" dirty="0">
                <a:solidFill>
                  <a:srgbClr val="000000">
                    <a:lumMod val="95000"/>
                    <a:lumOff val="5000"/>
                  </a:srgbClr>
                </a:solidFill>
              </a:endParaRPr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0" y="5212938"/>
            <a:ext cx="9144000" cy="1645062"/>
            <a:chOff x="0" y="5212938"/>
            <a:chExt cx="9144000" cy="1645062"/>
          </a:xfrm>
          <a:solidFill>
            <a:schemeClr val="bg1">
              <a:lumMod val="65000"/>
            </a:schemeClr>
          </a:solidFill>
        </p:grpSpPr>
        <p:sp>
          <p:nvSpPr>
            <p:cNvPr id="13" name="สี่เหลี่ยมผืนผ้า 12"/>
            <p:cNvSpPr/>
            <p:nvPr/>
          </p:nvSpPr>
          <p:spPr>
            <a:xfrm>
              <a:off x="0" y="5229200"/>
              <a:ext cx="9144000" cy="162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910" y="5212938"/>
              <a:ext cx="9072594" cy="12311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th-TH" sz="2600" b="1" dirty="0" smtClean="0">
                  <a:solidFill>
                    <a:srgbClr val="000000"/>
                  </a:solidFill>
                </a:rPr>
                <a:t>คำอธิบาย</a:t>
              </a:r>
              <a:r>
                <a:rPr lang="en-US" sz="2600" b="1" dirty="0" smtClean="0">
                  <a:solidFill>
                    <a:srgbClr val="000000"/>
                  </a:solidFill>
                </a:rPr>
                <a:t>:</a:t>
              </a:r>
              <a:r>
                <a:rPr lang="th-TH" sz="2600" b="1" dirty="0" smtClean="0">
                  <a:solidFill>
                    <a:srgbClr val="000000"/>
                  </a:solidFill>
                </a:rPr>
                <a:t> </a:t>
              </a:r>
              <a:r>
                <a:rPr lang="th-TH" sz="2400" dirty="0"/>
                <a:t>ค  ถูกต้อง </a:t>
              </a:r>
              <a:r>
                <a:rPr lang="th-TH" sz="2400" dirty="0" smtClean="0"/>
                <a:t>เพราะวิธีการเตรียมวัตถุดิบประเภทเนื้อวัว คือ ล้างด้วยน้ำสะอาด โดยล้างอย่างรวดเร็ว ดังนั้น เป้แช่เนื้อวัวในน้ำเกลืออุ่น ๆ แสดงว่าเป้ปฏิบัติไม่ถูกต้องในการเตรียมวัตถุดิบก่อนประกอบอาหาร</a:t>
              </a:r>
            </a:p>
            <a:p>
              <a:r>
                <a:rPr lang="th-TH" sz="2400" dirty="0" smtClean="0"/>
                <a:t>ซึ่งคำตอบข้อนี้สัมพันธ์กันกับคำถาม</a:t>
              </a:r>
              <a:endParaRPr lang="th-TH" sz="2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528205" y="6381328"/>
            <a:ext cx="533400" cy="381000"/>
          </a:xfrm>
        </p:spPr>
        <p:txBody>
          <a:bodyPr/>
          <a:lstStyle/>
          <a:p>
            <a:fld id="{856DFD11-9C27-4122-BEE2-2306CEDA8F12}" type="slidenum">
              <a:rPr lang="th-TH" smtClean="0">
                <a:solidFill>
                  <a:schemeClr val="tx1"/>
                </a:solidFill>
              </a:rPr>
              <a:t>357</a:t>
            </a:fld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1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366782" y="2378509"/>
            <a:ext cx="18906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</a:rPr>
              <a:t>ก</a:t>
            </a:r>
            <a:r>
              <a:rPr lang="th-TH" dirty="0" smtClean="0">
                <a:solidFill>
                  <a:srgbClr val="000000"/>
                </a:solidFill>
              </a:rPr>
              <a:t>   การต้ม</a:t>
            </a:r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6782" y="3026581"/>
            <a:ext cx="18906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</a:rPr>
              <a:t>ข</a:t>
            </a:r>
            <a:r>
              <a:rPr lang="th-TH" dirty="0" smtClean="0">
                <a:solidFill>
                  <a:srgbClr val="000000"/>
                </a:solidFill>
              </a:rPr>
              <a:t>   การผัด</a:t>
            </a:r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6782" y="3746661"/>
            <a:ext cx="18906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</a:rPr>
              <a:t>ค </a:t>
            </a:r>
            <a:r>
              <a:rPr lang="th-TH" dirty="0" smtClean="0">
                <a:solidFill>
                  <a:srgbClr val="000000"/>
                </a:solidFill>
              </a:rPr>
              <a:t>  การ</a:t>
            </a:r>
            <a:r>
              <a:rPr lang="th-TH" dirty="0">
                <a:solidFill>
                  <a:srgbClr val="000000"/>
                </a:solidFill>
              </a:rPr>
              <a:t>ลวก </a:t>
            </a:r>
            <a:endParaRPr lang="th-TH" dirty="0" smtClean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79902" y="4466741"/>
            <a:ext cx="18857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</a:rPr>
              <a:t>ง</a:t>
            </a:r>
            <a:r>
              <a:rPr lang="th-TH" dirty="0" smtClean="0">
                <a:solidFill>
                  <a:srgbClr val="000000"/>
                </a:solidFill>
              </a:rPr>
              <a:t>   การ</a:t>
            </a:r>
            <a:r>
              <a:rPr lang="th-TH" dirty="0">
                <a:solidFill>
                  <a:srgbClr val="000000"/>
                </a:solidFill>
              </a:rPr>
              <a:t>ท</a:t>
            </a:r>
            <a:r>
              <a:rPr lang="th-TH" dirty="0" smtClean="0">
                <a:solidFill>
                  <a:srgbClr val="000000"/>
                </a:solidFill>
              </a:rPr>
              <a:t>อด</a:t>
            </a:r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94310" y="3827380"/>
            <a:ext cx="396000" cy="410400"/>
          </a:xfrm>
          <a:prstGeom prst="ellipse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FFFFFF"/>
              </a:solidFill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1623945" y="967462"/>
            <a:ext cx="5721140" cy="1191816"/>
            <a:chOff x="1659172" y="581000"/>
            <a:chExt cx="5721140" cy="1191816"/>
          </a:xfrm>
        </p:grpSpPr>
        <p:sp>
          <p:nvSpPr>
            <p:cNvPr id="10" name="TextBox 9"/>
            <p:cNvSpPr txBox="1"/>
            <p:nvPr/>
          </p:nvSpPr>
          <p:spPr>
            <a:xfrm>
              <a:off x="2131020" y="581000"/>
              <a:ext cx="5249292" cy="1191816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3200" b="1" dirty="0" smtClean="0">
                  <a:solidFill>
                    <a:srgbClr val="000000"/>
                  </a:solidFill>
                </a:rPr>
                <a:t>   วิธีใดเป็นการ</a:t>
              </a:r>
              <a:r>
                <a:rPr lang="th-TH" sz="3200" b="1" dirty="0">
                  <a:solidFill>
                    <a:srgbClr val="000000"/>
                  </a:solidFill>
                </a:rPr>
                <a:t>ประกอบอาหารประเภท</a:t>
              </a:r>
              <a:r>
                <a:rPr lang="th-TH" sz="3200" b="1" dirty="0" smtClean="0">
                  <a:solidFill>
                    <a:srgbClr val="000000"/>
                  </a:solidFill>
                </a:rPr>
                <a:t>ผัก   </a:t>
              </a:r>
            </a:p>
            <a:p>
              <a:r>
                <a:rPr lang="th-TH" sz="3200" b="1" dirty="0">
                  <a:solidFill>
                    <a:srgbClr val="000000"/>
                  </a:solidFill>
                </a:rPr>
                <a:t> </a:t>
              </a:r>
              <a:r>
                <a:rPr lang="th-TH" sz="3200" b="1" dirty="0" smtClean="0">
                  <a:solidFill>
                    <a:srgbClr val="000000"/>
                  </a:solidFill>
                </a:rPr>
                <a:t>   เพื่อ</a:t>
              </a:r>
              <a:r>
                <a:rPr lang="th-TH" sz="3200" b="1" dirty="0">
                  <a:solidFill>
                    <a:srgbClr val="000000"/>
                  </a:solidFill>
                </a:rPr>
                <a:t>สงวนคุณค่าสารอาหาร</a:t>
              </a:r>
              <a:endParaRPr lang="th-TH" sz="3200" i="1" dirty="0">
                <a:solidFill>
                  <a:srgbClr val="00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659172" y="859282"/>
              <a:ext cx="666365" cy="6352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4.</a:t>
              </a:r>
              <a:endParaRPr lang="th-TH" sz="3200" b="1" dirty="0">
                <a:solidFill>
                  <a:srgbClr val="000000">
                    <a:lumMod val="95000"/>
                    <a:lumOff val="5000"/>
                  </a:srgbClr>
                </a:solidFill>
              </a:endParaRPr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0" y="5445224"/>
            <a:ext cx="9144000" cy="1412776"/>
            <a:chOff x="0" y="5445224"/>
            <a:chExt cx="9144000" cy="1412776"/>
          </a:xfrm>
          <a:solidFill>
            <a:schemeClr val="bg1">
              <a:lumMod val="65000"/>
            </a:schemeClr>
          </a:solidFill>
        </p:grpSpPr>
        <p:sp>
          <p:nvSpPr>
            <p:cNvPr id="16" name="สี่เหลี่ยมผืนผ้า 15"/>
            <p:cNvSpPr/>
            <p:nvPr/>
          </p:nvSpPr>
          <p:spPr>
            <a:xfrm>
              <a:off x="0" y="5445224"/>
              <a:ext cx="9144000" cy="14127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0" y="5445224"/>
              <a:ext cx="9036496" cy="97719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th-TH" sz="2600" b="1" dirty="0" smtClean="0">
                  <a:solidFill>
                    <a:srgbClr val="000000"/>
                  </a:solidFill>
                </a:rPr>
                <a:t>คำอธิบาย</a:t>
              </a:r>
              <a:r>
                <a:rPr lang="en-US" sz="2600" b="1" dirty="0" smtClean="0">
                  <a:solidFill>
                    <a:srgbClr val="000000"/>
                  </a:solidFill>
                </a:rPr>
                <a:t>:</a:t>
              </a:r>
              <a:r>
                <a:rPr lang="th-TH" sz="2600" b="1" dirty="0" smtClean="0">
                  <a:solidFill>
                    <a:srgbClr val="000000"/>
                  </a:solidFill>
                </a:rPr>
                <a:t> </a:t>
              </a:r>
              <a:r>
                <a:rPr lang="th-TH" sz="2400" dirty="0" smtClean="0"/>
                <a:t>ค  </a:t>
              </a:r>
              <a:r>
                <a:rPr lang="th-TH" sz="2400" dirty="0"/>
                <a:t>ถูกต้อง เพราะการลวกจะช่วยสงวนคุณค่าสารอาหาร โดยป้องกันการสูญเสียวิตามิน ดังนั้น </a:t>
              </a:r>
            </a:p>
            <a:p>
              <a:pPr>
                <a:lnSpc>
                  <a:spcPct val="115000"/>
                </a:lnSpc>
              </a:pPr>
              <a:r>
                <a:rPr lang="th-TH" sz="2400" dirty="0" smtClean="0"/>
                <a:t>การลวกจึงเป็นวิธีการ</a:t>
              </a:r>
              <a:r>
                <a:rPr lang="th-TH" sz="2400" dirty="0"/>
                <a:t>ประกอบอาหารประเภทผักเพื่อสงวนคุณค่าสารอาหาร</a:t>
              </a:r>
              <a:endParaRPr lang="en-US" sz="2400" dirty="0">
                <a:solidFill>
                  <a:prstClr val="black"/>
                </a:solidFill>
                <a:latin typeface="Calibri"/>
                <a:ea typeface="Calibri"/>
                <a:cs typeface="Cordia New"/>
              </a:endParaRPr>
            </a:p>
          </p:txBody>
        </p:sp>
      </p:grpSp>
      <p:sp>
        <p:nvSpPr>
          <p:cNvPr id="18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528205" y="6381328"/>
            <a:ext cx="533400" cy="381000"/>
          </a:xfrm>
        </p:spPr>
        <p:txBody>
          <a:bodyPr/>
          <a:lstStyle/>
          <a:p>
            <a:fld id="{856DFD11-9C27-4122-BEE2-2306CEDA8F12}" type="slidenum">
              <a:rPr lang="th-TH" smtClean="0">
                <a:solidFill>
                  <a:schemeClr val="tx1"/>
                </a:solidFill>
              </a:rPr>
              <a:t>358</a:t>
            </a:fld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กลุ่ม 14"/>
          <p:cNvGrpSpPr/>
          <p:nvPr/>
        </p:nvGrpSpPr>
        <p:grpSpPr>
          <a:xfrm>
            <a:off x="2771800" y="755389"/>
            <a:ext cx="5112568" cy="2200510"/>
            <a:chOff x="2771800" y="755389"/>
            <a:chExt cx="5112568" cy="2200510"/>
          </a:xfrm>
        </p:grpSpPr>
        <p:pic>
          <p:nvPicPr>
            <p:cNvPr id="16" name="รูปภาพ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755389"/>
              <a:ext cx="4392488" cy="22005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933771" y="1127646"/>
              <a:ext cx="495059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นักเรียนเคยใช้ภาชนะนี้บริการอาหาร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ให้ผู้อื่นหรือไม่ อย่างไร</a:t>
              </a:r>
              <a:endPara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0"/>
            <a:ext cx="2699487" cy="3234291"/>
          </a:xfrm>
          <a:prstGeom prst="rect">
            <a:avLst/>
          </a:prstGeom>
        </p:spPr>
      </p:pic>
      <p:sp>
        <p:nvSpPr>
          <p:cNvPr id="19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610600" y="6477000"/>
            <a:ext cx="533400" cy="381000"/>
          </a:xfrm>
        </p:spPr>
        <p:txBody>
          <a:bodyPr>
            <a:normAutofit/>
          </a:bodyPr>
          <a:lstStyle/>
          <a:p>
            <a:fld id="{856DFD11-9C27-4122-BEE2-2306CEDA8F12}" type="slidenum">
              <a:rPr lang="th-TH" sz="1600" smtClean="0">
                <a:solidFill>
                  <a:schemeClr val="tx1"/>
                </a:solidFill>
              </a:rPr>
              <a:t>341</a:t>
            </a:fld>
            <a:endParaRPr lang="th-TH" sz="1600" dirty="0">
              <a:solidFill>
                <a:schemeClr val="tx1"/>
              </a:solidFill>
            </a:endParaRPr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72667" l="9938" r="898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94" t="20314" r="15409" b="27979"/>
          <a:stretch/>
        </p:blipFill>
        <p:spPr>
          <a:xfrm>
            <a:off x="3995936" y="2955900"/>
            <a:ext cx="3518888" cy="25460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25207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4478" y="1988840"/>
            <a:ext cx="22635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</a:rPr>
              <a:t>ก</a:t>
            </a:r>
            <a:r>
              <a:rPr lang="th-TH" dirty="0" smtClean="0">
                <a:solidFill>
                  <a:srgbClr val="000000"/>
                </a:solidFill>
              </a:rPr>
              <a:t>  น้ำตาล</a:t>
            </a:r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4478" y="2656076"/>
            <a:ext cx="22635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</a:rPr>
              <a:t>ข</a:t>
            </a:r>
            <a:r>
              <a:rPr lang="th-TH" dirty="0" smtClean="0">
                <a:solidFill>
                  <a:srgbClr val="000000"/>
                </a:solidFill>
              </a:rPr>
              <a:t>  </a:t>
            </a:r>
            <a:r>
              <a:rPr lang="th-TH" dirty="0" smtClean="0">
                <a:solidFill>
                  <a:srgbClr val="000000"/>
                </a:solidFill>
                <a:latin typeface="Times New Roman"/>
                <a:ea typeface="Calibri"/>
              </a:rPr>
              <a:t>น้ำปลา </a:t>
            </a:r>
            <a:endParaRPr lang="th-TH" dirty="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90729" y="3304148"/>
            <a:ext cx="2263525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0170">
              <a:lnSpc>
                <a:spcPct val="115000"/>
              </a:lnSpc>
              <a:spcAft>
                <a:spcPts val="1000"/>
              </a:spcAft>
            </a:pPr>
            <a:r>
              <a:rPr lang="th-TH" b="1" dirty="0" smtClean="0">
                <a:solidFill>
                  <a:srgbClr val="000000"/>
                </a:solidFill>
              </a:rPr>
              <a:t>ค</a:t>
            </a:r>
            <a:r>
              <a:rPr lang="th-TH" dirty="0" smtClean="0">
                <a:solidFill>
                  <a:srgbClr val="000000"/>
                </a:solidFill>
              </a:rPr>
              <a:t>  </a:t>
            </a:r>
            <a:r>
              <a:rPr lang="th-TH" dirty="0" smtClean="0">
                <a:solidFill>
                  <a:srgbClr val="000000"/>
                </a:solidFill>
                <a:latin typeface="Times New Roman"/>
                <a:ea typeface="Calibri"/>
              </a:rPr>
              <a:t>พริกป่น</a:t>
            </a:r>
            <a:r>
              <a:rPr lang="th-TH" dirty="0">
                <a:solidFill>
                  <a:srgbClr val="000000"/>
                </a:solidFill>
              </a:rPr>
              <a:t> </a:t>
            </a:r>
            <a:endParaRPr lang="en-US" sz="2000" dirty="0">
              <a:solidFill>
                <a:srgbClr val="000000"/>
              </a:solidFill>
              <a:latin typeface="Calibri"/>
              <a:ea typeface="Calibri"/>
              <a:cs typeface="Cordia Ne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01001" y="4024228"/>
            <a:ext cx="22635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</a:rPr>
              <a:t> ง   </a:t>
            </a:r>
            <a:r>
              <a:rPr lang="th-TH" dirty="0" smtClean="0">
                <a:solidFill>
                  <a:srgbClr val="000000"/>
                </a:solidFill>
                <a:latin typeface="Times New Roman"/>
                <a:ea typeface="Calibri"/>
              </a:rPr>
              <a:t>น้ำ</a:t>
            </a:r>
            <a:r>
              <a:rPr lang="th-TH" dirty="0">
                <a:solidFill>
                  <a:srgbClr val="000000"/>
                </a:solidFill>
                <a:latin typeface="Times New Roman"/>
                <a:ea typeface="Calibri"/>
              </a:rPr>
              <a:t>ต้มสุก</a:t>
            </a:r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022006" y="2728084"/>
            <a:ext cx="396000" cy="410400"/>
          </a:xfrm>
          <a:prstGeom prst="ellipse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FFFFFF"/>
              </a:solidFill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1237556" y="1166288"/>
            <a:ext cx="6394275" cy="658541"/>
            <a:chOff x="1237679" y="760662"/>
            <a:chExt cx="6358656" cy="658541"/>
          </a:xfrm>
        </p:grpSpPr>
        <p:sp>
          <p:nvSpPr>
            <p:cNvPr id="4" name="TextBox 3"/>
            <p:cNvSpPr txBox="1"/>
            <p:nvPr/>
          </p:nvSpPr>
          <p:spPr>
            <a:xfrm>
              <a:off x="1746608" y="760662"/>
              <a:ext cx="5849727" cy="646986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3200" b="1" dirty="0" smtClean="0">
                  <a:solidFill>
                    <a:srgbClr val="000000"/>
                  </a:solidFill>
                </a:rPr>
                <a:t>    ถ้า</a:t>
              </a:r>
              <a:r>
                <a:rPr lang="th-TH" sz="3200" b="1" dirty="0">
                  <a:solidFill>
                    <a:srgbClr val="000000"/>
                  </a:solidFill>
                </a:rPr>
                <a:t>ผัดกะเพรามีรสชาติจืดควรแก้ไขโดยเติมสิ่งใด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237679" y="783952"/>
              <a:ext cx="647671" cy="6352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5.</a:t>
              </a:r>
              <a:endParaRPr lang="th-TH" sz="3200" b="1" dirty="0">
                <a:solidFill>
                  <a:srgbClr val="000000">
                    <a:lumMod val="95000"/>
                    <a:lumOff val="5000"/>
                  </a:srgbClr>
                </a:solidFill>
              </a:endParaRPr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0" y="5445224"/>
            <a:ext cx="9144000" cy="1412776"/>
            <a:chOff x="0" y="5445224"/>
            <a:chExt cx="9144000" cy="1412776"/>
          </a:xfrm>
          <a:solidFill>
            <a:schemeClr val="bg1">
              <a:lumMod val="65000"/>
            </a:schemeClr>
          </a:solidFill>
        </p:grpSpPr>
        <p:sp>
          <p:nvSpPr>
            <p:cNvPr id="13" name="สี่เหลี่ยมผืนผ้า 12"/>
            <p:cNvSpPr/>
            <p:nvPr/>
          </p:nvSpPr>
          <p:spPr>
            <a:xfrm>
              <a:off x="0" y="5445224"/>
              <a:ext cx="9144000" cy="14127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0" y="5445224"/>
              <a:ext cx="9144000" cy="8617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th-TH" sz="2600" b="1" dirty="0" smtClean="0">
                  <a:solidFill>
                    <a:srgbClr val="000000"/>
                  </a:solidFill>
                </a:rPr>
                <a:t>คำอธิบาย</a:t>
              </a:r>
              <a:r>
                <a:rPr lang="en-US" sz="2600" b="1" dirty="0" smtClean="0">
                  <a:solidFill>
                    <a:srgbClr val="000000"/>
                  </a:solidFill>
                </a:rPr>
                <a:t>:</a:t>
              </a:r>
              <a:r>
                <a:rPr lang="th-TH" sz="2600" b="1" dirty="0" smtClean="0">
                  <a:solidFill>
                    <a:srgbClr val="000000"/>
                  </a:solidFill>
                </a:rPr>
                <a:t> </a:t>
              </a:r>
              <a:r>
                <a:rPr lang="th-TH" sz="2400" dirty="0"/>
                <a:t>ข  ถูกต้อง เพราะการ</a:t>
              </a:r>
              <a:r>
                <a:rPr lang="th-TH" sz="2400" dirty="0" smtClean="0"/>
                <a:t>เติมน้ำปลาลง</a:t>
              </a:r>
              <a:r>
                <a:rPr lang="th-TH" sz="2400" dirty="0"/>
                <a:t>ในผัดกะเพราจะทำให้มี</a:t>
              </a:r>
              <a:r>
                <a:rPr lang="th-TH" sz="2400" dirty="0" smtClean="0"/>
                <a:t>รสชาติเค็มเพิ่มขึ้น </a:t>
              </a:r>
              <a:r>
                <a:rPr lang="th-TH" sz="2400" dirty="0"/>
                <a:t>ดังนั้น ถ้าผัดกะเพรามีรสชาติจืดจึงควรแก้ไขโดยเติมน้ำปลา</a:t>
              </a:r>
            </a:p>
          </p:txBody>
        </p:sp>
      </p:grpSp>
      <p:sp>
        <p:nvSpPr>
          <p:cNvPr id="15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528205" y="6381328"/>
            <a:ext cx="533400" cy="381000"/>
          </a:xfrm>
        </p:spPr>
        <p:txBody>
          <a:bodyPr/>
          <a:lstStyle/>
          <a:p>
            <a:fld id="{856DFD11-9C27-4122-BEE2-2306CEDA8F12}" type="slidenum">
              <a:rPr lang="th-TH" smtClean="0">
                <a:solidFill>
                  <a:schemeClr val="tx1"/>
                </a:solidFill>
              </a:rPr>
              <a:t>359</a:t>
            </a:fld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0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1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59397" y="2071038"/>
            <a:ext cx="389118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</a:rPr>
              <a:t>ก</a:t>
            </a:r>
            <a:r>
              <a:rPr lang="th-TH" dirty="0" smtClean="0">
                <a:solidFill>
                  <a:srgbClr val="000000"/>
                </a:solidFill>
              </a:rPr>
              <a:t>   การ</a:t>
            </a:r>
            <a:r>
              <a:rPr lang="th-TH" dirty="0">
                <a:solidFill>
                  <a:srgbClr val="000000"/>
                </a:solidFill>
              </a:rPr>
              <a:t>วิเคราะห์</a:t>
            </a:r>
            <a:r>
              <a:rPr lang="th-TH" dirty="0" smtClean="0">
                <a:solidFill>
                  <a:srgbClr val="000000"/>
                </a:solidFill>
              </a:rPr>
              <a:t>งาน</a:t>
            </a:r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59397" y="2799829"/>
            <a:ext cx="3891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</a:rPr>
              <a:t>ข</a:t>
            </a:r>
            <a:r>
              <a:rPr lang="th-TH" dirty="0" smtClean="0">
                <a:solidFill>
                  <a:srgbClr val="000000"/>
                </a:solidFill>
              </a:rPr>
              <a:t>   การ</a:t>
            </a:r>
            <a:r>
              <a:rPr lang="th-TH" dirty="0">
                <a:solidFill>
                  <a:srgbClr val="000000"/>
                </a:solidFill>
              </a:rPr>
              <a:t>วางแผนในการทำงาน</a:t>
            </a:r>
            <a:endParaRPr lang="th-TH" dirty="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59397" y="3511198"/>
            <a:ext cx="389118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</a:rPr>
              <a:t>ค</a:t>
            </a:r>
            <a:r>
              <a:rPr lang="th-TH" dirty="0" smtClean="0">
                <a:solidFill>
                  <a:srgbClr val="000000"/>
                </a:solidFill>
              </a:rPr>
              <a:t>   การ</a:t>
            </a:r>
            <a:r>
              <a:rPr lang="th-TH" dirty="0">
                <a:solidFill>
                  <a:srgbClr val="000000"/>
                </a:solidFill>
              </a:rPr>
              <a:t>ประเมินผลการทำงาน</a:t>
            </a:r>
            <a:endParaRPr lang="th-TH" dirty="0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9397" y="4231278"/>
            <a:ext cx="3891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</a:rPr>
              <a:t>ง </a:t>
            </a:r>
            <a:r>
              <a:rPr lang="th-TH" dirty="0" smtClean="0">
                <a:solidFill>
                  <a:srgbClr val="000000"/>
                </a:solidFill>
              </a:rPr>
              <a:t>  การ</a:t>
            </a:r>
            <a:r>
              <a:rPr lang="th-TH" dirty="0">
                <a:solidFill>
                  <a:srgbClr val="000000"/>
                </a:solidFill>
              </a:rPr>
              <a:t>ปฏิบัติงานตามลำดับขั้นตอน </a:t>
            </a:r>
          </a:p>
        </p:txBody>
      </p:sp>
      <p:sp>
        <p:nvSpPr>
          <p:cNvPr id="10" name="Oval 9"/>
          <p:cNvSpPr/>
          <p:nvPr/>
        </p:nvSpPr>
        <p:spPr>
          <a:xfrm>
            <a:off x="2077501" y="4287688"/>
            <a:ext cx="396000" cy="410400"/>
          </a:xfrm>
          <a:prstGeom prst="ellipse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FFFFFF"/>
              </a:solidFill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1259632" y="638865"/>
            <a:ext cx="6408712" cy="1191816"/>
            <a:chOff x="1259632" y="638865"/>
            <a:chExt cx="6408712" cy="1191816"/>
          </a:xfrm>
        </p:grpSpPr>
        <p:sp>
          <p:nvSpPr>
            <p:cNvPr id="4" name="TextBox 3"/>
            <p:cNvSpPr txBox="1"/>
            <p:nvPr/>
          </p:nvSpPr>
          <p:spPr>
            <a:xfrm>
              <a:off x="1691680" y="638865"/>
              <a:ext cx="5976664" cy="1191816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3200" i="1" dirty="0" smtClean="0">
                  <a:solidFill>
                    <a:srgbClr val="000000"/>
                  </a:solidFill>
                </a:rPr>
                <a:t>     “</a:t>
              </a:r>
              <a:r>
                <a:rPr lang="th-TH" sz="3200" i="1" dirty="0">
                  <a:solidFill>
                    <a:srgbClr val="000000"/>
                  </a:solidFill>
                </a:rPr>
                <a:t>ตู่ล้างผักชีด้วยน้ำผสมด่างทับทิม” </a:t>
              </a:r>
              <a:r>
                <a:rPr lang="th-TH" sz="3200" b="1" dirty="0" smtClean="0">
                  <a:solidFill>
                    <a:srgbClr val="000000"/>
                  </a:solidFill>
                </a:rPr>
                <a:t>ตู่</a:t>
              </a:r>
              <a:r>
                <a:rPr lang="th-TH" sz="3200" b="1" dirty="0">
                  <a:solidFill>
                    <a:srgbClr val="000000"/>
                  </a:solidFill>
                </a:rPr>
                <a:t>ปฏิบัติอยู่</a:t>
              </a:r>
              <a:r>
                <a:rPr lang="th-TH" sz="3200" b="1" dirty="0" smtClean="0">
                  <a:solidFill>
                    <a:srgbClr val="000000"/>
                  </a:solidFill>
                </a:rPr>
                <a:t>ใน</a:t>
              </a:r>
            </a:p>
            <a:p>
              <a:r>
                <a:rPr lang="th-TH" sz="3200" b="1" dirty="0">
                  <a:solidFill>
                    <a:srgbClr val="000000"/>
                  </a:solidFill>
                </a:rPr>
                <a:t> </a:t>
              </a:r>
              <a:r>
                <a:rPr lang="th-TH" sz="3200" b="1" dirty="0" smtClean="0">
                  <a:solidFill>
                    <a:srgbClr val="000000"/>
                  </a:solidFill>
                </a:rPr>
                <a:t>    ขั้นตอน</a:t>
              </a:r>
              <a:r>
                <a:rPr lang="th-TH" sz="3200" b="1" dirty="0">
                  <a:solidFill>
                    <a:srgbClr val="000000"/>
                  </a:solidFill>
                </a:rPr>
                <a:t>ใดของกระบวนการทำงาน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259632" y="980728"/>
              <a:ext cx="671611" cy="6352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6.</a:t>
              </a:r>
              <a:endParaRPr lang="th-TH" sz="3200" b="1" dirty="0">
                <a:solidFill>
                  <a:srgbClr val="000000">
                    <a:lumMod val="95000"/>
                    <a:lumOff val="5000"/>
                  </a:srgbClr>
                </a:solidFill>
              </a:endParaRPr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0" y="5438243"/>
            <a:ext cx="9144000" cy="1419757"/>
            <a:chOff x="0" y="5438243"/>
            <a:chExt cx="9144000" cy="1419757"/>
          </a:xfrm>
          <a:solidFill>
            <a:schemeClr val="bg1">
              <a:lumMod val="65000"/>
            </a:schemeClr>
          </a:solidFill>
        </p:grpSpPr>
        <p:sp>
          <p:nvSpPr>
            <p:cNvPr id="13" name="สี่เหลี่ยมผืนผ้า 12"/>
            <p:cNvSpPr/>
            <p:nvPr/>
          </p:nvSpPr>
          <p:spPr>
            <a:xfrm>
              <a:off x="0" y="5445224"/>
              <a:ext cx="9144000" cy="14127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0" y="5438243"/>
              <a:ext cx="9144000" cy="8617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th-TH" sz="2600" b="1" dirty="0" smtClean="0">
                  <a:solidFill>
                    <a:srgbClr val="000000"/>
                  </a:solidFill>
                </a:rPr>
                <a:t>คำอธิบาย</a:t>
              </a:r>
              <a:r>
                <a:rPr lang="en-US" sz="2600" b="1" dirty="0" smtClean="0">
                  <a:solidFill>
                    <a:srgbClr val="000000"/>
                  </a:solidFill>
                </a:rPr>
                <a:t>:</a:t>
              </a:r>
              <a:r>
                <a:rPr lang="th-TH" sz="2600" dirty="0" smtClean="0">
                  <a:solidFill>
                    <a:srgbClr val="000000"/>
                  </a:solidFill>
                </a:rPr>
                <a:t> </a:t>
              </a:r>
              <a:r>
                <a:rPr lang="th-TH" sz="2400" dirty="0"/>
                <a:t>ง  ถูกต้อง เพราะการปฏิบัติงานตามลำดับขั้นตอนเป็นการลงมือทำงานตามแผนที่วางไว้ ซึ่งตู่ล้างผักชีด้วยน้ำผสมด่างทับทิม ดังนั้น ตู่จึงปฏิบัติอยู่ในขั้นตอนการปฏิบัติงานตามลำดับขั้นตอน</a:t>
              </a:r>
              <a:endParaRPr lang="en-US" sz="2400" dirty="0"/>
            </a:p>
          </p:txBody>
        </p:sp>
      </p:grpSp>
      <p:sp>
        <p:nvSpPr>
          <p:cNvPr id="15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528205" y="6381328"/>
            <a:ext cx="533400" cy="381000"/>
          </a:xfrm>
        </p:spPr>
        <p:txBody>
          <a:bodyPr/>
          <a:lstStyle/>
          <a:p>
            <a:fld id="{856DFD11-9C27-4122-BEE2-2306CEDA8F12}" type="slidenum">
              <a:rPr lang="th-TH" smtClean="0">
                <a:solidFill>
                  <a:schemeClr val="tx1"/>
                </a:solidFill>
              </a:rPr>
              <a:t>360</a:t>
            </a:fld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3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1187624" y="548680"/>
            <a:ext cx="6705872" cy="1736646"/>
            <a:chOff x="1187624" y="548680"/>
            <a:chExt cx="6705872" cy="1736646"/>
          </a:xfrm>
        </p:grpSpPr>
        <p:sp>
          <p:nvSpPr>
            <p:cNvPr id="4" name="TextBox 3"/>
            <p:cNvSpPr txBox="1"/>
            <p:nvPr/>
          </p:nvSpPr>
          <p:spPr>
            <a:xfrm>
              <a:off x="1556792" y="548680"/>
              <a:ext cx="6336704" cy="1736646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3200" i="1" dirty="0">
                  <a:solidFill>
                    <a:srgbClr val="000000"/>
                  </a:solidFill>
                </a:rPr>
                <a:t> </a:t>
              </a:r>
              <a:r>
                <a:rPr lang="th-TH" sz="3200" i="1" dirty="0" smtClean="0">
                  <a:solidFill>
                    <a:srgbClr val="000000"/>
                  </a:solidFill>
                </a:rPr>
                <a:t>   “</a:t>
              </a:r>
              <a:r>
                <a:rPr lang="th-TH" sz="3200" i="1" dirty="0">
                  <a:solidFill>
                    <a:srgbClr val="000000"/>
                  </a:solidFill>
                </a:rPr>
                <a:t>โอภาสชิมรสชาติน้ำผลไม้แล้วจึงเติมน้ำตาล</a:t>
              </a:r>
              <a:r>
                <a:rPr lang="th-TH" sz="3200" i="1" dirty="0" smtClean="0">
                  <a:solidFill>
                    <a:srgbClr val="000000"/>
                  </a:solidFill>
                </a:rPr>
                <a:t>ทราย </a:t>
              </a:r>
            </a:p>
            <a:p>
              <a:r>
                <a:rPr lang="th-TH" sz="3200" i="1" dirty="0">
                  <a:solidFill>
                    <a:srgbClr val="000000"/>
                  </a:solidFill>
                </a:rPr>
                <a:t> </a:t>
              </a:r>
              <a:r>
                <a:rPr lang="th-TH" sz="3200" i="1" dirty="0" smtClean="0">
                  <a:solidFill>
                    <a:srgbClr val="000000"/>
                  </a:solidFill>
                </a:rPr>
                <a:t>   เพิ่ม</a:t>
              </a:r>
              <a:r>
                <a:rPr lang="th-TH" sz="3200" i="1" dirty="0">
                  <a:solidFill>
                    <a:srgbClr val="000000"/>
                  </a:solidFill>
                </a:rPr>
                <a:t>ลงไปเพื่อให้มีรสชาติหวานขึ้น” </a:t>
              </a:r>
              <a:r>
                <a:rPr lang="th-TH" sz="3200" b="1" dirty="0" smtClean="0">
                  <a:solidFill>
                    <a:srgbClr val="000000"/>
                  </a:solidFill>
                </a:rPr>
                <a:t>โอภาสปฏิบัติ </a:t>
              </a:r>
            </a:p>
            <a:p>
              <a:r>
                <a:rPr lang="th-TH" sz="3200" b="1" dirty="0">
                  <a:solidFill>
                    <a:srgbClr val="000000"/>
                  </a:solidFill>
                </a:rPr>
                <a:t> </a:t>
              </a:r>
              <a:r>
                <a:rPr lang="th-TH" sz="3200" b="1" dirty="0" smtClean="0">
                  <a:solidFill>
                    <a:srgbClr val="000000"/>
                  </a:solidFill>
                </a:rPr>
                <a:t>   อยู่ในขั้นตอน</a:t>
              </a:r>
              <a:r>
                <a:rPr lang="th-TH" sz="3200" b="1" dirty="0">
                  <a:solidFill>
                    <a:srgbClr val="000000"/>
                  </a:solidFill>
                </a:rPr>
                <a:t>ใดของกระบวนการ</a:t>
              </a:r>
              <a:r>
                <a:rPr lang="th-TH" sz="3200" b="1" dirty="0" smtClean="0">
                  <a:solidFill>
                    <a:srgbClr val="000000"/>
                  </a:solidFill>
                </a:rPr>
                <a:t>ทำงาน</a:t>
              </a:r>
              <a:endParaRPr lang="th-TH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87624" y="1195666"/>
              <a:ext cx="641857" cy="6352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7.</a:t>
              </a:r>
              <a:endParaRPr lang="th-TH" sz="3200" b="1" dirty="0">
                <a:solidFill>
                  <a:srgbClr val="000000">
                    <a:lumMod val="95000"/>
                    <a:lumOff val="5000"/>
                  </a:srgbClr>
                </a:solidFill>
              </a:endParaRPr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0" y="5445224"/>
            <a:ext cx="9144000" cy="1412776"/>
            <a:chOff x="0" y="5445224"/>
            <a:chExt cx="9144000" cy="1412776"/>
          </a:xfrm>
          <a:solidFill>
            <a:schemeClr val="bg1">
              <a:lumMod val="65000"/>
            </a:schemeClr>
          </a:solidFill>
        </p:grpSpPr>
        <p:sp>
          <p:nvSpPr>
            <p:cNvPr id="13" name="สี่เหลี่ยมผืนผ้า 12"/>
            <p:cNvSpPr/>
            <p:nvPr/>
          </p:nvSpPr>
          <p:spPr>
            <a:xfrm>
              <a:off x="0" y="5445224"/>
              <a:ext cx="9144000" cy="14127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0" y="5451833"/>
              <a:ext cx="9144000" cy="12311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2600" b="1" dirty="0" smtClean="0">
                  <a:solidFill>
                    <a:srgbClr val="000000"/>
                  </a:solidFill>
                </a:rPr>
                <a:t>คำอธิบาย</a:t>
              </a:r>
              <a:r>
                <a:rPr lang="en-US" sz="2600" b="1" dirty="0" smtClean="0">
                  <a:solidFill>
                    <a:srgbClr val="000000"/>
                  </a:solidFill>
                </a:rPr>
                <a:t>:</a:t>
              </a:r>
              <a:r>
                <a:rPr lang="th-TH" sz="2600" b="1" dirty="0" smtClean="0">
                  <a:solidFill>
                    <a:srgbClr val="000000"/>
                  </a:solidFill>
                </a:rPr>
                <a:t> </a:t>
              </a:r>
              <a:r>
                <a:rPr lang="th-TH" sz="2400" dirty="0"/>
                <a:t>ค </a:t>
              </a:r>
              <a:r>
                <a:rPr lang="th-TH" sz="2400" dirty="0" smtClean="0"/>
                <a:t>ถูกต้อง </a:t>
              </a:r>
              <a:r>
                <a:rPr lang="th-TH" sz="2400" dirty="0"/>
                <a:t>เพราะการประเมินผลการทำงานเป็นการตรวจสอบผลงานที่ทำแล้วว่าเป็นไปตามวัตถุประสงค์ที่ตั้งไว้หรือไม่ ซึ่งโอภาสชิมรสชาติน้ำผลไม้แล้วจึงเติมน้ำตาลทรายเพิ่มลงไปเพื่อให้มีรสชาติหวานขึ้น ดังนั้น โอภาสจึงปฏิบัติอยู่ในขั้นตอนการประเมินผลการทำงาน</a:t>
              </a:r>
            </a:p>
          </p:txBody>
        </p:sp>
      </p:grpSp>
      <p:sp>
        <p:nvSpPr>
          <p:cNvPr id="15" name="Rectangle 4"/>
          <p:cNvSpPr/>
          <p:nvPr/>
        </p:nvSpPr>
        <p:spPr>
          <a:xfrm>
            <a:off x="1979712" y="2466152"/>
            <a:ext cx="389118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</a:rPr>
              <a:t>ก</a:t>
            </a:r>
            <a:r>
              <a:rPr lang="th-TH" dirty="0" smtClean="0">
                <a:solidFill>
                  <a:srgbClr val="000000"/>
                </a:solidFill>
              </a:rPr>
              <a:t>   การ</a:t>
            </a:r>
            <a:r>
              <a:rPr lang="th-TH" dirty="0">
                <a:solidFill>
                  <a:srgbClr val="000000"/>
                </a:solidFill>
              </a:rPr>
              <a:t>วิเคราะห์</a:t>
            </a:r>
            <a:r>
              <a:rPr lang="th-TH" dirty="0" smtClean="0">
                <a:solidFill>
                  <a:srgbClr val="000000"/>
                </a:solidFill>
              </a:rPr>
              <a:t>งาน</a:t>
            </a:r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1979712" y="3194943"/>
            <a:ext cx="3891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</a:rPr>
              <a:t>ข</a:t>
            </a:r>
            <a:r>
              <a:rPr lang="th-TH" dirty="0" smtClean="0">
                <a:solidFill>
                  <a:srgbClr val="000000"/>
                </a:solidFill>
              </a:rPr>
              <a:t>   การ</a:t>
            </a:r>
            <a:r>
              <a:rPr lang="th-TH" dirty="0">
                <a:solidFill>
                  <a:srgbClr val="000000"/>
                </a:solidFill>
              </a:rPr>
              <a:t>วางแผนในการทำงาน</a:t>
            </a:r>
            <a:endParaRPr lang="th-TH" dirty="0" smtClean="0">
              <a:solidFill>
                <a:srgbClr val="000000"/>
              </a:solidFill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1979712" y="3906312"/>
            <a:ext cx="389118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</a:rPr>
              <a:t>ค</a:t>
            </a:r>
            <a:r>
              <a:rPr lang="th-TH" dirty="0" smtClean="0">
                <a:solidFill>
                  <a:srgbClr val="000000"/>
                </a:solidFill>
              </a:rPr>
              <a:t>   การ</a:t>
            </a:r>
            <a:r>
              <a:rPr lang="th-TH" dirty="0">
                <a:solidFill>
                  <a:srgbClr val="000000"/>
                </a:solidFill>
              </a:rPr>
              <a:t>ประเมินผลการทำงาน</a:t>
            </a:r>
            <a:endParaRPr lang="th-TH" dirty="0" smtClean="0">
              <a:solidFill>
                <a:srgbClr val="000000"/>
              </a:solidFill>
            </a:endParaRPr>
          </a:p>
        </p:txBody>
      </p:sp>
      <p:sp>
        <p:nvSpPr>
          <p:cNvPr id="18" name="Rectangle 7"/>
          <p:cNvSpPr/>
          <p:nvPr/>
        </p:nvSpPr>
        <p:spPr>
          <a:xfrm>
            <a:off x="1979712" y="4626392"/>
            <a:ext cx="3891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</a:rPr>
              <a:t>ง</a:t>
            </a:r>
            <a:r>
              <a:rPr lang="th-TH" dirty="0" smtClean="0">
                <a:solidFill>
                  <a:srgbClr val="000000"/>
                </a:solidFill>
              </a:rPr>
              <a:t>   การ</a:t>
            </a:r>
            <a:r>
              <a:rPr lang="th-TH" dirty="0">
                <a:solidFill>
                  <a:srgbClr val="000000"/>
                </a:solidFill>
              </a:rPr>
              <a:t>ปฏิบัติงานตามลำดับขั้นตอน </a:t>
            </a:r>
          </a:p>
        </p:txBody>
      </p:sp>
      <p:sp>
        <p:nvSpPr>
          <p:cNvPr id="19" name="Oval 9"/>
          <p:cNvSpPr/>
          <p:nvPr/>
        </p:nvSpPr>
        <p:spPr>
          <a:xfrm>
            <a:off x="1958459" y="3962722"/>
            <a:ext cx="396000" cy="410400"/>
          </a:xfrm>
          <a:prstGeom prst="ellipse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20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528205" y="6381328"/>
            <a:ext cx="533400" cy="381000"/>
          </a:xfrm>
        </p:spPr>
        <p:txBody>
          <a:bodyPr/>
          <a:lstStyle/>
          <a:p>
            <a:fld id="{856DFD11-9C27-4122-BEE2-2306CEDA8F12}" type="slidenum">
              <a:rPr lang="th-TH" smtClean="0">
                <a:solidFill>
                  <a:schemeClr val="tx1"/>
                </a:solidFill>
              </a:rPr>
              <a:t>361</a:t>
            </a:fld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0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88107" y="1958915"/>
            <a:ext cx="36358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</a:rPr>
              <a:t>ก</a:t>
            </a:r>
            <a:r>
              <a:rPr lang="th-TH" dirty="0" smtClean="0">
                <a:solidFill>
                  <a:srgbClr val="000000"/>
                </a:solidFill>
              </a:rPr>
              <a:t>    </a:t>
            </a:r>
            <a:r>
              <a:rPr lang="th-TH" dirty="0" smtClean="0">
                <a:solidFill>
                  <a:srgbClr val="000000"/>
                </a:solidFill>
                <a:latin typeface="Times New Roman"/>
                <a:ea typeface="Calibri"/>
              </a:rPr>
              <a:t>การคัดเลือก</a:t>
            </a:r>
            <a:endParaRPr lang="en-US" sz="2000" dirty="0">
              <a:solidFill>
                <a:srgbClr val="000000"/>
              </a:solidFill>
              <a:latin typeface="Calibri"/>
              <a:ea typeface="Calibri"/>
              <a:cs typeface="Cordia Ne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8108" y="2564904"/>
            <a:ext cx="36358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</a:rPr>
              <a:t>ข</a:t>
            </a:r>
            <a:r>
              <a:rPr lang="th-TH" dirty="0" smtClean="0">
                <a:solidFill>
                  <a:srgbClr val="000000"/>
                </a:solidFill>
              </a:rPr>
              <a:t>    การ</a:t>
            </a:r>
            <a:r>
              <a:rPr lang="th-TH" dirty="0">
                <a:solidFill>
                  <a:srgbClr val="000000"/>
                </a:solidFill>
              </a:rPr>
              <a:t>จัดตกแต่ง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3937" y="3250419"/>
            <a:ext cx="36465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</a:rPr>
              <a:t>ค </a:t>
            </a:r>
            <a:r>
              <a:rPr lang="th-TH" dirty="0" smtClean="0">
                <a:solidFill>
                  <a:srgbClr val="000000"/>
                </a:solidFill>
              </a:rPr>
              <a:t>   การ</a:t>
            </a:r>
            <a:r>
              <a:rPr lang="th-TH" dirty="0">
                <a:solidFill>
                  <a:srgbClr val="000000"/>
                </a:solidFill>
              </a:rPr>
              <a:t>ปอก</a:t>
            </a:r>
            <a:r>
              <a:rPr lang="th-TH" dirty="0" smtClean="0">
                <a:solidFill>
                  <a:srgbClr val="000000"/>
                </a:solidFill>
              </a:rPr>
              <a:t>เปลือก</a:t>
            </a:r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1022" y="3933056"/>
            <a:ext cx="36724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0000"/>
                </a:solidFill>
              </a:rPr>
              <a:t>ง</a:t>
            </a:r>
            <a:r>
              <a:rPr lang="th-TH" dirty="0">
                <a:solidFill>
                  <a:srgbClr val="000000"/>
                </a:solidFill>
              </a:rPr>
              <a:t>  </a:t>
            </a:r>
            <a:r>
              <a:rPr lang="th-TH" dirty="0" smtClean="0">
                <a:solidFill>
                  <a:srgbClr val="000000"/>
                </a:solidFill>
              </a:rPr>
              <a:t>  การ</a:t>
            </a:r>
            <a:r>
              <a:rPr lang="th-TH" dirty="0">
                <a:solidFill>
                  <a:srgbClr val="000000"/>
                </a:solidFill>
              </a:rPr>
              <a:t>ทำความสะอาด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465061" y="3958977"/>
            <a:ext cx="396000" cy="410400"/>
          </a:xfrm>
          <a:prstGeom prst="ellipse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1691680" y="504469"/>
            <a:ext cx="5544838" cy="1191816"/>
            <a:chOff x="2051498" y="504469"/>
            <a:chExt cx="5544838" cy="1191816"/>
          </a:xfrm>
        </p:grpSpPr>
        <p:sp>
          <p:nvSpPr>
            <p:cNvPr id="4" name="TextBox 3"/>
            <p:cNvSpPr txBox="1"/>
            <p:nvPr/>
          </p:nvSpPr>
          <p:spPr>
            <a:xfrm>
              <a:off x="2451744" y="504469"/>
              <a:ext cx="5144592" cy="1191816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3200" b="1" dirty="0" smtClean="0">
                  <a:solidFill>
                    <a:srgbClr val="000000"/>
                  </a:solidFill>
                </a:rPr>
                <a:t>    ขั้นตอน</a:t>
              </a:r>
              <a:r>
                <a:rPr lang="th-TH" sz="3200" b="1" dirty="0">
                  <a:solidFill>
                    <a:srgbClr val="000000"/>
                  </a:solidFill>
                </a:rPr>
                <a:t>ใดควร</a:t>
              </a:r>
              <a:r>
                <a:rPr lang="th-TH" sz="3200" b="1" dirty="0" smtClean="0">
                  <a:solidFill>
                    <a:srgbClr val="000000"/>
                  </a:solidFill>
                </a:rPr>
                <a:t>ระมัดระวัง</a:t>
              </a:r>
              <a:r>
                <a:rPr lang="th-TH" sz="3200" b="1" dirty="0">
                  <a:solidFill>
                    <a:srgbClr val="000000"/>
                  </a:solidFill>
                </a:rPr>
                <a:t>ในการจัด</a:t>
              </a:r>
              <a:r>
                <a:rPr lang="th-TH" sz="3200" b="1" dirty="0" smtClean="0">
                  <a:solidFill>
                    <a:srgbClr val="000000"/>
                  </a:solidFill>
                </a:rPr>
                <a:t>ตกแต่ง</a:t>
              </a:r>
            </a:p>
            <a:p>
              <a:r>
                <a:rPr lang="th-TH" sz="3200" b="1" dirty="0">
                  <a:solidFill>
                    <a:srgbClr val="000000"/>
                  </a:solidFill>
                </a:rPr>
                <a:t> </a:t>
              </a:r>
              <a:r>
                <a:rPr lang="th-TH" sz="3200" b="1" dirty="0" smtClean="0">
                  <a:solidFill>
                    <a:srgbClr val="000000"/>
                  </a:solidFill>
                </a:rPr>
                <a:t>   โต๊ะ</a:t>
              </a:r>
              <a:r>
                <a:rPr lang="th-TH" sz="3200" b="1" dirty="0">
                  <a:solidFill>
                    <a:srgbClr val="000000"/>
                  </a:solidFill>
                </a:rPr>
                <a:t>อาหารด้วยผักและผลไม้สด</a:t>
              </a:r>
              <a:endParaRPr lang="en-US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051498" y="782929"/>
              <a:ext cx="648000" cy="63525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8.</a:t>
              </a:r>
              <a:endParaRPr lang="th-TH" sz="3200" b="1" dirty="0">
                <a:solidFill>
                  <a:srgbClr val="000000">
                    <a:lumMod val="95000"/>
                    <a:lumOff val="5000"/>
                  </a:srgbClr>
                </a:solidFill>
              </a:endParaRPr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0" y="5445224"/>
            <a:ext cx="9144000" cy="1412776"/>
            <a:chOff x="0" y="5445224"/>
            <a:chExt cx="9144000" cy="1412776"/>
          </a:xfrm>
          <a:solidFill>
            <a:schemeClr val="bg1">
              <a:lumMod val="65000"/>
            </a:schemeClr>
          </a:solidFill>
        </p:grpSpPr>
        <p:sp>
          <p:nvSpPr>
            <p:cNvPr id="13" name="สี่เหลี่ยมผืนผ้า 12"/>
            <p:cNvSpPr/>
            <p:nvPr/>
          </p:nvSpPr>
          <p:spPr>
            <a:xfrm>
              <a:off x="0" y="5445224"/>
              <a:ext cx="9144000" cy="14127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0" y="5445224"/>
              <a:ext cx="9144000" cy="8617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th-TH" sz="2600" b="1" dirty="0" smtClean="0">
                  <a:solidFill>
                    <a:srgbClr val="000000"/>
                  </a:solidFill>
                </a:rPr>
                <a:t>คำอธิบาย</a:t>
              </a:r>
              <a:r>
                <a:rPr lang="en-US" sz="2600" b="1" dirty="0" smtClean="0">
                  <a:solidFill>
                    <a:srgbClr val="000000"/>
                  </a:solidFill>
                </a:rPr>
                <a:t>:</a:t>
              </a:r>
              <a:r>
                <a:rPr lang="th-TH" sz="2600" b="1" dirty="0" smtClean="0">
                  <a:solidFill>
                    <a:srgbClr val="000000"/>
                  </a:solidFill>
                </a:rPr>
                <a:t> </a:t>
              </a:r>
              <a:r>
                <a:rPr lang="th-TH" sz="2400" dirty="0"/>
                <a:t>ง  ถูกต้อง เพราะการทำความสะอาดผักและ</a:t>
              </a:r>
              <a:r>
                <a:rPr lang="th-TH" sz="2400" dirty="0" smtClean="0"/>
                <a:t>ผลไม้ควรระมัดระวังเป็นพิเศษ เพื่อให้สะอาดและไม่ช้ำดังนั้น </a:t>
              </a:r>
              <a:r>
                <a:rPr lang="th-TH" sz="2400" dirty="0"/>
                <a:t>การทำความสะอาดจึงเป็นขั้นตอนที่ควร</a:t>
              </a:r>
              <a:r>
                <a:rPr lang="th-TH" sz="2400" dirty="0" smtClean="0"/>
                <a:t>ระมัดระวัง</a:t>
              </a:r>
              <a:r>
                <a:rPr lang="th-TH" sz="2400" dirty="0"/>
                <a:t>ใน</a:t>
              </a:r>
              <a:r>
                <a:rPr lang="th-TH" sz="2400" dirty="0" smtClean="0"/>
                <a:t>การจัด</a:t>
              </a:r>
              <a:r>
                <a:rPr lang="th-TH" sz="2400" dirty="0"/>
                <a:t>ตกแต่งโต๊ะอาหารด้วยผักและผลไม้</a:t>
              </a:r>
              <a:r>
                <a:rPr lang="th-TH" sz="2400" dirty="0" smtClean="0"/>
                <a:t>สด</a:t>
              </a:r>
              <a:endParaRPr lang="en-US" sz="2400" dirty="0"/>
            </a:p>
          </p:txBody>
        </p:sp>
      </p:grpSp>
      <p:sp>
        <p:nvSpPr>
          <p:cNvPr id="15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528205" y="6381328"/>
            <a:ext cx="533400" cy="381000"/>
          </a:xfrm>
        </p:spPr>
        <p:txBody>
          <a:bodyPr/>
          <a:lstStyle/>
          <a:p>
            <a:fld id="{856DFD11-9C27-4122-BEE2-2306CEDA8F12}" type="slidenum">
              <a:rPr lang="th-TH" smtClean="0">
                <a:solidFill>
                  <a:schemeClr val="tx1"/>
                </a:solidFill>
              </a:rPr>
              <a:t>362</a:t>
            </a:fld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2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68709" y="2000872"/>
            <a:ext cx="249397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</a:rPr>
              <a:t>ก</a:t>
            </a:r>
            <a:r>
              <a:rPr lang="th-TH" dirty="0" smtClean="0">
                <a:solidFill>
                  <a:srgbClr val="000000"/>
                </a:solidFill>
              </a:rPr>
              <a:t>   ย่อ</a:t>
            </a:r>
            <a:r>
              <a:rPr lang="th-TH" dirty="0">
                <a:solidFill>
                  <a:srgbClr val="000000"/>
                </a:solidFill>
              </a:rPr>
              <a:t>เข่าลง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68708" y="2720952"/>
            <a:ext cx="24939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0000"/>
                </a:solidFill>
              </a:rPr>
              <a:t>ข </a:t>
            </a:r>
            <a:r>
              <a:rPr lang="th-TH" dirty="0">
                <a:solidFill>
                  <a:srgbClr val="000000"/>
                </a:solidFill>
              </a:rPr>
              <a:t> </a:t>
            </a:r>
            <a:r>
              <a:rPr lang="th-TH" dirty="0" smtClean="0">
                <a:solidFill>
                  <a:srgbClr val="000000"/>
                </a:solidFill>
              </a:rPr>
              <a:t> ยืด</a:t>
            </a:r>
            <a:r>
              <a:rPr lang="th-TH" dirty="0">
                <a:solidFill>
                  <a:srgbClr val="000000"/>
                </a:solidFill>
              </a:rPr>
              <a:t>ตัวให้สุด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8709" y="4161112"/>
            <a:ext cx="24939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</a:rPr>
              <a:t>ง</a:t>
            </a:r>
            <a:r>
              <a:rPr lang="th-TH" dirty="0" smtClean="0">
                <a:solidFill>
                  <a:srgbClr val="000000"/>
                </a:solidFill>
              </a:rPr>
              <a:t>   ยก</a:t>
            </a:r>
            <a:r>
              <a:rPr lang="th-TH" dirty="0">
                <a:solidFill>
                  <a:srgbClr val="000000"/>
                </a:solidFill>
              </a:rPr>
              <a:t>ไว้เหนือ</a:t>
            </a:r>
            <a:r>
              <a:rPr lang="th-TH" dirty="0" smtClean="0">
                <a:solidFill>
                  <a:srgbClr val="000000"/>
                </a:solidFill>
              </a:rPr>
              <a:t>ศีรษะ</a:t>
            </a:r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68708" y="3441032"/>
            <a:ext cx="249397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</a:rPr>
              <a:t>ค </a:t>
            </a:r>
            <a:r>
              <a:rPr lang="th-TH" dirty="0" smtClean="0">
                <a:solidFill>
                  <a:srgbClr val="000000"/>
                </a:solidFill>
              </a:rPr>
              <a:t>  ก้ม</a:t>
            </a:r>
            <a:r>
              <a:rPr lang="th-TH" dirty="0">
                <a:solidFill>
                  <a:srgbClr val="000000"/>
                </a:solidFill>
              </a:rPr>
              <a:t>ตัวไป</a:t>
            </a:r>
            <a:r>
              <a:rPr lang="th-TH" dirty="0" smtClean="0">
                <a:solidFill>
                  <a:srgbClr val="000000"/>
                </a:solidFill>
              </a:rPr>
              <a:t>ข้างหน้า</a:t>
            </a:r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116105" y="2057282"/>
            <a:ext cx="396000" cy="410400"/>
          </a:xfrm>
          <a:prstGeom prst="ellipse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1547663" y="476672"/>
            <a:ext cx="6003691" cy="1191816"/>
            <a:chOff x="1862722" y="476672"/>
            <a:chExt cx="6003691" cy="1191816"/>
          </a:xfrm>
        </p:grpSpPr>
        <p:sp>
          <p:nvSpPr>
            <p:cNvPr id="4" name="TextBox 3"/>
            <p:cNvSpPr txBox="1"/>
            <p:nvPr/>
          </p:nvSpPr>
          <p:spPr>
            <a:xfrm>
              <a:off x="2249789" y="476672"/>
              <a:ext cx="5616624" cy="1191816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3200" b="1" dirty="0" smtClean="0">
                  <a:solidFill>
                    <a:srgbClr val="000000"/>
                  </a:solidFill>
                </a:rPr>
                <a:t>    ขณะ</a:t>
              </a:r>
              <a:r>
                <a:rPr lang="th-TH" sz="3200" b="1" dirty="0">
                  <a:solidFill>
                    <a:srgbClr val="000000"/>
                  </a:solidFill>
                </a:rPr>
                <a:t>บริการอาหารถ้าถาดอาหารมีน้ำหนัก</a:t>
              </a:r>
              <a:r>
                <a:rPr lang="th-TH" sz="3200" b="1" dirty="0" smtClean="0">
                  <a:solidFill>
                    <a:srgbClr val="000000"/>
                  </a:solidFill>
                </a:rPr>
                <a:t>มาก</a:t>
              </a:r>
            </a:p>
            <a:p>
              <a:r>
                <a:rPr lang="th-TH" sz="3200" b="1" dirty="0" smtClean="0">
                  <a:solidFill>
                    <a:srgbClr val="000000"/>
                  </a:solidFill>
                </a:rPr>
                <a:t>    ควร</a:t>
              </a:r>
              <a:r>
                <a:rPr lang="th-TH" sz="3200" b="1" dirty="0">
                  <a:solidFill>
                    <a:srgbClr val="000000"/>
                  </a:solidFill>
                </a:rPr>
                <a:t>ปฏิบัติอย่างไรเพื่อให้เกิดความปลอดภัย</a:t>
              </a:r>
              <a:endParaRPr lang="th-TH" sz="3200" i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862722" y="764704"/>
              <a:ext cx="648000" cy="6352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9.</a:t>
              </a:r>
              <a:endParaRPr lang="th-TH" sz="3200" b="1" dirty="0">
                <a:solidFill>
                  <a:srgbClr val="000000">
                    <a:lumMod val="95000"/>
                    <a:lumOff val="5000"/>
                  </a:srgbClr>
                </a:solidFill>
              </a:endParaRPr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0" y="5445224"/>
            <a:ext cx="9144000" cy="1412776"/>
            <a:chOff x="0" y="5445224"/>
            <a:chExt cx="9144000" cy="1412776"/>
          </a:xfrm>
          <a:solidFill>
            <a:schemeClr val="bg1">
              <a:lumMod val="65000"/>
            </a:schemeClr>
          </a:solidFill>
        </p:grpSpPr>
        <p:sp>
          <p:nvSpPr>
            <p:cNvPr id="13" name="สี่เหลี่ยมผืนผ้า 12"/>
            <p:cNvSpPr/>
            <p:nvPr/>
          </p:nvSpPr>
          <p:spPr>
            <a:xfrm>
              <a:off x="0" y="5445224"/>
              <a:ext cx="9144000" cy="14127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0" y="5445224"/>
              <a:ext cx="9144000" cy="8617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th-TH" sz="2600" b="1" dirty="0" smtClean="0">
                  <a:solidFill>
                    <a:srgbClr val="000000"/>
                  </a:solidFill>
                </a:rPr>
                <a:t>คำอธิบาย</a:t>
              </a:r>
              <a:r>
                <a:rPr lang="en-US" sz="2600" b="1" dirty="0" smtClean="0">
                  <a:solidFill>
                    <a:srgbClr val="000000"/>
                  </a:solidFill>
                </a:rPr>
                <a:t>:</a:t>
              </a:r>
              <a:r>
                <a:rPr lang="th-TH" sz="2600" b="1" dirty="0" smtClean="0">
                  <a:solidFill>
                    <a:srgbClr val="000000"/>
                  </a:solidFill>
                </a:rPr>
                <a:t> </a:t>
              </a:r>
              <a:r>
                <a:rPr lang="th-TH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ก  ถูกต้อง เพราะการย่อเข่าลงจะช่วยแบ่งน้ำหนักไปที่หลังและยกถาดได้อย่างมั่นคง ดังนั้น ขณะบริการอาหารถ้าถาดอาหารมีน้ำหนักมากควรย่อเข่าลงเพื่อให้เกิดความปลอดภัย</a:t>
              </a:r>
            </a:p>
          </p:txBody>
        </p:sp>
      </p:grpSp>
      <p:sp>
        <p:nvSpPr>
          <p:cNvPr id="15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528205" y="6381328"/>
            <a:ext cx="533400" cy="381000"/>
          </a:xfrm>
        </p:spPr>
        <p:txBody>
          <a:bodyPr/>
          <a:lstStyle/>
          <a:p>
            <a:fld id="{856DFD11-9C27-4122-BEE2-2306CEDA8F12}" type="slidenum">
              <a:rPr lang="th-TH" smtClean="0">
                <a:solidFill>
                  <a:schemeClr val="tx1"/>
                </a:solidFill>
              </a:rPr>
              <a:t>363</a:t>
            </a:fld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7744" y="1806496"/>
            <a:ext cx="5544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th-TH" b="1" dirty="0">
                <a:solidFill>
                  <a:srgbClr val="000000"/>
                </a:solidFill>
              </a:rPr>
              <a:t> ก  </a:t>
            </a:r>
            <a:r>
              <a:rPr lang="th-TH" b="1" dirty="0" smtClean="0">
                <a:solidFill>
                  <a:srgbClr val="000000"/>
                </a:solidFill>
              </a:rPr>
              <a:t> </a:t>
            </a:r>
            <a:r>
              <a:rPr lang="th-TH" dirty="0" smtClean="0">
                <a:solidFill>
                  <a:srgbClr val="000000"/>
                </a:solidFill>
              </a:rPr>
              <a:t>อ้วน</a:t>
            </a:r>
            <a:r>
              <a:rPr lang="th-TH" dirty="0">
                <a:solidFill>
                  <a:srgbClr val="000000"/>
                </a:solidFill>
              </a:rPr>
              <a:t>พูดจาหยาบคายและเสียงดัง</a:t>
            </a:r>
          </a:p>
        </p:txBody>
      </p:sp>
      <p:sp>
        <p:nvSpPr>
          <p:cNvPr id="6" name="Rectangle 5"/>
          <p:cNvSpPr/>
          <p:nvPr/>
        </p:nvSpPr>
        <p:spPr>
          <a:xfrm>
            <a:off x="2329465" y="2537029"/>
            <a:ext cx="5554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th-TH" b="1" dirty="0" smtClean="0">
                <a:solidFill>
                  <a:srgbClr val="000000"/>
                </a:solidFill>
              </a:rPr>
              <a:t>ข </a:t>
            </a:r>
            <a:r>
              <a:rPr lang="th-TH" dirty="0" smtClean="0">
                <a:solidFill>
                  <a:srgbClr val="000000"/>
                </a:solidFill>
              </a:rPr>
              <a:t>  เอื้อย</a:t>
            </a:r>
            <a:r>
              <a:rPr lang="th-TH" dirty="0">
                <a:solidFill>
                  <a:srgbClr val="000000"/>
                </a:solidFill>
              </a:rPr>
              <a:t>มีอาการไอและจามตลอดเวลา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9465" y="3257109"/>
            <a:ext cx="5554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</a:rPr>
              <a:t>ค </a:t>
            </a:r>
            <a:r>
              <a:rPr lang="th-TH" dirty="0" smtClean="0">
                <a:solidFill>
                  <a:srgbClr val="000000"/>
                </a:solidFill>
              </a:rPr>
              <a:t>  อ้าย</a:t>
            </a:r>
            <a:r>
              <a:rPr lang="th-TH" dirty="0">
                <a:solidFill>
                  <a:srgbClr val="000000"/>
                </a:solidFill>
              </a:rPr>
              <a:t>เป็นคนเจ้าอารมณ์และโมโหง่าย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40216" y="3985900"/>
            <a:ext cx="5544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0000"/>
                </a:solidFill>
              </a:rPr>
              <a:t>ง</a:t>
            </a:r>
            <a:r>
              <a:rPr lang="th-TH" dirty="0">
                <a:solidFill>
                  <a:srgbClr val="000000"/>
                </a:solidFill>
              </a:rPr>
              <a:t>  </a:t>
            </a:r>
            <a:r>
              <a:rPr lang="th-TH" dirty="0" smtClean="0">
                <a:solidFill>
                  <a:srgbClr val="000000"/>
                </a:solidFill>
              </a:rPr>
              <a:t>  อ้อย</a:t>
            </a:r>
            <a:r>
              <a:rPr lang="th-TH" dirty="0">
                <a:solidFill>
                  <a:srgbClr val="000000"/>
                </a:solidFill>
              </a:rPr>
              <a:t>เป็นคนอ่อนโยนและสุภาพเรียบร้อย</a:t>
            </a:r>
          </a:p>
        </p:txBody>
      </p:sp>
      <p:sp>
        <p:nvSpPr>
          <p:cNvPr id="10" name="Oval 9"/>
          <p:cNvSpPr/>
          <p:nvPr/>
        </p:nvSpPr>
        <p:spPr>
          <a:xfrm>
            <a:off x="2303792" y="4042310"/>
            <a:ext cx="396000" cy="410400"/>
          </a:xfrm>
          <a:prstGeom prst="ellipse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1573465" y="898595"/>
            <a:ext cx="5230783" cy="720000"/>
            <a:chOff x="1573465" y="898595"/>
            <a:chExt cx="5230783" cy="720000"/>
          </a:xfrm>
        </p:grpSpPr>
        <p:sp>
          <p:nvSpPr>
            <p:cNvPr id="4" name="TextBox 3"/>
            <p:cNvSpPr txBox="1"/>
            <p:nvPr/>
          </p:nvSpPr>
          <p:spPr>
            <a:xfrm>
              <a:off x="2213760" y="898595"/>
              <a:ext cx="4590488" cy="646986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solidFill>
                    <a:srgbClr val="000000"/>
                  </a:solidFill>
                </a:rPr>
                <a:t>ใครเหมาะที่จะทำหน้าที่บริการอาหาร</a:t>
              </a:r>
              <a:endParaRPr lang="th-TH" sz="3200" i="1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573465" y="898595"/>
              <a:ext cx="756000" cy="72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10.</a:t>
              </a:r>
              <a:endParaRPr lang="th-TH" sz="3200" b="1" dirty="0">
                <a:solidFill>
                  <a:srgbClr val="000000">
                    <a:lumMod val="95000"/>
                    <a:lumOff val="5000"/>
                  </a:srgbClr>
                </a:solidFill>
              </a:endParaRPr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0" y="5445224"/>
            <a:ext cx="9150532" cy="1412776"/>
            <a:chOff x="0" y="5445224"/>
            <a:chExt cx="9150532" cy="1412776"/>
          </a:xfrm>
          <a:solidFill>
            <a:schemeClr val="bg1">
              <a:lumMod val="65000"/>
            </a:schemeClr>
          </a:solidFill>
        </p:grpSpPr>
        <p:sp>
          <p:nvSpPr>
            <p:cNvPr id="13" name="สี่เหลี่ยมผืนผ้า 12"/>
            <p:cNvSpPr/>
            <p:nvPr/>
          </p:nvSpPr>
          <p:spPr>
            <a:xfrm>
              <a:off x="0" y="5445224"/>
              <a:ext cx="9144000" cy="14127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32" y="5445224"/>
              <a:ext cx="9144000" cy="12311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th-TH" sz="2600" b="1" dirty="0" smtClean="0">
                  <a:solidFill>
                    <a:srgbClr val="000000"/>
                  </a:solidFill>
                </a:rPr>
                <a:t>คำอธิบาย</a:t>
              </a:r>
              <a:r>
                <a:rPr lang="en-US" sz="2600" b="1" dirty="0" smtClean="0">
                  <a:solidFill>
                    <a:srgbClr val="000000"/>
                  </a:solidFill>
                </a:rPr>
                <a:t>:  </a:t>
              </a:r>
              <a:r>
                <a:rPr lang="th-TH" sz="2400" dirty="0">
                  <a:solidFill>
                    <a:srgbClr val="000000"/>
                  </a:solidFill>
                </a:rPr>
                <a:t>ง </a:t>
              </a:r>
              <a:r>
                <a:rPr lang="th-TH" sz="2400" dirty="0" smtClean="0">
                  <a:solidFill>
                    <a:srgbClr val="000000"/>
                  </a:solidFill>
                </a:rPr>
                <a:t>ถูกต้อง </a:t>
              </a:r>
              <a:r>
                <a:rPr lang="th-TH" sz="2400" dirty="0">
                  <a:solidFill>
                    <a:srgbClr val="000000"/>
                  </a:solidFill>
                </a:rPr>
                <a:t>เพราะผู้ที่มีความอ่อนโยนและสุภาพ</a:t>
              </a:r>
              <a:r>
                <a:rPr lang="th-TH" sz="2400" dirty="0" smtClean="0">
                  <a:solidFill>
                    <a:srgbClr val="000000"/>
                  </a:solidFill>
                </a:rPr>
                <a:t>เรียบร้อยจะ</a:t>
              </a:r>
              <a:r>
                <a:rPr lang="th-TH" sz="2400" dirty="0">
                  <a:solidFill>
                    <a:srgbClr val="000000"/>
                  </a:solidFill>
                </a:rPr>
                <a:t>ช่วยสร้างความพึงพอใจและความประทับใจแก่ผู้ที่รับประทาน</a:t>
              </a:r>
              <a:r>
                <a:rPr lang="th-TH" sz="2400" dirty="0" smtClean="0">
                  <a:solidFill>
                    <a:srgbClr val="000000"/>
                  </a:solidFill>
                </a:rPr>
                <a:t>อาหาร ซึ่งอ้อยเป็นคนอ่อนโยนและสุภาพเรียบร้อย ดังนั้น อ้อยจึงเหมาะที่จะ</a:t>
              </a:r>
              <a:r>
                <a:rPr lang="th-TH" sz="2400" dirty="0">
                  <a:solidFill>
                    <a:srgbClr val="000000"/>
                  </a:solidFill>
                </a:rPr>
                <a:t>ทำหน้าที่บริการ</a:t>
              </a:r>
              <a:r>
                <a:rPr lang="th-TH" sz="2400" dirty="0" smtClean="0">
                  <a:solidFill>
                    <a:srgbClr val="000000"/>
                  </a:solidFill>
                </a:rPr>
                <a:t>อาหาร</a:t>
              </a:r>
              <a:endParaRPr lang="th-TH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528205" y="6381328"/>
            <a:ext cx="533400" cy="381000"/>
          </a:xfrm>
        </p:spPr>
        <p:txBody>
          <a:bodyPr/>
          <a:lstStyle/>
          <a:p>
            <a:fld id="{856DFD11-9C27-4122-BEE2-2306CEDA8F12}" type="slidenum">
              <a:rPr lang="th-TH" smtClean="0">
                <a:solidFill>
                  <a:schemeClr val="tx1"/>
                </a:solidFill>
              </a:rPr>
              <a:t>364</a:t>
            </a:fld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7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1371600" y="620688"/>
            <a:ext cx="7772400" cy="99060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คำถามเชื่อมโยงสู่บทเรียนต่อไป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1" name="Picture 2" descr="T:\56-01-0564 Powerpoint เศรษฐศาสตร์ ม.1\หน่วย 4\ภาพ\co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8105" y="4735247"/>
            <a:ext cx="1643074" cy="1968973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3434708" y="3038969"/>
            <a:ext cx="4017612" cy="2536049"/>
            <a:chOff x="3428992" y="3580419"/>
            <a:chExt cx="6311850" cy="2786082"/>
          </a:xfrm>
        </p:grpSpPr>
        <p:sp>
          <p:nvSpPr>
            <p:cNvPr id="16" name="Oval Callout 15"/>
            <p:cNvSpPr/>
            <p:nvPr/>
          </p:nvSpPr>
          <p:spPr>
            <a:xfrm>
              <a:off x="3428992" y="3714752"/>
              <a:ext cx="5859338" cy="2286016"/>
            </a:xfrm>
            <a:prstGeom prst="wedgeEllipseCallout">
              <a:avLst>
                <a:gd name="adj1" fmla="val -47062"/>
                <a:gd name="adj2" fmla="val 3987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Cloud Callout 6"/>
            <p:cNvSpPr/>
            <p:nvPr/>
          </p:nvSpPr>
          <p:spPr>
            <a:xfrm>
              <a:off x="3643305" y="3580419"/>
              <a:ext cx="6097537" cy="2786082"/>
            </a:xfrm>
            <a:prstGeom prst="cloudCallout">
              <a:avLst>
                <a:gd name="adj1" fmla="val -71412"/>
                <a:gd name="adj2" fmla="val 690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>
                  <a:solidFill>
                    <a:prstClr val="white"/>
                  </a:solidFill>
                  <a:latin typeface="Angsana New" pitchFamily="18" charset="-34"/>
                  <a:cs typeface="Angsana New" pitchFamily="18" charset="-34"/>
                </a:rPr>
                <a:t>ให้นักเรียน</a:t>
              </a:r>
              <a:r>
                <a:rPr lang="th-TH" dirty="0" smtClean="0">
                  <a:solidFill>
                    <a:prstClr val="white"/>
                  </a:solidFill>
                  <a:latin typeface="Angsana New" pitchFamily="18" charset="-34"/>
                  <a:cs typeface="Angsana New" pitchFamily="18" charset="-34"/>
                </a:rPr>
                <a:t>ไปศึกษาเนื้อหาใน</a:t>
              </a:r>
            </a:p>
            <a:p>
              <a:pPr algn="ctr"/>
              <a:r>
                <a:rPr lang="th-TH" dirty="0" smtClean="0">
                  <a:solidFill>
                    <a:prstClr val="white"/>
                  </a:solidFill>
                  <a:latin typeface="Angsana New" pitchFamily="18" charset="-34"/>
                  <a:cs typeface="Angsana New" pitchFamily="18" charset="-34"/>
                </a:rPr>
                <a:t>หน่วยการ</a:t>
              </a:r>
              <a:r>
                <a:rPr lang="th-TH" dirty="0">
                  <a:solidFill>
                    <a:prstClr val="white"/>
                  </a:solidFill>
                  <a:latin typeface="Angsana New" pitchFamily="18" charset="-34"/>
                  <a:cs typeface="Angsana New" pitchFamily="18" charset="-34"/>
                </a:rPr>
                <a:t>เรียนรู้ที่ </a:t>
              </a:r>
              <a:r>
                <a:rPr lang="th-TH" dirty="0" smtClean="0">
                  <a:solidFill>
                    <a:prstClr val="white"/>
                  </a:solidFill>
                  <a:latin typeface="Angsana New" pitchFamily="18" charset="-34"/>
                  <a:cs typeface="Angsana New" pitchFamily="18" charset="-34"/>
                </a:rPr>
                <a:t>5</a:t>
              </a:r>
            </a:p>
            <a:p>
              <a:pPr algn="ctr"/>
              <a:r>
                <a:rPr lang="th-TH" dirty="0" smtClean="0">
                  <a:solidFill>
                    <a:prstClr val="white"/>
                  </a:solidFill>
                  <a:latin typeface="Angsana New" pitchFamily="18" charset="-34"/>
                  <a:cs typeface="Angsana New" pitchFamily="18" charset="-34"/>
                </a:rPr>
                <a:t>แปรรูปผลผลิต</a:t>
              </a:r>
              <a:endParaRPr lang="th-TH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14" name="ชื่อเรื่อง 2"/>
          <p:cNvSpPr txBox="1">
            <a:spLocks/>
          </p:cNvSpPr>
          <p:nvPr/>
        </p:nvSpPr>
        <p:spPr>
          <a:xfrm>
            <a:off x="0" y="620688"/>
            <a:ext cx="1285852" cy="990600"/>
          </a:xfrm>
          <a:prstGeom prst="rect">
            <a:avLst/>
          </a:prstGeom>
          <a:solidFill>
            <a:schemeClr val="accent2"/>
          </a:solidFill>
        </p:spPr>
        <p:txBody>
          <a:bodyPr vert="horz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FFFFFF"/>
                </a:solidFill>
              </a:rPr>
              <a:t> </a:t>
            </a:r>
            <a:endParaRPr lang="th-TH" sz="4400" b="1" dirty="0">
              <a:solidFill>
                <a:srgbClr val="FFFFFF"/>
              </a:solidFill>
            </a:endParaRPr>
          </a:p>
        </p:txBody>
      </p:sp>
      <p:sp>
        <p:nvSpPr>
          <p:cNvPr id="18" name="สี่เหลี่ยมผืนผ้า 6"/>
          <p:cNvSpPr/>
          <p:nvPr/>
        </p:nvSpPr>
        <p:spPr>
          <a:xfrm>
            <a:off x="0" y="585597"/>
            <a:ext cx="12596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7200" b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8610600" y="64770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th-T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7363A77-7BD1-4461-AE82-D4A215AD4790}" type="slidenum">
              <a:rPr lang="th-TH" sz="1600" b="1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pPr>
                <a:defRPr/>
              </a:pPr>
              <a:t>365</a:t>
            </a:fld>
            <a:endParaRPr lang="th-TH" sz="16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6" name="กลุ่ม 5"/>
          <p:cNvGrpSpPr/>
          <p:nvPr/>
        </p:nvGrpSpPr>
        <p:grpSpPr>
          <a:xfrm>
            <a:off x="-324383" y="2007888"/>
            <a:ext cx="9714810" cy="936104"/>
            <a:chOff x="-324383" y="2132856"/>
            <a:chExt cx="9714810" cy="936104"/>
          </a:xfrm>
        </p:grpSpPr>
        <p:sp>
          <p:nvSpPr>
            <p:cNvPr id="5" name="สี่เหลี่ยมผืนผ้า 4"/>
            <p:cNvSpPr/>
            <p:nvPr/>
          </p:nvSpPr>
          <p:spPr>
            <a:xfrm>
              <a:off x="0" y="2132856"/>
              <a:ext cx="9144000" cy="9361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" name="สี่เหลี่ยมผืนผ้า 3"/>
            <p:cNvSpPr/>
            <p:nvPr/>
          </p:nvSpPr>
          <p:spPr>
            <a:xfrm>
              <a:off x="-324383" y="2348877"/>
              <a:ext cx="971481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19138" lvl="0" indent="-347663">
                <a:spcBef>
                  <a:spcPts val="700"/>
                </a:spcBef>
                <a:buClr>
                  <a:srgbClr val="DD8047"/>
                </a:buClr>
                <a:buSzPct val="60000"/>
              </a:pPr>
              <a:r>
                <a:rPr lang="th-TH" sz="3200" b="1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ถ้าต้องการเก็บผลไม้ไว้รับประทานนาน ๆ โดยไม่สูญเสียคุณค่าอาหารควรทำอย่างไร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230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กลุ่ม 29"/>
          <p:cNvGrpSpPr/>
          <p:nvPr/>
        </p:nvGrpSpPr>
        <p:grpSpPr>
          <a:xfrm>
            <a:off x="2049360" y="3057509"/>
            <a:ext cx="1601490" cy="630371"/>
            <a:chOff x="2049360" y="3057509"/>
            <a:chExt cx="1601490" cy="630371"/>
          </a:xfrm>
        </p:grpSpPr>
        <p:sp>
          <p:nvSpPr>
            <p:cNvPr id="7" name="สี่เหลี่ยมผืนผ้ามุมมน 6"/>
            <p:cNvSpPr/>
            <p:nvPr/>
          </p:nvSpPr>
          <p:spPr>
            <a:xfrm>
              <a:off x="2049360" y="3057509"/>
              <a:ext cx="1601490" cy="630371"/>
            </a:xfrm>
            <a:prstGeom prst="roundRect">
              <a:avLst/>
            </a:prstGeom>
            <a:solidFill>
              <a:srgbClr val="956B43">
                <a:hueOff val="76411"/>
                <a:satOff val="15284"/>
                <a:lumOff val="3530"/>
                <a:alphaOff val="0"/>
              </a:srgb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rgbClr val="956B43">
                  <a:hueOff val="76411"/>
                  <a:satOff val="15284"/>
                  <a:lumOff val="3530"/>
                  <a:alphaOff val="0"/>
                </a:srgbClr>
              </a:contourClr>
            </a:sp3d>
          </p:spPr>
        </p:sp>
        <p:sp>
          <p:nvSpPr>
            <p:cNvPr id="12" name="TextBox 11"/>
            <p:cNvSpPr txBox="1"/>
            <p:nvPr/>
          </p:nvSpPr>
          <p:spPr>
            <a:xfrm>
              <a:off x="2570400" y="3086597"/>
              <a:ext cx="7920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ถ้วย</a:t>
              </a:r>
              <a:endParaRPr kumimoji="0" lang="th-TH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grpSp>
        <p:nvGrpSpPr>
          <p:cNvPr id="36" name="กลุ่ม 35"/>
          <p:cNvGrpSpPr/>
          <p:nvPr/>
        </p:nvGrpSpPr>
        <p:grpSpPr>
          <a:xfrm>
            <a:off x="2049360" y="3904667"/>
            <a:ext cx="1829817" cy="630524"/>
            <a:chOff x="2049360" y="3904667"/>
            <a:chExt cx="1829817" cy="630524"/>
          </a:xfrm>
        </p:grpSpPr>
        <p:sp>
          <p:nvSpPr>
            <p:cNvPr id="8" name="สี่เหลี่ยมผืนผ้ามุมมน 7"/>
            <p:cNvSpPr/>
            <p:nvPr/>
          </p:nvSpPr>
          <p:spPr>
            <a:xfrm>
              <a:off x="2049360" y="3904667"/>
              <a:ext cx="1829817" cy="626699"/>
            </a:xfrm>
            <a:prstGeom prst="roundRect">
              <a:avLst/>
            </a:prstGeom>
            <a:solidFill>
              <a:srgbClr val="956B43">
                <a:hueOff val="152821"/>
                <a:satOff val="30568"/>
                <a:lumOff val="7059"/>
                <a:alphaOff val="0"/>
              </a:srgb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rgbClr val="956B43">
                  <a:hueOff val="152821"/>
                  <a:satOff val="30568"/>
                  <a:lumOff val="7059"/>
                  <a:alphaOff val="0"/>
                </a:srgbClr>
              </a:contourClr>
            </a:sp3d>
          </p:spPr>
        </p:sp>
        <p:sp>
          <p:nvSpPr>
            <p:cNvPr id="13" name="TextBox 12"/>
            <p:cNvSpPr txBox="1"/>
            <p:nvPr/>
          </p:nvSpPr>
          <p:spPr>
            <a:xfrm>
              <a:off x="2568224" y="3950416"/>
              <a:ext cx="7920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จาน</a:t>
              </a:r>
              <a:endParaRPr kumimoji="0" lang="th-TH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grpSp>
        <p:nvGrpSpPr>
          <p:cNvPr id="42" name="กลุ่ม 41"/>
          <p:cNvGrpSpPr/>
          <p:nvPr/>
        </p:nvGrpSpPr>
        <p:grpSpPr>
          <a:xfrm>
            <a:off x="2049359" y="4713693"/>
            <a:ext cx="2187981" cy="650157"/>
            <a:chOff x="2049359" y="4713693"/>
            <a:chExt cx="2187981" cy="650157"/>
          </a:xfrm>
        </p:grpSpPr>
        <p:sp>
          <p:nvSpPr>
            <p:cNvPr id="9" name="สี่เหลี่ยมผืนผ้ามุมมน 8"/>
            <p:cNvSpPr/>
            <p:nvPr/>
          </p:nvSpPr>
          <p:spPr>
            <a:xfrm>
              <a:off x="2049359" y="4713693"/>
              <a:ext cx="2187981" cy="630371"/>
            </a:xfrm>
            <a:prstGeom prst="roundRect">
              <a:avLst/>
            </a:prstGeom>
            <a:solidFill>
              <a:srgbClr val="956B43">
                <a:hueOff val="229232"/>
                <a:satOff val="45853"/>
                <a:lumOff val="10589"/>
                <a:alphaOff val="0"/>
              </a:srgb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rgbClr val="956B43">
                  <a:hueOff val="229232"/>
                  <a:satOff val="45853"/>
                  <a:lumOff val="10589"/>
                  <a:alphaOff val="0"/>
                </a:srgbClr>
              </a:contourClr>
            </a:sp3d>
          </p:spPr>
        </p:sp>
        <p:sp>
          <p:nvSpPr>
            <p:cNvPr id="14" name="TextBox 13"/>
            <p:cNvSpPr txBox="1"/>
            <p:nvPr/>
          </p:nvSpPr>
          <p:spPr>
            <a:xfrm>
              <a:off x="2578650" y="4779075"/>
              <a:ext cx="7920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แก้ว</a:t>
              </a:r>
              <a:endParaRPr kumimoji="0" lang="th-TH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grpSp>
        <p:nvGrpSpPr>
          <p:cNvPr id="45" name="กลุ่ม 44"/>
          <p:cNvGrpSpPr/>
          <p:nvPr/>
        </p:nvGrpSpPr>
        <p:grpSpPr>
          <a:xfrm>
            <a:off x="2059787" y="5592738"/>
            <a:ext cx="4565482" cy="630371"/>
            <a:chOff x="2059787" y="5592738"/>
            <a:chExt cx="4565482" cy="630371"/>
          </a:xfrm>
        </p:grpSpPr>
        <p:sp>
          <p:nvSpPr>
            <p:cNvPr id="10" name="สี่เหลี่ยมผืนผ้ามุมมน 9"/>
            <p:cNvSpPr/>
            <p:nvPr/>
          </p:nvSpPr>
          <p:spPr>
            <a:xfrm>
              <a:off x="2059787" y="5592738"/>
              <a:ext cx="4565482" cy="630371"/>
            </a:xfrm>
            <a:prstGeom prst="roundRect">
              <a:avLst/>
            </a:prstGeom>
            <a:solidFill>
              <a:srgbClr val="956B43">
                <a:hueOff val="305643"/>
                <a:satOff val="61137"/>
                <a:lumOff val="14118"/>
                <a:alphaOff val="0"/>
              </a:srgb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rgbClr val="956B43">
                  <a:hueOff val="305643"/>
                  <a:satOff val="61137"/>
                  <a:lumOff val="14118"/>
                  <a:alphaOff val="0"/>
                </a:srgbClr>
              </a:contourClr>
            </a:sp3d>
          </p:spPr>
        </p:sp>
        <p:sp>
          <p:nvSpPr>
            <p:cNvPr id="15" name="TextBox 14"/>
            <p:cNvSpPr txBox="1"/>
            <p:nvPr/>
          </p:nvSpPr>
          <p:spPr>
            <a:xfrm>
              <a:off x="2558943" y="5638334"/>
              <a:ext cx="40432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ช้อน ส้อม ช้อนกลาง และช้อนถ้วย</a:t>
              </a:r>
              <a:endParaRPr kumimoji="0" lang="th-TH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cxnSp>
        <p:nvCxnSpPr>
          <p:cNvPr id="16" name="ตัวเชื่อมต่อตรง 15"/>
          <p:cNvCxnSpPr/>
          <p:nvPr/>
        </p:nvCxnSpPr>
        <p:spPr>
          <a:xfrm>
            <a:off x="1357021" y="2816061"/>
            <a:ext cx="0" cy="562923"/>
          </a:xfrm>
          <a:prstGeom prst="line">
            <a:avLst/>
          </a:prstGeom>
          <a:noFill/>
          <a:ln w="28575" cap="flat" cmpd="sng" algn="ctr">
            <a:solidFill>
              <a:srgbClr val="94C600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17" name="ตัวเชื่อมต่อตรง 16"/>
          <p:cNvCxnSpPr/>
          <p:nvPr/>
        </p:nvCxnSpPr>
        <p:spPr>
          <a:xfrm>
            <a:off x="1357021" y="3372694"/>
            <a:ext cx="692339" cy="1"/>
          </a:xfrm>
          <a:prstGeom prst="line">
            <a:avLst/>
          </a:prstGeom>
          <a:noFill/>
          <a:ln w="28575" cap="flat" cmpd="sng" algn="ctr">
            <a:solidFill>
              <a:srgbClr val="94C600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22" y="3012606"/>
            <a:ext cx="3138396" cy="2331458"/>
          </a:xfrm>
          <a:prstGeom prst="rect">
            <a:avLst/>
          </a:prstGeom>
        </p:spPr>
      </p:pic>
      <p:sp>
        <p:nvSpPr>
          <p:cNvPr id="27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610600" y="6477000"/>
            <a:ext cx="533400" cy="381000"/>
          </a:xfrm>
        </p:spPr>
        <p:txBody>
          <a:bodyPr>
            <a:noAutofit/>
          </a:bodyPr>
          <a:lstStyle/>
          <a:p>
            <a:fld id="{856DFD11-9C27-4122-BEE2-2306CEDA8F12}" type="slidenum">
              <a:rPr lang="th-TH" sz="1600" smtClean="0">
                <a:solidFill>
                  <a:schemeClr val="tx1"/>
                </a:solidFill>
              </a:rPr>
              <a:t>342</a:t>
            </a:fld>
            <a:endParaRPr lang="th-TH" sz="1600" dirty="0">
              <a:solidFill>
                <a:schemeClr val="tx1"/>
              </a:solidFill>
            </a:endParaRPr>
          </a:p>
        </p:txBody>
      </p:sp>
      <p:grpSp>
        <p:nvGrpSpPr>
          <p:cNvPr id="23" name="กลุ่ม 22"/>
          <p:cNvGrpSpPr/>
          <p:nvPr/>
        </p:nvGrpSpPr>
        <p:grpSpPr>
          <a:xfrm>
            <a:off x="677167" y="1951965"/>
            <a:ext cx="4974953" cy="864096"/>
            <a:chOff x="677167" y="1951965"/>
            <a:chExt cx="4974953" cy="864096"/>
          </a:xfrm>
        </p:grpSpPr>
        <p:sp>
          <p:nvSpPr>
            <p:cNvPr id="6" name="สี่เหลี่ยมผืนผ้ามุมมน 5"/>
            <p:cNvSpPr/>
            <p:nvPr/>
          </p:nvSpPr>
          <p:spPr>
            <a:xfrm>
              <a:off x="677167" y="1951965"/>
              <a:ext cx="4974953" cy="864096"/>
            </a:xfrm>
            <a:prstGeom prst="roundRect">
              <a:avLst/>
            </a:prstGeom>
            <a:solidFill>
              <a:srgbClr val="956B43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rgbClr val="956B43">
                  <a:hueOff val="0"/>
                  <a:satOff val="0"/>
                  <a:lumOff val="0"/>
                  <a:alphaOff val="0"/>
                </a:srgbClr>
              </a:contourClr>
            </a:sp3d>
          </p:spPr>
        </p:sp>
        <p:sp>
          <p:nvSpPr>
            <p:cNvPr id="5" name="TextBox 4"/>
            <p:cNvSpPr txBox="1"/>
            <p:nvPr/>
          </p:nvSpPr>
          <p:spPr>
            <a:xfrm>
              <a:off x="784276" y="2091625"/>
              <a:ext cx="48678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th-TH" sz="3200" b="1" kern="0" dirty="0">
                  <a:solidFill>
                    <a:schemeClr val="bg1"/>
                  </a:solidFill>
                </a:rPr>
                <a:t>ภาชนะเครื่องใช้ในการบริการ</a:t>
              </a:r>
              <a:r>
                <a:rPr lang="th-TH" sz="3200" b="1" kern="0" dirty="0" smtClean="0">
                  <a:solidFill>
                    <a:schemeClr val="bg1"/>
                  </a:solidFill>
                </a:rPr>
                <a:t>อาหาร ได้แก่ </a:t>
              </a:r>
              <a:endParaRPr lang="th-TH" sz="3200" b="1" kern="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1" name="ตัวเชื่อมต่อตรง 30"/>
          <p:cNvCxnSpPr/>
          <p:nvPr/>
        </p:nvCxnSpPr>
        <p:spPr>
          <a:xfrm>
            <a:off x="1357021" y="3378984"/>
            <a:ext cx="0" cy="863819"/>
          </a:xfrm>
          <a:prstGeom prst="line">
            <a:avLst/>
          </a:prstGeom>
          <a:noFill/>
          <a:ln w="28575" cap="flat" cmpd="sng" algn="ctr">
            <a:solidFill>
              <a:srgbClr val="94C600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32" name="ตัวเชื่อมต่อตรง 31"/>
          <p:cNvCxnSpPr/>
          <p:nvPr/>
        </p:nvCxnSpPr>
        <p:spPr>
          <a:xfrm>
            <a:off x="1376709" y="4242802"/>
            <a:ext cx="692339" cy="1"/>
          </a:xfrm>
          <a:prstGeom prst="line">
            <a:avLst/>
          </a:prstGeom>
          <a:noFill/>
          <a:ln w="28575" cap="flat" cmpd="sng" algn="ctr">
            <a:solidFill>
              <a:srgbClr val="94C600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37" name="ตัวเชื่อมต่อตรง 36"/>
          <p:cNvCxnSpPr/>
          <p:nvPr/>
        </p:nvCxnSpPr>
        <p:spPr>
          <a:xfrm>
            <a:off x="1357021" y="4218016"/>
            <a:ext cx="0" cy="812279"/>
          </a:xfrm>
          <a:prstGeom prst="line">
            <a:avLst/>
          </a:prstGeom>
          <a:noFill/>
          <a:ln w="28575" cap="flat" cmpd="sng" algn="ctr">
            <a:solidFill>
              <a:srgbClr val="94C600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38" name="ตัวเชื่อมต่อตรง 37"/>
          <p:cNvCxnSpPr/>
          <p:nvPr/>
        </p:nvCxnSpPr>
        <p:spPr>
          <a:xfrm>
            <a:off x="1376709" y="5030294"/>
            <a:ext cx="692339" cy="1"/>
          </a:xfrm>
          <a:prstGeom prst="line">
            <a:avLst/>
          </a:prstGeom>
          <a:noFill/>
          <a:ln w="28575" cap="flat" cmpd="sng" algn="ctr">
            <a:solidFill>
              <a:srgbClr val="94C600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43" name="ตัวเชื่อมต่อตรง 42"/>
          <p:cNvCxnSpPr/>
          <p:nvPr/>
        </p:nvCxnSpPr>
        <p:spPr>
          <a:xfrm>
            <a:off x="1357021" y="5036489"/>
            <a:ext cx="0" cy="812279"/>
          </a:xfrm>
          <a:prstGeom prst="line">
            <a:avLst/>
          </a:prstGeom>
          <a:noFill/>
          <a:ln w="28575" cap="flat" cmpd="sng" algn="ctr">
            <a:solidFill>
              <a:srgbClr val="94C600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44" name="ตัวเชื่อมต่อตรง 43"/>
          <p:cNvCxnSpPr/>
          <p:nvPr/>
        </p:nvCxnSpPr>
        <p:spPr>
          <a:xfrm>
            <a:off x="1376709" y="5848767"/>
            <a:ext cx="692339" cy="1"/>
          </a:xfrm>
          <a:prstGeom prst="line">
            <a:avLst/>
          </a:prstGeom>
          <a:noFill/>
          <a:ln w="28575" cap="flat" cmpd="sng" algn="ctr">
            <a:solidFill>
              <a:srgbClr val="94C600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29" name="TextBox 28"/>
          <p:cNvSpPr txBox="1"/>
          <p:nvPr/>
        </p:nvSpPr>
        <p:spPr>
          <a:xfrm>
            <a:off x="152252" y="910015"/>
            <a:ext cx="7442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kern="0" dirty="0">
                <a:solidFill>
                  <a:sysClr val="windowText" lastClr="000000"/>
                </a:solidFill>
              </a:rPr>
              <a:t>7</a:t>
            </a:r>
            <a:r>
              <a:rPr kumimoji="0" lang="th-TH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.1 ภาชนะเครื่องใช้ในการบริการอาหาร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50087" y="-21375"/>
            <a:ext cx="394199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800" b="1" kern="0" dirty="0">
                <a:solidFill>
                  <a:srgbClr val="7030A0"/>
                </a:solidFill>
              </a:rPr>
              <a:t>7</a:t>
            </a:r>
            <a:r>
              <a:rPr kumimoji="0" lang="th-TH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. การบริการอาหาร</a:t>
            </a:r>
            <a:endParaRPr kumimoji="0" lang="th-TH" sz="4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pic>
        <p:nvPicPr>
          <p:cNvPr id="40" name="รูปภาพ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951"/>
            <a:ext cx="1098566" cy="8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กลุ่ม 21"/>
          <p:cNvGrpSpPr/>
          <p:nvPr/>
        </p:nvGrpSpPr>
        <p:grpSpPr>
          <a:xfrm>
            <a:off x="204426" y="1262320"/>
            <a:ext cx="4157885" cy="768743"/>
            <a:chOff x="198091" y="211985"/>
            <a:chExt cx="3740967" cy="768743"/>
          </a:xfrm>
        </p:grpSpPr>
        <p:sp>
          <p:nvSpPr>
            <p:cNvPr id="24" name="สี่เหลี่ยมผืนผ้ามุมมน 23"/>
            <p:cNvSpPr/>
            <p:nvPr/>
          </p:nvSpPr>
          <p:spPr>
            <a:xfrm>
              <a:off x="198091" y="211985"/>
              <a:ext cx="3437805" cy="768743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905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gsana New"/>
                <a:ea typeface="+mn-ea"/>
                <a:cs typeface="Angsana New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0255" y="280316"/>
              <a:ext cx="36188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การเลือกใช้ภาชนะเครื่องใช้</a:t>
              </a:r>
              <a:endPara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377330" y="3459458"/>
            <a:ext cx="458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เลือกแบบลวดลายเรียบ ๆ สีขาว หรือสีอ่อน</a:t>
            </a:r>
            <a:endParaRPr kumimoji="0" lang="th-TH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87347" y="2359907"/>
            <a:ext cx="458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เลือกสีและแบบที่เหมาะสมกับอาหาร</a:t>
            </a:r>
            <a:endParaRPr kumimoji="0" lang="th-TH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35703" y="4484923"/>
            <a:ext cx="458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เลือกแบบที่ใช้ประโยชน์ได้หลายอย่าง</a:t>
            </a:r>
            <a:endParaRPr kumimoji="0" lang="th-TH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84394" y="5872417"/>
            <a:ext cx="4440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เลือกแบบที่มีคุณภาพดีและราคาพอสมควร</a:t>
            </a:r>
            <a:endParaRPr kumimoji="0" lang="th-TH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215443" y="2235610"/>
            <a:ext cx="1217044" cy="1653978"/>
            <a:chOff x="589058" y="1965962"/>
            <a:chExt cx="1217044" cy="1653978"/>
          </a:xfrm>
        </p:grpSpPr>
        <p:grpSp>
          <p:nvGrpSpPr>
            <p:cNvPr id="27" name="กลุ่ม 26"/>
            <p:cNvGrpSpPr/>
            <p:nvPr/>
          </p:nvGrpSpPr>
          <p:grpSpPr>
            <a:xfrm>
              <a:off x="589058" y="1965962"/>
              <a:ext cx="1217044" cy="1653978"/>
              <a:chOff x="2282183" y="1420521"/>
              <a:chExt cx="1268344" cy="1698858"/>
            </a:xfrm>
          </p:grpSpPr>
          <p:sp>
            <p:nvSpPr>
              <p:cNvPr id="28" name="ลูกศรโค้งขึ้น 27"/>
              <p:cNvSpPr/>
              <p:nvPr/>
            </p:nvSpPr>
            <p:spPr>
              <a:xfrm rot="5400000">
                <a:off x="2488862" y="2285274"/>
                <a:ext cx="780097" cy="888113"/>
              </a:xfrm>
              <a:prstGeom prst="bentUpArrow">
                <a:avLst>
                  <a:gd name="adj1" fmla="val 32840"/>
                  <a:gd name="adj2" fmla="val 25000"/>
                  <a:gd name="adj3" fmla="val 35780"/>
                </a:avLst>
              </a:prstGeom>
              <a:solidFill>
                <a:srgbClr val="FF6700">
                  <a:tint val="50000"/>
                  <a:hueOff val="0"/>
                  <a:satOff val="0"/>
                  <a:lumOff val="0"/>
                  <a:alphaOff val="0"/>
                </a:srgbClr>
              </a:solidFill>
              <a:ln w="1905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grpSp>
            <p:nvGrpSpPr>
              <p:cNvPr id="29" name="กลุ่ม 28"/>
              <p:cNvGrpSpPr/>
              <p:nvPr/>
            </p:nvGrpSpPr>
            <p:grpSpPr>
              <a:xfrm>
                <a:off x="2282183" y="1420521"/>
                <a:ext cx="1268344" cy="919214"/>
                <a:chOff x="280625" y="23520"/>
                <a:chExt cx="1268344" cy="919214"/>
              </a:xfrm>
            </p:grpSpPr>
            <p:sp>
              <p:nvSpPr>
                <p:cNvPr id="30" name="สี่เหลี่ยมผืนผ้ามุมมน 29"/>
                <p:cNvSpPr/>
                <p:nvPr/>
              </p:nvSpPr>
              <p:spPr>
                <a:xfrm>
                  <a:off x="280625" y="23520"/>
                  <a:ext cx="1040784" cy="919214"/>
                </a:xfrm>
                <a:prstGeom prst="roundRect">
                  <a:avLst>
                    <a:gd name="adj" fmla="val 16670"/>
                  </a:avLst>
                </a:prstGeom>
                <a:solidFill>
                  <a:srgbClr val="FF6700">
                    <a:hueOff val="0"/>
                    <a:satOff val="0"/>
                    <a:lumOff val="0"/>
                    <a:alphaOff val="0"/>
                  </a:srgbClr>
                </a:solidFill>
                <a:ln w="1905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</p:sp>
            <p:sp>
              <p:nvSpPr>
                <p:cNvPr id="31" name="สี่เหลี่ยมผืนผ้ามุมมน 5"/>
                <p:cNvSpPr/>
                <p:nvPr/>
              </p:nvSpPr>
              <p:spPr>
                <a:xfrm>
                  <a:off x="325505" y="68400"/>
                  <a:ext cx="1223464" cy="8294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spcFirstLastPara="0" vert="horz" wrap="square" lIns="110490" tIns="110490" rIns="110490" bIns="110490" numCol="1" spcCol="1270" anchor="ctr" anchorCtr="0">
                  <a:noAutofit/>
                </a:bodyPr>
                <a:lstStyle/>
                <a:p>
                  <a:pPr marL="0" marR="0" lvl="0" indent="0" algn="ctr" defTabSz="128905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FreesiaUPC"/>
                  </a:endParaRPr>
                </a:p>
              </p:txBody>
            </p:sp>
          </p:grpSp>
        </p:grpSp>
        <p:sp>
          <p:nvSpPr>
            <p:cNvPr id="49" name="TextBox 48"/>
            <p:cNvSpPr txBox="1"/>
            <p:nvPr/>
          </p:nvSpPr>
          <p:spPr>
            <a:xfrm>
              <a:off x="905758" y="2090259"/>
              <a:ext cx="497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1.</a:t>
              </a:r>
              <a:endPara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1279816" y="3261462"/>
            <a:ext cx="1268344" cy="1698859"/>
            <a:chOff x="1653431" y="2991814"/>
            <a:chExt cx="1268344" cy="1698859"/>
          </a:xfrm>
        </p:grpSpPr>
        <p:grpSp>
          <p:nvGrpSpPr>
            <p:cNvPr id="32" name="กลุ่ม 31"/>
            <p:cNvGrpSpPr/>
            <p:nvPr/>
          </p:nvGrpSpPr>
          <p:grpSpPr>
            <a:xfrm>
              <a:off x="1653431" y="2991814"/>
              <a:ext cx="1268344" cy="1698859"/>
              <a:chOff x="3370986" y="2453102"/>
              <a:chExt cx="1268344" cy="1698859"/>
            </a:xfrm>
          </p:grpSpPr>
          <p:sp>
            <p:nvSpPr>
              <p:cNvPr id="33" name="ลูกศรโค้งขึ้น 32"/>
              <p:cNvSpPr/>
              <p:nvPr/>
            </p:nvSpPr>
            <p:spPr>
              <a:xfrm rot="5400000">
                <a:off x="3577665" y="3317856"/>
                <a:ext cx="780097" cy="888113"/>
              </a:xfrm>
              <a:prstGeom prst="bentUpArrow">
                <a:avLst>
                  <a:gd name="adj1" fmla="val 32840"/>
                  <a:gd name="adj2" fmla="val 25000"/>
                  <a:gd name="adj3" fmla="val 35780"/>
                </a:avLst>
              </a:prstGeom>
              <a:solidFill>
                <a:srgbClr val="FF6700">
                  <a:tint val="50000"/>
                  <a:hueOff val="1692551"/>
                  <a:satOff val="-44453"/>
                  <a:lumOff val="2981"/>
                  <a:alphaOff val="0"/>
                </a:srgbClr>
              </a:solidFill>
              <a:ln w="1905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grpSp>
            <p:nvGrpSpPr>
              <p:cNvPr id="34" name="กลุ่ม 33"/>
              <p:cNvGrpSpPr/>
              <p:nvPr/>
            </p:nvGrpSpPr>
            <p:grpSpPr>
              <a:xfrm>
                <a:off x="3370986" y="2453102"/>
                <a:ext cx="1268344" cy="919214"/>
                <a:chOff x="1369428" y="1056101"/>
                <a:chExt cx="1268344" cy="919214"/>
              </a:xfrm>
            </p:grpSpPr>
            <p:sp>
              <p:nvSpPr>
                <p:cNvPr id="35" name="สี่เหลี่ยมผืนผ้ามุมมน 34"/>
                <p:cNvSpPr/>
                <p:nvPr/>
              </p:nvSpPr>
              <p:spPr>
                <a:xfrm>
                  <a:off x="1369428" y="1056101"/>
                  <a:ext cx="1040784" cy="919214"/>
                </a:xfrm>
                <a:prstGeom prst="roundRect">
                  <a:avLst>
                    <a:gd name="adj" fmla="val 16670"/>
                  </a:avLst>
                </a:prstGeom>
                <a:solidFill>
                  <a:srgbClr val="FF6700">
                    <a:hueOff val="817465"/>
                    <a:satOff val="-27042"/>
                    <a:lumOff val="-392"/>
                    <a:alphaOff val="0"/>
                  </a:srgbClr>
                </a:solidFill>
                <a:ln w="1905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</p:sp>
            <p:sp>
              <p:nvSpPr>
                <p:cNvPr id="36" name="สี่เหลี่ยมผืนผ้ามุมมน 8"/>
                <p:cNvSpPr/>
                <p:nvPr/>
              </p:nvSpPr>
              <p:spPr>
                <a:xfrm>
                  <a:off x="1414308" y="1100981"/>
                  <a:ext cx="1223464" cy="8294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spcFirstLastPara="0" vert="horz" wrap="square" lIns="110490" tIns="110490" rIns="110490" bIns="110490" numCol="1" spcCol="1270" anchor="ctr" anchorCtr="0">
                  <a:noAutofit/>
                </a:bodyPr>
                <a:lstStyle/>
                <a:p>
                  <a:pPr marL="0" marR="0" lvl="0" indent="0" algn="ctr" defTabSz="128905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9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FreesiaUPC"/>
                  </a:endParaRPr>
                </a:p>
              </p:txBody>
            </p:sp>
          </p:grpSp>
        </p:grpSp>
        <p:sp>
          <p:nvSpPr>
            <p:cNvPr id="50" name="TextBox 49"/>
            <p:cNvSpPr txBox="1"/>
            <p:nvPr/>
          </p:nvSpPr>
          <p:spPr>
            <a:xfrm>
              <a:off x="2025094" y="3128255"/>
              <a:ext cx="458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</a:t>
              </a:r>
              <a:r>
                <a:rPr kumimoji="0" lang="th-TH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.</a:t>
              </a:r>
              <a:endPara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" name="กลุ่ม 4"/>
          <p:cNvGrpSpPr/>
          <p:nvPr/>
        </p:nvGrpSpPr>
        <p:grpSpPr>
          <a:xfrm>
            <a:off x="2412406" y="4286926"/>
            <a:ext cx="1268344" cy="1698859"/>
            <a:chOff x="2786021" y="4017278"/>
            <a:chExt cx="1268344" cy="1698859"/>
          </a:xfrm>
        </p:grpSpPr>
        <p:grpSp>
          <p:nvGrpSpPr>
            <p:cNvPr id="37" name="กลุ่ม 36"/>
            <p:cNvGrpSpPr/>
            <p:nvPr/>
          </p:nvGrpSpPr>
          <p:grpSpPr>
            <a:xfrm>
              <a:off x="2786021" y="4017278"/>
              <a:ext cx="1268344" cy="1698859"/>
              <a:chOff x="4459789" y="3485684"/>
              <a:chExt cx="1268344" cy="1698859"/>
            </a:xfrm>
          </p:grpSpPr>
          <p:sp>
            <p:nvSpPr>
              <p:cNvPr id="38" name="ลูกศรโค้งขึ้น 37"/>
              <p:cNvSpPr/>
              <p:nvPr/>
            </p:nvSpPr>
            <p:spPr>
              <a:xfrm rot="5400000">
                <a:off x="4666468" y="4350438"/>
                <a:ext cx="780097" cy="888113"/>
              </a:xfrm>
              <a:prstGeom prst="bentUpArrow">
                <a:avLst>
                  <a:gd name="adj1" fmla="val 32840"/>
                  <a:gd name="adj2" fmla="val 25000"/>
                  <a:gd name="adj3" fmla="val 35780"/>
                </a:avLst>
              </a:prstGeom>
              <a:solidFill>
                <a:srgbClr val="FF6700">
                  <a:tint val="50000"/>
                  <a:hueOff val="3385101"/>
                  <a:satOff val="-88907"/>
                  <a:lumOff val="5963"/>
                  <a:alphaOff val="0"/>
                </a:srgbClr>
              </a:solidFill>
              <a:ln w="1905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grpSp>
            <p:nvGrpSpPr>
              <p:cNvPr id="39" name="กลุ่ม 38"/>
              <p:cNvGrpSpPr/>
              <p:nvPr/>
            </p:nvGrpSpPr>
            <p:grpSpPr>
              <a:xfrm>
                <a:off x="4459789" y="3485684"/>
                <a:ext cx="1268344" cy="919214"/>
                <a:chOff x="2458231" y="2088683"/>
                <a:chExt cx="1268344" cy="919214"/>
              </a:xfrm>
            </p:grpSpPr>
            <p:sp>
              <p:nvSpPr>
                <p:cNvPr id="40" name="สี่เหลี่ยมผืนผ้ามุมมน 39"/>
                <p:cNvSpPr/>
                <p:nvPr/>
              </p:nvSpPr>
              <p:spPr>
                <a:xfrm>
                  <a:off x="2458231" y="2088683"/>
                  <a:ext cx="1040784" cy="919214"/>
                </a:xfrm>
                <a:prstGeom prst="roundRect">
                  <a:avLst>
                    <a:gd name="adj" fmla="val 16670"/>
                  </a:avLst>
                </a:prstGeom>
                <a:solidFill>
                  <a:srgbClr val="FF6700">
                    <a:hueOff val="1634930"/>
                    <a:satOff val="-54083"/>
                    <a:lumOff val="-784"/>
                    <a:alphaOff val="0"/>
                  </a:srgbClr>
                </a:solidFill>
                <a:ln w="1905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</p:sp>
            <p:sp>
              <p:nvSpPr>
                <p:cNvPr id="41" name="สี่เหลี่ยมผืนผ้ามุมมน 11"/>
                <p:cNvSpPr/>
                <p:nvPr/>
              </p:nvSpPr>
              <p:spPr>
                <a:xfrm>
                  <a:off x="2503111" y="2133563"/>
                  <a:ext cx="1223464" cy="8294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spcFirstLastPara="0" vert="horz" wrap="square" lIns="110490" tIns="110490" rIns="110490" bIns="110490" numCol="1" spcCol="1270" anchor="ctr" anchorCtr="0">
                  <a:noAutofit/>
                </a:bodyPr>
                <a:lstStyle/>
                <a:p>
                  <a:pPr marL="0" marR="0" lvl="0" indent="0" algn="ctr" defTabSz="128905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9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FreesiaUPC"/>
                  </a:endParaRPr>
                </a:p>
              </p:txBody>
            </p:sp>
          </p:grpSp>
        </p:grpSp>
        <p:sp>
          <p:nvSpPr>
            <p:cNvPr id="51" name="TextBox 50"/>
            <p:cNvSpPr txBox="1"/>
            <p:nvPr/>
          </p:nvSpPr>
          <p:spPr>
            <a:xfrm>
              <a:off x="3131840" y="4153719"/>
              <a:ext cx="5428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</a:t>
              </a:r>
              <a:r>
                <a:rPr kumimoji="0" lang="th-TH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.</a:t>
              </a:r>
              <a:endPara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" name="กลุ่ม 5"/>
          <p:cNvGrpSpPr/>
          <p:nvPr/>
        </p:nvGrpSpPr>
        <p:grpSpPr>
          <a:xfrm>
            <a:off x="3701746" y="5637801"/>
            <a:ext cx="1080120" cy="919214"/>
            <a:chOff x="3902145" y="5106543"/>
            <a:chExt cx="1080120" cy="919214"/>
          </a:xfrm>
        </p:grpSpPr>
        <p:grpSp>
          <p:nvGrpSpPr>
            <p:cNvPr id="42" name="กลุ่ม 41"/>
            <p:cNvGrpSpPr/>
            <p:nvPr/>
          </p:nvGrpSpPr>
          <p:grpSpPr>
            <a:xfrm>
              <a:off x="3902145" y="5106543"/>
              <a:ext cx="1080120" cy="919214"/>
              <a:chOff x="3547034" y="3121264"/>
              <a:chExt cx="1313224" cy="919214"/>
            </a:xfrm>
          </p:grpSpPr>
          <p:sp>
            <p:nvSpPr>
              <p:cNvPr id="43" name="สี่เหลี่ยมผืนผ้ามุมมน 42"/>
              <p:cNvSpPr/>
              <p:nvPr/>
            </p:nvSpPr>
            <p:spPr>
              <a:xfrm>
                <a:off x="3547034" y="3121264"/>
                <a:ext cx="1313224" cy="919214"/>
              </a:xfrm>
              <a:prstGeom prst="roundRect">
                <a:avLst>
                  <a:gd name="adj" fmla="val 16670"/>
                </a:avLst>
              </a:prstGeom>
              <a:solidFill>
                <a:srgbClr val="FF6700">
                  <a:hueOff val="2452395"/>
                  <a:satOff val="-81125"/>
                  <a:lumOff val="-1176"/>
                  <a:alphaOff val="0"/>
                </a:srgbClr>
              </a:solidFill>
              <a:ln w="1905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</p:sp>
          <p:sp>
            <p:nvSpPr>
              <p:cNvPr id="44" name="สี่เหลี่ยมผืนผ้ามุมมน 13"/>
              <p:cNvSpPr/>
              <p:nvPr/>
            </p:nvSpPr>
            <p:spPr>
              <a:xfrm>
                <a:off x="3591914" y="3166144"/>
                <a:ext cx="1223464" cy="82945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144780" tIns="144780" rIns="144780" bIns="144780" numCol="1" spcCol="1270" anchor="ctr" anchorCtr="0">
                <a:noAutofit/>
              </a:bodyPr>
              <a:lstStyle/>
              <a:p>
                <a:pPr marL="0" marR="0" lvl="0" indent="0" algn="ctr" defTabSz="1689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FreesiaUPC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4211960" y="5279604"/>
              <a:ext cx="5001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r>
                <a:rPr kumimoji="0" lang="th-TH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.</a:t>
              </a:r>
              <a:endPara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612206" y="6457193"/>
            <a:ext cx="533400" cy="381000"/>
          </a:xfrm>
        </p:spPr>
        <p:txBody>
          <a:bodyPr>
            <a:normAutofit/>
          </a:bodyPr>
          <a:lstStyle/>
          <a:p>
            <a:fld id="{856DFD11-9C27-4122-BEE2-2306CEDA8F12}" type="slidenum">
              <a:rPr lang="th-TH" sz="1600" smtClean="0">
                <a:solidFill>
                  <a:schemeClr val="tx1"/>
                </a:solidFill>
              </a:rPr>
              <a:t>343</a:t>
            </a:fld>
            <a:endParaRPr lang="th-TH" sz="1600" dirty="0">
              <a:solidFill>
                <a:schemeClr val="tx1"/>
              </a:solidFill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02" y="1195309"/>
            <a:ext cx="2902593" cy="2113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4" name="กลุ่ม 53"/>
          <p:cNvGrpSpPr/>
          <p:nvPr/>
        </p:nvGrpSpPr>
        <p:grpSpPr>
          <a:xfrm>
            <a:off x="178278" y="64379"/>
            <a:ext cx="2568927" cy="488758"/>
            <a:chOff x="178278" y="64379"/>
            <a:chExt cx="2919379" cy="488758"/>
          </a:xfrm>
        </p:grpSpPr>
        <p:sp>
          <p:nvSpPr>
            <p:cNvPr id="55" name="TextBox 54"/>
            <p:cNvSpPr txBox="1"/>
            <p:nvPr/>
          </p:nvSpPr>
          <p:spPr>
            <a:xfrm>
              <a:off x="729713" y="64379"/>
              <a:ext cx="23679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rgbClr val="7030A0"/>
                  </a:solidFill>
                </a:rPr>
                <a:t>7</a:t>
              </a:r>
              <a:r>
                <a:rPr lang="th-TH" sz="2400" b="1" dirty="0" smtClean="0">
                  <a:solidFill>
                    <a:srgbClr val="7030A0"/>
                  </a:solidFill>
                </a:rPr>
                <a:t>. การ</a:t>
              </a:r>
              <a:r>
                <a:rPr lang="th-TH" sz="2400" b="1" dirty="0">
                  <a:solidFill>
                    <a:srgbClr val="7030A0"/>
                  </a:solidFill>
                </a:rPr>
                <a:t>บริการอาหาร</a:t>
              </a:r>
            </a:p>
          </p:txBody>
        </p:sp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78" y="135556"/>
              <a:ext cx="549283" cy="412532"/>
            </a:xfrm>
            <a:prstGeom prst="rect">
              <a:avLst/>
            </a:prstGeom>
          </p:spPr>
        </p:pic>
        <p:cxnSp>
          <p:nvCxnSpPr>
            <p:cNvPr id="57" name="ตัวเชื่อมต่อตรง 56"/>
            <p:cNvCxnSpPr/>
            <p:nvPr/>
          </p:nvCxnSpPr>
          <p:spPr>
            <a:xfrm>
              <a:off x="838110" y="482879"/>
              <a:ext cx="1452529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  <a:headEnd type="oval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ตัวเชื่อมต่อตรง 57"/>
            <p:cNvCxnSpPr/>
            <p:nvPr/>
          </p:nvCxnSpPr>
          <p:spPr>
            <a:xfrm>
              <a:off x="1448612" y="553137"/>
              <a:ext cx="1280982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  <a:tailEnd type="oval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115052" y="548056"/>
            <a:ext cx="7442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kern="0" dirty="0">
                <a:solidFill>
                  <a:sysClr val="windowText" lastClr="000000"/>
                </a:solidFill>
              </a:rPr>
              <a:t>7</a:t>
            </a:r>
            <a:r>
              <a:rPr kumimoji="0" lang="th-TH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.1 ภาชนะเครื่องใช้ในการบริการอาหาร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4808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กลุ่ม 23"/>
          <p:cNvGrpSpPr/>
          <p:nvPr/>
        </p:nvGrpSpPr>
        <p:grpSpPr>
          <a:xfrm>
            <a:off x="2173054" y="1341803"/>
            <a:ext cx="4502356" cy="844561"/>
            <a:chOff x="2301963" y="1565484"/>
            <a:chExt cx="4502356" cy="527602"/>
          </a:xfrm>
        </p:grpSpPr>
        <p:sp>
          <p:nvSpPr>
            <p:cNvPr id="25" name="สี่เหลี่ยมผืนผ้ามุมมน 24"/>
            <p:cNvSpPr/>
            <p:nvPr/>
          </p:nvSpPr>
          <p:spPr>
            <a:xfrm>
              <a:off x="2469453" y="1565484"/>
              <a:ext cx="4182541" cy="52760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905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gsana New"/>
                <a:ea typeface="+mn-ea"/>
                <a:cs typeface="Angsana New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01963" y="1627402"/>
              <a:ext cx="4502356" cy="403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วิธียกภาชนะเครื่องใช้ไปบริการ</a:t>
              </a:r>
            </a:p>
          </p:txBody>
        </p:sp>
      </p:grpSp>
      <p:grpSp>
        <p:nvGrpSpPr>
          <p:cNvPr id="28" name="กลุ่ม 27"/>
          <p:cNvGrpSpPr/>
          <p:nvPr/>
        </p:nvGrpSpPr>
        <p:grpSpPr>
          <a:xfrm>
            <a:off x="1799140" y="2597035"/>
            <a:ext cx="7029455" cy="837273"/>
            <a:chOff x="839683" y="2927535"/>
            <a:chExt cx="7029455" cy="837273"/>
          </a:xfrm>
        </p:grpSpPr>
        <p:grpSp>
          <p:nvGrpSpPr>
            <p:cNvPr id="29" name="กลุ่ม 28"/>
            <p:cNvGrpSpPr/>
            <p:nvPr/>
          </p:nvGrpSpPr>
          <p:grpSpPr>
            <a:xfrm>
              <a:off x="839683" y="2927535"/>
              <a:ext cx="7029455" cy="837273"/>
              <a:chOff x="839683" y="2927535"/>
              <a:chExt cx="7029455" cy="837273"/>
            </a:xfrm>
          </p:grpSpPr>
          <p:grpSp>
            <p:nvGrpSpPr>
              <p:cNvPr id="31" name="กลุ่ม 30"/>
              <p:cNvGrpSpPr/>
              <p:nvPr/>
            </p:nvGrpSpPr>
            <p:grpSpPr>
              <a:xfrm>
                <a:off x="1169551" y="2927535"/>
                <a:ext cx="5580684" cy="781507"/>
                <a:chOff x="460128" y="312440"/>
                <a:chExt cx="5580684" cy="625205"/>
              </a:xfrm>
            </p:grpSpPr>
            <p:sp>
              <p:nvSpPr>
                <p:cNvPr id="34" name="สี่เหลี่ยมผืนผ้ามุมมน 33"/>
                <p:cNvSpPr/>
                <p:nvPr/>
              </p:nvSpPr>
              <p:spPr>
                <a:xfrm>
                  <a:off x="460128" y="312440"/>
                  <a:ext cx="4773588" cy="625205"/>
                </a:xfrm>
                <a:prstGeom prst="round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5" name="สี่เหลี่ยมผืนผ้า 34"/>
                <p:cNvSpPr/>
                <p:nvPr/>
              </p:nvSpPr>
              <p:spPr>
                <a:xfrm>
                  <a:off x="460128" y="312440"/>
                  <a:ext cx="5580684" cy="62520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96257" tIns="73660" rIns="73660" bIns="73660" numCol="1" spcCol="1270" anchor="ctr" anchorCtr="0">
                  <a:noAutofit/>
                </a:bodyPr>
                <a:lstStyle/>
                <a:p>
                  <a:pPr lvl="0" algn="l" defTabSz="1289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th-TH" sz="2900" kern="12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2" name="วงรี 31"/>
              <p:cNvSpPr/>
              <p:nvPr/>
            </p:nvSpPr>
            <p:spPr>
              <a:xfrm>
                <a:off x="839683" y="2927536"/>
                <a:ext cx="781507" cy="781507"/>
              </a:xfrm>
              <a:prstGeom prst="ellipse">
                <a:avLst/>
              </a:prstGeom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สี่เหลี่ยมผืนผ้า 32"/>
              <p:cNvSpPr/>
              <p:nvPr/>
            </p:nvSpPr>
            <p:spPr>
              <a:xfrm>
                <a:off x="1573650" y="2933811"/>
                <a:ext cx="629548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th-TH" sz="2400" kern="0" dirty="0">
                    <a:latin typeface="Angsana New" pitchFamily="18" charset="-34"/>
                    <a:cs typeface="Angsana New" pitchFamily="18" charset="-34"/>
                  </a:rPr>
                  <a:t>ใช้ผ้าสะอาดชุบน้ำบิดหมาด ๆ คลี่ออกวางในถาด</a:t>
                </a:r>
              </a:p>
              <a:p>
                <a:pPr lvl="0">
                  <a:defRPr/>
                </a:pPr>
                <a:r>
                  <a:rPr lang="th-TH" sz="2400" kern="0" dirty="0">
                    <a:latin typeface="Angsana New" pitchFamily="18" charset="-34"/>
                    <a:cs typeface="Angsana New" pitchFamily="18" charset="-34"/>
                  </a:rPr>
                  <a:t>แล้ววางภาชนะลงในถาด</a:t>
                </a: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033228" y="3025899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1.</a:t>
              </a:r>
              <a:endPara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" name="กลุ่ม 35"/>
          <p:cNvGrpSpPr/>
          <p:nvPr/>
        </p:nvGrpSpPr>
        <p:grpSpPr>
          <a:xfrm>
            <a:off x="2173054" y="3532114"/>
            <a:ext cx="5612994" cy="781507"/>
            <a:chOff x="1198127" y="3865507"/>
            <a:chExt cx="5612994" cy="781507"/>
          </a:xfrm>
        </p:grpSpPr>
        <p:grpSp>
          <p:nvGrpSpPr>
            <p:cNvPr id="37" name="กลุ่ม 36"/>
            <p:cNvGrpSpPr/>
            <p:nvPr/>
          </p:nvGrpSpPr>
          <p:grpSpPr>
            <a:xfrm>
              <a:off x="1198127" y="3865507"/>
              <a:ext cx="5612994" cy="781507"/>
              <a:chOff x="1198127" y="3865507"/>
              <a:chExt cx="5612994" cy="781507"/>
            </a:xfrm>
          </p:grpSpPr>
          <p:grpSp>
            <p:nvGrpSpPr>
              <p:cNvPr id="39" name="กลุ่ม 38"/>
              <p:cNvGrpSpPr/>
              <p:nvPr/>
            </p:nvGrpSpPr>
            <p:grpSpPr>
              <a:xfrm>
                <a:off x="1588881" y="3943658"/>
                <a:ext cx="5222240" cy="625205"/>
                <a:chOff x="818573" y="1250411"/>
                <a:chExt cx="5222240" cy="625205"/>
              </a:xfrm>
            </p:grpSpPr>
            <p:sp>
              <p:nvSpPr>
                <p:cNvPr id="42" name="สี่เหลี่ยมผืนผ้ามุมมน 41"/>
                <p:cNvSpPr/>
                <p:nvPr/>
              </p:nvSpPr>
              <p:spPr>
                <a:xfrm>
                  <a:off x="818573" y="1250411"/>
                  <a:ext cx="4487880" cy="625205"/>
                </a:xfrm>
                <a:prstGeom prst="round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819071"/>
                    <a:satOff val="-17988"/>
                    <a:lumOff val="4575"/>
                    <a:alphaOff val="0"/>
                  </a:schemeClr>
                </a:fillRef>
                <a:effectRef idx="0">
                  <a:schemeClr val="accent5">
                    <a:hueOff val="819071"/>
                    <a:satOff val="-17988"/>
                    <a:lumOff val="4575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3" name="สี่เหลี่ยมผืนผ้า 42"/>
                <p:cNvSpPr/>
                <p:nvPr/>
              </p:nvSpPr>
              <p:spPr>
                <a:xfrm>
                  <a:off x="818573" y="1250411"/>
                  <a:ext cx="5222240" cy="62520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96257" tIns="73660" rIns="73660" bIns="73660" numCol="1" spcCol="1270" anchor="ctr" anchorCtr="0">
                  <a:noAutofit/>
                </a:bodyPr>
                <a:lstStyle/>
                <a:p>
                  <a:pPr lvl="0" algn="l" defTabSz="1289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th-TH" sz="2900" kern="12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0" name="วงรี 39"/>
              <p:cNvSpPr/>
              <p:nvPr/>
            </p:nvSpPr>
            <p:spPr>
              <a:xfrm>
                <a:off x="1198127" y="3865507"/>
                <a:ext cx="781507" cy="781507"/>
              </a:xfrm>
              <a:prstGeom prst="ellipse">
                <a:avLst/>
              </a:prstGeom>
            </p:spPr>
            <p:style>
              <a:lnRef idx="2">
                <a:schemeClr val="accent5">
                  <a:hueOff val="819071"/>
                  <a:satOff val="-17988"/>
                  <a:lumOff val="4575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สี่เหลี่ยมผืนผ้า 40"/>
              <p:cNvSpPr/>
              <p:nvPr/>
            </p:nvSpPr>
            <p:spPr>
              <a:xfrm>
                <a:off x="1973185" y="4025427"/>
                <a:ext cx="36695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th-TH" sz="2400" kern="0" dirty="0">
                    <a:latin typeface="Angsana New" pitchFamily="18" charset="-34"/>
                    <a:cs typeface="Angsana New" pitchFamily="18" charset="-34"/>
                  </a:rPr>
                  <a:t>ไม่</a:t>
                </a:r>
                <a:r>
                  <a:rPr lang="th-TH" sz="2400" kern="0" dirty="0" smtClean="0">
                    <a:latin typeface="Angsana New" pitchFamily="18" charset="-34"/>
                    <a:cs typeface="Angsana New" pitchFamily="18" charset="-34"/>
                  </a:rPr>
                  <a:t>วาง</a:t>
                </a:r>
                <a:r>
                  <a:rPr lang="th-TH" sz="2400" kern="0" dirty="0">
                    <a:latin typeface="Angsana New" pitchFamily="18" charset="-34"/>
                    <a:cs typeface="Angsana New" pitchFamily="18" charset="-34"/>
                  </a:rPr>
                  <a:t>ภาชนะเครื่องใช้ยื่นออกจากขอบถาด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369162" y="3963871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3200" b="1" kern="0" dirty="0">
                  <a:solidFill>
                    <a:sysClr val="windowText" lastClr="000000"/>
                  </a:solidFill>
                </a:rPr>
                <a:t>2</a:t>
              </a: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.</a:t>
              </a:r>
              <a:endPara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4" name="กลุ่ม 43"/>
          <p:cNvGrpSpPr/>
          <p:nvPr/>
        </p:nvGrpSpPr>
        <p:grpSpPr>
          <a:xfrm>
            <a:off x="2173054" y="4470086"/>
            <a:ext cx="5612994" cy="781507"/>
            <a:chOff x="1198127" y="4803479"/>
            <a:chExt cx="5612994" cy="781507"/>
          </a:xfrm>
        </p:grpSpPr>
        <p:grpSp>
          <p:nvGrpSpPr>
            <p:cNvPr id="45" name="กลุ่ม 44"/>
            <p:cNvGrpSpPr/>
            <p:nvPr/>
          </p:nvGrpSpPr>
          <p:grpSpPr>
            <a:xfrm>
              <a:off x="1198127" y="4803479"/>
              <a:ext cx="5612994" cy="781507"/>
              <a:chOff x="1198127" y="4803479"/>
              <a:chExt cx="5612994" cy="781507"/>
            </a:xfrm>
          </p:grpSpPr>
          <p:grpSp>
            <p:nvGrpSpPr>
              <p:cNvPr id="47" name="กลุ่ม 46"/>
              <p:cNvGrpSpPr/>
              <p:nvPr/>
            </p:nvGrpSpPr>
            <p:grpSpPr>
              <a:xfrm>
                <a:off x="1588881" y="4881629"/>
                <a:ext cx="5222240" cy="625205"/>
                <a:chOff x="818573" y="2188382"/>
                <a:chExt cx="5222240" cy="625205"/>
              </a:xfrm>
            </p:grpSpPr>
            <p:sp>
              <p:nvSpPr>
                <p:cNvPr id="50" name="สี่เหลี่ยมผืนผ้ามุมมน 49"/>
                <p:cNvSpPr/>
                <p:nvPr/>
              </p:nvSpPr>
              <p:spPr>
                <a:xfrm>
                  <a:off x="818573" y="2188382"/>
                  <a:ext cx="4775912" cy="625205"/>
                </a:xfrm>
                <a:prstGeom prst="round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1638143"/>
                    <a:satOff val="-35975"/>
                    <a:lumOff val="9150"/>
                    <a:alphaOff val="0"/>
                  </a:schemeClr>
                </a:fillRef>
                <a:effectRef idx="0">
                  <a:schemeClr val="accent5">
                    <a:hueOff val="1638143"/>
                    <a:satOff val="-35975"/>
                    <a:lumOff val="915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1" name="สี่เหลี่ยมผืนผ้า 50"/>
                <p:cNvSpPr/>
                <p:nvPr/>
              </p:nvSpPr>
              <p:spPr>
                <a:xfrm>
                  <a:off x="818573" y="2188382"/>
                  <a:ext cx="5222240" cy="62520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96257" tIns="73660" rIns="73660" bIns="73660" numCol="1" spcCol="1270" anchor="ctr" anchorCtr="0">
                  <a:noAutofit/>
                </a:bodyPr>
                <a:lstStyle/>
                <a:p>
                  <a:pPr lvl="0" algn="l" defTabSz="1289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th-TH" sz="2900" kern="12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8" name="วงรี 47"/>
              <p:cNvSpPr/>
              <p:nvPr/>
            </p:nvSpPr>
            <p:spPr>
              <a:xfrm>
                <a:off x="1198127" y="4803479"/>
                <a:ext cx="781507" cy="781507"/>
              </a:xfrm>
              <a:prstGeom prst="ellipse">
                <a:avLst/>
              </a:prstGeom>
            </p:spPr>
            <p:style>
              <a:lnRef idx="2">
                <a:schemeClr val="accent5">
                  <a:hueOff val="1638143"/>
                  <a:satOff val="-35975"/>
                  <a:lumOff val="915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9" name="สี่เหลี่ยมผืนผ้า 48"/>
              <p:cNvSpPr/>
              <p:nvPr/>
            </p:nvSpPr>
            <p:spPr>
              <a:xfrm>
                <a:off x="1993649" y="4932621"/>
                <a:ext cx="33938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th-TH" sz="2400" kern="0" dirty="0">
                    <a:latin typeface="Angsana New" pitchFamily="18" charset="-34"/>
                    <a:cs typeface="Angsana New" pitchFamily="18" charset="-34"/>
                  </a:rPr>
                  <a:t>จัดภาชนะเครื่องใช้ใส่ถาดแต่พอสมควร</a:t>
                </a: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1396761" y="4901843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3200" b="1" kern="0" dirty="0">
                  <a:solidFill>
                    <a:sysClr val="windowText" lastClr="000000"/>
                  </a:solidFill>
                </a:rPr>
                <a:t>3</a:t>
              </a: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.</a:t>
              </a:r>
              <a:endPara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2" name="กลุ่ม 51"/>
          <p:cNvGrpSpPr/>
          <p:nvPr/>
        </p:nvGrpSpPr>
        <p:grpSpPr>
          <a:xfrm>
            <a:off x="1814610" y="5380825"/>
            <a:ext cx="5971437" cy="833482"/>
            <a:chOff x="839683" y="5714218"/>
            <a:chExt cx="5971437" cy="833482"/>
          </a:xfrm>
        </p:grpSpPr>
        <p:grpSp>
          <p:nvGrpSpPr>
            <p:cNvPr id="53" name="กลุ่ม 52"/>
            <p:cNvGrpSpPr/>
            <p:nvPr/>
          </p:nvGrpSpPr>
          <p:grpSpPr>
            <a:xfrm>
              <a:off x="839683" y="5714218"/>
              <a:ext cx="5971437" cy="833482"/>
              <a:chOff x="839683" y="5714218"/>
              <a:chExt cx="5971437" cy="833482"/>
            </a:xfrm>
          </p:grpSpPr>
          <p:grpSp>
            <p:nvGrpSpPr>
              <p:cNvPr id="55" name="กลุ่ม 54"/>
              <p:cNvGrpSpPr/>
              <p:nvPr/>
            </p:nvGrpSpPr>
            <p:grpSpPr>
              <a:xfrm>
                <a:off x="1169551" y="5714218"/>
                <a:ext cx="5580684" cy="811144"/>
                <a:chOff x="460128" y="3126353"/>
                <a:chExt cx="5580684" cy="625205"/>
              </a:xfrm>
            </p:grpSpPr>
            <p:sp>
              <p:nvSpPr>
                <p:cNvPr id="58" name="สี่เหลี่ยมผืนผ้ามุมมน 57"/>
                <p:cNvSpPr/>
                <p:nvPr/>
              </p:nvSpPr>
              <p:spPr>
                <a:xfrm>
                  <a:off x="460128" y="3126353"/>
                  <a:ext cx="5580684" cy="625205"/>
                </a:xfrm>
                <a:prstGeom prst="round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2457214"/>
                    <a:satOff val="-53963"/>
                    <a:lumOff val="13725"/>
                    <a:alphaOff val="0"/>
                  </a:schemeClr>
                </a:fillRef>
                <a:effectRef idx="0">
                  <a:schemeClr val="accent5">
                    <a:hueOff val="2457214"/>
                    <a:satOff val="-53963"/>
                    <a:lumOff val="13725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9" name="สี่เหลี่ยมผืนผ้า 58"/>
                <p:cNvSpPr/>
                <p:nvPr/>
              </p:nvSpPr>
              <p:spPr>
                <a:xfrm>
                  <a:off x="460128" y="3126353"/>
                  <a:ext cx="5580684" cy="62520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96257" tIns="73660" rIns="73660" bIns="73660" numCol="1" spcCol="1270" anchor="ctr" anchorCtr="0">
                  <a:noAutofit/>
                </a:bodyPr>
                <a:lstStyle/>
                <a:p>
                  <a:pPr lvl="0" algn="l" defTabSz="1289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th-TH" sz="2900" kern="12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6" name="วงรี 55"/>
              <p:cNvSpPr/>
              <p:nvPr/>
            </p:nvSpPr>
            <p:spPr>
              <a:xfrm>
                <a:off x="839683" y="5741449"/>
                <a:ext cx="781507" cy="781507"/>
              </a:xfrm>
              <a:prstGeom prst="ellipse">
                <a:avLst/>
              </a:prstGeom>
            </p:spPr>
            <p:style>
              <a:lnRef idx="2">
                <a:schemeClr val="accent5">
                  <a:hueOff val="2457214"/>
                  <a:satOff val="-53963"/>
                  <a:lumOff val="13725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7" name="สี่เหลี่ยมผืนผ้า 56"/>
              <p:cNvSpPr/>
              <p:nvPr/>
            </p:nvSpPr>
            <p:spPr>
              <a:xfrm>
                <a:off x="1573649" y="5716703"/>
                <a:ext cx="523747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th-TH" sz="2400" kern="0" dirty="0">
                    <a:latin typeface="Angsana New" pitchFamily="18" charset="-34"/>
                    <a:cs typeface="Angsana New" pitchFamily="18" charset="-34"/>
                  </a:rPr>
                  <a:t>การยกถาดขณะบริการควรยกถาดระดับเอว และให้น้ำหนักถาดอยู่บนฝ่ามือ</a:t>
                </a: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1047825" y="5839814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3200" b="1" kern="0" dirty="0">
                  <a:solidFill>
                    <a:sysClr val="windowText" lastClr="000000"/>
                  </a:solidFill>
                </a:rPr>
                <a:t>4</a:t>
              </a:r>
              <a:r>
                <a:rPr kumimoji="0" lang="th-TH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.</a:t>
              </a:r>
              <a:endPara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0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610600" y="6449717"/>
            <a:ext cx="533400" cy="381000"/>
          </a:xfrm>
        </p:spPr>
        <p:txBody>
          <a:bodyPr>
            <a:noAutofit/>
          </a:bodyPr>
          <a:lstStyle/>
          <a:p>
            <a:fld id="{856DFD11-9C27-4122-BEE2-2306CEDA8F12}" type="slidenum">
              <a:rPr lang="th-TH" sz="1600" smtClean="0">
                <a:solidFill>
                  <a:schemeClr val="tx1"/>
                </a:solidFill>
              </a:rPr>
              <a:t>344</a:t>
            </a:fld>
            <a:endParaRPr lang="th-TH" sz="1600" dirty="0">
              <a:solidFill>
                <a:schemeClr val="tx1"/>
              </a:solidFill>
            </a:endParaRPr>
          </a:p>
        </p:txBody>
      </p:sp>
      <p:grpSp>
        <p:nvGrpSpPr>
          <p:cNvPr id="61" name="กลุ่ม 60"/>
          <p:cNvGrpSpPr/>
          <p:nvPr/>
        </p:nvGrpSpPr>
        <p:grpSpPr>
          <a:xfrm>
            <a:off x="178278" y="64379"/>
            <a:ext cx="2568927" cy="488758"/>
            <a:chOff x="178278" y="64379"/>
            <a:chExt cx="2919379" cy="488758"/>
          </a:xfrm>
        </p:grpSpPr>
        <p:sp>
          <p:nvSpPr>
            <p:cNvPr id="62" name="TextBox 61"/>
            <p:cNvSpPr txBox="1"/>
            <p:nvPr/>
          </p:nvSpPr>
          <p:spPr>
            <a:xfrm>
              <a:off x="729713" y="64379"/>
              <a:ext cx="23679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rgbClr val="7030A0"/>
                  </a:solidFill>
                </a:rPr>
                <a:t>7</a:t>
              </a:r>
              <a:r>
                <a:rPr lang="th-TH" sz="2400" b="1" dirty="0" smtClean="0">
                  <a:solidFill>
                    <a:srgbClr val="7030A0"/>
                  </a:solidFill>
                </a:rPr>
                <a:t>. การ</a:t>
              </a:r>
              <a:r>
                <a:rPr lang="th-TH" sz="2400" b="1" dirty="0">
                  <a:solidFill>
                    <a:srgbClr val="7030A0"/>
                  </a:solidFill>
                </a:rPr>
                <a:t>บริการอาหาร</a:t>
              </a:r>
            </a:p>
          </p:txBody>
        </p:sp>
        <p:pic>
          <p:nvPicPr>
            <p:cNvPr id="63" name="รูปภาพ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78" y="135556"/>
              <a:ext cx="549283" cy="412532"/>
            </a:xfrm>
            <a:prstGeom prst="rect">
              <a:avLst/>
            </a:prstGeom>
          </p:spPr>
        </p:pic>
        <p:cxnSp>
          <p:nvCxnSpPr>
            <p:cNvPr id="64" name="ตัวเชื่อมต่อตรง 63"/>
            <p:cNvCxnSpPr/>
            <p:nvPr/>
          </p:nvCxnSpPr>
          <p:spPr>
            <a:xfrm>
              <a:off x="838110" y="482879"/>
              <a:ext cx="1452529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  <a:headEnd type="oval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/>
            <p:cNvCxnSpPr/>
            <p:nvPr/>
          </p:nvCxnSpPr>
          <p:spPr>
            <a:xfrm>
              <a:off x="1448612" y="553137"/>
              <a:ext cx="1280982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  <a:tailEnd type="oval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115052" y="548056"/>
            <a:ext cx="7442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4000" b="1" kern="0" dirty="0" smtClean="0">
                <a:solidFill>
                  <a:sysClr val="windowText" lastClr="000000"/>
                </a:solidFill>
              </a:rPr>
              <a:t>7</a:t>
            </a:r>
            <a:r>
              <a:rPr kumimoji="0" lang="th-TH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.2 </a:t>
            </a:r>
            <a:r>
              <a:rPr lang="th-TH" sz="4000" b="1" kern="0" dirty="0" smtClean="0">
                <a:solidFill>
                  <a:sysClr val="windowText" lastClr="000000"/>
                </a:solidFill>
              </a:rPr>
              <a:t>แนว</a:t>
            </a:r>
            <a:r>
              <a:rPr lang="th-TH" sz="4000" b="1" kern="0" dirty="0">
                <a:solidFill>
                  <a:sysClr val="windowText" lastClr="000000"/>
                </a:solidFill>
              </a:rPr>
              <a:t>ปฏิบัติในการบริการ</a:t>
            </a:r>
            <a:r>
              <a:rPr lang="th-TH" sz="4000" b="1" kern="0" dirty="0" smtClean="0">
                <a:solidFill>
                  <a:sysClr val="windowText" lastClr="000000"/>
                </a:solidFill>
              </a:rPr>
              <a:t>อาหาร</a:t>
            </a:r>
            <a:endParaRPr lang="th-TH" sz="40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0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ผืนผ้า 17"/>
          <p:cNvSpPr/>
          <p:nvPr/>
        </p:nvSpPr>
        <p:spPr>
          <a:xfrm>
            <a:off x="4497258" y="1556792"/>
            <a:ext cx="4716016" cy="53012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rgbClr val="7A7A7A">
                <a:shade val="50000"/>
              </a:srgbClr>
            </a:solidFill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ngsana New"/>
              <a:ea typeface="+mn-ea"/>
              <a:cs typeface="Angsana New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4644007" cy="5301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610600" y="6309320"/>
            <a:ext cx="533400" cy="508086"/>
          </a:xfrm>
        </p:spPr>
        <p:txBody>
          <a:bodyPr>
            <a:normAutofit/>
          </a:bodyPr>
          <a:lstStyle/>
          <a:p>
            <a:fld id="{856DFD11-9C27-4122-BEE2-2306CEDA8F12}" type="slidenum">
              <a:rPr lang="th-TH" sz="1600" smtClean="0">
                <a:solidFill>
                  <a:schemeClr val="tx1"/>
                </a:solidFill>
              </a:rPr>
              <a:t>345</a:t>
            </a:fld>
            <a:endParaRPr lang="th-TH" sz="1600" dirty="0">
              <a:solidFill>
                <a:schemeClr val="tx1"/>
              </a:solidFill>
            </a:endParaRPr>
          </a:p>
        </p:txBody>
      </p:sp>
      <p:grpSp>
        <p:nvGrpSpPr>
          <p:cNvPr id="49" name="กลุ่ม 48"/>
          <p:cNvGrpSpPr/>
          <p:nvPr/>
        </p:nvGrpSpPr>
        <p:grpSpPr>
          <a:xfrm>
            <a:off x="178278" y="64379"/>
            <a:ext cx="2568927" cy="488758"/>
            <a:chOff x="178278" y="64379"/>
            <a:chExt cx="2919379" cy="488758"/>
          </a:xfrm>
        </p:grpSpPr>
        <p:sp>
          <p:nvSpPr>
            <p:cNvPr id="50" name="TextBox 49"/>
            <p:cNvSpPr txBox="1"/>
            <p:nvPr/>
          </p:nvSpPr>
          <p:spPr>
            <a:xfrm>
              <a:off x="729713" y="64379"/>
              <a:ext cx="23679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rgbClr val="7030A0"/>
                  </a:solidFill>
                </a:rPr>
                <a:t>7</a:t>
              </a:r>
              <a:r>
                <a:rPr lang="th-TH" sz="2400" b="1" dirty="0" smtClean="0">
                  <a:solidFill>
                    <a:srgbClr val="7030A0"/>
                  </a:solidFill>
                </a:rPr>
                <a:t>. การ</a:t>
              </a:r>
              <a:r>
                <a:rPr lang="th-TH" sz="2400" b="1" dirty="0">
                  <a:solidFill>
                    <a:srgbClr val="7030A0"/>
                  </a:solidFill>
                </a:rPr>
                <a:t>บริการอาหาร</a:t>
              </a:r>
            </a:p>
          </p:txBody>
        </p:sp>
        <p:pic>
          <p:nvPicPr>
            <p:cNvPr id="51" name="รูปภาพ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78" y="135556"/>
              <a:ext cx="549283" cy="412532"/>
            </a:xfrm>
            <a:prstGeom prst="rect">
              <a:avLst/>
            </a:prstGeom>
          </p:spPr>
        </p:pic>
        <p:cxnSp>
          <p:nvCxnSpPr>
            <p:cNvPr id="52" name="ตัวเชื่อมต่อตรง 51"/>
            <p:cNvCxnSpPr/>
            <p:nvPr/>
          </p:nvCxnSpPr>
          <p:spPr>
            <a:xfrm>
              <a:off x="838110" y="482879"/>
              <a:ext cx="1452529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  <a:headEnd type="oval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/>
            <p:cNvCxnSpPr/>
            <p:nvPr/>
          </p:nvCxnSpPr>
          <p:spPr>
            <a:xfrm>
              <a:off x="1448612" y="553137"/>
              <a:ext cx="1280982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  <a:tailEnd type="oval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115052" y="548056"/>
            <a:ext cx="7442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4000" b="1" kern="0" dirty="0" smtClean="0">
                <a:solidFill>
                  <a:sysClr val="windowText" lastClr="000000"/>
                </a:solidFill>
              </a:rPr>
              <a:t>7</a:t>
            </a:r>
            <a:r>
              <a:rPr kumimoji="0" lang="th-TH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.2 </a:t>
            </a:r>
            <a:r>
              <a:rPr lang="th-TH" sz="4000" b="1" kern="0" dirty="0" smtClean="0">
                <a:solidFill>
                  <a:sysClr val="windowText" lastClr="000000"/>
                </a:solidFill>
              </a:rPr>
              <a:t>แนว</a:t>
            </a:r>
            <a:r>
              <a:rPr lang="th-TH" sz="4000" b="1" kern="0" dirty="0">
                <a:solidFill>
                  <a:sysClr val="windowText" lastClr="000000"/>
                </a:solidFill>
              </a:rPr>
              <a:t>ปฏิบัติในการบริการ</a:t>
            </a:r>
            <a:r>
              <a:rPr lang="th-TH" sz="4000" b="1" kern="0" dirty="0" smtClean="0">
                <a:solidFill>
                  <a:sysClr val="windowText" lastClr="000000"/>
                </a:solidFill>
              </a:rPr>
              <a:t>อาหาร</a:t>
            </a:r>
            <a:endParaRPr lang="th-TH" sz="40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9" name="ม้วนกระดาษแนวนอน 18"/>
          <p:cNvSpPr/>
          <p:nvPr/>
        </p:nvSpPr>
        <p:spPr>
          <a:xfrm>
            <a:off x="5794065" y="1706953"/>
            <a:ext cx="2223880" cy="1155318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 w="1905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/>
                <a:ea typeface="+mn-ea"/>
                <a:cs typeface="Angsana New"/>
              </a:rPr>
              <a:t>เรื่องน่ารู้ 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5844566" y="2862271"/>
            <a:ext cx="2303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36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การบริการอาหาร</a:t>
            </a:r>
            <a:endParaRPr kumimoji="0" lang="th-TH" sz="20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4734999" y="3499176"/>
            <a:ext cx="44667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b="1" kern="0" dirty="0" smtClean="0"/>
              <a:t>       </a:t>
            </a:r>
            <a:r>
              <a:rPr lang="th-TH" sz="2400" b="1" kern="0" dirty="0"/>
              <a:t>การจัดวางภาชนะเครื่องใช้ใส่ถาดควรเหลือ</a:t>
            </a:r>
          </a:p>
          <a:p>
            <a:pPr lvl="0"/>
            <a:r>
              <a:rPr lang="th-TH" sz="2400" b="1" kern="0" dirty="0"/>
              <a:t>พื้นที่ขอบถาดไว้ประมาณ 6 นิ้ว เพื่อเป็นที่ให้</a:t>
            </a:r>
          </a:p>
          <a:p>
            <a:pPr lvl="0"/>
            <a:r>
              <a:rPr lang="th-TH" sz="2400" b="1" kern="0" dirty="0"/>
              <a:t>มือจับขอบถาดและรับน้ำหนักขณะยก</a:t>
            </a:r>
            <a:r>
              <a:rPr lang="th-TH" sz="2400" b="1" kern="0" dirty="0" smtClean="0"/>
              <a:t>ถาด</a:t>
            </a:r>
            <a:endParaRPr lang="th-TH" sz="2400" b="1" kern="0" dirty="0"/>
          </a:p>
        </p:txBody>
      </p:sp>
      <p:grpSp>
        <p:nvGrpSpPr>
          <p:cNvPr id="15" name="กลุ่ม 14"/>
          <p:cNvGrpSpPr/>
          <p:nvPr/>
        </p:nvGrpSpPr>
        <p:grpSpPr>
          <a:xfrm>
            <a:off x="7027817" y="4561091"/>
            <a:ext cx="1530147" cy="2160767"/>
            <a:chOff x="1622479" y="578011"/>
            <a:chExt cx="4204433" cy="6562077"/>
          </a:xfrm>
        </p:grpSpPr>
        <p:sp>
          <p:nvSpPr>
            <p:cNvPr id="16" name="แผนผังลำดับงาน: สิ้นสุด 15"/>
            <p:cNvSpPr/>
            <p:nvPr/>
          </p:nvSpPr>
          <p:spPr>
            <a:xfrm rot="9014316">
              <a:off x="4674362" y="5688016"/>
              <a:ext cx="609872" cy="1096731"/>
            </a:xfrm>
            <a:prstGeom prst="flowChartTerminator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17" name="แผนผังลำดับงาน: สิ้นสุด 16"/>
            <p:cNvSpPr/>
            <p:nvPr/>
          </p:nvSpPr>
          <p:spPr>
            <a:xfrm rot="11330935">
              <a:off x="3682915" y="5629621"/>
              <a:ext cx="609872" cy="1096731"/>
            </a:xfrm>
            <a:prstGeom prst="flowChartTerminator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22" name="แผนผังลำดับงาน: สิ้นสุด 21"/>
            <p:cNvSpPr/>
            <p:nvPr/>
          </p:nvSpPr>
          <p:spPr>
            <a:xfrm rot="9887826">
              <a:off x="4773213" y="3777805"/>
              <a:ext cx="609872" cy="1096731"/>
            </a:xfrm>
            <a:prstGeom prst="flowChartTerminator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23" name="แผนผังลำดับงาน: สิ้นสุด 22"/>
            <p:cNvSpPr/>
            <p:nvPr/>
          </p:nvSpPr>
          <p:spPr>
            <a:xfrm rot="7703033">
              <a:off x="3032820" y="3495721"/>
              <a:ext cx="609872" cy="1427625"/>
            </a:xfrm>
            <a:prstGeom prst="flowChartTerminator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24" name="วงรี 23"/>
            <p:cNvSpPr/>
            <p:nvPr/>
          </p:nvSpPr>
          <p:spPr>
            <a:xfrm>
              <a:off x="3539927" y="3717032"/>
              <a:ext cx="1643709" cy="2358003"/>
            </a:xfrm>
            <a:prstGeom prst="ellipse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25" name="สี่เหลี่ยมผืนผ้า 24"/>
            <p:cNvSpPr/>
            <p:nvPr/>
          </p:nvSpPr>
          <p:spPr>
            <a:xfrm>
              <a:off x="3683049" y="3897570"/>
              <a:ext cx="144016" cy="72008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26" name="สี่เหลี่ยมผืนผ้า 25"/>
            <p:cNvSpPr/>
            <p:nvPr/>
          </p:nvSpPr>
          <p:spPr>
            <a:xfrm>
              <a:off x="4782696" y="3920415"/>
              <a:ext cx="144016" cy="72008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grpSp>
          <p:nvGrpSpPr>
            <p:cNvPr id="27" name="กลุ่ม 26"/>
            <p:cNvGrpSpPr/>
            <p:nvPr/>
          </p:nvGrpSpPr>
          <p:grpSpPr>
            <a:xfrm>
              <a:off x="2960787" y="578011"/>
              <a:ext cx="2866125" cy="3643077"/>
              <a:chOff x="2960787" y="578011"/>
              <a:chExt cx="2866125" cy="3643077"/>
            </a:xfrm>
          </p:grpSpPr>
          <p:grpSp>
            <p:nvGrpSpPr>
              <p:cNvPr id="38" name="กลุ่ม 37"/>
              <p:cNvGrpSpPr/>
              <p:nvPr/>
            </p:nvGrpSpPr>
            <p:grpSpPr>
              <a:xfrm>
                <a:off x="2960787" y="1628800"/>
                <a:ext cx="1002804" cy="1010663"/>
                <a:chOff x="2960787" y="1628800"/>
                <a:chExt cx="1002804" cy="1010663"/>
              </a:xfrm>
            </p:grpSpPr>
            <p:sp>
              <p:nvSpPr>
                <p:cNvPr id="63" name="วงรี 62"/>
                <p:cNvSpPr/>
                <p:nvPr/>
              </p:nvSpPr>
              <p:spPr>
                <a:xfrm>
                  <a:off x="2960787" y="1628800"/>
                  <a:ext cx="999728" cy="944488"/>
                </a:xfrm>
                <a:prstGeom prst="ellipse">
                  <a:avLst/>
                </a:prstGeom>
                <a:solidFill>
                  <a:srgbClr val="663300"/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  <p:sp>
              <p:nvSpPr>
                <p:cNvPr id="64" name="วงรี 63"/>
                <p:cNvSpPr/>
                <p:nvPr/>
              </p:nvSpPr>
              <p:spPr>
                <a:xfrm>
                  <a:off x="3116263" y="1847375"/>
                  <a:ext cx="847328" cy="792088"/>
                </a:xfrm>
                <a:prstGeom prst="ellipse">
                  <a:avLst/>
                </a:prstGeom>
                <a:solidFill>
                  <a:srgbClr val="A45200"/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</p:grpSp>
          <p:grpSp>
            <p:nvGrpSpPr>
              <p:cNvPr id="39" name="กลุ่ม 38"/>
              <p:cNvGrpSpPr/>
              <p:nvPr/>
            </p:nvGrpSpPr>
            <p:grpSpPr>
              <a:xfrm rot="5400000">
                <a:off x="4824690" y="1801288"/>
                <a:ext cx="1059955" cy="944488"/>
                <a:chOff x="5261570" y="1179587"/>
                <a:chExt cx="1059955" cy="944488"/>
              </a:xfrm>
            </p:grpSpPr>
            <p:sp>
              <p:nvSpPr>
                <p:cNvPr id="61" name="วงรี 60"/>
                <p:cNvSpPr/>
                <p:nvPr/>
              </p:nvSpPr>
              <p:spPr>
                <a:xfrm>
                  <a:off x="5261570" y="1179587"/>
                  <a:ext cx="999728" cy="944488"/>
                </a:xfrm>
                <a:prstGeom prst="ellipse">
                  <a:avLst/>
                </a:prstGeom>
                <a:solidFill>
                  <a:srgbClr val="663300"/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  <p:sp>
              <p:nvSpPr>
                <p:cNvPr id="62" name="วงรี 61"/>
                <p:cNvSpPr/>
                <p:nvPr/>
              </p:nvSpPr>
              <p:spPr>
                <a:xfrm>
                  <a:off x="5474197" y="1299431"/>
                  <a:ext cx="847328" cy="792088"/>
                </a:xfrm>
                <a:prstGeom prst="ellipse">
                  <a:avLst/>
                </a:prstGeom>
                <a:solidFill>
                  <a:srgbClr val="A45200"/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</p:grpSp>
          <p:sp>
            <p:nvSpPr>
              <p:cNvPr id="40" name="วงรี 39"/>
              <p:cNvSpPr/>
              <p:nvPr/>
            </p:nvSpPr>
            <p:spPr>
              <a:xfrm>
                <a:off x="2987824" y="1916832"/>
                <a:ext cx="2664296" cy="2304256"/>
              </a:xfrm>
              <a:prstGeom prst="ellipse">
                <a:avLst/>
              </a:prstGeom>
              <a:solidFill>
                <a:srgbClr val="66330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ordia New"/>
                </a:endParaRPr>
              </a:p>
            </p:txBody>
          </p:sp>
          <p:sp>
            <p:nvSpPr>
              <p:cNvPr id="41" name="วงรี 40"/>
              <p:cNvSpPr/>
              <p:nvPr/>
            </p:nvSpPr>
            <p:spPr>
              <a:xfrm>
                <a:off x="4540386" y="947841"/>
                <a:ext cx="684076" cy="576064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ordia New"/>
                </a:endParaRPr>
              </a:p>
            </p:txBody>
          </p:sp>
          <p:grpSp>
            <p:nvGrpSpPr>
              <p:cNvPr id="42" name="กลุ่ม 41"/>
              <p:cNvGrpSpPr/>
              <p:nvPr/>
            </p:nvGrpSpPr>
            <p:grpSpPr>
              <a:xfrm>
                <a:off x="3501630" y="578011"/>
                <a:ext cx="1488759" cy="1798983"/>
                <a:chOff x="3501630" y="578011"/>
                <a:chExt cx="1488759" cy="1798983"/>
              </a:xfrm>
            </p:grpSpPr>
            <p:sp>
              <p:nvSpPr>
                <p:cNvPr id="57" name="แผนผังลําดับงาน: การดำเนินการด้วยตนเอง 56"/>
                <p:cNvSpPr/>
                <p:nvPr/>
              </p:nvSpPr>
              <p:spPr>
                <a:xfrm rot="10800000">
                  <a:off x="3683049" y="1110111"/>
                  <a:ext cx="1307340" cy="1266883"/>
                </a:xfrm>
                <a:prstGeom prst="flowChartManualOperation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  <p:sp>
              <p:nvSpPr>
                <p:cNvPr id="58" name="วงรี 57"/>
                <p:cNvSpPr/>
                <p:nvPr/>
              </p:nvSpPr>
              <p:spPr>
                <a:xfrm>
                  <a:off x="3843668" y="578011"/>
                  <a:ext cx="952607" cy="576064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  <p:sp>
              <p:nvSpPr>
                <p:cNvPr id="59" name="วงรี 58"/>
                <p:cNvSpPr/>
                <p:nvPr/>
              </p:nvSpPr>
              <p:spPr>
                <a:xfrm>
                  <a:off x="3501630" y="947841"/>
                  <a:ext cx="684076" cy="576064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  <p:sp>
              <p:nvSpPr>
                <p:cNvPr id="60" name="วงรี 59"/>
                <p:cNvSpPr/>
                <p:nvPr/>
              </p:nvSpPr>
              <p:spPr>
                <a:xfrm>
                  <a:off x="3877164" y="1021904"/>
                  <a:ext cx="919111" cy="576064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</p:grpSp>
          <p:sp>
            <p:nvSpPr>
              <p:cNvPr id="43" name="วงรี 42"/>
              <p:cNvSpPr/>
              <p:nvPr/>
            </p:nvSpPr>
            <p:spPr>
              <a:xfrm>
                <a:off x="3981500" y="3160018"/>
                <a:ext cx="752425" cy="864096"/>
              </a:xfrm>
              <a:prstGeom prst="ellipse">
                <a:avLst/>
              </a:prstGeom>
              <a:solidFill>
                <a:srgbClr val="A4520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ordia New"/>
                </a:endParaRPr>
              </a:p>
            </p:txBody>
          </p:sp>
          <p:sp>
            <p:nvSpPr>
              <p:cNvPr id="44" name="แผนผังลำดับงาน: ผสาน 43"/>
              <p:cNvSpPr/>
              <p:nvPr/>
            </p:nvSpPr>
            <p:spPr>
              <a:xfrm>
                <a:off x="4129864" y="3324225"/>
                <a:ext cx="455695" cy="267841"/>
              </a:xfrm>
              <a:prstGeom prst="flowChartMerg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ordia New"/>
                </a:endParaRPr>
              </a:p>
            </p:txBody>
          </p:sp>
          <p:cxnSp>
            <p:nvCxnSpPr>
              <p:cNvPr id="45" name="ตัวเชื่อมต่อตรง 44"/>
              <p:cNvCxnSpPr>
                <a:stCxn id="44" idx="2"/>
              </p:cNvCxnSpPr>
              <p:nvPr/>
            </p:nvCxnSpPr>
            <p:spPr>
              <a:xfrm>
                <a:off x="4357712" y="3592066"/>
                <a:ext cx="0" cy="124966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6" name="ตัวเชื่อมต่อตรง 45"/>
              <p:cNvCxnSpPr>
                <a:endCxn id="43" idx="3"/>
              </p:cNvCxnSpPr>
              <p:nvPr/>
            </p:nvCxnSpPr>
            <p:spPr>
              <a:xfrm flipH="1">
                <a:off x="4091690" y="3717032"/>
                <a:ext cx="266022" cy="18053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7" name="ตัวเชื่อมต่อตรง 46"/>
              <p:cNvCxnSpPr/>
              <p:nvPr/>
            </p:nvCxnSpPr>
            <p:spPr>
              <a:xfrm>
                <a:off x="4357712" y="3717032"/>
                <a:ext cx="286296" cy="18053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48" name="วงรี 47"/>
              <p:cNvSpPr/>
              <p:nvPr/>
            </p:nvSpPr>
            <p:spPr>
              <a:xfrm>
                <a:off x="3877164" y="2903798"/>
                <a:ext cx="288032" cy="330324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ordia New"/>
                </a:endParaRPr>
              </a:p>
            </p:txBody>
          </p:sp>
          <p:sp>
            <p:nvSpPr>
              <p:cNvPr id="56" name="วงรี 55"/>
              <p:cNvSpPr/>
              <p:nvPr/>
            </p:nvSpPr>
            <p:spPr>
              <a:xfrm>
                <a:off x="4540386" y="2888754"/>
                <a:ext cx="288032" cy="330324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ordia New"/>
                </a:endParaRPr>
              </a:p>
            </p:txBody>
          </p:sp>
        </p:grpSp>
        <p:sp>
          <p:nvSpPr>
            <p:cNvPr id="28" name="แผนผังลําดับงาน: การดำเนินการด้วยตนเอง 27"/>
            <p:cNvSpPr/>
            <p:nvPr/>
          </p:nvSpPr>
          <p:spPr>
            <a:xfrm rot="10800000">
              <a:off x="3287864" y="4280454"/>
              <a:ext cx="2064214" cy="2170009"/>
            </a:xfrm>
            <a:prstGeom prst="flowChartManualOperation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29" name="วงรี 28"/>
            <p:cNvSpPr/>
            <p:nvPr/>
          </p:nvSpPr>
          <p:spPr>
            <a:xfrm rot="3936090">
              <a:off x="2405488" y="3331460"/>
              <a:ext cx="564176" cy="729345"/>
            </a:xfrm>
            <a:prstGeom prst="ellipse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30" name="วงรี 29"/>
            <p:cNvSpPr/>
            <p:nvPr/>
          </p:nvSpPr>
          <p:spPr>
            <a:xfrm rot="4513656">
              <a:off x="5047099" y="4521001"/>
              <a:ext cx="472048" cy="619450"/>
            </a:xfrm>
            <a:prstGeom prst="ellipse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31" name="วงรี 30"/>
            <p:cNvSpPr/>
            <p:nvPr/>
          </p:nvSpPr>
          <p:spPr>
            <a:xfrm rot="3936090">
              <a:off x="3606002" y="6493327"/>
              <a:ext cx="564176" cy="729345"/>
            </a:xfrm>
            <a:prstGeom prst="ellipse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32" name="วงรี 31"/>
            <p:cNvSpPr/>
            <p:nvPr/>
          </p:nvSpPr>
          <p:spPr>
            <a:xfrm rot="3936090">
              <a:off x="5002866" y="6402061"/>
              <a:ext cx="564176" cy="729345"/>
            </a:xfrm>
            <a:prstGeom prst="ellipse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33" name="แผนผังลำดับงาน: ผสาน 32"/>
            <p:cNvSpPr/>
            <p:nvPr/>
          </p:nvSpPr>
          <p:spPr>
            <a:xfrm rot="20004760">
              <a:off x="2174227" y="2928596"/>
              <a:ext cx="835297" cy="1271978"/>
            </a:xfrm>
            <a:prstGeom prst="flowChartMerg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34" name="วงรี 33"/>
            <p:cNvSpPr/>
            <p:nvPr/>
          </p:nvSpPr>
          <p:spPr>
            <a:xfrm rot="19547829">
              <a:off x="2454558" y="3331242"/>
              <a:ext cx="360040" cy="103820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35" name="วงรี 34"/>
            <p:cNvSpPr/>
            <p:nvPr/>
          </p:nvSpPr>
          <p:spPr>
            <a:xfrm rot="19547829">
              <a:off x="2525787" y="3550361"/>
              <a:ext cx="360040" cy="103820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36" name="เมฆ 35"/>
            <p:cNvSpPr/>
            <p:nvPr/>
          </p:nvSpPr>
          <p:spPr>
            <a:xfrm rot="20697346">
              <a:off x="1622479" y="2278392"/>
              <a:ext cx="1062053" cy="978803"/>
            </a:xfrm>
            <a:prstGeom prst="cloud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37" name="แผนผังลำดับงาน: หน่วงเวลา 36"/>
            <p:cNvSpPr/>
            <p:nvPr/>
          </p:nvSpPr>
          <p:spPr>
            <a:xfrm rot="5400000">
              <a:off x="3728491" y="4979399"/>
              <a:ext cx="1196880" cy="899534"/>
            </a:xfrm>
            <a:prstGeom prst="flowChartDelay">
              <a:avLst/>
            </a:prstGeom>
            <a:solidFill>
              <a:srgbClr val="C0504D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29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1020341" y="2603631"/>
            <a:ext cx="4487764" cy="646331"/>
            <a:chOff x="1062493" y="2078071"/>
            <a:chExt cx="4487764" cy="646331"/>
          </a:xfrm>
        </p:grpSpPr>
        <p:grpSp>
          <p:nvGrpSpPr>
            <p:cNvPr id="22" name="กลุ่ม 21"/>
            <p:cNvGrpSpPr/>
            <p:nvPr/>
          </p:nvGrpSpPr>
          <p:grpSpPr>
            <a:xfrm>
              <a:off x="1062493" y="2102346"/>
              <a:ext cx="587901" cy="560501"/>
              <a:chOff x="3780455" y="1642261"/>
              <a:chExt cx="508819" cy="508406"/>
            </a:xfrm>
          </p:grpSpPr>
          <p:sp>
            <p:nvSpPr>
              <p:cNvPr id="23" name="วงรี 22"/>
              <p:cNvSpPr/>
              <p:nvPr/>
            </p:nvSpPr>
            <p:spPr>
              <a:xfrm>
                <a:off x="3780455" y="1642261"/>
                <a:ext cx="508819" cy="508406"/>
              </a:xfrm>
              <a:prstGeom prst="ellipse">
                <a:avLst/>
              </a:prstGeom>
              <a:solidFill>
                <a:srgbClr val="FF6700">
                  <a:hueOff val="1471437"/>
                  <a:satOff val="-48675"/>
                  <a:lumOff val="-706"/>
                  <a:alphaOff val="0"/>
                </a:srgbClr>
              </a:solidFill>
              <a:ln w="10000" cap="flat" cmpd="sng" algn="ctr">
                <a:solidFill>
                  <a:srgbClr val="FF6700">
                    <a:hueOff val="1471437"/>
                    <a:satOff val="-48675"/>
                    <a:lumOff val="-706"/>
                    <a:alphaOff val="0"/>
                  </a:srgbClr>
                </a:solidFill>
                <a:prstDash val="solid"/>
              </a:ln>
              <a:effectLst/>
              <a:scene3d>
                <a:camera prst="orthographicFront"/>
                <a:lightRig rig="chilly" dir="t"/>
              </a:scene3d>
              <a:sp3d prstMaterial="translucentPowder">
                <a:bevelT w="127000" h="25400" prst="softRound"/>
              </a:sp3d>
            </p:spPr>
          </p:sp>
          <p:sp>
            <p:nvSpPr>
              <p:cNvPr id="24" name="วงรี 23"/>
              <p:cNvSpPr/>
              <p:nvPr/>
            </p:nvSpPr>
            <p:spPr>
              <a:xfrm>
                <a:off x="3810440" y="1671928"/>
                <a:ext cx="448849" cy="448665"/>
              </a:xfrm>
              <a:prstGeom prst="ellipse">
                <a:avLst/>
              </a:prstGeom>
              <a:solidFill>
                <a:srgbClr val="E8DCBE"/>
              </a:solidFill>
              <a:ln>
                <a:noFill/>
              </a:ln>
              <a:effectLst/>
              <a:scene3d>
                <a:camera prst="orthographicFront"/>
                <a:lightRig rig="chilly" dir="t"/>
              </a:scene3d>
              <a:sp3d z="12700" extrusionH="12700" prstMaterial="translucentPowder">
                <a:bevelT w="25400" h="6350" prst="softRound"/>
                <a:bevelB w="0" h="0" prst="convex"/>
              </a:sp3d>
            </p:spPr>
          </p:sp>
        </p:grpSp>
        <p:sp>
          <p:nvSpPr>
            <p:cNvPr id="29" name="TextBox 28"/>
            <p:cNvSpPr txBox="1"/>
            <p:nvPr/>
          </p:nvSpPr>
          <p:spPr>
            <a:xfrm>
              <a:off x="1579895" y="2139627"/>
              <a:ext cx="3970362" cy="492443"/>
            </a:xfrm>
            <a:prstGeom prst="rect">
              <a:avLst/>
            </a:prstGeom>
            <a:solidFill>
              <a:srgbClr val="E8DCBE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บริการผู้สูงอายุ ผู้ใหญ่ และเด็ก ตามลำดับ</a:t>
              </a:r>
              <a:endParaRPr kumimoji="0" lang="th-TH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46338" y="2078071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</a:t>
              </a:r>
              <a:r>
                <a:rPr kumimoji="0" lang="th-TH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.</a:t>
              </a:r>
              <a:endPara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>
            <a:off x="636239" y="1755618"/>
            <a:ext cx="5447929" cy="889688"/>
            <a:chOff x="767859" y="1162422"/>
            <a:chExt cx="5447929" cy="889688"/>
          </a:xfrm>
        </p:grpSpPr>
        <p:sp>
          <p:nvSpPr>
            <p:cNvPr id="12" name="โดนัท 11"/>
            <p:cNvSpPr/>
            <p:nvPr/>
          </p:nvSpPr>
          <p:spPr>
            <a:xfrm>
              <a:off x="4660281" y="1162422"/>
              <a:ext cx="321068" cy="320649"/>
            </a:xfrm>
            <a:prstGeom prst="donut">
              <a:avLst>
                <a:gd name="adj" fmla="val 7460"/>
              </a:avLst>
            </a:prstGeom>
            <a:solidFill>
              <a:srgbClr val="FF6700">
                <a:hueOff val="245240"/>
                <a:satOff val="-8112"/>
                <a:lumOff val="-118"/>
                <a:alphaOff val="0"/>
              </a:srgbClr>
            </a:solidFill>
            <a:ln w="10000" cap="flat" cmpd="sng" algn="ctr">
              <a:solidFill>
                <a:srgbClr val="FF6700">
                  <a:hueOff val="245240"/>
                  <a:satOff val="-8112"/>
                  <a:lumOff val="-118"/>
                  <a:alphaOff val="0"/>
                </a:srgbClr>
              </a:solidFill>
              <a:prstDash val="solid"/>
            </a:ln>
            <a:effectLst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</p:sp>
        <p:sp>
          <p:nvSpPr>
            <p:cNvPr id="21" name="โดนัท 20"/>
            <p:cNvSpPr/>
            <p:nvPr/>
          </p:nvSpPr>
          <p:spPr>
            <a:xfrm>
              <a:off x="5225599" y="1362360"/>
              <a:ext cx="233898" cy="241422"/>
            </a:xfrm>
            <a:prstGeom prst="donut">
              <a:avLst>
                <a:gd name="adj" fmla="val 7460"/>
              </a:avLst>
            </a:prstGeom>
            <a:solidFill>
              <a:srgbClr val="FF6700">
                <a:hueOff val="1716677"/>
                <a:satOff val="-56787"/>
                <a:lumOff val="-823"/>
                <a:alphaOff val="0"/>
              </a:srgbClr>
            </a:solidFill>
            <a:ln w="10000" cap="flat" cmpd="sng" algn="ctr">
              <a:solidFill>
                <a:srgbClr val="FF6700">
                  <a:hueOff val="1716677"/>
                  <a:satOff val="-56787"/>
                  <a:lumOff val="-823"/>
                  <a:alphaOff val="0"/>
                </a:srgbClr>
              </a:solidFill>
              <a:prstDash val="solid"/>
            </a:ln>
            <a:effectLst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</p:sp>
        <p:grpSp>
          <p:nvGrpSpPr>
            <p:cNvPr id="25" name="กลุ่ม 24"/>
            <p:cNvGrpSpPr/>
            <p:nvPr/>
          </p:nvGrpSpPr>
          <p:grpSpPr>
            <a:xfrm>
              <a:off x="767859" y="1426186"/>
              <a:ext cx="599350" cy="606043"/>
              <a:chOff x="4137043" y="1166773"/>
              <a:chExt cx="471453" cy="471424"/>
            </a:xfrm>
          </p:grpSpPr>
          <p:sp>
            <p:nvSpPr>
              <p:cNvPr id="26" name="วงรี 25"/>
              <p:cNvSpPr/>
              <p:nvPr/>
            </p:nvSpPr>
            <p:spPr>
              <a:xfrm>
                <a:off x="4137043" y="1166773"/>
                <a:ext cx="471453" cy="471424"/>
              </a:xfrm>
              <a:prstGeom prst="ellipse">
                <a:avLst/>
              </a:prstGeom>
              <a:solidFill>
                <a:srgbClr val="FF6700">
                  <a:hueOff val="1961916"/>
                  <a:satOff val="-64900"/>
                  <a:lumOff val="-941"/>
                  <a:alphaOff val="0"/>
                </a:srgbClr>
              </a:solidFill>
              <a:ln w="10000" cap="flat" cmpd="sng" algn="ctr">
                <a:solidFill>
                  <a:srgbClr val="FF6700">
                    <a:hueOff val="1961916"/>
                    <a:satOff val="-64900"/>
                    <a:lumOff val="-941"/>
                    <a:alphaOff val="0"/>
                  </a:srgbClr>
                </a:solidFill>
                <a:prstDash val="solid"/>
              </a:ln>
              <a:effectLst/>
              <a:scene3d>
                <a:camera prst="orthographicFront"/>
                <a:lightRig rig="chilly" dir="t"/>
              </a:scene3d>
              <a:sp3d prstMaterial="translucentPowder">
                <a:bevelT w="127000" h="25400" prst="softRound"/>
              </a:sp3d>
            </p:spPr>
          </p:sp>
          <p:sp>
            <p:nvSpPr>
              <p:cNvPr id="27" name="วงรี 26"/>
              <p:cNvSpPr/>
              <p:nvPr/>
            </p:nvSpPr>
            <p:spPr>
              <a:xfrm>
                <a:off x="4164721" y="1194408"/>
                <a:ext cx="416096" cy="415747"/>
              </a:xfrm>
              <a:prstGeom prst="ellipse">
                <a:avLst/>
              </a:prstGeom>
              <a:solidFill>
                <a:srgbClr val="E0DDC6"/>
              </a:solidFill>
              <a:ln>
                <a:noFill/>
              </a:ln>
              <a:effectLst/>
              <a:scene3d>
                <a:camera prst="orthographicFront"/>
                <a:lightRig rig="chilly" dir="t"/>
              </a:scene3d>
              <a:sp3d z="12700" extrusionH="12700" prstMaterial="translucentPowder">
                <a:bevelT w="25400" h="6350" prst="softRound"/>
                <a:bevelB w="0" h="0" prst="convex"/>
              </a:sp3d>
            </p:spPr>
          </p:sp>
        </p:grpSp>
        <p:sp>
          <p:nvSpPr>
            <p:cNvPr id="28" name="TextBox 27"/>
            <p:cNvSpPr txBox="1"/>
            <p:nvPr/>
          </p:nvSpPr>
          <p:spPr>
            <a:xfrm>
              <a:off x="1314243" y="1503851"/>
              <a:ext cx="4901545" cy="492443"/>
            </a:xfrm>
            <a:prstGeom prst="rect">
              <a:avLst/>
            </a:prstGeom>
            <a:solidFill>
              <a:srgbClr val="E0DDC6">
                <a:alpha val="75000"/>
              </a:srgbClr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ขณะปฏิบัติหน้าที่บริการอาหารควรมองไปข้างหน้า</a:t>
              </a:r>
              <a:endParaRPr kumimoji="0" lang="th-TH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58306" y="1405779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1.</a:t>
              </a:r>
              <a:endPara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" name="กลุ่ม 5"/>
          <p:cNvGrpSpPr/>
          <p:nvPr/>
        </p:nvGrpSpPr>
        <p:grpSpPr>
          <a:xfrm>
            <a:off x="99831" y="3773012"/>
            <a:ext cx="6787842" cy="680816"/>
            <a:chOff x="153400" y="3302207"/>
            <a:chExt cx="6787842" cy="680816"/>
          </a:xfrm>
        </p:grpSpPr>
        <p:grpSp>
          <p:nvGrpSpPr>
            <p:cNvPr id="13" name="กลุ่ม 12"/>
            <p:cNvGrpSpPr/>
            <p:nvPr/>
          </p:nvGrpSpPr>
          <p:grpSpPr>
            <a:xfrm>
              <a:off x="762737" y="3302207"/>
              <a:ext cx="682347" cy="661820"/>
              <a:chOff x="3920691" y="3085794"/>
              <a:chExt cx="565559" cy="565708"/>
            </a:xfrm>
          </p:grpSpPr>
          <p:sp>
            <p:nvSpPr>
              <p:cNvPr id="14" name="วงรี 13"/>
              <p:cNvSpPr/>
              <p:nvPr/>
            </p:nvSpPr>
            <p:spPr>
              <a:xfrm>
                <a:off x="3920691" y="3085794"/>
                <a:ext cx="565559" cy="565708"/>
              </a:xfrm>
              <a:prstGeom prst="ellipse">
                <a:avLst/>
              </a:prstGeom>
              <a:solidFill>
                <a:srgbClr val="FF6700">
                  <a:hueOff val="490479"/>
                  <a:satOff val="-16225"/>
                  <a:lumOff val="-235"/>
                  <a:alphaOff val="0"/>
                </a:srgbClr>
              </a:solidFill>
              <a:ln w="10000" cap="flat" cmpd="sng" algn="ctr">
                <a:solidFill>
                  <a:srgbClr val="FF6700">
                    <a:hueOff val="490479"/>
                    <a:satOff val="-16225"/>
                    <a:lumOff val="-235"/>
                    <a:alphaOff val="0"/>
                  </a:srgbClr>
                </a:solidFill>
                <a:prstDash val="solid"/>
              </a:ln>
              <a:effectLst/>
              <a:scene3d>
                <a:camera prst="orthographicFront"/>
                <a:lightRig rig="chilly" dir="t"/>
              </a:scene3d>
              <a:sp3d prstMaterial="translucentPowder">
                <a:bevelT w="127000" h="25400" prst="softRound"/>
              </a:sp3d>
            </p:spPr>
          </p:sp>
          <p:sp>
            <p:nvSpPr>
              <p:cNvPr id="15" name="วงรี 14"/>
              <p:cNvSpPr/>
              <p:nvPr/>
            </p:nvSpPr>
            <p:spPr>
              <a:xfrm>
                <a:off x="3953905" y="3119119"/>
                <a:ext cx="499131" cy="499059"/>
              </a:xfrm>
              <a:prstGeom prst="ellipse">
                <a:avLst/>
              </a:prstGeom>
              <a:solidFill>
                <a:srgbClr val="F8D1BB"/>
              </a:solidFill>
              <a:ln>
                <a:noFill/>
              </a:ln>
              <a:effectLst/>
              <a:scene3d>
                <a:camera prst="orthographicFront"/>
                <a:lightRig rig="chilly" dir="t"/>
              </a:scene3d>
              <a:sp3d z="12700" extrusionH="12700" prstMaterial="translucentPowder">
                <a:bevelT w="25400" h="6350" prst="softRound"/>
                <a:bevelB w="0" h="0" prst="convex"/>
              </a:sp3d>
            </p:spPr>
          </p:sp>
        </p:grpSp>
        <p:sp>
          <p:nvSpPr>
            <p:cNvPr id="16" name="โดนัท 15"/>
            <p:cNvSpPr/>
            <p:nvPr/>
          </p:nvSpPr>
          <p:spPr>
            <a:xfrm>
              <a:off x="153400" y="3383023"/>
              <a:ext cx="237571" cy="237744"/>
            </a:xfrm>
            <a:prstGeom prst="donut">
              <a:avLst>
                <a:gd name="adj" fmla="val 7460"/>
              </a:avLst>
            </a:prstGeom>
            <a:solidFill>
              <a:srgbClr val="FF6700">
                <a:hueOff val="980958"/>
                <a:satOff val="-32450"/>
                <a:lumOff val="-470"/>
                <a:alphaOff val="0"/>
              </a:srgbClr>
            </a:solidFill>
            <a:ln w="10000" cap="flat" cmpd="sng" algn="ctr">
              <a:solidFill>
                <a:srgbClr val="FF6700">
                  <a:hueOff val="980958"/>
                  <a:satOff val="-32450"/>
                  <a:lumOff val="-470"/>
                  <a:alphaOff val="0"/>
                </a:srgbClr>
              </a:solidFill>
              <a:prstDash val="solid"/>
            </a:ln>
            <a:effectLst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</p:sp>
        <p:sp>
          <p:nvSpPr>
            <p:cNvPr id="17" name="โดนัท 16"/>
            <p:cNvSpPr/>
            <p:nvPr/>
          </p:nvSpPr>
          <p:spPr>
            <a:xfrm>
              <a:off x="366750" y="3850174"/>
              <a:ext cx="119016" cy="118668"/>
            </a:xfrm>
            <a:prstGeom prst="donut">
              <a:avLst>
                <a:gd name="adj" fmla="val 7460"/>
              </a:avLst>
            </a:prstGeom>
            <a:solidFill>
              <a:srgbClr val="FF6700">
                <a:hueOff val="1226198"/>
                <a:satOff val="-40562"/>
                <a:lumOff val="-588"/>
                <a:alphaOff val="0"/>
              </a:srgbClr>
            </a:solidFill>
            <a:ln w="10000" cap="flat" cmpd="sng" algn="ctr">
              <a:solidFill>
                <a:srgbClr val="FF6700">
                  <a:hueOff val="1226198"/>
                  <a:satOff val="-40562"/>
                  <a:lumOff val="-588"/>
                  <a:alphaOff val="0"/>
                </a:srgbClr>
              </a:solidFill>
              <a:prstDash val="solid"/>
            </a:ln>
            <a:effectLst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</p:sp>
        <p:sp>
          <p:nvSpPr>
            <p:cNvPr id="30" name="TextBox 29"/>
            <p:cNvSpPr txBox="1"/>
            <p:nvPr/>
          </p:nvSpPr>
          <p:spPr>
            <a:xfrm>
              <a:off x="1357352" y="3383023"/>
              <a:ext cx="5583890" cy="492443"/>
            </a:xfrm>
            <a:prstGeom prst="rect">
              <a:avLst/>
            </a:prstGeom>
            <a:solidFill>
              <a:srgbClr val="F8D1BB">
                <a:alpha val="59000"/>
              </a:srgbClr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หากถาดมีน้ำหนักมากให้ย่อเข่าลงเล็กน้อยเพื่อแบ่งเบาน้ำหนัก</a:t>
              </a:r>
              <a:endParaRPr kumimoji="0" lang="th-TH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30314" y="3336692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4.</a:t>
              </a:r>
              <a:endPara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5" name="สี่เหลี่ยมผืนผ้ามุมมน 34"/>
          <p:cNvSpPr/>
          <p:nvPr/>
        </p:nvSpPr>
        <p:spPr>
          <a:xfrm>
            <a:off x="6231357" y="941389"/>
            <a:ext cx="2652950" cy="2166298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  <a:ea typeface="+mn-ea"/>
              <a:cs typeface="FreesiaUPC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563309" y="3107687"/>
            <a:ext cx="6744995" cy="648072"/>
            <a:chOff x="605461" y="2582127"/>
            <a:chExt cx="7133404" cy="648072"/>
          </a:xfrm>
        </p:grpSpPr>
        <p:grpSp>
          <p:nvGrpSpPr>
            <p:cNvPr id="18" name="กลุ่ม 17"/>
            <p:cNvGrpSpPr/>
            <p:nvPr/>
          </p:nvGrpSpPr>
          <p:grpSpPr>
            <a:xfrm>
              <a:off x="605461" y="2619942"/>
              <a:ext cx="601078" cy="610257"/>
              <a:chOff x="3699265" y="2287624"/>
              <a:chExt cx="725632" cy="725424"/>
            </a:xfrm>
          </p:grpSpPr>
          <p:sp>
            <p:nvSpPr>
              <p:cNvPr id="19" name="วงรี 18"/>
              <p:cNvSpPr/>
              <p:nvPr/>
            </p:nvSpPr>
            <p:spPr>
              <a:xfrm>
                <a:off x="3699265" y="2287624"/>
                <a:ext cx="725632" cy="725424"/>
              </a:xfrm>
              <a:prstGeom prst="ellipse">
                <a:avLst/>
              </a:prstGeom>
              <a:solidFill>
                <a:srgbClr val="FF6700">
                  <a:hueOff val="735719"/>
                  <a:satOff val="-24338"/>
                  <a:lumOff val="-353"/>
                  <a:alphaOff val="0"/>
                </a:srgbClr>
              </a:solidFill>
              <a:ln w="10000" cap="flat" cmpd="sng" algn="ctr">
                <a:solidFill>
                  <a:srgbClr val="FF6700">
                    <a:hueOff val="735719"/>
                    <a:satOff val="-24338"/>
                    <a:lumOff val="-353"/>
                    <a:alphaOff val="0"/>
                  </a:srgbClr>
                </a:solidFill>
                <a:prstDash val="solid"/>
              </a:ln>
              <a:effectLst/>
              <a:scene3d>
                <a:camera prst="orthographicFront"/>
                <a:lightRig rig="chilly" dir="t"/>
              </a:scene3d>
              <a:sp3d prstMaterial="translucentPowder">
                <a:bevelT w="127000" h="25400" prst="softRound"/>
              </a:sp3d>
            </p:spPr>
          </p:sp>
          <p:sp>
            <p:nvSpPr>
              <p:cNvPr id="20" name="วงรี 19"/>
              <p:cNvSpPr/>
              <p:nvPr/>
            </p:nvSpPr>
            <p:spPr>
              <a:xfrm>
                <a:off x="3737553" y="2325826"/>
                <a:ext cx="649055" cy="648614"/>
              </a:xfrm>
              <a:prstGeom prst="ellipse">
                <a:avLst/>
              </a:prstGeom>
              <a:solidFill>
                <a:srgbClr val="F1D8BC"/>
              </a:solidFill>
              <a:ln>
                <a:noFill/>
              </a:ln>
              <a:effectLst/>
              <a:scene3d>
                <a:camera prst="orthographicFront"/>
                <a:lightRig rig="chilly" dir="t"/>
              </a:scene3d>
              <a:sp3d z="12700" extrusionH="12700" prstMaterial="translucentPowder">
                <a:bevelT w="25400" h="6350" prst="softRound"/>
                <a:bevelB w="0" h="0" prst="convex"/>
              </a:sp3d>
            </p:spPr>
          </p:sp>
        </p:grpSp>
        <p:sp>
          <p:nvSpPr>
            <p:cNvPr id="34" name="TextBox 33"/>
            <p:cNvSpPr txBox="1"/>
            <p:nvPr/>
          </p:nvSpPr>
          <p:spPr>
            <a:xfrm>
              <a:off x="714290" y="2582127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3.</a:t>
              </a:r>
              <a:endPara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93345" y="2726143"/>
              <a:ext cx="6645520" cy="492443"/>
            </a:xfrm>
            <a:prstGeom prst="rect">
              <a:avLst/>
            </a:prstGeom>
            <a:solidFill>
              <a:srgbClr val="F1D8BC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th-TH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การวางอาหารให้ยกด้วยมือขวาและเข้าทางด้านขวา</a:t>
              </a:r>
              <a:r>
                <a:rPr lang="th-TH" sz="2600" kern="0" dirty="0">
                  <a:solidFill>
                    <a:sysClr val="windowText" lastClr="000000"/>
                  </a:solidFill>
                </a:rPr>
                <a:t>ของ</a:t>
              </a:r>
              <a:r>
                <a:rPr lang="th-TH" sz="2600" kern="0" dirty="0" smtClean="0">
                  <a:solidFill>
                    <a:sysClr val="windowText" lastClr="000000"/>
                  </a:solidFill>
                </a:rPr>
                <a:t>ผู้รับบริการ</a:t>
              </a:r>
              <a:endParaRPr lang="th-TH" sz="26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9" name="กลุ่ม 38"/>
          <p:cNvGrpSpPr/>
          <p:nvPr/>
        </p:nvGrpSpPr>
        <p:grpSpPr>
          <a:xfrm>
            <a:off x="1289870" y="1231039"/>
            <a:ext cx="3384376" cy="752688"/>
            <a:chOff x="2468578" y="1622574"/>
            <a:chExt cx="4502356" cy="672701"/>
          </a:xfrm>
        </p:grpSpPr>
        <p:sp>
          <p:nvSpPr>
            <p:cNvPr id="40" name="สี่เหลี่ยมผืนผ้ามุมมน 39"/>
            <p:cNvSpPr/>
            <p:nvPr/>
          </p:nvSpPr>
          <p:spPr>
            <a:xfrm>
              <a:off x="2691476" y="1622574"/>
              <a:ext cx="3960518" cy="65044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905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gsana New"/>
                <a:ea typeface="+mn-ea"/>
                <a:cs typeface="Angsana New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68578" y="1648944"/>
              <a:ext cx="4502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th-TH" sz="3600" b="1" kern="0" dirty="0">
                  <a:solidFill>
                    <a:schemeClr val="bg1"/>
                  </a:solidFill>
                </a:rPr>
                <a:t>วิธีการบริการอาหาร</a:t>
              </a:r>
            </a:p>
          </p:txBody>
        </p:sp>
      </p:grpSp>
      <p:grpSp>
        <p:nvGrpSpPr>
          <p:cNvPr id="7" name="กลุ่ม 6"/>
          <p:cNvGrpSpPr/>
          <p:nvPr/>
        </p:nvGrpSpPr>
        <p:grpSpPr>
          <a:xfrm>
            <a:off x="393947" y="4359468"/>
            <a:ext cx="8132383" cy="921415"/>
            <a:chOff x="447516" y="3888663"/>
            <a:chExt cx="8132383" cy="921415"/>
          </a:xfrm>
        </p:grpSpPr>
        <p:grpSp>
          <p:nvGrpSpPr>
            <p:cNvPr id="42" name="กลุ่ม 41"/>
            <p:cNvGrpSpPr/>
            <p:nvPr/>
          </p:nvGrpSpPr>
          <p:grpSpPr>
            <a:xfrm>
              <a:off x="447516" y="3950279"/>
              <a:ext cx="599414" cy="575751"/>
              <a:chOff x="2760971" y="2881781"/>
              <a:chExt cx="1081298" cy="1081430"/>
            </a:xfrm>
          </p:grpSpPr>
          <p:sp>
            <p:nvSpPr>
              <p:cNvPr id="43" name="วงรี 42"/>
              <p:cNvSpPr/>
              <p:nvPr/>
            </p:nvSpPr>
            <p:spPr>
              <a:xfrm>
                <a:off x="2760971" y="2881781"/>
                <a:ext cx="1081298" cy="1081430"/>
              </a:xfrm>
              <a:prstGeom prst="ellipse">
                <a:avLst/>
              </a:prstGeom>
              <a:solidFill>
                <a:srgbClr val="FF6700">
                  <a:hueOff val="0"/>
                  <a:satOff val="0"/>
                  <a:lumOff val="0"/>
                  <a:alphaOff val="0"/>
                </a:srgbClr>
              </a:solidFill>
              <a:ln w="10000" cap="flat" cmpd="sng" algn="ctr">
                <a:solidFill>
                  <a:srgbClr val="FF6700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cene3d>
                <a:camera prst="orthographicFront"/>
                <a:lightRig rig="chilly" dir="t"/>
              </a:scene3d>
              <a:sp3d prstMaterial="translucentPowder">
                <a:bevelT w="127000" h="25400" prst="softRound"/>
              </a:sp3d>
            </p:spPr>
          </p:sp>
          <p:sp>
            <p:nvSpPr>
              <p:cNvPr id="44" name="วงรี 43"/>
              <p:cNvSpPr/>
              <p:nvPr/>
            </p:nvSpPr>
            <p:spPr>
              <a:xfrm>
                <a:off x="2799260" y="2923234"/>
                <a:ext cx="998263" cy="998118"/>
              </a:xfrm>
              <a:prstGeom prst="ellipse">
                <a:avLst/>
              </a:prstGeom>
              <a:solidFill>
                <a:srgbClr val="FF6700">
                  <a:tint val="50000"/>
                  <a:hueOff val="0"/>
                  <a:satOff val="0"/>
                  <a:lumOff val="0"/>
                  <a:alphaOff val="0"/>
                </a:srgbClr>
              </a:solidFill>
              <a:ln>
                <a:noFill/>
              </a:ln>
              <a:effectLst/>
              <a:scene3d>
                <a:camera prst="orthographicFront"/>
                <a:lightRig rig="chilly" dir="t"/>
              </a:scene3d>
              <a:sp3d z="12700" extrusionH="12700" prstMaterial="translucentPowder">
                <a:bevelT w="25400" h="6350" prst="softRound"/>
                <a:bevelB w="0" h="0" prst="convex"/>
              </a:sp3d>
            </p:spPr>
          </p:sp>
        </p:grpSp>
        <p:sp>
          <p:nvSpPr>
            <p:cNvPr id="45" name="TextBox 44"/>
            <p:cNvSpPr txBox="1"/>
            <p:nvPr/>
          </p:nvSpPr>
          <p:spPr>
            <a:xfrm>
              <a:off x="570274" y="3951707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5.</a:t>
              </a:r>
              <a:endPara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34454" y="3888663"/>
              <a:ext cx="6985527" cy="492443"/>
            </a:xfrm>
            <a:prstGeom prst="rect">
              <a:avLst/>
            </a:prstGeom>
            <a:solidFill>
              <a:srgbClr val="F8D1BB">
                <a:alpha val="56000"/>
              </a:srgbClr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จานอาหารที่มีฝาครอบไม่ควรวางอาหารจานร้อนกับอาหารจานเย็นซ้อนกัน</a:t>
              </a:r>
              <a:endParaRPr kumimoji="0" lang="th-TH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โดนัท 58"/>
            <p:cNvSpPr/>
            <p:nvPr/>
          </p:nvSpPr>
          <p:spPr>
            <a:xfrm>
              <a:off x="8258831" y="4489429"/>
              <a:ext cx="321068" cy="320649"/>
            </a:xfrm>
            <a:prstGeom prst="donut">
              <a:avLst>
                <a:gd name="adj" fmla="val 7460"/>
              </a:avLst>
            </a:prstGeom>
            <a:solidFill>
              <a:srgbClr val="FF6700">
                <a:hueOff val="1716677"/>
                <a:satOff val="-56787"/>
                <a:lumOff val="-823"/>
                <a:alphaOff val="0"/>
              </a:srgbClr>
            </a:solidFill>
            <a:ln w="10000" cap="flat" cmpd="sng" algn="ctr">
              <a:solidFill>
                <a:srgbClr val="FF6700">
                  <a:hueOff val="1716677"/>
                  <a:satOff val="-56787"/>
                  <a:lumOff val="-823"/>
                  <a:alphaOff val="0"/>
                </a:srgbClr>
              </a:solidFill>
              <a:prstDash val="solid"/>
            </a:ln>
            <a:effectLst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</p:sp>
      </p:grpSp>
      <p:grpSp>
        <p:nvGrpSpPr>
          <p:cNvPr id="9" name="กลุ่ม 8"/>
          <p:cNvGrpSpPr/>
          <p:nvPr/>
        </p:nvGrpSpPr>
        <p:grpSpPr>
          <a:xfrm>
            <a:off x="260674" y="5618640"/>
            <a:ext cx="7047630" cy="662426"/>
            <a:chOff x="302826" y="5093080"/>
            <a:chExt cx="7047630" cy="662426"/>
          </a:xfrm>
        </p:grpSpPr>
        <p:grpSp>
          <p:nvGrpSpPr>
            <p:cNvPr id="51" name="กลุ่ม 50"/>
            <p:cNvGrpSpPr/>
            <p:nvPr/>
          </p:nvGrpSpPr>
          <p:grpSpPr>
            <a:xfrm>
              <a:off x="302826" y="5093080"/>
              <a:ext cx="653286" cy="657849"/>
              <a:chOff x="3780455" y="1642261"/>
              <a:chExt cx="508819" cy="508406"/>
            </a:xfrm>
          </p:grpSpPr>
          <p:sp>
            <p:nvSpPr>
              <p:cNvPr id="52" name="วงรี 51"/>
              <p:cNvSpPr/>
              <p:nvPr/>
            </p:nvSpPr>
            <p:spPr>
              <a:xfrm>
                <a:off x="3780455" y="1642261"/>
                <a:ext cx="508819" cy="508406"/>
              </a:xfrm>
              <a:prstGeom prst="ellipse">
                <a:avLst/>
              </a:prstGeom>
              <a:solidFill>
                <a:srgbClr val="FF6700">
                  <a:hueOff val="1471437"/>
                  <a:satOff val="-48675"/>
                  <a:lumOff val="-706"/>
                  <a:alphaOff val="0"/>
                </a:srgbClr>
              </a:solidFill>
              <a:ln w="10000" cap="flat" cmpd="sng" algn="ctr">
                <a:solidFill>
                  <a:srgbClr val="FF6700">
                    <a:hueOff val="1471437"/>
                    <a:satOff val="-48675"/>
                    <a:lumOff val="-706"/>
                    <a:alphaOff val="0"/>
                  </a:srgbClr>
                </a:solidFill>
                <a:prstDash val="solid"/>
              </a:ln>
              <a:effectLst/>
              <a:scene3d>
                <a:camera prst="orthographicFront"/>
                <a:lightRig rig="chilly" dir="t"/>
              </a:scene3d>
              <a:sp3d prstMaterial="translucentPowder">
                <a:bevelT w="127000" h="25400" prst="softRound"/>
              </a:sp3d>
            </p:spPr>
          </p:sp>
          <p:sp>
            <p:nvSpPr>
              <p:cNvPr id="53" name="วงรี 52"/>
              <p:cNvSpPr/>
              <p:nvPr/>
            </p:nvSpPr>
            <p:spPr>
              <a:xfrm>
                <a:off x="3810440" y="1671928"/>
                <a:ext cx="448849" cy="448665"/>
              </a:xfrm>
              <a:prstGeom prst="ellipse">
                <a:avLst/>
              </a:prstGeom>
              <a:solidFill>
                <a:srgbClr val="E8DCBE"/>
              </a:solidFill>
              <a:ln>
                <a:noFill/>
              </a:ln>
              <a:effectLst/>
              <a:scene3d>
                <a:camera prst="orthographicFront"/>
                <a:lightRig rig="chilly" dir="t"/>
              </a:scene3d>
              <a:sp3d z="12700" extrusionH="12700" prstMaterial="translucentPowder">
                <a:bevelT w="25400" h="6350" prst="softRound"/>
                <a:bevelB w="0" h="0" prst="convex"/>
              </a:sp3d>
            </p:spPr>
          </p:sp>
        </p:grpSp>
        <p:sp>
          <p:nvSpPr>
            <p:cNvPr id="54" name="TextBox 53"/>
            <p:cNvSpPr txBox="1"/>
            <p:nvPr/>
          </p:nvSpPr>
          <p:spPr>
            <a:xfrm>
              <a:off x="426258" y="5109175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7.</a:t>
              </a:r>
              <a:endPara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002322" y="5150195"/>
              <a:ext cx="6348134" cy="492443"/>
            </a:xfrm>
            <a:prstGeom prst="rect">
              <a:avLst/>
            </a:prstGeom>
            <a:solidFill>
              <a:srgbClr val="E8DCBE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การยกอาหารใส่ถาดไปบริการควรประมาณน้ำหนักของอาหารในถาด</a:t>
              </a:r>
            </a:p>
          </p:txBody>
        </p:sp>
      </p:grpSp>
      <p:grpSp>
        <p:nvGrpSpPr>
          <p:cNvPr id="10" name="กลุ่ม 9"/>
          <p:cNvGrpSpPr/>
          <p:nvPr/>
        </p:nvGrpSpPr>
        <p:grpSpPr>
          <a:xfrm>
            <a:off x="672138" y="6181552"/>
            <a:ext cx="5211763" cy="646331"/>
            <a:chOff x="714290" y="5655992"/>
            <a:chExt cx="5211763" cy="646331"/>
          </a:xfrm>
        </p:grpSpPr>
        <p:grpSp>
          <p:nvGrpSpPr>
            <p:cNvPr id="55" name="กลุ่ม 54"/>
            <p:cNvGrpSpPr/>
            <p:nvPr/>
          </p:nvGrpSpPr>
          <p:grpSpPr>
            <a:xfrm>
              <a:off x="714290" y="5672716"/>
              <a:ext cx="599350" cy="606043"/>
              <a:chOff x="4137043" y="1166773"/>
              <a:chExt cx="471453" cy="471424"/>
            </a:xfrm>
          </p:grpSpPr>
          <p:sp>
            <p:nvSpPr>
              <p:cNvPr id="56" name="วงรี 55"/>
              <p:cNvSpPr/>
              <p:nvPr/>
            </p:nvSpPr>
            <p:spPr>
              <a:xfrm>
                <a:off x="4137043" y="1166773"/>
                <a:ext cx="471453" cy="471424"/>
              </a:xfrm>
              <a:prstGeom prst="ellipse">
                <a:avLst/>
              </a:prstGeom>
              <a:solidFill>
                <a:srgbClr val="FF6700">
                  <a:hueOff val="1961916"/>
                  <a:satOff val="-64900"/>
                  <a:lumOff val="-941"/>
                  <a:alphaOff val="0"/>
                </a:srgbClr>
              </a:solidFill>
              <a:ln w="10000" cap="flat" cmpd="sng" algn="ctr">
                <a:solidFill>
                  <a:srgbClr val="FF6700">
                    <a:hueOff val="1961916"/>
                    <a:satOff val="-64900"/>
                    <a:lumOff val="-941"/>
                    <a:alphaOff val="0"/>
                  </a:srgbClr>
                </a:solidFill>
                <a:prstDash val="solid"/>
              </a:ln>
              <a:effectLst/>
              <a:scene3d>
                <a:camera prst="orthographicFront"/>
                <a:lightRig rig="chilly" dir="t"/>
              </a:scene3d>
              <a:sp3d prstMaterial="translucentPowder">
                <a:bevelT w="127000" h="25400" prst="softRound"/>
              </a:sp3d>
            </p:spPr>
          </p:sp>
          <p:sp>
            <p:nvSpPr>
              <p:cNvPr id="57" name="วงรี 56"/>
              <p:cNvSpPr/>
              <p:nvPr/>
            </p:nvSpPr>
            <p:spPr>
              <a:xfrm>
                <a:off x="4164721" y="1194408"/>
                <a:ext cx="416096" cy="415747"/>
              </a:xfrm>
              <a:prstGeom prst="ellipse">
                <a:avLst/>
              </a:prstGeom>
              <a:solidFill>
                <a:srgbClr val="E0DDC6"/>
              </a:solidFill>
              <a:ln>
                <a:noFill/>
              </a:ln>
              <a:effectLst/>
              <a:scene3d>
                <a:camera prst="orthographicFront"/>
                <a:lightRig rig="chilly" dir="t"/>
              </a:scene3d>
              <a:sp3d z="12700" extrusionH="12700" prstMaterial="translucentPowder">
                <a:bevelT w="25400" h="6350" prst="softRound"/>
                <a:bevelB w="0" h="0" prst="convex"/>
              </a:sp3d>
            </p:spPr>
          </p:sp>
        </p:grpSp>
        <p:sp>
          <p:nvSpPr>
            <p:cNvPr id="58" name="TextBox 57"/>
            <p:cNvSpPr txBox="1"/>
            <p:nvPr/>
          </p:nvSpPr>
          <p:spPr>
            <a:xfrm>
              <a:off x="847957" y="5655992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8</a:t>
              </a:r>
              <a:r>
                <a:rPr kumimoji="0" lang="th-TH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.</a:t>
              </a:r>
              <a:endPara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204947" y="5750929"/>
              <a:ext cx="4721106" cy="492443"/>
            </a:xfrm>
            <a:prstGeom prst="rect">
              <a:avLst/>
            </a:prstGeom>
            <a:solidFill>
              <a:srgbClr val="E8DCBE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ควรระมัดระวังอย่าให้เส้นผมปลิวลงไปในอาหาร</a:t>
              </a:r>
            </a:p>
          </p:txBody>
        </p:sp>
      </p:grpSp>
      <p:grpSp>
        <p:nvGrpSpPr>
          <p:cNvPr id="8" name="กลุ่ม 7"/>
          <p:cNvGrpSpPr/>
          <p:nvPr/>
        </p:nvGrpSpPr>
        <p:grpSpPr>
          <a:xfrm>
            <a:off x="884581" y="4979895"/>
            <a:ext cx="7308512" cy="1037339"/>
            <a:chOff x="926733" y="4454335"/>
            <a:chExt cx="7308512" cy="1037339"/>
          </a:xfrm>
        </p:grpSpPr>
        <p:grpSp>
          <p:nvGrpSpPr>
            <p:cNvPr id="47" name="กลุ่ม 46"/>
            <p:cNvGrpSpPr/>
            <p:nvPr/>
          </p:nvGrpSpPr>
          <p:grpSpPr>
            <a:xfrm>
              <a:off x="926733" y="4454335"/>
              <a:ext cx="645495" cy="666789"/>
              <a:chOff x="3474148" y="3933138"/>
              <a:chExt cx="810512" cy="810768"/>
            </a:xfrm>
          </p:grpSpPr>
          <p:sp>
            <p:nvSpPr>
              <p:cNvPr id="48" name="วงรี 47"/>
              <p:cNvSpPr/>
              <p:nvPr/>
            </p:nvSpPr>
            <p:spPr>
              <a:xfrm>
                <a:off x="3474148" y="3933138"/>
                <a:ext cx="810512" cy="810768"/>
              </a:xfrm>
              <a:prstGeom prst="ellipse">
                <a:avLst/>
              </a:prstGeom>
              <a:solidFill>
                <a:srgbClr val="FF6700">
                  <a:hueOff val="2207156"/>
                  <a:satOff val="-73012"/>
                  <a:lumOff val="-1058"/>
                  <a:alphaOff val="0"/>
                </a:srgbClr>
              </a:solidFill>
              <a:ln w="10000" cap="flat" cmpd="sng" algn="ctr">
                <a:solidFill>
                  <a:srgbClr val="FF6700">
                    <a:hueOff val="2207156"/>
                    <a:satOff val="-73012"/>
                    <a:lumOff val="-1058"/>
                    <a:alphaOff val="0"/>
                  </a:srgbClr>
                </a:solidFill>
                <a:prstDash val="solid"/>
              </a:ln>
              <a:effectLst/>
              <a:scene3d>
                <a:camera prst="orthographicFront"/>
                <a:lightRig rig="chilly" dir="t"/>
              </a:scene3d>
              <a:sp3d prstMaterial="translucentPowder">
                <a:bevelT w="127000" h="25400" prst="softRound"/>
              </a:sp3d>
            </p:spPr>
          </p:sp>
          <p:sp>
            <p:nvSpPr>
              <p:cNvPr id="49" name="วงรี 48"/>
              <p:cNvSpPr/>
              <p:nvPr/>
            </p:nvSpPr>
            <p:spPr>
              <a:xfrm>
                <a:off x="3517050" y="3975810"/>
                <a:ext cx="725170" cy="725017"/>
              </a:xfrm>
              <a:prstGeom prst="ellipse">
                <a:avLst/>
              </a:prstGeom>
              <a:solidFill>
                <a:srgbClr val="FF6700">
                  <a:tint val="50000"/>
                  <a:hueOff val="3375687"/>
                  <a:satOff val="-87712"/>
                  <a:lumOff val="-6655"/>
                  <a:alphaOff val="0"/>
                </a:srgbClr>
              </a:solidFill>
              <a:ln>
                <a:noFill/>
              </a:ln>
              <a:effectLst/>
              <a:scene3d>
                <a:camera prst="orthographicFront"/>
                <a:lightRig rig="chilly" dir="t"/>
              </a:scene3d>
              <a:sp3d z="12700" extrusionH="12700" prstMaterial="translucentPowder">
                <a:bevelT w="25400" h="6350" prst="softRound"/>
                <a:bevelB w="0" h="0" prst="convex"/>
              </a:sp3d>
            </p:spPr>
          </p:sp>
        </p:grpSp>
        <p:sp>
          <p:nvSpPr>
            <p:cNvPr id="50" name="TextBox 49"/>
            <p:cNvSpPr txBox="1"/>
            <p:nvPr/>
          </p:nvSpPr>
          <p:spPr>
            <a:xfrm>
              <a:off x="1074330" y="4487117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6.</a:t>
              </a:r>
              <a:endPara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457850" y="4569860"/>
              <a:ext cx="4001648" cy="492443"/>
            </a:xfrm>
            <a:prstGeom prst="rect">
              <a:avLst/>
            </a:prstGeom>
            <a:solidFill>
              <a:srgbClr val="E0DDC6">
                <a:alpha val="75000"/>
              </a:srgbClr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ขณะบริการอาหารไม่ควรหยอกล้อเล่นกัน</a:t>
              </a:r>
              <a:endParaRPr kumimoji="0" lang="th-TH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โดนัท 62"/>
            <p:cNvSpPr/>
            <p:nvPr/>
          </p:nvSpPr>
          <p:spPr>
            <a:xfrm>
              <a:off x="7997674" y="4966823"/>
              <a:ext cx="237571" cy="237744"/>
            </a:xfrm>
            <a:prstGeom prst="donut">
              <a:avLst>
                <a:gd name="adj" fmla="val 7460"/>
              </a:avLst>
            </a:prstGeom>
            <a:solidFill>
              <a:srgbClr val="FF6700">
                <a:hueOff val="980958"/>
                <a:satOff val="-32450"/>
                <a:lumOff val="-470"/>
                <a:alphaOff val="0"/>
              </a:srgbClr>
            </a:solidFill>
            <a:ln w="10000" cap="flat" cmpd="sng" algn="ctr">
              <a:solidFill>
                <a:srgbClr val="FF6700">
                  <a:hueOff val="980958"/>
                  <a:satOff val="-32450"/>
                  <a:lumOff val="-470"/>
                  <a:alphaOff val="0"/>
                </a:srgbClr>
              </a:solidFill>
              <a:prstDash val="solid"/>
            </a:ln>
            <a:effectLst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</p:sp>
        <p:sp>
          <p:nvSpPr>
            <p:cNvPr id="64" name="โดนัท 63"/>
            <p:cNvSpPr/>
            <p:nvPr/>
          </p:nvSpPr>
          <p:spPr>
            <a:xfrm>
              <a:off x="7676874" y="5373006"/>
              <a:ext cx="119016" cy="118668"/>
            </a:xfrm>
            <a:prstGeom prst="donut">
              <a:avLst>
                <a:gd name="adj" fmla="val 7460"/>
              </a:avLst>
            </a:prstGeom>
            <a:solidFill>
              <a:srgbClr val="FF6700">
                <a:hueOff val="1226198"/>
                <a:satOff val="-40562"/>
                <a:lumOff val="-588"/>
                <a:alphaOff val="0"/>
              </a:srgbClr>
            </a:solidFill>
            <a:ln w="10000" cap="flat" cmpd="sng" algn="ctr">
              <a:solidFill>
                <a:srgbClr val="FF6700">
                  <a:hueOff val="1226198"/>
                  <a:satOff val="-40562"/>
                  <a:lumOff val="-588"/>
                  <a:alphaOff val="0"/>
                </a:srgbClr>
              </a:solidFill>
              <a:prstDash val="solid"/>
            </a:ln>
            <a:effectLst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</p:sp>
      </p:grpSp>
      <p:sp>
        <p:nvSpPr>
          <p:cNvPr id="65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610600" y="6463899"/>
            <a:ext cx="533400" cy="381000"/>
          </a:xfrm>
        </p:spPr>
        <p:txBody>
          <a:bodyPr>
            <a:normAutofit/>
          </a:bodyPr>
          <a:lstStyle/>
          <a:p>
            <a:fld id="{856DFD11-9C27-4122-BEE2-2306CEDA8F12}" type="slidenum">
              <a:rPr lang="th-TH" sz="1600" smtClean="0">
                <a:solidFill>
                  <a:schemeClr val="tx1"/>
                </a:solidFill>
              </a:rPr>
              <a:t>346</a:t>
            </a:fld>
            <a:endParaRPr lang="th-TH" sz="1600" dirty="0">
              <a:solidFill>
                <a:schemeClr val="tx1"/>
              </a:solidFill>
            </a:endParaRPr>
          </a:p>
        </p:txBody>
      </p:sp>
      <p:grpSp>
        <p:nvGrpSpPr>
          <p:cNvPr id="66" name="กลุ่ม 65"/>
          <p:cNvGrpSpPr/>
          <p:nvPr/>
        </p:nvGrpSpPr>
        <p:grpSpPr>
          <a:xfrm>
            <a:off x="178278" y="64379"/>
            <a:ext cx="2568927" cy="488758"/>
            <a:chOff x="178278" y="64379"/>
            <a:chExt cx="2919379" cy="488758"/>
          </a:xfrm>
        </p:grpSpPr>
        <p:sp>
          <p:nvSpPr>
            <p:cNvPr id="67" name="TextBox 66"/>
            <p:cNvSpPr txBox="1"/>
            <p:nvPr/>
          </p:nvSpPr>
          <p:spPr>
            <a:xfrm>
              <a:off x="729713" y="64379"/>
              <a:ext cx="23679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rgbClr val="7030A0"/>
                  </a:solidFill>
                </a:rPr>
                <a:t>7</a:t>
              </a:r>
              <a:r>
                <a:rPr lang="th-TH" sz="2400" b="1" dirty="0" smtClean="0">
                  <a:solidFill>
                    <a:srgbClr val="7030A0"/>
                  </a:solidFill>
                </a:rPr>
                <a:t>. การ</a:t>
              </a:r>
              <a:r>
                <a:rPr lang="th-TH" sz="2400" b="1" dirty="0">
                  <a:solidFill>
                    <a:srgbClr val="7030A0"/>
                  </a:solidFill>
                </a:rPr>
                <a:t>บริการอาหาร</a:t>
              </a: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78" y="135556"/>
              <a:ext cx="549283" cy="412532"/>
            </a:xfrm>
            <a:prstGeom prst="rect">
              <a:avLst/>
            </a:prstGeom>
          </p:spPr>
        </p:pic>
        <p:cxnSp>
          <p:nvCxnSpPr>
            <p:cNvPr id="69" name="ตัวเชื่อมต่อตรง 68"/>
            <p:cNvCxnSpPr/>
            <p:nvPr/>
          </p:nvCxnSpPr>
          <p:spPr>
            <a:xfrm>
              <a:off x="838110" y="482879"/>
              <a:ext cx="1452529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  <a:headEnd type="oval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/>
            <p:cNvCxnSpPr/>
            <p:nvPr/>
          </p:nvCxnSpPr>
          <p:spPr>
            <a:xfrm>
              <a:off x="1448612" y="553137"/>
              <a:ext cx="1280982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  <a:tailEnd type="oval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115052" y="548056"/>
            <a:ext cx="7442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4000" b="1" kern="0" dirty="0" smtClean="0">
                <a:solidFill>
                  <a:sysClr val="windowText" lastClr="000000"/>
                </a:solidFill>
              </a:rPr>
              <a:t>7</a:t>
            </a:r>
            <a:r>
              <a:rPr kumimoji="0" lang="th-TH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.2 </a:t>
            </a:r>
            <a:r>
              <a:rPr lang="th-TH" sz="4000" b="1" kern="0" dirty="0" smtClean="0">
                <a:solidFill>
                  <a:sysClr val="windowText" lastClr="000000"/>
                </a:solidFill>
              </a:rPr>
              <a:t>แนว</a:t>
            </a:r>
            <a:r>
              <a:rPr lang="th-TH" sz="4000" b="1" kern="0" dirty="0">
                <a:solidFill>
                  <a:sysClr val="windowText" lastClr="000000"/>
                </a:solidFill>
              </a:rPr>
              <a:t>ปฏิบัติในการบริการ</a:t>
            </a:r>
            <a:r>
              <a:rPr lang="th-TH" sz="4000" b="1" kern="0" dirty="0" smtClean="0">
                <a:solidFill>
                  <a:sysClr val="windowText" lastClr="000000"/>
                </a:solidFill>
              </a:rPr>
              <a:t>อาหาร</a:t>
            </a:r>
            <a:endParaRPr lang="th-TH" sz="40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0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9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607555" y="6477000"/>
            <a:ext cx="533400" cy="381000"/>
          </a:xfrm>
        </p:spPr>
        <p:txBody>
          <a:bodyPr>
            <a:normAutofit/>
          </a:bodyPr>
          <a:lstStyle/>
          <a:p>
            <a:fld id="{856DFD11-9C27-4122-BEE2-2306CEDA8F12}" type="slidenum">
              <a:rPr lang="th-TH" sz="1600" smtClean="0">
                <a:solidFill>
                  <a:srgbClr val="000000"/>
                </a:solidFill>
              </a:rPr>
              <a:pPr/>
              <a:t>347</a:t>
            </a:fld>
            <a:endParaRPr lang="th-TH" sz="1600">
              <a:solidFill>
                <a:srgbClr val="000000"/>
              </a:solidFill>
            </a:endParaRPr>
          </a:p>
        </p:txBody>
      </p:sp>
      <p:grpSp>
        <p:nvGrpSpPr>
          <p:cNvPr id="15" name="กลุ่ม 14"/>
          <p:cNvGrpSpPr/>
          <p:nvPr/>
        </p:nvGrpSpPr>
        <p:grpSpPr>
          <a:xfrm>
            <a:off x="41523" y="2228396"/>
            <a:ext cx="3744416" cy="829627"/>
            <a:chOff x="35496" y="2391877"/>
            <a:chExt cx="3744416" cy="829627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" name="กลุ่ม 1"/>
            <p:cNvGrpSpPr/>
            <p:nvPr/>
          </p:nvGrpSpPr>
          <p:grpSpPr>
            <a:xfrm>
              <a:off x="35496" y="2391877"/>
              <a:ext cx="3600400" cy="829627"/>
              <a:chOff x="35496" y="2391877"/>
              <a:chExt cx="3600400" cy="829627"/>
            </a:xfrm>
          </p:grpSpPr>
          <p:grpSp>
            <p:nvGrpSpPr>
              <p:cNvPr id="18" name="กลุ่ม 17"/>
              <p:cNvGrpSpPr/>
              <p:nvPr/>
            </p:nvGrpSpPr>
            <p:grpSpPr>
              <a:xfrm>
                <a:off x="450309" y="2391877"/>
                <a:ext cx="3185587" cy="829627"/>
                <a:chOff x="1228486" y="1270"/>
                <a:chExt cx="4053840" cy="829627"/>
              </a:xfrm>
            </p:grpSpPr>
            <p:sp>
              <p:nvSpPr>
                <p:cNvPr id="36" name="รูปห้าเหลี่ยม 35"/>
                <p:cNvSpPr/>
                <p:nvPr/>
              </p:nvSpPr>
              <p:spPr>
                <a:xfrm rot="10800000">
                  <a:off x="1228486" y="1270"/>
                  <a:ext cx="4053840" cy="829627"/>
                </a:xfrm>
                <a:prstGeom prst="homePlat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7" name="รูปห้าเหลี่ยม 4"/>
                <p:cNvSpPr/>
                <p:nvPr/>
              </p:nvSpPr>
              <p:spPr>
                <a:xfrm rot="21600000">
                  <a:off x="1435893" y="1270"/>
                  <a:ext cx="3846433" cy="82962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65843" tIns="133350" rIns="248920" bIns="133350" numCol="1" spcCol="1270" anchor="ctr" anchorCtr="0">
                  <a:noAutofit/>
                </a:bodyPr>
                <a:lstStyle/>
                <a:p>
                  <a:pPr algn="ctr" defTabSz="1555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th-TH" sz="35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9" name="วงรี 18"/>
              <p:cNvSpPr/>
              <p:nvPr/>
            </p:nvSpPr>
            <p:spPr>
              <a:xfrm>
                <a:off x="35496" y="2391877"/>
                <a:ext cx="829627" cy="829627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1" name="TextBox 10"/>
            <p:cNvSpPr txBox="1"/>
            <p:nvPr/>
          </p:nvSpPr>
          <p:spPr>
            <a:xfrm>
              <a:off x="272710" y="2545740"/>
              <a:ext cx="35072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solidFill>
                    <a:srgbClr val="000000"/>
                  </a:solidFill>
                </a:rPr>
                <a:t>1.        การวางแผนในการทำงาน</a:t>
              </a:r>
              <a:endParaRPr lang="th-TH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กลุ่ม 11"/>
          <p:cNvGrpSpPr/>
          <p:nvPr/>
        </p:nvGrpSpPr>
        <p:grpSpPr>
          <a:xfrm>
            <a:off x="41523" y="3305673"/>
            <a:ext cx="3600400" cy="829627"/>
            <a:chOff x="35496" y="3469154"/>
            <a:chExt cx="3600400" cy="829627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0" name="กลุ่ม 19"/>
            <p:cNvGrpSpPr/>
            <p:nvPr/>
          </p:nvGrpSpPr>
          <p:grpSpPr>
            <a:xfrm>
              <a:off x="450309" y="3469154"/>
              <a:ext cx="3185587" cy="829627"/>
              <a:chOff x="1228486" y="1078547"/>
              <a:chExt cx="4053840" cy="829627"/>
            </a:xfrm>
          </p:grpSpPr>
          <p:sp>
            <p:nvSpPr>
              <p:cNvPr id="30" name="รูปห้าเหลี่ยม 29"/>
              <p:cNvSpPr/>
              <p:nvPr/>
            </p:nvSpPr>
            <p:spPr>
              <a:xfrm rot="10800000">
                <a:off x="1228486" y="1078547"/>
                <a:ext cx="4053840" cy="829627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819071"/>
                  <a:satOff val="-17988"/>
                  <a:lumOff val="4575"/>
                  <a:alphaOff val="0"/>
                </a:schemeClr>
              </a:fillRef>
              <a:effectRef idx="0">
                <a:schemeClr val="accent5">
                  <a:hueOff val="819071"/>
                  <a:satOff val="-17988"/>
                  <a:lumOff val="457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รูปห้าเหลี่ยม 7"/>
              <p:cNvSpPr/>
              <p:nvPr/>
            </p:nvSpPr>
            <p:spPr>
              <a:xfrm rot="21600000">
                <a:off x="1435893" y="1078547"/>
                <a:ext cx="3846433" cy="8296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43" tIns="133350" rIns="248920" bIns="133350" numCol="1" spcCol="1270" anchor="ctr" anchorCtr="0">
                <a:noAutofit/>
              </a:bodyPr>
              <a:lstStyle/>
              <a:p>
                <a:pPr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h-TH" sz="35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วงรี 20"/>
            <p:cNvSpPr/>
            <p:nvPr/>
          </p:nvSpPr>
          <p:spPr>
            <a:xfrm>
              <a:off x="35496" y="3469154"/>
              <a:ext cx="829627" cy="82962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hueOff val="998963"/>
                <a:satOff val="-14887"/>
                <a:lumOff val="278"/>
                <a:alphaOff val="0"/>
              </a:schemeClr>
            </a:fillRef>
            <a:effectRef idx="0">
              <a:schemeClr val="accent5">
                <a:tint val="50000"/>
                <a:hueOff val="998963"/>
                <a:satOff val="-14887"/>
                <a:lumOff val="27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TextBox 37"/>
            <p:cNvSpPr txBox="1"/>
            <p:nvPr/>
          </p:nvSpPr>
          <p:spPr>
            <a:xfrm>
              <a:off x="323528" y="3622357"/>
              <a:ext cx="295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solidFill>
                    <a:srgbClr val="000000"/>
                  </a:solidFill>
                </a:rPr>
                <a:t>2.        สรุปผลการปฏิบัติงาน</a:t>
              </a:r>
              <a:endParaRPr lang="th-TH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กลุ่ม 12"/>
          <p:cNvGrpSpPr/>
          <p:nvPr/>
        </p:nvGrpSpPr>
        <p:grpSpPr>
          <a:xfrm>
            <a:off x="41523" y="4382951"/>
            <a:ext cx="3600400" cy="829627"/>
            <a:chOff x="35496" y="4546432"/>
            <a:chExt cx="3600400" cy="829627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2" name="กลุ่ม 21"/>
            <p:cNvGrpSpPr/>
            <p:nvPr/>
          </p:nvGrpSpPr>
          <p:grpSpPr>
            <a:xfrm>
              <a:off x="450309" y="4546432"/>
              <a:ext cx="3185587" cy="829627"/>
              <a:chOff x="1228486" y="2155825"/>
              <a:chExt cx="4053840" cy="829627"/>
            </a:xfrm>
          </p:grpSpPr>
          <p:sp>
            <p:nvSpPr>
              <p:cNvPr id="28" name="รูปห้าเหลี่ยม 27"/>
              <p:cNvSpPr/>
              <p:nvPr/>
            </p:nvSpPr>
            <p:spPr>
              <a:xfrm rot="10800000">
                <a:off x="1228486" y="2155825"/>
                <a:ext cx="4053840" cy="829627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1638143"/>
                  <a:satOff val="-35975"/>
                  <a:lumOff val="9150"/>
                  <a:alphaOff val="0"/>
                </a:schemeClr>
              </a:fillRef>
              <a:effectRef idx="0">
                <a:schemeClr val="accent5">
                  <a:hueOff val="1638143"/>
                  <a:satOff val="-35975"/>
                  <a:lumOff val="915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รูปห้าเหลี่ยม 10"/>
              <p:cNvSpPr/>
              <p:nvPr/>
            </p:nvSpPr>
            <p:spPr>
              <a:xfrm rot="21600000">
                <a:off x="1435893" y="2155825"/>
                <a:ext cx="3846433" cy="8296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43" tIns="133350" rIns="248920" bIns="133350" numCol="1" spcCol="1270" anchor="ctr" anchorCtr="0">
                <a:noAutofit/>
              </a:bodyPr>
              <a:lstStyle/>
              <a:p>
                <a:pPr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h-TH" sz="35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3" name="วงรี 22"/>
            <p:cNvSpPr/>
            <p:nvPr/>
          </p:nvSpPr>
          <p:spPr>
            <a:xfrm>
              <a:off x="35496" y="4546432"/>
              <a:ext cx="829627" cy="82962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hueOff val="1997926"/>
                <a:satOff val="-29774"/>
                <a:lumOff val="555"/>
                <a:alphaOff val="0"/>
              </a:schemeClr>
            </a:fillRef>
            <a:effectRef idx="0">
              <a:schemeClr val="accent5">
                <a:tint val="50000"/>
                <a:hueOff val="1997926"/>
                <a:satOff val="-29774"/>
                <a:lumOff val="555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TextBox 38"/>
            <p:cNvSpPr txBox="1"/>
            <p:nvPr/>
          </p:nvSpPr>
          <p:spPr>
            <a:xfrm>
              <a:off x="323528" y="4699636"/>
              <a:ext cx="2520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solidFill>
                    <a:srgbClr val="000000"/>
                  </a:solidFill>
                </a:rPr>
                <a:t>3.        ปัญหา/อุปสรรค</a:t>
              </a:r>
              <a:endParaRPr lang="th-TH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กลุ่ม 13"/>
          <p:cNvGrpSpPr/>
          <p:nvPr/>
        </p:nvGrpSpPr>
        <p:grpSpPr>
          <a:xfrm>
            <a:off x="41523" y="5460228"/>
            <a:ext cx="3600400" cy="829627"/>
            <a:chOff x="35496" y="5623709"/>
            <a:chExt cx="3600400" cy="829627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4" name="กลุ่ม 23"/>
            <p:cNvGrpSpPr/>
            <p:nvPr/>
          </p:nvGrpSpPr>
          <p:grpSpPr>
            <a:xfrm>
              <a:off x="450309" y="5623709"/>
              <a:ext cx="3185587" cy="829627"/>
              <a:chOff x="1228486" y="3233102"/>
              <a:chExt cx="4053840" cy="829627"/>
            </a:xfrm>
          </p:grpSpPr>
          <p:sp>
            <p:nvSpPr>
              <p:cNvPr id="26" name="รูปห้าเหลี่ยม 25"/>
              <p:cNvSpPr/>
              <p:nvPr/>
            </p:nvSpPr>
            <p:spPr>
              <a:xfrm rot="10800000">
                <a:off x="1228486" y="3233102"/>
                <a:ext cx="4053840" cy="829627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2457214"/>
                  <a:satOff val="-53963"/>
                  <a:lumOff val="13725"/>
                  <a:alphaOff val="0"/>
                </a:schemeClr>
              </a:fillRef>
              <a:effectRef idx="0">
                <a:schemeClr val="accent5">
                  <a:hueOff val="2457214"/>
                  <a:satOff val="-53963"/>
                  <a:lumOff val="1372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รูปห้าเหลี่ยม 13"/>
              <p:cNvSpPr/>
              <p:nvPr/>
            </p:nvSpPr>
            <p:spPr>
              <a:xfrm rot="21600000">
                <a:off x="1435893" y="3233102"/>
                <a:ext cx="3846433" cy="8296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43" tIns="133350" rIns="248920" bIns="133350" numCol="1" spcCol="1270" anchor="ctr" anchorCtr="0">
                <a:noAutofit/>
              </a:bodyPr>
              <a:lstStyle/>
              <a:p>
                <a:pPr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h-TH" sz="35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" name="วงรี 24"/>
            <p:cNvSpPr/>
            <p:nvPr/>
          </p:nvSpPr>
          <p:spPr>
            <a:xfrm>
              <a:off x="35496" y="5623709"/>
              <a:ext cx="829627" cy="82962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hueOff val="2996889"/>
                <a:satOff val="-44661"/>
                <a:lumOff val="833"/>
                <a:alphaOff val="0"/>
              </a:schemeClr>
            </a:fillRef>
            <a:effectRef idx="0">
              <a:schemeClr val="accent5">
                <a:tint val="50000"/>
                <a:hueOff val="2996889"/>
                <a:satOff val="-44661"/>
                <a:lumOff val="83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TextBox 39"/>
            <p:cNvSpPr txBox="1"/>
            <p:nvPr/>
          </p:nvSpPr>
          <p:spPr>
            <a:xfrm>
              <a:off x="323528" y="5776912"/>
              <a:ext cx="2153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solidFill>
                    <a:srgbClr val="000000"/>
                  </a:solidFill>
                </a:rPr>
                <a:t>4.        วิธีการแก้ไข</a:t>
              </a:r>
              <a:endParaRPr lang="th-TH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ลูกศรขวา 2"/>
          <p:cNvSpPr/>
          <p:nvPr/>
        </p:nvSpPr>
        <p:spPr>
          <a:xfrm>
            <a:off x="3774875" y="2386153"/>
            <a:ext cx="360040" cy="52322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3" name="ลูกศรขวา 52"/>
          <p:cNvSpPr/>
          <p:nvPr/>
        </p:nvSpPr>
        <p:spPr>
          <a:xfrm>
            <a:off x="3748394" y="3446023"/>
            <a:ext cx="360040" cy="52322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4" name="ลูกศรขวา 53"/>
          <p:cNvSpPr/>
          <p:nvPr/>
        </p:nvSpPr>
        <p:spPr>
          <a:xfrm>
            <a:off x="3763709" y="4543007"/>
            <a:ext cx="360040" cy="52322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5" name="ลูกศรขวา 54"/>
          <p:cNvSpPr/>
          <p:nvPr/>
        </p:nvSpPr>
        <p:spPr>
          <a:xfrm>
            <a:off x="3786975" y="5636095"/>
            <a:ext cx="360040" cy="52322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8" name="กลุ่ม 7"/>
          <p:cNvGrpSpPr/>
          <p:nvPr/>
        </p:nvGrpSpPr>
        <p:grpSpPr>
          <a:xfrm>
            <a:off x="4260706" y="2197560"/>
            <a:ext cx="4788626" cy="888849"/>
            <a:chOff x="4283968" y="2391877"/>
            <a:chExt cx="4788626" cy="888849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4" name="สี่เหลี่ยมผืนผ้ามุมมน 3"/>
            <p:cNvSpPr/>
            <p:nvPr/>
          </p:nvSpPr>
          <p:spPr>
            <a:xfrm>
              <a:off x="4283968" y="2391877"/>
              <a:ext cx="4655058" cy="82962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4319239" y="2394329"/>
              <a:ext cx="4753355" cy="886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400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มีทักษะและความรู้ในการบริการอาหารได้อย่าง</a:t>
              </a:r>
              <a:r>
                <a:rPr lang="th-TH" sz="2400" dirty="0" smtClean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ถูกต้อง</a:t>
              </a:r>
            </a:p>
            <a:p>
              <a:pPr lvl="0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400" dirty="0" smtClean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และ</a:t>
              </a:r>
              <a:r>
                <a:rPr lang="th-TH" sz="2400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นำไปประยุกต์ใช้ใน</a:t>
              </a:r>
              <a:r>
                <a:rPr lang="th-TH" sz="2400" dirty="0" smtClean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ชีวิตประจำวันได้</a:t>
              </a:r>
              <a:r>
                <a:rPr lang="th-TH" sz="2400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	</a:t>
              </a:r>
              <a:endParaRPr lang="th-TH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กลุ่ม 8"/>
          <p:cNvGrpSpPr/>
          <p:nvPr/>
        </p:nvGrpSpPr>
        <p:grpSpPr>
          <a:xfrm>
            <a:off x="4261449" y="3309566"/>
            <a:ext cx="5257472" cy="914704"/>
            <a:chOff x="4321448" y="3479234"/>
            <a:chExt cx="5257472" cy="91470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56" name="สี่เหลี่ยมผืนผ้ามุมมน 55"/>
            <p:cNvSpPr/>
            <p:nvPr/>
          </p:nvSpPr>
          <p:spPr>
            <a:xfrm>
              <a:off x="4321448" y="3479234"/>
              <a:ext cx="4643040" cy="82962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3" name="สี่เหลี่ยมผืนผ้า 42"/>
            <p:cNvSpPr/>
            <p:nvPr/>
          </p:nvSpPr>
          <p:spPr>
            <a:xfrm>
              <a:off x="4358246" y="3504611"/>
              <a:ext cx="5220674" cy="88932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360" tIns="86360" rIns="86360" bIns="86360" numCol="1" spcCol="1270" anchor="ctr" anchorCtr="0">
              <a:noAutofit/>
            </a:bodyPr>
            <a:lstStyle/>
            <a:p>
              <a:pPr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400" dirty="0" smtClean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การวางแผนฝึกบริการอาหารในร้านอาหาร ร้านค้า</a:t>
              </a:r>
            </a:p>
            <a:p>
              <a:pPr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400" dirty="0" smtClean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หรือโรง</a:t>
              </a:r>
              <a:r>
                <a:rPr lang="th-TH" sz="2400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อาหารของโรงเรียน </a:t>
              </a:r>
              <a:r>
                <a:rPr lang="th-TH" sz="2400" dirty="0" smtClean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		</a:t>
              </a:r>
              <a:endParaRPr lang="th-TH" sz="24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กลุ่ม 9"/>
          <p:cNvGrpSpPr/>
          <p:nvPr/>
        </p:nvGrpSpPr>
        <p:grpSpPr>
          <a:xfrm>
            <a:off x="4260706" y="4301939"/>
            <a:ext cx="5269490" cy="917018"/>
            <a:chOff x="4265743" y="4461526"/>
            <a:chExt cx="5269490" cy="91701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57" name="กลุ่ม 56"/>
            <p:cNvGrpSpPr/>
            <p:nvPr/>
          </p:nvGrpSpPr>
          <p:grpSpPr>
            <a:xfrm>
              <a:off x="4265743" y="4461526"/>
              <a:ext cx="5269490" cy="914704"/>
              <a:chOff x="4309430" y="3479234"/>
              <a:chExt cx="5269490" cy="914704"/>
            </a:xfrm>
          </p:grpSpPr>
          <p:sp>
            <p:nvSpPr>
              <p:cNvPr id="58" name="สี่เหลี่ยมผืนผ้ามุมมน 57"/>
              <p:cNvSpPr/>
              <p:nvPr/>
            </p:nvSpPr>
            <p:spPr>
              <a:xfrm>
                <a:off x="4309430" y="3479234"/>
                <a:ext cx="4655058" cy="829628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accent5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9" name="สี่เหลี่ยมผืนผ้า 58"/>
              <p:cNvSpPr/>
              <p:nvPr/>
            </p:nvSpPr>
            <p:spPr>
              <a:xfrm>
                <a:off x="4358246" y="3504611"/>
                <a:ext cx="5220674" cy="889327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6360" tIns="86360" rIns="86360" bIns="86360" numCol="1" spcCol="1270" anchor="ctr" anchorCtr="0">
                <a:noAutofit/>
              </a:bodyPr>
              <a:lstStyle/>
              <a:p>
                <a:pPr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h-TH" sz="2400" dirty="0" smtClean="0">
                    <a:solidFill>
                      <a:srgbClr val="000000">
                        <a:lumMod val="95000"/>
                        <a:lumOff val="5000"/>
                      </a:srgbClr>
                    </a:solidFill>
                  </a:rPr>
                  <a:t>	</a:t>
                </a:r>
                <a:endParaRPr lang="th-TH" sz="2400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9" name="สี่เหลี่ยมผืนผ้า 48"/>
            <p:cNvSpPr/>
            <p:nvPr/>
          </p:nvSpPr>
          <p:spPr>
            <a:xfrm>
              <a:off x="4378308" y="4730472"/>
              <a:ext cx="5040560" cy="64807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360" tIns="86360" rIns="86360" bIns="86360" numCol="1" spcCol="1270" anchor="ctr" anchorCtr="0">
              <a:noAutofit/>
            </a:bodyPr>
            <a:lstStyle/>
            <a:p>
              <a:pPr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400" dirty="0" smtClean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ทำอาหารหกขณะยกถาดอาหาร					</a:t>
              </a:r>
              <a:endParaRPr lang="th-TH" sz="24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0" name="กลุ่ม 59"/>
          <p:cNvGrpSpPr/>
          <p:nvPr/>
        </p:nvGrpSpPr>
        <p:grpSpPr>
          <a:xfrm>
            <a:off x="4260706" y="5379045"/>
            <a:ext cx="5243182" cy="906470"/>
            <a:chOff x="4229081" y="3479234"/>
            <a:chExt cx="5243182" cy="90647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61" name="สี่เหลี่ยมผืนผ้ามุมมน 60"/>
            <p:cNvSpPr/>
            <p:nvPr/>
          </p:nvSpPr>
          <p:spPr>
            <a:xfrm>
              <a:off x="4229081" y="3479234"/>
              <a:ext cx="4735407" cy="82962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2" name="สี่เหลี่ยมผืนผ้า 61"/>
            <p:cNvSpPr/>
            <p:nvPr/>
          </p:nvSpPr>
          <p:spPr>
            <a:xfrm>
              <a:off x="4251589" y="3496377"/>
              <a:ext cx="5220674" cy="88932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360" tIns="86360" rIns="86360" bIns="86360" numCol="1" spcCol="1270" anchor="ctr" anchorCtr="0">
              <a:noAutofit/>
            </a:bodyPr>
            <a:lstStyle/>
            <a:p>
              <a:pPr lvl="0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400" dirty="0" smtClean="0">
                <a:solidFill>
                  <a:srgbClr val="000000">
                    <a:lumMod val="95000"/>
                    <a:lumOff val="5000"/>
                  </a:srgbClr>
                </a:solidFill>
              </a:endParaRPr>
            </a:p>
            <a:p>
              <a:pPr lvl="0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400" dirty="0" smtClean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1</a:t>
              </a:r>
              <a:r>
                <a:rPr lang="th-TH" sz="2400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. ควรนำฝามาครอบภาชนะใส่อาหาร ก่อนยกถาดอาหาร           2. ยกถาดอาหารด้วยความระมัดระวัง		</a:t>
              </a:r>
              <a:endParaRPr lang="th-TH" sz="2400" dirty="0">
                <a:solidFill>
                  <a:srgbClr val="000000"/>
                </a:solidFill>
              </a:endParaRPr>
            </a:p>
            <a:p>
              <a:pPr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400" dirty="0" smtClean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	</a:t>
              </a:r>
              <a:endParaRPr lang="th-TH" sz="24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459824" y="1330752"/>
            <a:ext cx="6193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คำชี้แจง  </a:t>
            </a:r>
            <a:r>
              <a:rPr kumimoji="0" lang="th-TH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นักเรียนฝึกการบริการอาหาร แล้วร่วมกันอภิปรายสรุปผล</a:t>
            </a:r>
          </a:p>
        </p:txBody>
      </p:sp>
      <p:grpSp>
        <p:nvGrpSpPr>
          <p:cNvPr id="67" name="กลุ่ม 66"/>
          <p:cNvGrpSpPr/>
          <p:nvPr/>
        </p:nvGrpSpPr>
        <p:grpSpPr>
          <a:xfrm>
            <a:off x="178278" y="64379"/>
            <a:ext cx="2568927" cy="488758"/>
            <a:chOff x="178278" y="64379"/>
            <a:chExt cx="2919379" cy="488758"/>
          </a:xfrm>
        </p:grpSpPr>
        <p:sp>
          <p:nvSpPr>
            <p:cNvPr id="68" name="TextBox 67"/>
            <p:cNvSpPr txBox="1"/>
            <p:nvPr/>
          </p:nvSpPr>
          <p:spPr>
            <a:xfrm>
              <a:off x="729713" y="64379"/>
              <a:ext cx="23679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rgbClr val="7030A0"/>
                  </a:solidFill>
                </a:rPr>
                <a:t>7</a:t>
              </a:r>
              <a:r>
                <a:rPr lang="th-TH" sz="2400" b="1" dirty="0" smtClean="0">
                  <a:solidFill>
                    <a:srgbClr val="7030A0"/>
                  </a:solidFill>
                </a:rPr>
                <a:t>. การ</a:t>
              </a:r>
              <a:r>
                <a:rPr lang="th-TH" sz="2400" b="1" dirty="0">
                  <a:solidFill>
                    <a:srgbClr val="7030A0"/>
                  </a:solidFill>
                </a:rPr>
                <a:t>บริการอาหาร</a:t>
              </a:r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78" y="135556"/>
              <a:ext cx="549283" cy="412532"/>
            </a:xfrm>
            <a:prstGeom prst="rect">
              <a:avLst/>
            </a:prstGeom>
          </p:spPr>
        </p:pic>
        <p:cxnSp>
          <p:nvCxnSpPr>
            <p:cNvPr id="70" name="ตัวเชื่อมต่อตรง 69"/>
            <p:cNvCxnSpPr/>
            <p:nvPr/>
          </p:nvCxnSpPr>
          <p:spPr>
            <a:xfrm>
              <a:off x="838110" y="482879"/>
              <a:ext cx="1452529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  <a:headEnd type="oval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70"/>
            <p:cNvCxnSpPr/>
            <p:nvPr/>
          </p:nvCxnSpPr>
          <p:spPr>
            <a:xfrm>
              <a:off x="1448612" y="553137"/>
              <a:ext cx="1280982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  <a:tailEnd type="oval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115052" y="548056"/>
            <a:ext cx="7442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4000" b="1" kern="0" dirty="0" smtClean="0">
                <a:solidFill>
                  <a:sysClr val="windowText" lastClr="000000"/>
                </a:solidFill>
              </a:rPr>
              <a:t>7</a:t>
            </a:r>
            <a:r>
              <a:rPr kumimoji="0" lang="th-TH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.2 </a:t>
            </a:r>
            <a:r>
              <a:rPr lang="th-TH" sz="4000" b="1" kern="0" dirty="0" smtClean="0">
                <a:solidFill>
                  <a:sysClr val="windowText" lastClr="000000"/>
                </a:solidFill>
              </a:rPr>
              <a:t>แนว</a:t>
            </a:r>
            <a:r>
              <a:rPr lang="th-TH" sz="4000" b="1" kern="0" dirty="0">
                <a:solidFill>
                  <a:sysClr val="windowText" lastClr="000000"/>
                </a:solidFill>
              </a:rPr>
              <a:t>ปฏิบัติในการบริการ</a:t>
            </a:r>
            <a:r>
              <a:rPr lang="th-TH" sz="4000" b="1" kern="0" dirty="0" smtClean="0">
                <a:solidFill>
                  <a:sysClr val="windowText" lastClr="000000"/>
                </a:solidFill>
              </a:rPr>
              <a:t>อาหาร</a:t>
            </a:r>
            <a:endParaRPr lang="th-TH" sz="40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2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3" grpId="0" animBg="1"/>
      <p:bldP spid="54" grpId="0" animBg="1"/>
      <p:bldP spid="55" grpId="0" animBg="1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2" y="3592042"/>
            <a:ext cx="3014896" cy="2337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8" name="กลุ่ม 7"/>
          <p:cNvGrpSpPr/>
          <p:nvPr/>
        </p:nvGrpSpPr>
        <p:grpSpPr>
          <a:xfrm>
            <a:off x="3526022" y="2922914"/>
            <a:ext cx="5278682" cy="706201"/>
            <a:chOff x="3647940" y="2755644"/>
            <a:chExt cx="5278682" cy="706201"/>
          </a:xfrm>
        </p:grpSpPr>
        <p:grpSp>
          <p:nvGrpSpPr>
            <p:cNvPr id="67" name="กลุ่ม 66"/>
            <p:cNvGrpSpPr/>
            <p:nvPr/>
          </p:nvGrpSpPr>
          <p:grpSpPr>
            <a:xfrm>
              <a:off x="4000879" y="2755644"/>
              <a:ext cx="4925743" cy="655126"/>
              <a:chOff x="1184861" y="853750"/>
              <a:chExt cx="4053840" cy="655126"/>
            </a:xfrm>
          </p:grpSpPr>
          <p:sp>
            <p:nvSpPr>
              <p:cNvPr id="68" name="รูปห้าเหลี่ยม 67"/>
              <p:cNvSpPr/>
              <p:nvPr/>
            </p:nvSpPr>
            <p:spPr>
              <a:xfrm rot="10800000">
                <a:off x="1184861" y="853750"/>
                <a:ext cx="4053840" cy="655126"/>
              </a:xfrm>
              <a:prstGeom prst="homePlate">
                <a:avLst/>
              </a:prstGeom>
              <a:solidFill>
                <a:srgbClr val="FF6700">
                  <a:hueOff val="0"/>
                  <a:satOff val="0"/>
                  <a:lumOff val="0"/>
                  <a:alphaOff val="0"/>
                </a:srgbClr>
              </a:solidFill>
              <a:ln w="47625" cap="flat" cmpd="dbl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</p:sp>
          <p:sp>
            <p:nvSpPr>
              <p:cNvPr id="69" name="รูปห้าเหลี่ยม 7"/>
              <p:cNvSpPr/>
              <p:nvPr/>
            </p:nvSpPr>
            <p:spPr>
              <a:xfrm rot="21600000">
                <a:off x="1348642" y="853750"/>
                <a:ext cx="3890059" cy="65512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288893" tIns="64770" rIns="120904" bIns="64770" numCol="1" spcCol="1270" anchor="ctr" anchorCtr="0">
                <a:noAutofit/>
              </a:bodyPr>
              <a:lstStyle/>
              <a:p>
                <a:pPr marL="0" marR="0" lvl="0" indent="0" algn="ctr" defTabSz="7556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7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FreesiaUPC"/>
                </a:endParaRPr>
              </a:p>
            </p:txBody>
          </p:sp>
        </p:grpSp>
        <p:sp>
          <p:nvSpPr>
            <p:cNvPr id="70" name="วงรี 69"/>
            <p:cNvSpPr/>
            <p:nvPr/>
          </p:nvSpPr>
          <p:spPr>
            <a:xfrm>
              <a:off x="3647940" y="2806719"/>
              <a:ext cx="637118" cy="655126"/>
            </a:xfrm>
            <a:prstGeom prst="ellipse">
              <a:avLst/>
            </a:prstGeom>
            <a:solidFill>
              <a:srgbClr val="FF6700">
                <a:lumMod val="60000"/>
                <a:lumOff val="40000"/>
              </a:srgbClr>
            </a:solidFill>
            <a:ln w="47625" cap="flat" cmpd="dbl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sp>
        <p:sp>
          <p:nvSpPr>
            <p:cNvPr id="79" name="TextBox 78"/>
            <p:cNvSpPr txBox="1"/>
            <p:nvPr/>
          </p:nvSpPr>
          <p:spPr>
            <a:xfrm>
              <a:off x="4326137" y="2872672"/>
              <a:ext cx="2095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เสียค่าใช้จ่ายน้อย</a:t>
              </a:r>
              <a:endParaRPr kumimoji="0" lang="th-TH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86" name="ตัวเชื่อมต่อตรง 85"/>
          <p:cNvCxnSpPr/>
          <p:nvPr/>
        </p:nvCxnSpPr>
        <p:spPr>
          <a:xfrm>
            <a:off x="3382006" y="2164355"/>
            <a:ext cx="0" cy="3208861"/>
          </a:xfrm>
          <a:prstGeom prst="line">
            <a:avLst/>
          </a:prstGeom>
          <a:noFill/>
          <a:ln w="19050" cap="flat" cmpd="sng" algn="ctr">
            <a:solidFill>
              <a:srgbClr val="94C600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87" name="ตัวเชื่อมต่อตรง 86"/>
          <p:cNvCxnSpPr/>
          <p:nvPr/>
        </p:nvCxnSpPr>
        <p:spPr>
          <a:xfrm>
            <a:off x="3382006" y="2164355"/>
            <a:ext cx="144016" cy="0"/>
          </a:xfrm>
          <a:prstGeom prst="line">
            <a:avLst/>
          </a:prstGeom>
          <a:noFill/>
          <a:ln w="19050" cap="flat" cmpd="sng" algn="ctr">
            <a:solidFill>
              <a:srgbClr val="94C600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88" name="ตัวเชื่อมต่อตรง 87"/>
          <p:cNvCxnSpPr/>
          <p:nvPr/>
        </p:nvCxnSpPr>
        <p:spPr>
          <a:xfrm>
            <a:off x="3382006" y="3289849"/>
            <a:ext cx="144016" cy="0"/>
          </a:xfrm>
          <a:prstGeom prst="line">
            <a:avLst/>
          </a:prstGeom>
          <a:noFill/>
          <a:ln w="19050" cap="flat" cmpd="sng" algn="ctr">
            <a:solidFill>
              <a:srgbClr val="94C600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89" name="ตัวเชื่อมต่อตรง 88"/>
          <p:cNvCxnSpPr/>
          <p:nvPr/>
        </p:nvCxnSpPr>
        <p:spPr>
          <a:xfrm>
            <a:off x="3391071" y="4365104"/>
            <a:ext cx="144016" cy="0"/>
          </a:xfrm>
          <a:prstGeom prst="line">
            <a:avLst/>
          </a:prstGeom>
          <a:noFill/>
          <a:ln w="19050" cap="flat" cmpd="sng" algn="ctr">
            <a:solidFill>
              <a:srgbClr val="94C600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90" name="ตัวเชื่อมต่อตรง 89"/>
          <p:cNvCxnSpPr/>
          <p:nvPr/>
        </p:nvCxnSpPr>
        <p:spPr>
          <a:xfrm>
            <a:off x="3382006" y="5406935"/>
            <a:ext cx="144016" cy="0"/>
          </a:xfrm>
          <a:prstGeom prst="line">
            <a:avLst/>
          </a:prstGeom>
          <a:noFill/>
          <a:ln w="19050" cap="flat" cmpd="sng" algn="ctr">
            <a:solidFill>
              <a:srgbClr val="94C600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91" name="ตัวเชื่อมต่อตรง 90"/>
          <p:cNvCxnSpPr/>
          <p:nvPr/>
        </p:nvCxnSpPr>
        <p:spPr>
          <a:xfrm flipV="1">
            <a:off x="3028320" y="2562649"/>
            <a:ext cx="353686" cy="2"/>
          </a:xfrm>
          <a:prstGeom prst="line">
            <a:avLst/>
          </a:prstGeom>
          <a:noFill/>
          <a:ln w="19050" cap="flat" cmpd="sng" algn="ctr">
            <a:solidFill>
              <a:srgbClr val="94C600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9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625285" y="6477000"/>
            <a:ext cx="533400" cy="381000"/>
          </a:xfrm>
        </p:spPr>
        <p:txBody>
          <a:bodyPr>
            <a:noAutofit/>
          </a:bodyPr>
          <a:lstStyle/>
          <a:p>
            <a:fld id="{856DFD11-9C27-4122-BEE2-2306CEDA8F12}" type="slidenum">
              <a:rPr lang="th-TH" sz="1600" smtClean="0">
                <a:solidFill>
                  <a:schemeClr val="tx1"/>
                </a:solidFill>
              </a:rPr>
              <a:t>348</a:t>
            </a:fld>
            <a:endParaRPr lang="th-TH" sz="1600" dirty="0">
              <a:solidFill>
                <a:schemeClr val="tx1"/>
              </a:solidFill>
            </a:endParaRPr>
          </a:p>
        </p:txBody>
      </p:sp>
      <p:grpSp>
        <p:nvGrpSpPr>
          <p:cNvPr id="43" name="กลุ่ม 42"/>
          <p:cNvGrpSpPr/>
          <p:nvPr/>
        </p:nvGrpSpPr>
        <p:grpSpPr>
          <a:xfrm>
            <a:off x="178278" y="64379"/>
            <a:ext cx="2568927" cy="488758"/>
            <a:chOff x="178278" y="64379"/>
            <a:chExt cx="2919379" cy="488758"/>
          </a:xfrm>
        </p:grpSpPr>
        <p:sp>
          <p:nvSpPr>
            <p:cNvPr id="44" name="TextBox 43"/>
            <p:cNvSpPr txBox="1"/>
            <p:nvPr/>
          </p:nvSpPr>
          <p:spPr>
            <a:xfrm>
              <a:off x="729713" y="64379"/>
              <a:ext cx="23679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rgbClr val="7030A0"/>
                  </a:solidFill>
                </a:rPr>
                <a:t>7</a:t>
              </a:r>
              <a:r>
                <a:rPr lang="th-TH" sz="2400" b="1" dirty="0" smtClean="0">
                  <a:solidFill>
                    <a:srgbClr val="7030A0"/>
                  </a:solidFill>
                </a:rPr>
                <a:t>. การ</a:t>
              </a:r>
              <a:r>
                <a:rPr lang="th-TH" sz="2400" b="1" dirty="0">
                  <a:solidFill>
                    <a:srgbClr val="7030A0"/>
                  </a:solidFill>
                </a:rPr>
                <a:t>บริการอาหาร</a:t>
              </a:r>
            </a:p>
          </p:txBody>
        </p:sp>
        <p:pic>
          <p:nvPicPr>
            <p:cNvPr id="45" name="รูปภาพ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78" y="135556"/>
              <a:ext cx="549283" cy="412532"/>
            </a:xfrm>
            <a:prstGeom prst="rect">
              <a:avLst/>
            </a:prstGeom>
          </p:spPr>
        </p:pic>
        <p:cxnSp>
          <p:nvCxnSpPr>
            <p:cNvPr id="46" name="ตัวเชื่อมต่อตรง 45"/>
            <p:cNvCxnSpPr/>
            <p:nvPr/>
          </p:nvCxnSpPr>
          <p:spPr>
            <a:xfrm>
              <a:off x="838110" y="482879"/>
              <a:ext cx="1452529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  <a:headEnd type="oval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/>
            <p:cNvCxnSpPr/>
            <p:nvPr/>
          </p:nvCxnSpPr>
          <p:spPr>
            <a:xfrm>
              <a:off x="1448612" y="553137"/>
              <a:ext cx="1280982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  <a:tailEnd type="oval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115052" y="548056"/>
            <a:ext cx="7442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4000" b="1" kern="0" dirty="0" smtClean="0">
                <a:solidFill>
                  <a:sysClr val="windowText" lastClr="000000"/>
                </a:solidFill>
              </a:rPr>
              <a:t>7.3 วิธีการ</a:t>
            </a:r>
            <a:r>
              <a:rPr lang="th-TH" sz="4000" b="1" kern="0" dirty="0">
                <a:solidFill>
                  <a:sysClr val="windowText" lastClr="000000"/>
                </a:solidFill>
              </a:rPr>
              <a:t>บริการอาหารในงานเลี้ยงบุฟเฟต์</a:t>
            </a:r>
          </a:p>
          <a:p>
            <a:pPr lvl="0"/>
            <a:endParaRPr lang="th-TH" sz="4000" b="1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10" name="กลุ่ม 9"/>
          <p:cNvGrpSpPr/>
          <p:nvPr/>
        </p:nvGrpSpPr>
        <p:grpSpPr>
          <a:xfrm>
            <a:off x="3554881" y="1856643"/>
            <a:ext cx="5533526" cy="655126"/>
            <a:chOff x="3578062" y="1920412"/>
            <a:chExt cx="5533526" cy="655126"/>
          </a:xfrm>
        </p:grpSpPr>
        <p:grpSp>
          <p:nvGrpSpPr>
            <p:cNvPr id="63" name="กลุ่ม 62"/>
            <p:cNvGrpSpPr/>
            <p:nvPr/>
          </p:nvGrpSpPr>
          <p:grpSpPr>
            <a:xfrm>
              <a:off x="3905625" y="1920412"/>
              <a:ext cx="5020997" cy="655126"/>
              <a:chOff x="1184861" y="3063"/>
              <a:chExt cx="4053840" cy="655126"/>
            </a:xfrm>
          </p:grpSpPr>
          <p:sp>
            <p:nvSpPr>
              <p:cNvPr id="64" name="รูปห้าเหลี่ยม 63"/>
              <p:cNvSpPr/>
              <p:nvPr/>
            </p:nvSpPr>
            <p:spPr>
              <a:xfrm rot="10800000">
                <a:off x="1184861" y="3063"/>
                <a:ext cx="4053840" cy="655126"/>
              </a:xfrm>
              <a:prstGeom prst="homePlate">
                <a:avLst/>
              </a:prstGeom>
              <a:solidFill>
                <a:srgbClr val="71685A">
                  <a:hueOff val="0"/>
                  <a:satOff val="0"/>
                  <a:lumOff val="0"/>
                  <a:alphaOff val="0"/>
                </a:srgbClr>
              </a:solidFill>
              <a:ln w="47625" cap="flat" cmpd="dbl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</p:sp>
          <p:sp>
            <p:nvSpPr>
              <p:cNvPr id="65" name="รูปห้าเหลี่ยม 4"/>
              <p:cNvSpPr/>
              <p:nvPr/>
            </p:nvSpPr>
            <p:spPr>
              <a:xfrm>
                <a:off x="1348643" y="3063"/>
                <a:ext cx="3850488" cy="65512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288893" tIns="64770" rIns="120904" bIns="64770" numCol="1" spcCol="1270" anchor="ctr" anchorCtr="0">
                <a:noAutofit/>
              </a:bodyPr>
              <a:lstStyle/>
              <a:p>
                <a:pPr marL="0" marR="0" lvl="0" indent="0" algn="ctr" defTabSz="7556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7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FreesiaUPC"/>
                </a:endParaRPr>
              </a:p>
            </p:txBody>
          </p:sp>
        </p:grpSp>
        <p:sp>
          <p:nvSpPr>
            <p:cNvPr id="66" name="วงรี 65"/>
            <p:cNvSpPr/>
            <p:nvPr/>
          </p:nvSpPr>
          <p:spPr>
            <a:xfrm>
              <a:off x="3578062" y="1920412"/>
              <a:ext cx="655126" cy="655126"/>
            </a:xfrm>
            <a:prstGeom prst="ellipse">
              <a:avLst/>
            </a:prstGeom>
            <a:solidFill>
              <a:srgbClr val="3E3D2D">
                <a:lumMod val="60000"/>
                <a:lumOff val="40000"/>
              </a:srgbClr>
            </a:solidFill>
            <a:ln w="47625" cap="flat" cmpd="dbl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sp>
        <p:sp>
          <p:nvSpPr>
            <p:cNvPr id="78" name="TextBox 77"/>
            <p:cNvSpPr txBox="1"/>
            <p:nvPr/>
          </p:nvSpPr>
          <p:spPr>
            <a:xfrm>
              <a:off x="4233187" y="1986365"/>
              <a:ext cx="4878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เป็นการจัดเลี้ยงที่ใช้เลี้ยงผู้ร่วมงานจำนวนมาก</a:t>
              </a:r>
              <a:endParaRPr kumimoji="0" lang="th-TH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กลุ่ม 6"/>
          <p:cNvGrpSpPr/>
          <p:nvPr/>
        </p:nvGrpSpPr>
        <p:grpSpPr>
          <a:xfrm>
            <a:off x="3533181" y="4055852"/>
            <a:ext cx="5321249" cy="655126"/>
            <a:chOff x="3642039" y="3621281"/>
            <a:chExt cx="5233576" cy="655126"/>
          </a:xfrm>
        </p:grpSpPr>
        <p:grpSp>
          <p:nvGrpSpPr>
            <p:cNvPr id="71" name="กลุ่ม 70"/>
            <p:cNvGrpSpPr/>
            <p:nvPr/>
          </p:nvGrpSpPr>
          <p:grpSpPr>
            <a:xfrm>
              <a:off x="3969601" y="3621281"/>
              <a:ext cx="4906014" cy="655126"/>
              <a:chOff x="1184861" y="1704436"/>
              <a:chExt cx="4053840" cy="655126"/>
            </a:xfrm>
          </p:grpSpPr>
          <p:sp>
            <p:nvSpPr>
              <p:cNvPr id="72" name="รูปห้าเหลี่ยม 71"/>
              <p:cNvSpPr/>
              <p:nvPr/>
            </p:nvSpPr>
            <p:spPr>
              <a:xfrm rot="10800000">
                <a:off x="1184861" y="1704436"/>
                <a:ext cx="4053840" cy="655126"/>
              </a:xfrm>
              <a:prstGeom prst="homePlate">
                <a:avLst/>
              </a:prstGeom>
              <a:solidFill>
                <a:srgbClr val="909465">
                  <a:hueOff val="0"/>
                  <a:satOff val="0"/>
                  <a:lumOff val="0"/>
                  <a:alphaOff val="0"/>
                </a:srgbClr>
              </a:solidFill>
              <a:ln w="47625" cap="flat" cmpd="dbl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</p:sp>
          <p:sp>
            <p:nvSpPr>
              <p:cNvPr id="73" name="รูปห้าเหลี่ยม 10"/>
              <p:cNvSpPr/>
              <p:nvPr/>
            </p:nvSpPr>
            <p:spPr>
              <a:xfrm rot="21600000">
                <a:off x="1348642" y="1704436"/>
                <a:ext cx="3890059" cy="65512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288893" tIns="64770" rIns="120904" bIns="64770" numCol="1" spcCol="1270" anchor="ctr" anchorCtr="0">
                <a:noAutofit/>
              </a:bodyPr>
              <a:lstStyle/>
              <a:p>
                <a:pPr marL="0" marR="0" lvl="0" indent="0" algn="ctr" defTabSz="7556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7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FreesiaUPC"/>
                </a:endParaRPr>
              </a:p>
            </p:txBody>
          </p:sp>
        </p:grpSp>
        <p:sp>
          <p:nvSpPr>
            <p:cNvPr id="74" name="วงรี 73"/>
            <p:cNvSpPr/>
            <p:nvPr/>
          </p:nvSpPr>
          <p:spPr>
            <a:xfrm>
              <a:off x="3642039" y="3621281"/>
              <a:ext cx="655126" cy="655126"/>
            </a:xfrm>
            <a:prstGeom prst="ellipse">
              <a:avLst/>
            </a:prstGeom>
            <a:solidFill>
              <a:srgbClr val="909465">
                <a:lumMod val="60000"/>
                <a:lumOff val="40000"/>
              </a:srgbClr>
            </a:solidFill>
            <a:ln w="47625" cap="flat" cmpd="dbl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sp>
        <p:sp>
          <p:nvSpPr>
            <p:cNvPr id="80" name="TextBox 79"/>
            <p:cNvSpPr txBox="1"/>
            <p:nvPr/>
          </p:nvSpPr>
          <p:spPr>
            <a:xfrm>
              <a:off x="4345544" y="3687234"/>
              <a:ext cx="42367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ผู้ร่วมงานเลือกตักอาหารได้ตามต้องการ</a:t>
              </a:r>
              <a:endParaRPr kumimoji="0" lang="th-TH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" name="กลุ่ม 5"/>
          <p:cNvGrpSpPr/>
          <p:nvPr/>
        </p:nvGrpSpPr>
        <p:grpSpPr>
          <a:xfrm>
            <a:off x="3554881" y="5035259"/>
            <a:ext cx="5345862" cy="655126"/>
            <a:chOff x="3629261" y="4462557"/>
            <a:chExt cx="5258189" cy="655126"/>
          </a:xfrm>
        </p:grpSpPr>
        <p:grpSp>
          <p:nvGrpSpPr>
            <p:cNvPr id="60" name="กลุ่ม 59"/>
            <p:cNvGrpSpPr/>
            <p:nvPr/>
          </p:nvGrpSpPr>
          <p:grpSpPr>
            <a:xfrm>
              <a:off x="4007832" y="4462557"/>
              <a:ext cx="4879618" cy="655126"/>
              <a:chOff x="1184861" y="2555123"/>
              <a:chExt cx="4053840" cy="655126"/>
            </a:xfrm>
          </p:grpSpPr>
          <p:sp>
            <p:nvSpPr>
              <p:cNvPr id="61" name="รูปห้าเหลี่ยม 60"/>
              <p:cNvSpPr/>
              <p:nvPr/>
            </p:nvSpPr>
            <p:spPr>
              <a:xfrm rot="10800000">
                <a:off x="1184861" y="2555123"/>
                <a:ext cx="4053840" cy="655126"/>
              </a:xfrm>
              <a:prstGeom prst="homePlate">
                <a:avLst/>
              </a:prstGeom>
              <a:solidFill>
                <a:srgbClr val="956B43">
                  <a:hueOff val="0"/>
                  <a:satOff val="0"/>
                  <a:lumOff val="0"/>
                  <a:alphaOff val="0"/>
                </a:srgbClr>
              </a:solidFill>
              <a:ln w="47625" cap="flat" cmpd="dbl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</p:sp>
          <p:sp>
            <p:nvSpPr>
              <p:cNvPr id="62" name="รูปห้าเหลี่ยม 4"/>
              <p:cNvSpPr/>
              <p:nvPr/>
            </p:nvSpPr>
            <p:spPr>
              <a:xfrm rot="21600000">
                <a:off x="1348642" y="2555123"/>
                <a:ext cx="3890059" cy="65512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288893" tIns="64770" rIns="120904" bIns="64770" numCol="1" spcCol="1270" anchor="t" anchorCtr="0">
                <a:noAutofit/>
              </a:bodyPr>
              <a:lstStyle/>
              <a:p>
                <a:pPr marL="0" marR="0" lvl="0" indent="0" algn="l" defTabSz="7556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7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FreesiaUPC"/>
                </a:endParaRPr>
              </a:p>
              <a:p>
                <a:pPr marL="114300" marR="0" lvl="1" indent="-114300" algn="l" defTabSz="5778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endParaRPr kumimoji="0" lang="th-TH" sz="13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FreesiaUPC"/>
                </a:endParaRPr>
              </a:p>
            </p:txBody>
          </p:sp>
        </p:grpSp>
        <p:sp>
          <p:nvSpPr>
            <p:cNvPr id="75" name="วงรี 74"/>
            <p:cNvSpPr/>
            <p:nvPr/>
          </p:nvSpPr>
          <p:spPr>
            <a:xfrm>
              <a:off x="3629261" y="4462557"/>
              <a:ext cx="655126" cy="655126"/>
            </a:xfrm>
            <a:prstGeom prst="ellipse">
              <a:avLst/>
            </a:prstGeom>
            <a:solidFill>
              <a:srgbClr val="956B43">
                <a:lumMod val="60000"/>
                <a:lumOff val="40000"/>
              </a:srgbClr>
            </a:solidFill>
            <a:ln w="47625" cap="flat" cmpd="dbl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sp>
        <p:sp>
          <p:nvSpPr>
            <p:cNvPr id="92" name="TextBox 91"/>
            <p:cNvSpPr txBox="1"/>
            <p:nvPr/>
          </p:nvSpPr>
          <p:spPr>
            <a:xfrm>
              <a:off x="4298600" y="4564898"/>
              <a:ext cx="45183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เมื่ออาหารหมดจะ</a:t>
              </a:r>
              <a:r>
                <a:rPr kumimoji="0" lang="th-TH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มีบ</a:t>
              </a:r>
              <a:r>
                <a:rPr kumimoji="0" lang="th-TH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ริกรมาเติมอาหารให้อีก</a:t>
              </a:r>
              <a:endParaRPr kumimoji="0" lang="th-TH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กลุ่ม 8"/>
          <p:cNvGrpSpPr/>
          <p:nvPr/>
        </p:nvGrpSpPr>
        <p:grpSpPr>
          <a:xfrm>
            <a:off x="73486" y="1714196"/>
            <a:ext cx="3263749" cy="1505813"/>
            <a:chOff x="83055" y="1612570"/>
            <a:chExt cx="3263749" cy="1505813"/>
          </a:xfrm>
        </p:grpSpPr>
        <p:sp>
          <p:nvSpPr>
            <p:cNvPr id="76" name="สี่เหลี่ยมผืนผ้ามุมมน 75"/>
            <p:cNvSpPr/>
            <p:nvPr/>
          </p:nvSpPr>
          <p:spPr>
            <a:xfrm>
              <a:off x="83055" y="1612570"/>
              <a:ext cx="3116903" cy="1505813"/>
            </a:xfrm>
            <a:prstGeom prst="roundRect">
              <a:avLst/>
            </a:prstGeom>
            <a:solidFill>
              <a:srgbClr val="CAF278">
                <a:lumMod val="75000"/>
              </a:srgbClr>
            </a:solidFill>
            <a:ln w="10000" cap="flat" cmpd="sng" algn="ctr">
              <a:solidFill>
                <a:srgbClr val="94C600"/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FreesiaUPC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3055" y="1747256"/>
              <a:ext cx="32637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ลักษณะ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การจัดเลี้ยงแบบบุฟเฟต์</a:t>
              </a:r>
              <a:endPara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28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8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ตรงกลาง">
  <a:themeElements>
    <a:clrScheme name="กำหนดเอง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กำหนดเอง 6">
      <a:majorFont>
        <a:latin typeface="Angsana New"/>
        <a:ea typeface=""/>
        <a:cs typeface="Angsana New"/>
      </a:majorFont>
      <a:minorFont>
        <a:latin typeface="Angsana New"/>
        <a:ea typeface=""/>
        <a:cs typeface="Angsana New"/>
      </a:minorFont>
    </a:fontScheme>
    <a:fmtScheme name="ตรงกลาง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ตรงกลาง">
  <a:themeElements>
    <a:clrScheme name="กำหนดเอง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กำหนดเอง 24">
      <a:majorFont>
        <a:latin typeface="Angsana New"/>
        <a:ea typeface=""/>
        <a:cs typeface="Angsana New"/>
      </a:majorFont>
      <a:minorFont>
        <a:latin typeface="Angsana New"/>
        <a:ea typeface=""/>
        <a:cs typeface="Angsana New"/>
      </a:minorFont>
    </a:fontScheme>
    <a:fmtScheme name="ตรงกลาง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ตรงกลาง">
  <a:themeElements>
    <a:clrScheme name="กำหนดเอง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กำหนดเอง 24">
      <a:majorFont>
        <a:latin typeface="Angsana New"/>
        <a:ea typeface=""/>
        <a:cs typeface="Angsana New"/>
      </a:majorFont>
      <a:minorFont>
        <a:latin typeface="Angsana New"/>
        <a:ea typeface=""/>
        <a:cs typeface="Angsana New"/>
      </a:minorFont>
    </a:fontScheme>
    <a:fmtScheme name="ตรงกลาง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ชุดรูปแบบของ Office">
  <a:themeElements>
    <a:clrScheme name="กำหนดเอง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2096</TotalTime>
  <Words>4451</Words>
  <Application>Microsoft Office PowerPoint</Application>
  <PresentationFormat>นำเสนอทางหน้าจอ (4:3)</PresentationFormat>
  <Paragraphs>420</Paragraphs>
  <Slides>26</Slides>
  <Notes>26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5</vt:i4>
      </vt:variant>
      <vt:variant>
        <vt:lpstr>ชื่อเรื่องภาพนิ่ง</vt:lpstr>
      </vt:variant>
      <vt:variant>
        <vt:i4>26</vt:i4>
      </vt:variant>
    </vt:vector>
  </HeadingPairs>
  <TitlesOfParts>
    <vt:vector size="31" baseType="lpstr">
      <vt:lpstr>ตรงกลาง</vt:lpstr>
      <vt:lpstr>2_ตรงกลาง</vt:lpstr>
      <vt:lpstr>Median</vt:lpstr>
      <vt:lpstr>1_ตรงกลาง</vt:lpstr>
      <vt:lpstr>1_ชุดรูปแบบของ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เลือกคำตอบที่ถูกต้องที่สุดเพียงคำตอบเดียว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คำถามเชื่อมโยงสู่บทเรียนต่อไป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Kamonchanok Skawattananon</dc:creator>
  <cp:lastModifiedBy>Windows User</cp:lastModifiedBy>
  <cp:revision>163</cp:revision>
  <cp:lastPrinted>2014-08-07T08:47:23Z</cp:lastPrinted>
  <dcterms:created xsi:type="dcterms:W3CDTF">2014-07-09T06:33:55Z</dcterms:created>
  <dcterms:modified xsi:type="dcterms:W3CDTF">2015-11-07T14:39:54Z</dcterms:modified>
</cp:coreProperties>
</file>