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74" saveSubsetFonts="1">
  <p:sldMasterIdLst>
    <p:sldMasterId id="2147483762" r:id="rId1"/>
    <p:sldMasterId id="2147483774" r:id="rId2"/>
    <p:sldMasterId id="2147483786" r:id="rId3"/>
    <p:sldMasterId id="2147483798" r:id="rId4"/>
  </p:sldMasterIdLst>
  <p:notesMasterIdLst>
    <p:notesMasterId r:id="rId38"/>
  </p:notesMasterIdLst>
  <p:handoutMasterIdLst>
    <p:handoutMasterId r:id="rId39"/>
  </p:handoutMasterIdLst>
  <p:sldIdLst>
    <p:sldId id="340" r:id="rId5"/>
    <p:sldId id="339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41" r:id="rId17"/>
    <p:sldId id="271" r:id="rId18"/>
    <p:sldId id="343" r:id="rId19"/>
    <p:sldId id="362" r:id="rId20"/>
    <p:sldId id="344" r:id="rId21"/>
    <p:sldId id="355" r:id="rId22"/>
    <p:sldId id="346" r:id="rId23"/>
    <p:sldId id="356" r:id="rId24"/>
    <p:sldId id="363" r:id="rId25"/>
    <p:sldId id="357" r:id="rId26"/>
    <p:sldId id="359" r:id="rId27"/>
    <p:sldId id="360" r:id="rId28"/>
    <p:sldId id="358" r:id="rId29"/>
    <p:sldId id="348" r:id="rId30"/>
    <p:sldId id="349" r:id="rId31"/>
    <p:sldId id="350" r:id="rId32"/>
    <p:sldId id="364" r:id="rId33"/>
    <p:sldId id="352" r:id="rId34"/>
    <p:sldId id="361" r:id="rId35"/>
    <p:sldId id="353" r:id="rId36"/>
    <p:sldId id="354" r:id="rId37"/>
  </p:sldIdLst>
  <p:sldSz cx="9144000" cy="6858000" type="screen4x3"/>
  <p:notesSz cx="6735763" cy="9866313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CCFF33"/>
    <a:srgbClr val="FF99FF"/>
    <a:srgbClr val="2D9A9F"/>
    <a:srgbClr val="5F7A52"/>
    <a:srgbClr val="FF66FF"/>
    <a:srgbClr val="94B6D2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ลักษณะ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9" autoAdjust="0"/>
    <p:restoredTop sz="0" autoAdjust="0"/>
  </p:normalViewPr>
  <p:slideViewPr>
    <p:cSldViewPr>
      <p:cViewPr>
        <p:scale>
          <a:sx n="70" d="100"/>
          <a:sy n="70" d="100"/>
        </p:scale>
        <p:origin x="-1908" y="-492"/>
      </p:cViewPr>
      <p:guideLst>
        <p:guide orient="horz" pos="2160"/>
        <p:guide pos="2880"/>
      </p:guideLst>
    </p:cSldViewPr>
  </p:slideViewPr>
  <p:notesTextViewPr>
    <p:cViewPr>
      <p:scale>
        <a:sx n="130" d="100"/>
        <a:sy n="130" d="100"/>
      </p:scale>
      <p:origin x="0" y="0"/>
    </p:cViewPr>
  </p:notesTextViewPr>
  <p:notesViewPr>
    <p:cSldViewPr>
      <p:cViewPr>
        <p:scale>
          <a:sx n="150" d="100"/>
          <a:sy n="150" d="100"/>
        </p:scale>
        <p:origin x="-1092" y="4386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599F6-0103-4736-A47E-4F90B1656AF1}" type="datetimeFigureOut">
              <a:rPr lang="th-TH" smtClean="0"/>
              <a:t>07/11/58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5DD2C-2B3A-4D03-88E5-3F6E8E06F45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11216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CA70E-E0FE-4389-B76E-26B63E57E4FB}" type="datetimeFigureOut">
              <a:rPr lang="th-TH" smtClean="0"/>
              <a:t>07/11/58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E6F5C-4ED9-4FF8-928D-D974F61325B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54496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ครูอธิบายเนื้อหาที่นักเรียนจะได้เรียนในหน่วยการเรียนรู้ที่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 ฉลาดใช้ ตามผังมโนทัศน์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สาระการเรียนรู้ ในหนังสือเรียน รายวิชาพื้นฐาน การงานอาชีพและเทคโนโลยี ม. 1 เล่ม 1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ของบริษัท สำนักพิมพ์วัฒนาพานิช จำกัด ดังนี้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หน่วยการเรียนรู้ที่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 </a:t>
            </a: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ฉลาดใช้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แบ่งเป็น 3 เรื่อง (ครูคลิกเพื่อแสดงทีละเรื่อง)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1. ความสำคัญของอุปกรณ์ที่ใช้ในการทำงานบ้าน (แผนที่ 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ประเภทของอุปกรณ์อำนวยความสะดวกในการทำงานบ้าน (แผนที่ 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3. การใช้อุปกรณ์อำนวยความสะดวกในการทำงานบ้าน (แผนที่ 4–6)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แบ่งเป็น 4 แผนการจัดการเรียนรู้    6 ชั่วโมง 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แผนการจัดการเรียนรู้ที่  3  ความรู้เบื้องต้นเกี่ยวกับอุปกรณ์ทำงานบ้าน	2 ชั่วโมง</a:t>
            </a:r>
            <a:endParaRPr lang="en-US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แผนการจัดการเรียนรู้ที่  4  หลักการใช้อุปกรณ์			1 ชั่วโมง</a:t>
            </a:r>
            <a:endParaRPr lang="en-US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แผนการจัดการเรียนรู้ที่  5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การใช้อุปกรณ์แบบประหยัดพลังงานและปลอดภัย	2 ชั่วโมง</a:t>
            </a:r>
            <a:endParaRPr lang="en-US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แผนการจัดการเรียนรู้ที่  6  การเก็บรักษาอุปกรณ์ทำงานบ้าน		1 ชั่วโมง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74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3365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th-TH" sz="1600" b="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</a:t>
            </a:r>
            <a:r>
              <a:rPr lang="th-TH" sz="160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การงานอาชีพและเทคโนโลยี </a:t>
            </a:r>
            <a:r>
              <a:rPr lang="th-TH" sz="1600" b="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ม. 1 เล่ม 1 ข้อ 8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th-TH" sz="1600" b="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ครูคลิกเพื่อเฉลยคำตอบข้อ 8</a:t>
            </a: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เฉลย</a:t>
            </a:r>
            <a:endParaRPr lang="en-US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  ถูกต้อง เพราะการเปลี่ยนถังแก๊สใหม่ 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ควรให้พนักงานจากร้านแก๊สเป็นผู้เปลี่ยน ไม่ควร</a:t>
            </a:r>
          </a:p>
          <a:p>
            <a:pPr>
              <a:lnSpc>
                <a:spcPct val="90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ถอดเปลี่ยนด้วยตนเอง เนื่องจากอาจจะทำให้เกิดรอยรั่วซึมและไฟไหม้ได้ ดังนั้น ถอด</a:t>
            </a:r>
          </a:p>
          <a:p>
            <a:pPr>
              <a:lnSpc>
                <a:spcPct val="90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เปลี่ยนหัวแก๊สด้วยตนเองจึงเป็นวิธีปฏิบัติที่ผิด แต่คำตอบข้อนี้สัมพันธ์กันกับคำถาม</a:t>
            </a:r>
            <a:endParaRPr lang="en-US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ข  ไม่ถูกต้อง การซื้อเตาแก๊ส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ควรซื้อจากร้านที่ได้มาตรฐาน  ซึ่งจะทำให้ได้เตาแก๊สที่มี</a:t>
            </a:r>
          </a:p>
          <a:p>
            <a:pPr>
              <a:lnSpc>
                <a:spcPct val="90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ประสิทธิภาพ เกิดความปลอดภัยในขณะใช้งาน ดังนั้น ซื้อเตาแก๊สจากร้านที่ได้มาตรฐาน</a:t>
            </a:r>
          </a:p>
          <a:p>
            <a:pPr>
              <a:lnSpc>
                <a:spcPct val="90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จึงเป็นวิธีปฏิบัติที่ถูกต้อง  แต่คำตอบข้อนี้ไม่สัมพันธ์กันกับคำถาม</a:t>
            </a:r>
            <a:endParaRPr lang="en-US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  ไม่ถูกต้อง เพราะการจัดวางเตาแก๊ส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ควรตั้งไว้ในที่ที่มีอากาศถ่ายเทได้สะดวก เพื่อไม่ให้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เกิดความร้อนสูง ซึ่งอาจทำให้ถังแก๊สระเบิด ดังนั้น ทำช่องทางระบายอากาศภายในครัว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จึงเป็นวิธีปฏิบัติที่ถูกต้อง แต่คำตอบข้อนี้ไม่สัมพันธ์กันกับคำถาม</a:t>
            </a:r>
            <a:endParaRPr lang="en-US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ง  ไม่ถูกต้อง เพราะการทำความสะอาด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หัวเตาแก๊สบ่อย ๆ จะช่วยให้แก๊สไหลผ่านท่อทางเดิน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ได้สะดวกและไม่เกิดอุบัติเหตุ ดังนั้น ทำความสะอาดหัวเตาทุกครั้งที่ประกอบอาหารเสร็จ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จึงเป็นวิธีปฏิบัติที่ถูกต้อง แต่คำตอบข้อนี้ไม่สัมพันธ์กันกับคำถาม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83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6113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th-TH" sz="1600" b="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</a:t>
            </a:r>
            <a:r>
              <a:rPr lang="th-TH" sz="160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การงานอาชีพและเทคโนโลยี </a:t>
            </a:r>
            <a:r>
              <a:rPr lang="th-TH" sz="1600" b="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ม. 1 เล่ม 1 ข้อ 9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th-TH" sz="1600" b="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ครูคลิกเพื่อเฉลยคำตอบข้อ 9</a:t>
            </a: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เฉลย</a:t>
            </a: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  ไม่ถูกต้อง เพราะการจัดเก็บอุปกรณ์เป็นหลักการทั่วไปที่ปฏิบัติหลังจากใช้อุปกรณ์ทำงานบ้าน</a:t>
            </a: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เสร็จแล้ว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ดังนั้น การใช้อุปกรณ์ทำงานบ้านจึงควรคำนึงถึงหลักการจัดเก็บอุปกรณ์บ้าง </a:t>
            </a: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แต่ไม่ใช่หลักการที่ควรคำนึงถึง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มากที่สุด เนื่องจากไม่มีผลต่อการทำงาน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ข  ไม่ถูกต้อง เพราะการศึกษาวิธีการใช้อุปกรณ์เป็นสิ่งที่ควรปฏิบัติก่อนที่จะทำงาน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ซึ่งเป็น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หลักการทั่วไป ดังนั้น การใช้อุปกรณ์ทำงานบ้านจึงควรคำนึงถึงหลักการศึกษาวิธีการใช้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อุปกรณ์ 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แต่ไม่ใช่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หลักการที่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ควรคำนึง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ถึงมากที่สุด เนื่องจากต้องศึกษาหลังจากเลือก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อุปกรณ์แล้ว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  ไม่ถูกต้อง เพราะการดูแลรักษาและซ่อมแซมอุปกรณ์เป็นสิ่งที่ควรปฏิบัติหลังจากการใช้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อุปกรณ์ทำงานไปได้ระยะหนึ่งแล้ว  ดังนั้น 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การใช้อุปกรณ์ทำงานบ้านจึงควรคำนึงถึง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หลักการดูแลรักษาและซ่อมแซมอุปกรณ์บ้าง 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แต่ไม่ใช่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หลักการที่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ควรคำนึง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ถึงมากที่สุด 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เนื่องจากไม่มีผลต่อการทำงาน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ง  ถูกต้อง เพราะการเลือกใช้อุปกรณ์ให้เหมาะสมกับลักษณะงานจะช่วยให้ทำงานได้สะดวก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รวดเร็ว ประหยัดเวลา และช่วยผ่อนแรงได้มาก 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ดังนั้น การใช้อุปกรณ์ทำงานบ้านจึงควร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คำนึงถึงหลักการเลือกใช้อุปกรณ์ให้เหมาะสมกับลักษณะงาน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มากที่สุด 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84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0802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th-TH" sz="1600" b="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</a:t>
            </a:r>
            <a:r>
              <a:rPr lang="th-TH" sz="160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การงานอาชีพและเทคโนโลยี </a:t>
            </a:r>
            <a:r>
              <a:rPr lang="th-TH" sz="1600" b="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ม. 1 เล่ม 1 ข้อ 10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th-TH" sz="1600" b="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ครูคลิกเพื่อเฉลยคำตอบข้อ 10</a:t>
            </a: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เฉลย</a:t>
            </a: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  ถูกต้อง เพราะตามหลักการเก็บรักษาอุปกรณ์จะต้องจัดเก็บให้ถูกวิธีและเก็บเข้าที่ให้เรียบร้อย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ซึ่งสารทำความสะอาดเป็นสิ่งที่มีอันตรายต่อสุขภาพควรจัดเก็บไว้ในที่มิดชิด ใส่ตู้แยกไว้</a:t>
            </a:r>
          </a:p>
          <a:p>
            <a:pPr>
              <a:lnSpc>
                <a:spcPct val="90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ต่างหาก หรือเก็บไว้บนที่สูงพ้นมือเด็ก ดังนั้น เก็บสารทำความสะอาดไว้ในห้องน้ำจึงเป็น</a:t>
            </a:r>
          </a:p>
          <a:p>
            <a:pPr>
              <a:lnSpc>
                <a:spcPct val="90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วิธีเก็บรักษาอุปกรณ์ที่ไม่ถูกต้อง แต่คำตอบข้อนี้สัมพันธ์กันกับคำถาม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ข  ไม่ถูกต้อง เพราะตามหลักการเก็บรักษาอุปกรณ์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เมื่อเลิกใช้เตาแก๊สแล้วต้องปิดวาล์วที่ถังแก๊ส</a:t>
            </a:r>
          </a:p>
          <a:p>
            <a:pPr>
              <a:lnSpc>
                <a:spcPct val="90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เพื่อป้องกันอุบัติเหตุไฟไหม้ ดังนั้น ปิดวาล์วถังแก๊สทุกครั้งเมื่อเลิกใช้งานจึงเป็นวิธีเก็บรักษา</a:t>
            </a:r>
          </a:p>
          <a:p>
            <a:pPr>
              <a:lnSpc>
                <a:spcPct val="90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อุปกรณ์ที่ถูกต้อง แต่คำตอบข้อนี้ไม่สัมพันธ์กันกับคำถาม</a:t>
            </a:r>
            <a:endParaRPr lang="en-US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  ไม่ถูกต้อง เพราะตามหลักการเก็บรักษาอุปกรณ์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ควรเก็บของมีคมใส่กล่องหรือซอง เพื่อป้องกัน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การเกิดอุบัติเหตุ ดังนั้น เก็บของมีคมใส่กล่องหรือซองให้เรียบร้อยจึงเป็นวิธีเก็บรักษาอุปกรณ์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ที่ถูกต้อง แต่คำตอบข้อนี้ไม่สัมพันธ์กันกับคำถาม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ง  ไม่ถูกต้อง เพราะตามหลักการเก็บรักษาอุปกรณ์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ควรทำความสะอาดอุปกรณ์ที่ใช้เสร็จแล้วด้วย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การล้างหรือเช็ดคราบรอยเปื้อนก่อนจัดเก็บ ดังนั้น  ทำความสะอาดอุปกรณ์ที่ใช้ทำอาหาร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ทุกครั้งจึงเป็นวิธีเก็บรักษาอุปกรณ์ที่ถูกต้อง แต่คำตอบข้อนี้ไม่สัมพันธ์กันกับคำถาม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85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7474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แผนการจัดการเรียนรู้ที่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3 ความรู้เบื้องต้นเกี่ยวกับอุปกรณ์ทำงานบ้าน        เวลา 2  ชั่วโมง</a:t>
            </a:r>
            <a:endParaRPr lang="th-TH" sz="1600" b="0" baseline="0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endParaRPr lang="th-TH" sz="1600" b="0" baseline="0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1600" b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1.1 ความสำคัญของอุปกรณ์ที่ใช้ในการทำงานบ้าน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1.2 ประเภทของอุปกรณ์อำนวยความสะดวกที่ใช้ในการทำงานบ้าน</a:t>
            </a:r>
          </a:p>
          <a:p>
            <a:endParaRPr lang="th-TH" sz="1600" spc="-20" baseline="0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1600" spc="-20" baseline="0" dirty="0" smtClean="0">
                <a:latin typeface="Angsana New" pitchFamily="18" charset="-34"/>
                <a:cs typeface="Angsana New" pitchFamily="18" charset="-34"/>
              </a:rPr>
              <a:t>จากหนังสือเรียน รายวิชาพื้นฐาน การงานอาชีพและเทคโนโลยี ม. 1 เล่ม 1 </a:t>
            </a:r>
            <a:r>
              <a:rPr lang="th-TH" sz="1600" b="0" spc="-20" baseline="0" dirty="0" smtClean="0">
                <a:latin typeface="Angsana New" pitchFamily="18" charset="-34"/>
                <a:cs typeface="Angsana New" pitchFamily="18" charset="-34"/>
              </a:rPr>
              <a:t>ของบริษัท สำนักพิมพ์วัฒนาพานิช จำกัด (ใช้คู่กับคู่มือครู แผนการจัดการเรียนรู้ </a:t>
            </a:r>
            <a:r>
              <a:rPr lang="th-TH" sz="1600" spc="-20" baseline="0" dirty="0" smtClean="0">
                <a:latin typeface="Angsana New" pitchFamily="18" charset="-34"/>
                <a:cs typeface="Angsana New" pitchFamily="18" charset="-34"/>
              </a:rPr>
              <a:t>การงานอาชีพและเทคโนโลยี ม. 1 เล่ม 1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หน่วยการเรียนรู้ที่ 2 ฉลาดใช้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)</a:t>
            </a:r>
            <a:endParaRPr lang="en-US" sz="160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86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0073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1)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ครูคลิกถามคำถามเพื่อกระตุ้นความคิดและความสนใจของนักเรียน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i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แนวคำตอบ</a:t>
            </a:r>
            <a:r>
              <a:rPr lang="en-US" sz="1600" b="1" i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:</a:t>
            </a:r>
            <a:r>
              <a:rPr lang="en-US" sz="1600" b="1" i="1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หาคนช่วยและหาอุปกรณ์มาใช้ในการทำงาน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ครูอธิบายเกี่ยวกับลักษณะของอุปกรณ์ที่ใช้ในการทำงานบ้านเพื่อเชื่อมโยงเข้าสู่เนื้อหา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ที่จะเรียน</a:t>
            </a:r>
            <a:endParaRPr lang="en-US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ครูใช้เวลาในการนำเข้าสู่บทเรียนประมาณ</a:t>
            </a:r>
            <a:r>
              <a:rPr lang="en-US" sz="1600" b="0" dirty="0" smtClean="0">
                <a:latin typeface="Angsana New" pitchFamily="18" charset="-34"/>
                <a:cs typeface="Angsana New" pitchFamily="18" charset="-34"/>
              </a:rPr>
              <a:t> 5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 นาที (หรือให้ครูใช้เวลาตามความเหมาะสม)</a:t>
            </a:r>
            <a:endParaRPr lang="en-US" sz="1600" b="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87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2395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1.1 ความสำคัญของอุปกรณ์ที่ใช้ในการทำงานบ้าน</a:t>
            </a:r>
          </a:p>
          <a:p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1) ครูคลิกภาพ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อุปกรณ์ที่ใช้ในการทำงานบ้าน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(เตาอบไฟฟ้า)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แล้วให้นักเรียนร่วมกัน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บอกประโยชน์ของอุปกรณ์ดังกล่าว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ครูอธิบายเพิ่มเติมเกี่ยวกับความสำคัญของอุปกรณ์ที่ใช้ในการทำงานบ้าน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แล้วให้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นักเรียน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ร่วมกันแสดงความคิดเห็น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3)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ครูให้นักเรียนปฏิบัติกิจกรรมที่ 17 วิเคราะห์ความสำคัญ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รายวิชาพื้นฐาน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   การงานอาชีพและเทคโนโลยี ม. 1 เล่ม 1)</a:t>
            </a:r>
          </a:p>
          <a:p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4)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ระหว่างเรียนให้นักเรียนศึกษาคำอธิบายศัพท์เพิ่มเติมจากอภิธานศัพท์ ได้แก่ อำนวย</a:t>
            </a:r>
          </a:p>
          <a:p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   ความสะดวก คุณภาพ</a:t>
            </a:r>
          </a:p>
          <a:p>
            <a:endParaRPr lang="th-TH" sz="1600" b="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ครูใช้เวลาในการจัดกิจกรรมการเรียนรู้ประมาณ</a:t>
            </a:r>
            <a:r>
              <a:rPr lang="en-US" sz="1600" b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90 นาที (หรือให้ครูใช้เวลาตามความเหมาะสม)</a:t>
            </a:r>
            <a:endParaRPr lang="en-US" sz="1600" b="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88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9070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ประเภทของอุปกรณ์อำนวยความสะดวกในการทำงานบ้าน</a:t>
            </a:r>
          </a:p>
          <a:p>
            <a:r>
              <a:rPr lang="th-TH" sz="1600" b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นักเรียนร่วมกันยกตัวอย่างประเภทอุปกรณ์อำนวยความสะดวกในการทำงานบ้าน</a:t>
            </a:r>
          </a:p>
          <a:p>
            <a:r>
              <a:rPr lang="th-TH" sz="1600" b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2) ครูคลิก 1. อุปกรณ์ที่ใช้ในการดูแลรักษาบ้าน เพื่อเชื่อมโยงข้อมูลในหน้า 90–98 </a:t>
            </a:r>
          </a:p>
          <a:p>
            <a:r>
              <a:rPr lang="th-TH" sz="1600" b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แล้วอธิบายเพิ่มเติม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3) ครูคลิก 2. อุปกรณ์ที่ใช้ในการจัดตกแต่งบริเวณบ้าน เพื่อเชื่อมโยงข้อมูลในหน้า 99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แล้วอธิบายเพิ่มเติม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4) ครูคลิก 3. อุปกรณ์ที่ใช้ในการประกอบอาหาร เพื่อเชื่อมโยงข้อมูลในหน้า 100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แล้วอธิบายเพิ่มเติม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5) ครูคลิก 4. อุปกรณ์ที่ใช้ในการตัดเย็บ</a:t>
            </a:r>
            <a:r>
              <a:rPr lang="th-TH" sz="1600" b="0" baseline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ซ่อมแซม และดูแลรักษาเสื้อผ้า </a:t>
            </a:r>
            <a:r>
              <a:rPr lang="th-TH" sz="1600" b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เพื่อเชื่อมโยงข้อมูล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ในหน้า 101–104 แล้วอธิบายเพิ่มเติม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6)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ครูคลิกคำว่า ไป เพื่อเชื่อมโยงหัวข้อต่อไปในหน้า 105</a:t>
            </a:r>
          </a:p>
          <a:p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>
                <a:solidFill>
                  <a:prstClr val="black"/>
                </a:solidFill>
              </a:rPr>
              <a:pPr/>
              <a:t>89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40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ประเภทของอุปกรณ์อำนวยความสะดวกในการทำงานบ้าน</a:t>
            </a:r>
          </a:p>
          <a:p>
            <a:r>
              <a:rPr lang="th-TH" sz="1600" b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นักเรียนฝึกความคล่องในการคิด โดยบอกชื่ออุปกรณ์ปัดกวาดให้ได้มากที่สุดภายในเวลา 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2 นาที</a:t>
            </a:r>
          </a:p>
          <a:p>
            <a:r>
              <a:rPr lang="th-TH" sz="1600" b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2) ครูคลิกภาพ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อุปกรณ์ปัดกวาด แล้วให้นักเรียนบอกชื่อพร้อมอธิบายวิธีการใช้งานอุปกรณ์นั้น ๆ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3)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ระหว่างเรียนให้นักเรียนศึกษาคำอธิบายศัพท์เพิ่มเติมจากอภิธานศัพท์ ได้แก่ มอเตอร์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90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3240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ประเภทของอุปกรณ์อำนวยความสะดวกในการทำงานบ้าน</a:t>
            </a:r>
          </a:p>
          <a:p>
            <a:pPr marL="0" indent="0">
              <a:buNone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1)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ครูคลิกภาพอุปกรณ์เช็ดถู แล้วให้นักเรียนบอกชื่ออุปกรณ์</a:t>
            </a:r>
          </a:p>
          <a:p>
            <a:pPr marL="0" indent="0">
              <a:buNone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ครูอธิบายเพิ่มเติมเกี่ยวกับวิธีการใช้อุปกรณ์เช็ดถู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แล้วให้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นักเรียนสาธิตการใช้อุปกรณ์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91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1023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ประเภทของอุปกรณ์อำนวยความสะดวกในการทำงานบ้าน</a:t>
            </a:r>
          </a:p>
          <a:p>
            <a:pPr marL="0" indent="0">
              <a:buNone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1)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ครูคลิกภาพอุปกรณ์ขัด แล้วให้นักเรียนอธิบายความแตกต่าง</a:t>
            </a:r>
          </a:p>
          <a:p>
            <a:pPr marL="0" indent="0">
              <a:buNone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นักเรียนอาสาสมัครอธิบายวิธีการใช้อุปกรณ์ขัด แล้วสรุปผล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3)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ระหว่างเรียนให้นักเรียนศึกษาคำอธิบายศัพท์เพิ่มเติมจากอภิธานศัพท์ ได้แก่ ไนลอน</a:t>
            </a:r>
          </a:p>
          <a:p>
            <a:endParaRPr lang="th-TH" dirty="0" smtClean="0"/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92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3115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ครูให้นักเรียนทำแบบทดสอบก่อนเรียน</a:t>
            </a:r>
            <a:r>
              <a:rPr lang="th-TH" sz="16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(Pre</a:t>
            </a:r>
            <a:r>
              <a:rPr lang="th-TH" sz="1600" dirty="0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-</a:t>
            </a:r>
            <a:r>
              <a:rPr lang="en-US" sz="1600" dirty="0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test)</a:t>
            </a:r>
            <a:r>
              <a:rPr lang="th-TH" sz="1600" dirty="0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การงานอาชีพและเทคโนโลยี ม. 1 เล่ม 1 </a:t>
            </a:r>
          </a:p>
          <a:p>
            <a:pPr lvl="0"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ของบริษัท สำนักพิมพ์วัฒนาพานิช จำกัด  (การทำแบบทดสอบใน </a:t>
            </a:r>
            <a:r>
              <a:rPr lang="en-US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PowerPoint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อาจใช้เวลามาก </a:t>
            </a:r>
          </a:p>
          <a:p>
            <a:pPr lvl="0"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ครูควร </a:t>
            </a:r>
            <a:r>
              <a:rPr lang="en-US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print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ให้นักเรียนทำ แล้วจึงใช้ </a:t>
            </a:r>
            <a:r>
              <a:rPr lang="en-US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PowerPoint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ตรวจคำตอบ)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C0878-CC02-4BB5-BC5D-165D3DB459B7}" type="slidenum">
              <a:rPr lang="th-TH" smtClean="0">
                <a:solidFill>
                  <a:prstClr val="black"/>
                </a:solidFill>
              </a:rPr>
              <a:pPr/>
              <a:t>75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99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ประเภทของอุปกรณ์อำนวยความสะดวกในการทำงานบ้าน</a:t>
            </a:r>
          </a:p>
          <a:p>
            <a:pPr marL="0" indent="0">
              <a:buNone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1)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ครูคลิกภาพสารทำความสะอาด แล้วให้นักเรียนสังเกตภาพและแสดงความคิดเห็น</a:t>
            </a:r>
          </a:p>
          <a:p>
            <a:pPr marL="0" indent="0">
              <a:buNone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นักเรียนร่วมกันบอกวิธีการใช้สารทำความสะอาดอย่างปลอดภัย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93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6792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8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ประเภทของอุปกรณ์อำนวยความสะดวกในการทำงานบ้าน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ครูคลิก</a:t>
            </a:r>
            <a:r>
              <a:rPr kumimoji="0" lang="th-T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บูรณา</a:t>
            </a: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การอาเซียนเกี่ยวกับ</a:t>
            </a: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การผลิตเคมีภัณฑ์ในประเทศสมาชิกอาเซียน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2C523-5CA3-47F9-8E2F-F1DB6901B880}" type="slidenum">
              <a:rPr lang="th-TH" smtClean="0">
                <a:solidFill>
                  <a:prstClr val="black"/>
                </a:solidFill>
              </a:rPr>
              <a:pPr/>
              <a:t>94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02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ประเภทของอุปกรณ์อำนวยความสะดวกในการทำงานบ้าน</a:t>
            </a:r>
          </a:p>
          <a:p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ครูให้นักเรียนเล่นเกมคำถามโดนใจ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 โดยคลิกคำถาม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แล้วคลิกเฉลยคำตอบ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i="1" dirty="0" smtClean="0">
                <a:latin typeface="Angsana New" pitchFamily="18" charset="-34"/>
                <a:cs typeface="Angsana New" pitchFamily="18" charset="-34"/>
              </a:rPr>
              <a:t>คำตอบ</a:t>
            </a:r>
            <a:r>
              <a:rPr lang="en-US" sz="1600" b="1" i="1" dirty="0" smtClean="0">
                <a:latin typeface="Angsana New" pitchFamily="18" charset="-34"/>
                <a:cs typeface="Angsana New" pitchFamily="18" charset="-34"/>
              </a:rPr>
              <a:t>:</a:t>
            </a:r>
            <a:r>
              <a:rPr lang="en-US" sz="1600" b="1" i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i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i="0" baseline="0" dirty="0" smtClean="0">
                <a:latin typeface="Angsana New" pitchFamily="18" charset="-34"/>
                <a:cs typeface="Angsana New" pitchFamily="18" charset="-34"/>
              </a:rPr>
              <a:t>3</a:t>
            </a:r>
            <a:endParaRPr lang="th-TH" sz="1600" b="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95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2037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ประเภทของอุปกรณ์อำนวยความสะดวกในการทำงานบ้าน</a:t>
            </a:r>
          </a:p>
          <a:p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ครูให้นักเรียนเล่นเกมคำถามโดนใจ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 โดยคลิกคำถาม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แล้วคลิกเฉลยคำตอบ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i="1" dirty="0" smtClean="0">
                <a:latin typeface="Angsana New" pitchFamily="18" charset="-34"/>
                <a:cs typeface="Angsana New" pitchFamily="18" charset="-34"/>
              </a:rPr>
              <a:t>คำตอบ</a:t>
            </a:r>
            <a:r>
              <a:rPr lang="en-US" sz="1600" b="1" i="1" dirty="0" smtClean="0">
                <a:latin typeface="Angsana New" pitchFamily="18" charset="-34"/>
                <a:cs typeface="Angsana New" pitchFamily="18" charset="-34"/>
              </a:rPr>
              <a:t>:</a:t>
            </a:r>
            <a:r>
              <a:rPr lang="en-US" sz="1600" b="1" i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i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i="0" baseline="0" dirty="0" smtClean="0">
                <a:latin typeface="Angsana New" pitchFamily="18" charset="-34"/>
                <a:cs typeface="Angsana New" pitchFamily="18" charset="-34"/>
              </a:rPr>
              <a:t>2</a:t>
            </a:r>
            <a:endParaRPr lang="th-TH" sz="1600" b="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>
                <a:solidFill>
                  <a:prstClr val="black"/>
                </a:solidFill>
              </a:rPr>
              <a:pPr/>
              <a:t>96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370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ประเภทของอุปกรณ์อำนวยความสะดวกในการทำงานบ้าน</a:t>
            </a:r>
          </a:p>
          <a:p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ครูให้นักเรียนเล่นเกมคำถามโดนใจ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 โดยคลิกคำถาม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แล้วคลิกเฉลยคำตอบ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i="1" dirty="0" smtClean="0">
                <a:latin typeface="Angsana New" pitchFamily="18" charset="-34"/>
                <a:cs typeface="Angsana New" pitchFamily="18" charset="-34"/>
              </a:rPr>
              <a:t>คำตอบ</a:t>
            </a:r>
            <a:r>
              <a:rPr lang="en-US" sz="1600" b="1" i="1" dirty="0" smtClean="0">
                <a:latin typeface="Angsana New" pitchFamily="18" charset="-34"/>
                <a:cs typeface="Angsana New" pitchFamily="18" charset="-34"/>
              </a:rPr>
              <a:t>:</a:t>
            </a:r>
            <a:r>
              <a:rPr lang="en-US" sz="1600" b="1" i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i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i="0" baseline="0" dirty="0" smtClean="0">
                <a:latin typeface="Angsana New" pitchFamily="18" charset="-34"/>
                <a:cs typeface="Angsana New" pitchFamily="18" charset="-34"/>
              </a:rPr>
              <a:t>3</a:t>
            </a:r>
            <a:endParaRPr lang="th-TH" sz="1600" b="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>
                <a:solidFill>
                  <a:prstClr val="black"/>
                </a:solidFill>
              </a:rPr>
              <a:pPr/>
              <a:t>97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37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ประเภทของอุปกรณ์อำนวยความสะดวกในการทำงานบ้าน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1) ครูคลิกถามคำถามเพื่อให้นักเรียนคิดวิเคราะห์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ครูคลิกเฉลยแนวคำตอบ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3) ครูคลิก กลับ เพื่อเชื่อมโยงข้อมูลย้อนกลับไปหน้า 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98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67927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ประเภทของอุปกรณ์อำนวยความสะดวกในการทำงานบ้าน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1)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ครูอธิบายเกี่ยวกับอุปกรณ์ที่ใช้ในการจัดตกแต่งบริเวณบ้าน โดย</a:t>
            </a:r>
            <a:r>
              <a:rPr kumimoji="0" lang="th-TH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บูรณา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การวิทยาศาสตร์เรื่อง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   คุณสมบัติของวัสดุที่นำมาใช้ทำอุปกรณ์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ครูคลิกภาพ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อุปกรณ์ที่ใช้ในการจัดตกแต่งบริเวณบ้าน แล้วให้นักเรียนอธิบายวิธีการใช้งาน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   อุปกรณ์นั้น ๆ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3) ครูคลิก กลับ เพื่อเชื่อมโยงข้อมูลย้อนกลับไปหน้า 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99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4091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ประเภทของอุปกรณ์อำนวยความสะดวกในการทำงานบ้าน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นักเรียนร่วมกันยกตัวอย่างอุปกรณ์ที่ใช้ในการประกอบอาหาร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ครูคลิกภาพอุปกรณ์ที่ใช้ในการประกอบอาหาร แล้วให้นักเรียนแสดงความคิดเห็น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3)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ระหว่างเรียนให้นักเรียนศึกษาคำอธิบายศัพท์เพิ่มเติมจากอภิธานศัพท์ ได้แก่ วัตถุดิบ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4) ครูคลิก กลับ เพื่อเชื่อมโยงข้อมูลย้อนกลับไปหน้า 89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100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8300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ประเภทของอุปกรณ์อำนวยความสะดวกในการทำงานบ้าน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นักเรียนร่วมกันแสดงความคิดเห็นเกี่ยวกับวัสดุและอุปกรณ์ที่ใช้ในการตัดเย็บและซ่อมแซม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    เสื้อผ้า แล้วค้นคว้าเพิ่มเติมจากแหล่งการเรียนรู้ต่าง ๆ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ครูคลิกภาพวัสดุและอุปกรณ์ที่ใช้ในการตัดเย็บและซ่อมแซมเสื้อผ้า พร้อมอธิบายวิธีการ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    ใช้งาน แล้วเปิดโอกาสให้นักเรียนซักถาม</a:t>
            </a:r>
          </a:p>
          <a:p>
            <a:endParaRPr lang="th-TH" sz="160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101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90138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8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ประเภทของอุปกรณ์อำนวยความสะดวกในการทำงานบ้าน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ครูคลิก</a:t>
            </a:r>
            <a:r>
              <a:rPr kumimoji="0" lang="th-T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บูรณา</a:t>
            </a: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การอาเซียนเกี่ยวกับ</a:t>
            </a: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การผลิตเสื้อผ้าสำเร็จรูปและสิ่งทอในประเทศสมาชิกอาเซียน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2C523-5CA3-47F9-8E2F-F1DB6901B880}" type="slidenum">
              <a:rPr lang="th-TH" smtClean="0">
                <a:solidFill>
                  <a:prstClr val="black"/>
                </a:solidFill>
              </a:rPr>
              <a:pPr/>
              <a:t>102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02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1 เล่ม 1 ข้อ 1</a:t>
            </a:r>
          </a:p>
          <a:p>
            <a:pPr marL="0" indent="0">
              <a:buNone/>
            </a:pPr>
            <a:r>
              <a:rPr lang="th-TH" sz="160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ครูคลิกเพื่อเฉลยคำตอบข้อ 1</a:t>
            </a:r>
          </a:p>
          <a:p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เฉลย</a:t>
            </a:r>
          </a:p>
          <a:p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  ถูกต้อง เพราะอุปกรณ์ในการทำงานเป็นเครื่องมือที่ช่วยให้เกิดความสะดวก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ช่วยผ่อนแรง </a:t>
            </a:r>
          </a:p>
          <a:p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ช่วยให้ได้ผลงานที่มีคุณภาพ ประหยัดเวลา และประหยัดค่าใช้จ่ายระยะยาว ดังนั้น </a:t>
            </a:r>
          </a:p>
          <a:p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เกิดความสะดวกในการทำงานจึงเป็นความสำคัญของอุปกรณ์ในการทำงาน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ข  ไม่ถูกต้อง เพราะเพิ่มเวลาในการทำงานให้มากขึ้นเป็นผลมาจากการเกิดปัญหาในการ</a:t>
            </a:r>
          </a:p>
          <a:p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ทำงานหรือพบข้อบกพร่องของชิ้นงาน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ทำให้ต้องเสียเวลาแก้ไข ซึ่งเป็นการจัดการเวลา</a:t>
            </a:r>
          </a:p>
          <a:p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ในการทำงาน ไม่ใช่เป็นความสำคัญของอุปกรณ์ในการทำงาน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  ไม่ถูกต้อง เพราะทำให้ผลงานที่ออกมาไม่มีคุณภาพ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เป็นผลมาจากฝีมือหรือทักษะในการ</a:t>
            </a:r>
          </a:p>
          <a:p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ทำงานของบุคคลที่ปฏิบัติงาน ซึ่งเกี่ยวข้องกับความถนัดในการทำงาน ไม่ใช่เป็นความ</a:t>
            </a:r>
          </a:p>
          <a:p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สำคัญของอุปกรณ์ในการทำงาน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ง  ไม่ถูกต้อง เพราะช่วยประหยัดค่าใช้จ่ายในระยะสั้น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เป็นผลมาจากการซ่อมแซมอุปกรณ์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เพื่อใช้งานชั่วคราว ซึ่งเกิดจากความจำเป็นในการเลือกใช้อุปกรณ์ทำงาน ไม่ใช่เป็น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ความสำคัญของอุปกรณ์ในการทำงาน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76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62474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ประเภทของอุปกรณ์อำนวยความสะดวกในการทำงานบ้าน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นักเรียนอาสาสมัครเล่าประสบการณ์การใช้อุปกรณ์ในการซักผ้าและรีดผ้า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ครูคลิกภาพอุปกรณ์ที่ใช้ในการดูแลรักษาเสื้อผ้า (อุปกรณ์ในการซักผ้าและรีดผ้า)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    แล้วสุ่มนักเรียนออกมาสาธิตวิธีการใช้งานอุปกรณ์นั้น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ๆ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103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31573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</a:p>
          <a:p>
            <a:r>
              <a:rPr lang="th-TH" sz="1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ประเภทของอุปกรณ์อำนวยความสะดวกในการทำงานบ้าน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ครูให้นักเรียนปฏิบัติกิจกรรมที่ 18 สำรวจอุปกรณ์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รายวิชาพื้นฐาน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   การงานอาชีพและเทคโนโลยี ม. 1 เล่ม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ครูให้นักเรียนปฏิบัติกิจกรรมที่ 19 ค้นคว้าอุปกรณ์เทคโนโลยี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   รายวิชาพื้นฐาน การงานอาชีพและเทคโนโลยี ม. 1 เล่ม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3) ครูคลิก กลับ เพื่อเชื่อมโยงข้อมูลย้อนกลับไปหน้า 89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104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16307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ครูคลิกเพื่อถามคำถามทบทวนความรู้ของนักเรียน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ครูคลิกเฉลยแนวคำตอบ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105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11106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นักเรียนร่วมกันสรุปความรู้เกี่ยวกับความรู้เบื้องต้นเกี่ยวกับอุปกรณ์ทำงานบ้าน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ครูคลิกเพื่อสรุปความรู้เรื่อง ความรู้เบื้องต้นเกี่ยวกับอุปกรณ์ทำงานบ้าน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และให้ความรู้เสริม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    ในส่วนที่นักเรียนสรุปไม่ถูกต้อง</a:t>
            </a: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ครูใช้เวลาในการสรุปประมาณ</a:t>
            </a:r>
            <a:r>
              <a:rPr lang="en-US" sz="1600" b="0" dirty="0" smtClean="0">
                <a:latin typeface="Angsana New" pitchFamily="18" charset="-34"/>
                <a:cs typeface="Angsana New" pitchFamily="18" charset="-34"/>
              </a:rPr>
              <a:t> 10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 นาที (หรือให้ครูใช้เวลาตามความเหมาะสม)</a:t>
            </a:r>
            <a:endParaRPr lang="en-US" sz="1600" b="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106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2638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th-TH" sz="160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1 เล่ม 1 ข้อ 2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th-TH" sz="160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ครูคลิกเพื่อเฉลยคำตอบข้อ 2</a:t>
            </a: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เฉลย</a:t>
            </a:r>
            <a:endParaRPr lang="en-US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  ไม่ถูกต้อง เพราะสารทำความสะอาดเป็นสิ่งที่ใช้ร่วมกับอุปกรณ์ทำความสะอาด เพื่อช่วย</a:t>
            </a: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ขจัดคราบสกปรก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ฆ่าเชื้อโรค และช่วยให้ทำงานได้สะดวกและรวดเร็วขึ้น ดังนั้น ช่วยฆ่า</a:t>
            </a:r>
          </a:p>
          <a:p>
            <a:pPr>
              <a:lnSpc>
                <a:spcPct val="90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เชื้อราจึงเป็นคุณสมบัติของสารทำความสะอาด แต่คำตอบข้อนี้ไม่สัมพันธ์กันกับคำถาม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ข  ไม่ถูกต้อง เพราะสารทำความสะอาดเป็นสิ่งที่ใช้ร่วมกับอุปกรณ์ทำความสะอาด เพื่อช่วย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ขจัดคราบสกปรก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ฆ่าเชื้อโรค และช่วยให้ทำงานได้สะดวกและรวดเร็วขึ้น ดังนั้น ช่วยขจัด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คราบสกปรกจึงเป็นคุณสมบัติของสารทำความสะอาด แต่คำตอบข้อนี้ไม่สัมพันธ์กันกับ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คำถาม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  ไม่ถูกต้อง เพราะสารทำความสะอาดเป็นสิ่งที่ใช้ร่วมกับอุปกรณ์ทำความสะอาด เพื่อช่วย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ขจัดคราบสกปรก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ฆ่าเชื้อโรค และช่วยให้ทำงานได้สะดวกและรวดเร็วขึ้น ซึ่งเป็นการช่วย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ผ่อนแรงในการทำงาน ดังนั้น ช่วยผ่อนแรงในการทำงานจึงเป็นคุณสมบัติของสาร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ทำความสะอาด แต่คำตอบข้อนี้ไม่สัมพันธ์กันกับคำถาม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ง  ถูกต้อง เพราะสารทำความสะอาดเป็นสิ่งที่ใช้ร่วมกับอุปกรณ์ทำความสะอาด เพื่อช่วย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ขจัดคราบสกปรก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ฆ่าเชื้อโรค และช่วยให้ทำงานได้สะดวกและรวดเร็วขึ้น ดังนั้น ช่วยให้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วัสดุมีความทนทานมากขึ้นจึงไม่ใช่คุณสมบัติของสารทำความสะอาด แต่คำตอบข้อนี้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สัมพันธ์กันกับคำถาม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D5733-9A59-437D-9FB7-929CED44E24F}" type="slidenum">
              <a:rPr lang="th-TH" smtClean="0"/>
              <a:t>77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54867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</a:t>
            </a:r>
            <a:r>
              <a:rPr lang="th-TH" sz="160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การงานอาชีพและเทคโนโลยี </a:t>
            </a:r>
            <a:r>
              <a:rPr lang="th-TH" sz="1600" b="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ม. 1 เล่ม 1 ข้อ 3</a:t>
            </a:r>
          </a:p>
          <a:p>
            <a:pPr marL="0" indent="0">
              <a:buNone/>
            </a:pPr>
            <a:r>
              <a:rPr lang="th-TH" sz="1600" b="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ครูคลิกเพื่อเฉลยคำตอบข้อ 3</a:t>
            </a:r>
          </a:p>
          <a:p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เฉลย</a:t>
            </a:r>
          </a:p>
          <a:p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  ถูกต้อง เพราะการติดตั้งสายดินจะช่วย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ให้ผู้ใช้อุปกรณ์ไฟฟ้าเกิดความปลอดภัยจากการ</a:t>
            </a:r>
          </a:p>
          <a:p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ถูก</a:t>
            </a:r>
            <a:r>
              <a:rPr lang="th-TH" sz="1600" b="0" kern="1200" baseline="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ไฟฟ้าชอร์ต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หรือไฟฟ้าดูด ดังนั้น ควรติดตั้งสายดินจึงเป็นหลักปฏิบัติสำคัญที่สุดในการ</a:t>
            </a:r>
          </a:p>
          <a:p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ใช้อุปกรณ์ไฟฟ้า เนื่องจากการไม่ปฏิบัติตามหลักการนี้อาจทำให้เกิดอันตรายถึงแก่ชีวิต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ข  ไม่ถูกต้อง เพราะอุปกรณ์ไฟฟ้าทุกชนิดมีปลั๊กติดกับตัวอุปกรณ์ซึ่งเป็นวิธีการในการผลิต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อุปกรณ์ไฟฟ้า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ดังนั้น ควรมีปลั๊กติดกับตัวอุปกรณ์จึงเป็นหลักปฏิบัติโดยทั่วไป ไม่ใช่หลัก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ปฏิบัติที่สำคัญที่สุดในการใช้อุปกรณ์ไฟฟ้า</a:t>
            </a:r>
          </a:p>
          <a:p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 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ไม่ถูกต้อง เพราะเมื่อใช้อุปกรณ์ไฟฟ้าเสร็จแล้วปิดสวิตช์ทันทีที่เลิกใช้งานจะช่วยประหยัด</a:t>
            </a:r>
          </a:p>
          <a:p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พลังงานไฟฟ้า ดังนั้น ควรปิดสวิตช์ทันทีที่เลิกใช้งานจึงเป็นหลักปฏิบัติโดยทั่วไปในการ</a:t>
            </a:r>
          </a:p>
          <a:p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ใช้อุปกรณ์ไฟฟ้า ไม่ใช่หลักปฏิบัติที่สำคัญที่สุด</a:t>
            </a:r>
          </a:p>
          <a:p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ง  ไม่ถูกต้อง เพราะการตั้งอุปกรณ์ไฟฟ้าบนพื้นที่เรียบ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ทนไฟ และแห้ง เป็นวิธีการติดตั้ง</a:t>
            </a:r>
          </a:p>
          <a:p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อุปกรณ์ไฟฟ้าที่ถูกต้อง 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ดังนั้น ควรตั้งบนพื้นที่เรียบ ทนไฟ และแห้งจึงเป็นหลักปฏิบัติ</a:t>
            </a:r>
          </a:p>
          <a:p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โดยทั่วไป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ไม่ใช่หลักปฏิบัติที่สำคัญที่สุดในการใช้อุปกรณ์ไฟฟ้า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78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5636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th-TH" sz="160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1 เล่ม 1 ข้อ 4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th-TH" sz="160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ครูคลิกเพื่อเฉลยคำตอบข้อ 4</a:t>
            </a: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เฉลย</a:t>
            </a: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  ถูกต้อง เพราะการวิเคราะห์งานเป็นการศึกษาข้อมูลเกี่ยวกับลักษณะของงาน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การเลือกใช้</a:t>
            </a:r>
          </a:p>
          <a:p>
            <a:pPr>
              <a:lnSpc>
                <a:spcPct val="90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วัสดุอุปกรณ์หรือเครื่องมือ และกำหนดคุณสมบัติของผู้ปฏิบัติงาน เพื่อนำไปใช้วางแผนใน</a:t>
            </a:r>
          </a:p>
          <a:p>
            <a:pPr>
              <a:lnSpc>
                <a:spcPct val="90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การทำงาน ดังนั้น การเลือกอุปกรณ์หรือเครื่องมือให้เหมาะสมกับการใช้งานจึงเป็นขั้นตอน</a:t>
            </a:r>
          </a:p>
          <a:p>
            <a:pPr>
              <a:lnSpc>
                <a:spcPct val="90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การวิเคราะห์งานของกระบวนการทำงาน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>
              <a:lnSpc>
                <a:spcPct val="90000"/>
              </a:lnSpc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ข  ไม่ถูกต้อง เพราะการประเมินผลการทำงาน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เป็นการตรวจสอบผลงานที่ทำแล้วว่าเป็นไปตาม</a:t>
            </a:r>
          </a:p>
          <a:p>
            <a:pPr>
              <a:lnSpc>
                <a:spcPct val="90000"/>
              </a:lnSpc>
            </a:pP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วัตถุประสงค์หรือไม่ และมีข้อบกพร่องอะไร ซึ่งการเลือกใช้อุปกรณ์หรือเครื่องมือให้</a:t>
            </a:r>
          </a:p>
          <a:p>
            <a:pPr>
              <a:lnSpc>
                <a:spcPct val="90000"/>
              </a:lnSpc>
            </a:pP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เหมาะสมกับการใช้งาน แสดงว่ายังทำงานไม่เสร็จ ดังนั้นจึงไม่ตรงกับขั้นตอนการประเมิน</a:t>
            </a:r>
          </a:p>
          <a:p>
            <a:pPr>
              <a:lnSpc>
                <a:spcPct val="90000"/>
              </a:lnSpc>
            </a:pP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ผลงานของกระบวนการทำงาน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>
              <a:lnSpc>
                <a:spcPct val="90000"/>
              </a:lnSpc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  ไม่ถูกต้อง เพราะการวางแผนในการทำงานเป็นการกำหนดกรอบการทำงานไว้ล่วงหน้าว่า</a:t>
            </a:r>
          </a:p>
          <a:p>
            <a:pPr>
              <a:lnSpc>
                <a:spcPct val="90000"/>
              </a:lnSpc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จะทำอะไร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ใครทำ และมีวิธีการทำงานอย่างไร ซึ่งการเลือกใช้อุปกรณ์หรือเครื่องมือให้</a:t>
            </a:r>
          </a:p>
          <a:p>
            <a:pPr>
              <a:lnSpc>
                <a:spcPct val="90000"/>
              </a:lnSpc>
            </a:pP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เหมาะสมกับการใช้งาน แสดงว่ายังไม่ได้วางแผนในการทำงาน ดังนั้นจึงไม่ตรงกับขั้นตอน</a:t>
            </a:r>
          </a:p>
          <a:p>
            <a:pPr>
              <a:lnSpc>
                <a:spcPct val="90000"/>
              </a:lnSpc>
            </a:pP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การวางแผนในการทำงานของกระบวนการทำงาน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>
              <a:lnSpc>
                <a:spcPct val="90000"/>
              </a:lnSpc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ง  ไม่ถูกต้อง เพราะการปฏิบัติงานตามลำดับขั้นตอนเป็นการปฏิบัติงานตามแผนที่วางไว้ 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ซึ่งการ</a:t>
            </a:r>
          </a:p>
          <a:p>
            <a:pPr>
              <a:lnSpc>
                <a:spcPct val="90000"/>
              </a:lnSpc>
            </a:pP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เลือกใช้อุปกรณ์หรือเครื่องมือให้เหมาะสมกับการใช้งาน แสดงว่ายังไม่ได้ลงมือทำงาน ดังนั้น</a:t>
            </a:r>
          </a:p>
          <a:p>
            <a:pPr>
              <a:lnSpc>
                <a:spcPct val="90000"/>
              </a:lnSpc>
            </a:pP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จึงไม่ตรงกับขั้นตอนการปฏิบัติงานของกระบวนการทำงาน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dirty="0" smtClean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79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572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4000"/>
              </a:lnSpc>
              <a:buNone/>
            </a:pPr>
            <a:r>
              <a:rPr lang="th-TH" sz="160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1 เล่ม 1 ข้อ 5</a:t>
            </a:r>
          </a:p>
          <a:p>
            <a:pPr marL="0" indent="0">
              <a:lnSpc>
                <a:spcPct val="84000"/>
              </a:lnSpc>
              <a:buNone/>
            </a:pPr>
            <a:r>
              <a:rPr lang="th-TH" sz="160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ครูคลิกเพื่อเฉลยคำตอบข้อ 5</a:t>
            </a:r>
          </a:p>
          <a:p>
            <a:pPr>
              <a:lnSpc>
                <a:spcPct val="84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เฉลย</a:t>
            </a:r>
          </a:p>
          <a:p>
            <a:pPr>
              <a:lnSpc>
                <a:spcPct val="84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  ไม่ถูกต้อง เพราะตามหลักปฏิบัติในการใช้อุปกรณ์ที่มีความแหลมคม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ควรระมัดระวัง</a:t>
            </a:r>
          </a:p>
          <a:p>
            <a:pPr>
              <a:lnSpc>
                <a:spcPct val="84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เป็นพิเศษ โดยสายตาต้องมองที่อุปกรณ์ตลอดเวลาและสำรวมกิริยาไม่พูดไปทำไป </a:t>
            </a:r>
          </a:p>
          <a:p>
            <a:pPr>
              <a:lnSpc>
                <a:spcPct val="84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ซึ่งจะช่วยให้เกิดความปลอดภัยในการทำงาน ดังนั้น มีสมาธิในการทำงานจึงไม่ใช่วิธี</a:t>
            </a:r>
          </a:p>
          <a:p>
            <a:pPr>
              <a:lnSpc>
                <a:spcPct val="84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ที่อาจทำให้เกิดอันตรายจากการใช้อุปกรณ์ที่มีความแหลมคม แต่คำตอบข้อนี้</a:t>
            </a:r>
          </a:p>
          <a:p>
            <a:pPr>
              <a:lnSpc>
                <a:spcPct val="84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ไม่สัมพันธ์กันกับคำถาม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ข  ไม่ถูกต้อง เพราะตามหลักปฏิบัติในการใช้อุปกรณ์ที่มีความแหลมคม ควรนั่งทำงานใน</a:t>
            </a:r>
          </a:p>
          <a:p>
            <a:pPr marL="0" marR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บริเวณที่มีแสงสว่าง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จะทำให้มองเห็นอุปกรณ์และช่วยป้องกันอุบัติเหตุได้ ดังนั้น </a:t>
            </a:r>
          </a:p>
          <a:p>
            <a:pPr marL="0" marR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นั่งในที่ที่มีแสงสว่างเพียงพอจึงไม่ใช่วิธีที่อาจทำให้เกิดอันตรายจากการใช้อุปกรณ์</a:t>
            </a:r>
          </a:p>
          <a:p>
            <a:pPr marL="0" marR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ที่มีความแหลมคม แต่คำตอบข้อนี้ไม่สัมพันธ์กันกับคำถาม</a:t>
            </a:r>
          </a:p>
          <a:p>
            <a:pPr marL="0" marR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  ไม่ถูกต้อง เพราะตามหลักปฏิบัติในการใช้อุปกรณ์ที่มีความแหลมคม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ไม่ควรวาง</a:t>
            </a:r>
          </a:p>
          <a:p>
            <a:pPr marL="0" marR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อุปกรณ์ระเกะระกะไว้บนพื้น เพื่อป้องกันการเกิดอุบัติเหตุ ดังนั้น 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จัดวางอุปกรณ์</a:t>
            </a:r>
          </a:p>
          <a:p>
            <a:pPr marL="0" marR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ให้เป็นที่เป็นทาง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จึงไม่ใช่วิธีที่อาจทำให้เกิดอันตรายจากการใช้อุปกรณ์ที่มีความ</a:t>
            </a:r>
          </a:p>
          <a:p>
            <a:pPr marL="0" marR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แหลมคม แต่คำตอบข้อนี้ไม่สัมพันธ์กันกับคำถาม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ง  ถูกต้อง เพราะการเก็บอุปกรณ์ที่มีความแหลมคมใส่กระเป๋าเสื้อหรือกางเกง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จะทำให้</a:t>
            </a:r>
          </a:p>
          <a:p>
            <a:pPr marL="0" marR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เกิดอุบัติเหตุได้ เช่น ถูกปลายแหลมของอุปกรณ์ทิ่มแทงร่างกาย ดังนั้น  เก็บอุปกรณ์</a:t>
            </a:r>
          </a:p>
          <a:p>
            <a:pPr marL="0" marR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ใส่กระเป๋าเสื้อหรือกางเกงจึงเป็นวิธีที่อาจทำให้เกิดอันตรายจากการใช้อุปกรณ์ที่มี</a:t>
            </a:r>
          </a:p>
          <a:p>
            <a:pPr marL="0" marR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ความแหลมคม แต่คำตอบข้อนี้สัมพันธ์กันกับคำถาม</a:t>
            </a:r>
          </a:p>
          <a:p>
            <a:pPr>
              <a:lnSpc>
                <a:spcPct val="84000"/>
              </a:lnSpc>
            </a:pPr>
            <a:endParaRPr lang="th-TH" dirty="0" smtClean="0"/>
          </a:p>
          <a:p>
            <a:pPr>
              <a:lnSpc>
                <a:spcPct val="84000"/>
              </a:lnSpc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80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8659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th-TH" sz="160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1 เล่ม 1 ข้อ 6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th-TH" sz="160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ครูคลิกเพื่อเฉลยคำตอบข้อ 6</a:t>
            </a: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เฉลย</a:t>
            </a:r>
          </a:p>
          <a:p>
            <a:pPr>
              <a:lnSpc>
                <a:spcPct val="90000"/>
              </a:lnSpc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  ถูกต้อง เพราะการรีดผ้าครั้งละหลาย ๆ ชุด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เป็นการเปิดสวิตช์เตารีดครั้งเดียวแต่ใช้ความร้อน</a:t>
            </a:r>
          </a:p>
          <a:p>
            <a:pPr>
              <a:lnSpc>
                <a:spcPct val="90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ได้นาน ซึ่งเป็นวิธีการใช้เครื่องใช้ไฟฟ้าแบบประหยัดพลังงาน ดังนั้น กุลรีดผ้าครั้งละ</a:t>
            </a:r>
          </a:p>
          <a:p>
            <a:pPr>
              <a:lnSpc>
                <a:spcPct val="90000"/>
              </a:lnSpc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หลาย ๆ ชุด แสดงว่ากุลใช้เตารีดไฟฟ้าแบบประหยัดพลังงาน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>
              <a:lnSpc>
                <a:spcPct val="90000"/>
              </a:lnSpc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ข  ไม่ถูกต้อง เพราะการพรมน้ำให้มีความชื้นมาก ๆ จะทำให้สิ้นเปลืองพลังงานไฟฟ้าและเตารีด</a:t>
            </a:r>
          </a:p>
          <a:p>
            <a:pPr>
              <a:lnSpc>
                <a:spcPct val="90000"/>
              </a:lnSpc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ชำรุดได้ง่าย ดังนั้น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กล้าพรมผ้าให้มีความชื้นมาก ๆ แสดงว่ากล้าไม่ได้ใช้เตารีดไฟฟ้าแบบ</a:t>
            </a:r>
          </a:p>
          <a:p>
            <a:pPr>
              <a:lnSpc>
                <a:spcPct val="90000"/>
              </a:lnSpc>
            </a:pP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ประหยัดพลังงาน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  ไม่ถูกต้อง เพราะการรีดผ้าสลับกับการดูโทรทัศน์จะต้องมีการลดระดับอุณหภูมิความร้อนหรือ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ตัดกระแสไฟฟ้าในเตารีดไฟฟ้าหลายครั้ง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ทำให้สิ้นเปลืองพลังงานไฟฟ้า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ดังนั้น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แก้วรีดผ้า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สลับกับการดูโทรทัศน์ แสดงว่าแก้วไม่ได้ใช้เตารีดไฟฟ้าแบบประหยัดพลังงาน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ง  ไม่ถูกต้อง เพราะการรีดผ้าเช็ดหน้าสามารถทำได้หลังจากถอดปลั๊กไฟออกแล้ว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เนื่องจาก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เตารีดไฟฟ้าจะยังคงมีความร้อนอยู่ ซึ่งจะช่วยประหยัดพลังงานไฟฟ้าได้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ดังนั้น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ก้อยถอด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ปลั๊กไฟออกหลังจากรีดผ้าเช็ดหน้า แสดงว่าก้อยไม่ได้ใช้เตารีดไฟฟ้าแบบประหยัดพลังงาน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>
              <a:lnSpc>
                <a:spcPct val="90000"/>
              </a:lnSpc>
            </a:pPr>
            <a:endParaRPr lang="th-T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 smtClean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81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8257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1 เล่ม 1 ข้อ 7</a:t>
            </a:r>
          </a:p>
          <a:p>
            <a:pPr marL="0" indent="0">
              <a:buNone/>
            </a:pPr>
            <a:r>
              <a:rPr lang="th-TH" sz="1600" b="0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ครูคลิกเพื่อเฉลยคำตอบข้อ 7</a:t>
            </a:r>
          </a:p>
          <a:p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เฉลย</a:t>
            </a:r>
            <a:endParaRPr lang="en-US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  ไม่ถูกต้อง เพราะตามวิธีการใช้ตู้เย็น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เมื่อเปิดตู้เย็นอุณหภูมิในตู้เย็นจะสูงขึ้นทำให้เปลืองไฟ </a:t>
            </a:r>
          </a:p>
          <a:p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ดังนั้น เปิด–ปิดตู้เย็นบ่อย ๆ จึงไม่ใช่วิธีการใช้ตู้เย็นแบบประหยัดพลังงาน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ข  ไม่ถูกต้อง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เพราะตามวิธีการใช้ตู้เย็น ตู้เย็นที่มีขนาดใหญ่จะใช้กำลังไฟฟ้าในการทำความเย็น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หรือเปลืองไฟมากกว่าตู้เย็นขนาดเล็ก ดังนั้น ใช้ตู้เย็นที่มีขนาดใหญ่จึงไม่ใช่วิธีการใช้ตู้เย็น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แบบประหยัดพลังงาน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  ถูกต้อง เพราะตามวิธีการใช้ตู้เย็น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ตู้เย็นที่มีประตูเดียวจะสิ้นเปลืองพลังงานไฟฟ้าน้อยกว่า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ตู้เย็นที่มี 2 ประตู ดังนั้น ใช้ตู้เย็นที่มีประตูเดียวจึงเป็นวิธีการใช้ตู้เย็นแบบประหยัดพลังงาน</a:t>
            </a:r>
          </a:p>
          <a:p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ง  ไม่ถูกต้อง เพราะตามวิธีการใช้ตู้เย็น ควรเลือกใช้ตู้เย็นที่มีฉลากแสดงระดับประสิทธิภาพ</a:t>
            </a:r>
          </a:p>
          <a:p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อุปกรณ์ไฟฟ้า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ซึ่งสำนักงานมาตรฐานผลิตภัณฑ์อุตสาหกรรม (สมอ.) เป็นผู้ตรวจสอบและ</a:t>
            </a:r>
          </a:p>
          <a:p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รับรองคุณภาพ โดยกำหนดตัวเลข 1–5 เป็นสัญลักษณ์แสดงการประหยัดพลังงานไฟฟ้า </a:t>
            </a:r>
          </a:p>
          <a:p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ดังนั้น ใช้ตู้เย็นที่มีฉลากแสดงตราสินค้าจึงไม่ใช่วิธีการใช้ตู้เย็นแบบประหยัดพลังงาน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dirty="0" smtClean="0"/>
          </a:p>
          <a:p>
            <a:endParaRPr lang="th-TH" dirty="0" smtClean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E6F5C-4ED9-4FF8-928D-D974F61325B9}" type="slidenum">
              <a:rPr lang="th-TH" smtClean="0"/>
              <a:t>82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17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th-TH" alt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th-TH" alt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6B7CD2-0CA2-4370-A681-F6B2BDC5E110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9281-E957-4449-8A74-616F1F700F1B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th-T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th-TH" alt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9D2D5C35-5548-4B9E-A81F-53B133E0B542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50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49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33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51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232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66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82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359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E20594-D048-434C-AC04-1363B4A29839}" type="slidenum">
              <a:rPr lang="en-US" altLang="en-US" smtClean="0"/>
              <a:pPr/>
              <a:t>‹#›</a:t>
            </a:fld>
            <a:endParaRPr lang="th-TH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7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95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50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46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60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5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33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98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78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32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0025AA7-468E-4F17-A0EE-BB684043A9AB}" type="slidenum">
              <a:rPr lang="en-US" altLang="en-US" smtClean="0"/>
              <a:pPr/>
              <a:t>‹#›</a:t>
            </a:fld>
            <a:endParaRPr lang="th-TH" alt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07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108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53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8C73-A874-4A5E-BB32-B98EB7C538B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E9A0A-DDCA-43BD-8D84-50BBCACF0718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38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แทนวันที่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08D9D13-CA34-4330-9323-81A0CF32E44F}" type="datetime1">
              <a:rPr lang="th-TH" smtClean="0"/>
              <a:pPr/>
              <a:t>07/11/58</a:t>
            </a:fld>
            <a:endParaRPr lang="th-TH"/>
          </a:p>
        </p:txBody>
      </p:sp>
      <p:sp>
        <p:nvSpPr>
          <p:cNvPr id="17" name="ตัวแทนท้ายกระดา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th-TH">
              <a:solidFill>
                <a:srgbClr val="D1282E"/>
              </a:solidFill>
            </a:endParaRPr>
          </a:p>
        </p:txBody>
      </p:sp>
      <p:sp>
        <p:nvSpPr>
          <p:cNvPr id="29" name="ตัวแทนหมายเลขภาพนิ่ง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6DFD11-9C27-4122-BEE2-2306CEDA8F12}" type="slidenum">
              <a:rPr lang="th-TH" smtClean="0">
                <a:solidFill>
                  <a:srgbClr val="D1282E"/>
                </a:solidFill>
              </a:rPr>
              <a:pPr/>
              <a:t>‹#›</a:t>
            </a:fld>
            <a:endParaRPr lang="th-TH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579BE-3781-4A7D-8EAA-92BF2B814F39}" type="datetime1">
              <a:rPr lang="th-TH" smtClean="0">
                <a:solidFill>
                  <a:srgbClr val="D1282E"/>
                </a:solidFill>
              </a:rPr>
              <a:pPr/>
              <a:t>07/11/58</a:t>
            </a:fld>
            <a:endParaRPr lang="th-TH">
              <a:solidFill>
                <a:srgbClr val="D1282E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D1282E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56DFD11-9C27-4122-BEE2-2306CEDA8F1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ตัวแทนเนื้อหา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2070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2" name="ตัวแทนวันที่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1650B-BE5D-41DF-B95F-30870C6C8C0D}" type="datetime1">
              <a:rPr lang="th-TH" smtClean="0">
                <a:solidFill>
                  <a:srgbClr val="D1282E"/>
                </a:solidFill>
              </a:rPr>
              <a:pPr/>
              <a:t>07/11/58</a:t>
            </a:fld>
            <a:endParaRPr lang="th-TH">
              <a:solidFill>
                <a:srgbClr val="D1282E"/>
              </a:solidFill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56DFD11-9C27-4122-BEE2-2306CEDA8F1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2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8" name="ตัวแทนวันที่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1402341-DA89-4C67-AE41-F608AAB724EB}" type="datetime1">
              <a:rPr lang="th-TH" smtClean="0">
                <a:solidFill>
                  <a:srgbClr val="D1282E"/>
                </a:solidFill>
              </a:rPr>
              <a:pPr/>
              <a:t>07/11/58</a:t>
            </a:fld>
            <a:endParaRPr lang="th-TH">
              <a:solidFill>
                <a:srgbClr val="D1282E"/>
              </a:solidFill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56DFD11-9C27-4122-BEE2-2306CEDA8F1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2" name="ตัวแทนท้ายกระดา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h-TH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4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แทนเนื้อหา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แทนวันที่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6E85948-9D46-42D7-BD09-98362360A8A6}" type="datetime1">
              <a:rPr lang="th-TH" smtClean="0">
                <a:solidFill>
                  <a:srgbClr val="D1282E"/>
                </a:solidFill>
              </a:rPr>
              <a:pPr/>
              <a:t>07/11/58</a:t>
            </a:fld>
            <a:endParaRPr lang="th-TH">
              <a:solidFill>
                <a:srgbClr val="D1282E"/>
              </a:solidFill>
            </a:endParaRPr>
          </a:p>
        </p:txBody>
      </p:sp>
      <p:sp>
        <p:nvSpPr>
          <p:cNvPr id="12" name="ตัวแทนหมายเลขภาพนิ่ง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56DFD11-9C27-4122-BEE2-2306CEDA8F1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h-TH">
              <a:solidFill>
                <a:srgbClr val="D1282E"/>
              </a:solidFill>
            </a:endParaRPr>
          </a:p>
        </p:txBody>
      </p:sp>
      <p:sp>
        <p:nvSpPr>
          <p:cNvPr id="16" name="ตัวแทนข้อความ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5" name="ตัวแทนข้อความ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83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266CC-58D1-4C20-A2EF-94F96601F8AD}" type="datetime1">
              <a:rPr lang="th-TH" smtClean="0">
                <a:solidFill>
                  <a:srgbClr val="D1282E"/>
                </a:solidFill>
              </a:rPr>
              <a:pPr/>
              <a:t>07/11/58</a:t>
            </a:fld>
            <a:endParaRPr lang="th-TH">
              <a:solidFill>
                <a:srgbClr val="D1282E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D1282E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56DFD11-9C27-4122-BEE2-2306CEDA8F1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58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th-TH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7150855-3086-4B15-A988-9F301B88E8F8}" type="slidenum">
              <a:rPr lang="en-US" altLang="en-US" smtClean="0"/>
              <a:pPr/>
              <a:t>‹#›</a:t>
            </a:fld>
            <a:endParaRPr lang="th-TH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h-TH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2B5-5C33-4A29-A486-CF0F53170AA4}" type="datetime1">
              <a:rPr lang="th-TH" smtClean="0">
                <a:solidFill>
                  <a:srgbClr val="D1282E"/>
                </a:solidFill>
              </a:rPr>
              <a:pPr/>
              <a:t>07/11/58</a:t>
            </a:fld>
            <a:endParaRPr lang="th-TH">
              <a:solidFill>
                <a:srgbClr val="D1282E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D1282E"/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6DFD11-9C27-4122-BEE2-2306CEDA8F12}" type="slidenum">
              <a:rPr lang="th-TH" smtClean="0">
                <a:solidFill>
                  <a:srgbClr val="D1282E"/>
                </a:solidFill>
              </a:rPr>
              <a:pPr/>
              <a:t>‹#›</a:t>
            </a:fld>
            <a:endParaRPr lang="th-TH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43D2-3341-4345-B3EC-D15E7EE46CDF}" type="datetime1">
              <a:rPr lang="th-TH" smtClean="0">
                <a:solidFill>
                  <a:srgbClr val="D1282E"/>
                </a:solidFill>
              </a:rPr>
              <a:pPr/>
              <a:t>07/11/58</a:t>
            </a:fld>
            <a:endParaRPr lang="th-TH">
              <a:solidFill>
                <a:srgbClr val="D1282E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D1282E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56DFD11-9C27-4122-BEE2-2306CEDA8F1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9683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สี่เหลี่ยมผืนผ้า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12" name="ตัวแทนวันที่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D0F2990F-C2EE-49F7-98BC-B05ED0510E55}" type="datetime1">
              <a:rPr lang="th-TH" smtClean="0">
                <a:solidFill>
                  <a:srgbClr val="D1282E"/>
                </a:solidFill>
              </a:rPr>
              <a:pPr/>
              <a:t>07/11/58</a:t>
            </a:fld>
            <a:endParaRPr lang="th-TH">
              <a:solidFill>
                <a:srgbClr val="D1282E"/>
              </a:solidFill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56DFD11-9C27-4122-BEE2-2306CEDA8F12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th-TH">
              <a:solidFill>
                <a:srgbClr val="D1282E"/>
              </a:solidFill>
            </a:endParaRP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0538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1FED-542D-4AE5-821C-84859924C75C}" type="datetime1">
              <a:rPr lang="th-TH" smtClean="0">
                <a:solidFill>
                  <a:srgbClr val="D1282E"/>
                </a:solidFill>
              </a:rPr>
              <a:pPr/>
              <a:t>07/11/58</a:t>
            </a:fld>
            <a:endParaRPr lang="th-TH">
              <a:solidFill>
                <a:srgbClr val="D1282E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D1282E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DFD11-9C27-4122-BEE2-2306CEDA8F1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922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5220D03-63A7-43BF-8A23-D1FB452E2E1C}" type="datetime1">
              <a:rPr lang="th-TH" smtClean="0">
                <a:solidFill>
                  <a:srgbClr val="D1282E"/>
                </a:solidFill>
              </a:rPr>
              <a:pPr/>
              <a:t>07/11/58</a:t>
            </a:fld>
            <a:endParaRPr lang="th-TH">
              <a:solidFill>
                <a:srgbClr val="D1282E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th-TH">
              <a:solidFill>
                <a:srgbClr val="D1282E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56DFD11-9C27-4122-BEE2-2306CEDA8F1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976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th-TH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E635682-E136-4D82-8A7C-440D3FCE6E1B}" type="slidenum">
              <a:rPr lang="en-US" altLang="en-US" smtClean="0"/>
              <a:pPr/>
              <a:t>‹#›</a:t>
            </a:fld>
            <a:endParaRPr lang="th-TH" alt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h-TH" alt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E7D8369-B138-49B5-9158-25D046DE396C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4771B2-B364-4E6D-BE11-4585E4FA027D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21E8E2-33DE-4943-8763-BA68364ABF36}" type="slidenum">
              <a:rPr lang="en-US" altLang="en-US" smtClean="0"/>
              <a:pPr/>
              <a:t>‹#›</a:t>
            </a:fld>
            <a:endParaRPr lang="th-TH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th-TH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4154D7AE-CF15-4AB8-97FB-E103FEAB6E62}" type="slidenum">
              <a:rPr lang="en-US" altLang="en-US" smtClean="0"/>
              <a:pPr/>
              <a:t>‹#›</a:t>
            </a:fld>
            <a:endParaRPr lang="th-TH" alt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th-TH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h-TH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h-TH" alt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6ED2D36-0658-41A5-BA0B-78BCCA31EE43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F488C73-A874-4A5E-BB32-B98EB7C538B6}" type="datetimeFigureOut">
              <a:rPr lang="th-TH" smtClean="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07/11/58</a:t>
            </a:fld>
            <a:endParaRPr lang="th-TH" smtClean="0">
              <a:solidFill>
                <a:prstClr val="black">
                  <a:tint val="75000"/>
                </a:prstClr>
              </a:solidFill>
              <a:latin typeface="Calibri"/>
              <a:cs typeface="Cordia New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 smtClean="0">
              <a:solidFill>
                <a:prstClr val="black">
                  <a:tint val="75000"/>
                </a:prstClr>
              </a:solidFill>
              <a:latin typeface="Calibri"/>
              <a:cs typeface="Cordia New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FE9A0A-DDCA-43BD-8D84-50BBCACF0718}" type="slidenum">
              <a:rPr lang="th-TH" smtClean="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3123304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F488C73-A874-4A5E-BB32-B98EB7C538B6}" type="datetimeFigureOut">
              <a:rPr lang="th-TH" smtClean="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07/11/58</a:t>
            </a:fld>
            <a:endParaRPr lang="th-TH" smtClean="0">
              <a:solidFill>
                <a:prstClr val="black">
                  <a:tint val="75000"/>
                </a:prstClr>
              </a:solidFill>
              <a:latin typeface="Calibri"/>
              <a:cs typeface="Cordia New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 smtClean="0">
              <a:solidFill>
                <a:prstClr val="black">
                  <a:tint val="75000"/>
                </a:prstClr>
              </a:solidFill>
              <a:latin typeface="Calibri"/>
              <a:cs typeface="Cordia New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FE9A0A-DDCA-43BD-8D84-50BBCACF0718}" type="slidenum">
              <a:rPr lang="th-TH" smtClean="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391299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ตัวแทนชื่อเรื่อง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แทนข้อความ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แทนวันที่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EDC69EA-3724-40D9-93D9-CF8F0FCDBFEB}" type="datetime1">
              <a:rPr lang="th-TH" smtClean="0">
                <a:solidFill>
                  <a:srgbClr val="D1282E"/>
                </a:solidFill>
                <a:latin typeface="Angsana New"/>
                <a:cs typeface="Angsana Ne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07/11/58</a:t>
            </a:fld>
            <a:endParaRPr lang="th-TH">
              <a:solidFill>
                <a:srgbClr val="D1282E"/>
              </a:solidFill>
              <a:latin typeface="Angsana New"/>
              <a:cs typeface="Angsana New"/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srgbClr val="D1282E"/>
              </a:solidFill>
              <a:latin typeface="Angsana New"/>
              <a:cs typeface="Angsana New"/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3" name="ตัวแทน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56DFD11-9C27-4122-BEE2-2306CEDA8F12}" type="slidenum">
              <a:rPr lang="th-TH" smtClean="0">
                <a:latin typeface="Angsana New"/>
                <a:cs typeface="Angsana Ne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h-TH">
              <a:latin typeface="Angsana New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387169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17.xml"/><Relationship Id="rId7" Type="http://schemas.openxmlformats.org/officeDocument/2006/relationships/slide" Target="slide2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3.png"/><Relationship Id="rId15" Type="http://schemas.microsoft.com/office/2007/relationships/hdphoto" Target="../media/hdphoto8.wdp"/><Relationship Id="rId10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11" Type="http://schemas.openxmlformats.org/officeDocument/2006/relationships/image" Target="../media/image9.png"/><Relationship Id="rId5" Type="http://schemas.openxmlformats.org/officeDocument/2006/relationships/image" Target="../media/image20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4.wdp"/><Relationship Id="rId5" Type="http://schemas.openxmlformats.org/officeDocument/2006/relationships/image" Target="../media/image24.png"/><Relationship Id="rId4" Type="http://schemas.microsoft.com/office/2007/relationships/hdphoto" Target="../media/hdphoto13.wdp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6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34.png"/><Relationship Id="rId12" Type="http://schemas.microsoft.com/office/2007/relationships/hdphoto" Target="../media/hdphoto3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0.png"/><Relationship Id="rId11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microsoft.com/office/2007/relationships/hdphoto" Target="../media/hdphoto5.wdp"/><Relationship Id="rId9" Type="http://schemas.openxmlformats.org/officeDocument/2006/relationships/image" Target="../media/image35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2.wdp"/><Relationship Id="rId3" Type="http://schemas.openxmlformats.org/officeDocument/2006/relationships/image" Target="../media/image330.png"/><Relationship Id="rId7" Type="http://schemas.microsoft.com/office/2007/relationships/hdphoto" Target="../media/hdphoto13.wdp"/><Relationship Id="rId12" Type="http://schemas.openxmlformats.org/officeDocument/2006/relationships/image" Target="../media/image22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microsoft.com/office/2007/relationships/hdphoto" Target="../media/hdphoto18.wdp"/><Relationship Id="rId5" Type="http://schemas.microsoft.com/office/2007/relationships/hdphoto" Target="../media/hdphoto10.wdp"/><Relationship Id="rId15" Type="http://schemas.microsoft.com/office/2007/relationships/hdphoto" Target="../media/hdphoto6.wdp"/><Relationship Id="rId10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microsoft.com/office/2007/relationships/hdphoto" Target="../media/hdphoto3.wdp"/><Relationship Id="rId1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1.png"/><Relationship Id="rId3" Type="http://schemas.openxmlformats.org/officeDocument/2006/relationships/image" Target="../media/image29.jpg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jpg"/><Relationship Id="rId11" Type="http://schemas.microsoft.com/office/2007/relationships/hdphoto" Target="../media/hdphoto9.wdp"/><Relationship Id="rId5" Type="http://schemas.microsoft.com/office/2007/relationships/hdphoto" Target="../media/hdphoto13.wdp"/><Relationship Id="rId10" Type="http://schemas.openxmlformats.org/officeDocument/2006/relationships/image" Target="../media/image19.png"/><Relationship Id="rId4" Type="http://schemas.openxmlformats.org/officeDocument/2006/relationships/image" Target="../media/image23.png"/><Relationship Id="rId9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6.xml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slide" Target="slide1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20.wdp"/><Relationship Id="rId11" Type="http://schemas.openxmlformats.org/officeDocument/2006/relationships/image" Target="../media/image9.png"/><Relationship Id="rId5" Type="http://schemas.openxmlformats.org/officeDocument/2006/relationships/image" Target="../media/image43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9.png"/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12" Type="http://schemas.microsoft.com/office/2007/relationships/hdphoto" Target="../media/hdphoto23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5" Type="http://schemas.openxmlformats.org/officeDocument/2006/relationships/image" Target="../media/image41.pn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slide" Target="slide16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microsoft.com/office/2007/relationships/hdphoto" Target="../media/hdphoto28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25.wdp"/><Relationship Id="rId11" Type="http://schemas.openxmlformats.org/officeDocument/2006/relationships/image" Target="../media/image59.png"/><Relationship Id="rId5" Type="http://schemas.openxmlformats.org/officeDocument/2006/relationships/image" Target="../media/image56.jpeg"/><Relationship Id="rId15" Type="http://schemas.openxmlformats.org/officeDocument/2006/relationships/image" Target="../media/image9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58.png"/><Relationship Id="rId14" Type="http://schemas.microsoft.com/office/2007/relationships/hdphoto" Target="../media/hdphoto29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microsoft.com/office/2007/relationships/hdphoto" Target="../media/hdphoto30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69.jpeg"/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12" Type="http://schemas.microsoft.com/office/2007/relationships/hdphoto" Target="../media/hdphoto34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1.wdp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microsoft.com/office/2007/relationships/hdphoto" Target="../media/hdphoto33.wdp"/><Relationship Id="rId4" Type="http://schemas.openxmlformats.org/officeDocument/2006/relationships/image" Target="../media/image64.jpeg"/><Relationship Id="rId9" Type="http://schemas.openxmlformats.org/officeDocument/2006/relationships/image" Target="../media/image67.png"/><Relationship Id="rId1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slide" Target="slid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supannee.plons\Downloads\การงาน\dreamstime_xxl_133241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5" y="1700809"/>
            <a:ext cx="9155606" cy="51571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2169" y="551450"/>
            <a:ext cx="5814942" cy="129614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endParaRPr lang="th-TH" sz="44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ctrTitle"/>
          </p:nvPr>
        </p:nvSpPr>
        <p:spPr>
          <a:xfrm>
            <a:off x="2225700" y="803478"/>
            <a:ext cx="5107879" cy="792088"/>
          </a:xfrm>
        </p:spPr>
        <p:txBody>
          <a:bodyPr>
            <a:noAutofit/>
          </a:bodyPr>
          <a:lstStyle/>
          <a:p>
            <a:pPr algn="r"/>
            <a:r>
              <a:rPr lang="th-TH" sz="5400" b="1" dirty="0" smtClean="0">
                <a:solidFill>
                  <a:schemeClr val="bg1"/>
                </a:solidFill>
                <a:latin typeface="Angsana New" pitchFamily="18" charset="-34"/>
              </a:rPr>
              <a:t>หน่วยการเรียนรู้ที่ 2</a:t>
            </a:r>
            <a:endParaRPr lang="th-TH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32" name="กลุ่ม 31"/>
          <p:cNvGrpSpPr/>
          <p:nvPr/>
        </p:nvGrpSpPr>
        <p:grpSpPr>
          <a:xfrm>
            <a:off x="3491880" y="4379620"/>
            <a:ext cx="2160241" cy="1569660"/>
            <a:chOff x="3563887" y="2507412"/>
            <a:chExt cx="2160241" cy="1569660"/>
          </a:xfrm>
        </p:grpSpPr>
        <p:sp>
          <p:nvSpPr>
            <p:cNvPr id="9" name="Plaque 4"/>
            <p:cNvSpPr/>
            <p:nvPr/>
          </p:nvSpPr>
          <p:spPr>
            <a:xfrm>
              <a:off x="3563887" y="2507412"/>
              <a:ext cx="2160241" cy="1569660"/>
            </a:xfrm>
            <a:prstGeom prst="plaque">
              <a:avLst>
                <a:gd name="adj" fmla="val 16489"/>
              </a:avLst>
            </a:prstGeom>
            <a:solidFill>
              <a:srgbClr val="7030A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algn="ctr">
                <a:defRPr/>
              </a:pPr>
              <a:endParaRPr lang="th-TH" sz="3600" b="1" kern="0" cap="all" dirty="0">
                <a:ln w="90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ngsana New" pitchFamily="18" charset="-34"/>
              </a:endParaRPr>
            </a:p>
          </p:txBody>
        </p:sp>
        <p:sp>
          <p:nvSpPr>
            <p:cNvPr id="10" name="สี่เหลี่ยมผืนผ้า 9"/>
            <p:cNvSpPr/>
            <p:nvPr/>
          </p:nvSpPr>
          <p:spPr>
            <a:xfrm>
              <a:off x="3892840" y="2870099"/>
              <a:ext cx="1502334" cy="83099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th-TH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ฉลาดใช้</a:t>
              </a:r>
              <a:endPara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1" name="Group 29"/>
          <p:cNvGrpSpPr/>
          <p:nvPr/>
        </p:nvGrpSpPr>
        <p:grpSpPr>
          <a:xfrm rot="16200000">
            <a:off x="4154326" y="3703552"/>
            <a:ext cx="898972" cy="351656"/>
            <a:chOff x="-1620688" y="3720211"/>
            <a:chExt cx="898972" cy="42048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2" name="Chevron 30"/>
            <p:cNvSpPr/>
            <p:nvPr/>
          </p:nvSpPr>
          <p:spPr>
            <a:xfrm>
              <a:off x="-1620688" y="3720211"/>
              <a:ext cx="288032" cy="42048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3" name="Chevron 31"/>
            <p:cNvSpPr/>
            <p:nvPr/>
          </p:nvSpPr>
          <p:spPr>
            <a:xfrm>
              <a:off x="-1332656" y="3720211"/>
              <a:ext cx="288032" cy="42048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4" name="Chevron 32"/>
            <p:cNvSpPr/>
            <p:nvPr/>
          </p:nvSpPr>
          <p:spPr>
            <a:xfrm>
              <a:off x="-1009748" y="3720211"/>
              <a:ext cx="288032" cy="42048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5" name="Group 33"/>
          <p:cNvGrpSpPr/>
          <p:nvPr/>
        </p:nvGrpSpPr>
        <p:grpSpPr>
          <a:xfrm rot="10800000">
            <a:off x="2555777" y="4996054"/>
            <a:ext cx="898972" cy="351656"/>
            <a:chOff x="-1620688" y="3720211"/>
            <a:chExt cx="898972" cy="42048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6" name="Chevron 34"/>
            <p:cNvSpPr/>
            <p:nvPr/>
          </p:nvSpPr>
          <p:spPr>
            <a:xfrm>
              <a:off x="-1620688" y="3720211"/>
              <a:ext cx="288032" cy="42048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7" name="Chevron 35"/>
            <p:cNvSpPr/>
            <p:nvPr/>
          </p:nvSpPr>
          <p:spPr>
            <a:xfrm>
              <a:off x="-1332656" y="3720211"/>
              <a:ext cx="288032" cy="42048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8" name="Chevron 36"/>
            <p:cNvSpPr/>
            <p:nvPr/>
          </p:nvSpPr>
          <p:spPr>
            <a:xfrm>
              <a:off x="-1009748" y="3720211"/>
              <a:ext cx="288032" cy="42048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9" name="Group 37"/>
          <p:cNvGrpSpPr/>
          <p:nvPr/>
        </p:nvGrpSpPr>
        <p:grpSpPr>
          <a:xfrm>
            <a:off x="5796136" y="4988622"/>
            <a:ext cx="898972" cy="351656"/>
            <a:chOff x="-1620688" y="3720211"/>
            <a:chExt cx="898972" cy="42048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0" name="Chevron 38"/>
            <p:cNvSpPr/>
            <p:nvPr/>
          </p:nvSpPr>
          <p:spPr>
            <a:xfrm>
              <a:off x="-1620688" y="3720211"/>
              <a:ext cx="288032" cy="42048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1" name="Chevron 39"/>
            <p:cNvSpPr/>
            <p:nvPr/>
          </p:nvSpPr>
          <p:spPr>
            <a:xfrm>
              <a:off x="-1332656" y="3720211"/>
              <a:ext cx="288032" cy="42048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2" name="Chevron 40"/>
            <p:cNvSpPr/>
            <p:nvPr/>
          </p:nvSpPr>
          <p:spPr>
            <a:xfrm>
              <a:off x="-1009748" y="3720211"/>
              <a:ext cx="288032" cy="42048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28" name="กลุ่ม 27"/>
          <p:cNvGrpSpPr/>
          <p:nvPr/>
        </p:nvGrpSpPr>
        <p:grpSpPr>
          <a:xfrm>
            <a:off x="258578" y="4583247"/>
            <a:ext cx="2232248" cy="1296144"/>
            <a:chOff x="6732240" y="2420888"/>
            <a:chExt cx="2232248" cy="1296144"/>
          </a:xfrm>
        </p:grpSpPr>
        <p:sp>
          <p:nvSpPr>
            <p:cNvPr id="6" name="Rounded Rectangle 9"/>
            <p:cNvSpPr/>
            <p:nvPr/>
          </p:nvSpPr>
          <p:spPr>
            <a:xfrm>
              <a:off x="6732240" y="2420888"/>
              <a:ext cx="2232248" cy="1296144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indent="177800" algn="ctr"/>
              <a:endParaRPr lang="th-TH" sz="2400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04248" y="2507412"/>
              <a:ext cx="20882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th-TH" sz="2400" b="1" dirty="0">
                  <a:solidFill>
                    <a:schemeClr val="bg1"/>
                  </a:solidFill>
                  <a:latin typeface="Angsana New" pitchFamily="18" charset="-34"/>
                </a:rPr>
                <a:t>การใช้</a:t>
              </a:r>
              <a:r>
                <a:rPr lang="th-TH" sz="2400" b="1" dirty="0" smtClean="0">
                  <a:solidFill>
                    <a:schemeClr val="bg1"/>
                  </a:solidFill>
                  <a:latin typeface="Angsana New" pitchFamily="18" charset="-34"/>
                </a:rPr>
                <a:t>อุปกรณ์</a:t>
              </a:r>
            </a:p>
            <a:p>
              <a:pPr lvl="0" algn="ctr"/>
              <a:r>
                <a:rPr lang="th-TH" sz="2400" b="1" dirty="0" smtClean="0">
                  <a:solidFill>
                    <a:schemeClr val="bg1"/>
                  </a:solidFill>
                  <a:latin typeface="Angsana New" pitchFamily="18" charset="-34"/>
                </a:rPr>
                <a:t>อำนวยความสะดวก</a:t>
              </a:r>
            </a:p>
            <a:p>
              <a:pPr lvl="0" algn="ctr"/>
              <a:r>
                <a:rPr lang="th-TH" sz="2400" b="1" dirty="0" smtClean="0">
                  <a:solidFill>
                    <a:schemeClr val="bg1"/>
                  </a:solidFill>
                  <a:latin typeface="Angsana New" pitchFamily="18" charset="-34"/>
                </a:rPr>
                <a:t>ในการทำงานบ้าน</a:t>
              </a:r>
              <a:endParaRPr lang="th-TH" sz="2400" dirty="0">
                <a:solidFill>
                  <a:schemeClr val="bg1"/>
                </a:solidFill>
                <a:latin typeface="Angsana New" pitchFamily="18" charset="-34"/>
              </a:endParaRPr>
            </a:p>
          </p:txBody>
        </p:sp>
      </p:grpSp>
      <p:grpSp>
        <p:nvGrpSpPr>
          <p:cNvPr id="3" name="กลุ่ม 2"/>
          <p:cNvGrpSpPr/>
          <p:nvPr/>
        </p:nvGrpSpPr>
        <p:grpSpPr>
          <a:xfrm>
            <a:off x="3203848" y="2060848"/>
            <a:ext cx="2520280" cy="1296144"/>
            <a:chOff x="-36512" y="2564904"/>
            <a:chExt cx="2520280" cy="1296144"/>
          </a:xfrm>
          <a:solidFill>
            <a:schemeClr val="accent5"/>
          </a:solidFill>
        </p:grpSpPr>
        <p:sp>
          <p:nvSpPr>
            <p:cNvPr id="7" name="Rounded Rectangle 10"/>
            <p:cNvSpPr/>
            <p:nvPr/>
          </p:nvSpPr>
          <p:spPr>
            <a:xfrm>
              <a:off x="214389" y="2564904"/>
              <a:ext cx="2269379" cy="1296144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indent="266700" algn="thaiDist"/>
              <a:endParaRPr lang="th-TH" sz="2400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36512" y="2814027"/>
              <a:ext cx="24854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266700" algn="ctr"/>
              <a:r>
                <a:rPr lang="th-TH" sz="2400" b="1" dirty="0" smtClean="0">
                  <a:solidFill>
                    <a:schemeClr val="bg1"/>
                  </a:solidFill>
                  <a:latin typeface="Angsana New" pitchFamily="18" charset="-34"/>
                </a:rPr>
                <a:t>ความสำคัญของ</a:t>
              </a:r>
              <a:r>
                <a:rPr lang="th-TH" sz="2400" b="1" dirty="0">
                  <a:solidFill>
                    <a:schemeClr val="bg1"/>
                  </a:solidFill>
                  <a:latin typeface="Angsana New" pitchFamily="18" charset="-34"/>
                </a:rPr>
                <a:t>อุปกรณ์</a:t>
              </a:r>
            </a:p>
            <a:p>
              <a:pPr lvl="0" indent="266700" algn="ctr"/>
              <a:r>
                <a:rPr lang="th-TH" sz="2400" b="1" dirty="0">
                  <a:solidFill>
                    <a:schemeClr val="bg1"/>
                  </a:solidFill>
                  <a:latin typeface="Angsana New" pitchFamily="18" charset="-34"/>
                </a:rPr>
                <a:t>ที่ใช้ในการทำงาน</a:t>
              </a:r>
              <a:r>
                <a:rPr lang="th-TH" sz="2400" b="1" dirty="0" smtClean="0">
                  <a:solidFill>
                    <a:schemeClr val="bg1"/>
                  </a:solidFill>
                  <a:latin typeface="Angsana New" pitchFamily="18" charset="-34"/>
                </a:rPr>
                <a:t>บ้าน</a:t>
              </a:r>
              <a:endParaRPr lang="th-TH" sz="2400" dirty="0">
                <a:solidFill>
                  <a:schemeClr val="bg1"/>
                </a:solidFill>
                <a:latin typeface="Angsana New" pitchFamily="18" charset="-34"/>
              </a:endParaRPr>
            </a:p>
          </p:txBody>
        </p:sp>
      </p:grpSp>
      <p:sp>
        <p:nvSpPr>
          <p:cNvPr id="2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76456" y="6504384"/>
            <a:ext cx="432048" cy="381000"/>
          </a:xfrm>
        </p:spPr>
        <p:txBody>
          <a:bodyPr>
            <a:normAutofit/>
          </a:bodyPr>
          <a:lstStyle/>
          <a:p>
            <a:pPr algn="r"/>
            <a:fld id="{356B7CD2-0CA2-4370-A681-F6B2BDC5E110}" type="slidenum">
              <a:rPr lang="en-US" altLang="en-US" sz="1600" b="1" smtClean="0">
                <a:solidFill>
                  <a:sysClr val="windowText" lastClr="000000"/>
                </a:solidFill>
                <a:latin typeface="Angsana New" pitchFamily="18" charset="-34"/>
              </a:rPr>
              <a:pPr algn="r"/>
              <a:t>74</a:t>
            </a:fld>
            <a:endParaRPr lang="th-TH" altLang="en-US" sz="1600" b="1" dirty="0">
              <a:solidFill>
                <a:sysClr val="windowText" lastClr="000000"/>
              </a:solidFill>
              <a:latin typeface="Angsana New" pitchFamily="18" charset="-34"/>
            </a:endParaRPr>
          </a:p>
        </p:txBody>
      </p:sp>
      <p:grpSp>
        <p:nvGrpSpPr>
          <p:cNvPr id="31" name="กลุ่ม 30"/>
          <p:cNvGrpSpPr/>
          <p:nvPr/>
        </p:nvGrpSpPr>
        <p:grpSpPr>
          <a:xfrm>
            <a:off x="6763103" y="4509120"/>
            <a:ext cx="2286000" cy="1344345"/>
            <a:chOff x="3366120" y="5085184"/>
            <a:chExt cx="2286000" cy="1344345"/>
          </a:xfrm>
        </p:grpSpPr>
        <p:sp>
          <p:nvSpPr>
            <p:cNvPr id="8" name="Rounded Rectangle 12"/>
            <p:cNvSpPr/>
            <p:nvPr/>
          </p:nvSpPr>
          <p:spPr>
            <a:xfrm>
              <a:off x="3419873" y="5085184"/>
              <a:ext cx="2160240" cy="134434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th-TH" sz="2400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0" name="สี่เหลี่ยมผืนผ้า 29"/>
            <p:cNvSpPr/>
            <p:nvPr/>
          </p:nvSpPr>
          <p:spPr>
            <a:xfrm>
              <a:off x="3366120" y="5157192"/>
              <a:ext cx="228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th-TH" sz="2400" b="1" dirty="0">
                  <a:solidFill>
                    <a:prstClr val="white"/>
                  </a:solidFill>
                  <a:latin typeface="Angsana New" pitchFamily="18" charset="-34"/>
                </a:rPr>
                <a:t>ประเภทของอุปกรณ์อำนวยความสะดวก</a:t>
              </a:r>
            </a:p>
            <a:p>
              <a:pPr lvl="0" algn="ctr"/>
              <a:r>
                <a:rPr lang="th-TH" sz="2400" b="1" dirty="0">
                  <a:solidFill>
                    <a:prstClr val="white"/>
                  </a:solidFill>
                  <a:latin typeface="Angsana New" pitchFamily="18" charset="-34"/>
                </a:rPr>
                <a:t>ในการทำงานบ้าน</a:t>
              </a:r>
              <a:endParaRPr lang="th-TH" sz="2400" dirty="0">
                <a:solidFill>
                  <a:prstClr val="white"/>
                </a:solidFill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80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3694" y="1034658"/>
            <a:ext cx="5328593" cy="64698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 การใช้เตาแก๊สในข้อใดเป็นวิธีปฏิบัติที่</a:t>
            </a:r>
            <a:r>
              <a:rPr lang="th-TH" sz="3200" i="1" dirty="0" smtClean="0">
                <a:latin typeface="Angsana New" pitchFamily="18" charset="-34"/>
                <a:cs typeface="Angsana New" pitchFamily="18" charset="-34"/>
              </a:rPr>
              <a:t>ผิด</a:t>
            </a:r>
            <a:endParaRPr lang="en-US" sz="3200" i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13529" y="2032245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75656" y="1046393"/>
            <a:ext cx="630047" cy="63525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8.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373216"/>
            <a:ext cx="9144000" cy="1484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 anchorCtr="1"/>
          <a:lstStyle/>
          <a:p>
            <a:r>
              <a:rPr lang="th-TH" sz="2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6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  ถูกต้อง เพราะการเปลี่ยนถังแก๊สใหม่ ควรให้พนักงานจากร้านแก๊สเป็นผู้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เปลี่ยน 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ไม่ควรถอดเปลี่ยนด้วยตนเอง เนื่องจาก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อาจจะ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ทำให้เกิดรอยรั่วซึมและไฟไหม้ได้ ดังนั้น 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ถอดเปลี่ยนหัว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แก๊สด้วย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ตนเอง     จึง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เป็นวิธีปฏิบัติที่ผิด 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แต่คำตอบ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ข้อนี้สัมพันธ์กันกับคำถาม</a:t>
            </a:r>
            <a:endParaRPr lang="en-US" sz="24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77000"/>
            <a:ext cx="533400" cy="381000"/>
          </a:xfrm>
        </p:spPr>
        <p:txBody>
          <a:bodyPr>
            <a:normAutofit/>
          </a:bodyPr>
          <a:lstStyle/>
          <a:p>
            <a:pPr algn="r"/>
            <a:fld id="{074771B2-B364-4E6D-BE11-4585E4FA027D}" type="slidenum">
              <a:rPr lang="en-US" altLang="en-US" sz="1600" smtClean="0">
                <a:solidFill>
                  <a:schemeClr val="bg1"/>
                </a:solidFill>
                <a:latin typeface="Angsana New" pitchFamily="18" charset="-34"/>
              </a:rPr>
              <a:pPr algn="r"/>
              <a:t>83</a:t>
            </a:fld>
            <a:endParaRPr lang="th-TH" altLang="en-US" sz="1600" dirty="0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252118" y="1950512"/>
            <a:ext cx="36697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ก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 ถอด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เปลี่ยนหัวแก๊สด้วยตนเอง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95737" y="2598584"/>
            <a:ext cx="3798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ข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  ซื้อเตาแก๊สจากร้านที่ได้มาตรฐาน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95737" y="3174648"/>
            <a:ext cx="4014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ค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  ทำช่องทางระบายอากาศภายในครัว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95736" y="3697868"/>
            <a:ext cx="5620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ง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  ทำความสะอาดหัวเตาทุกครั้งที่ประกอบอาหารเสร็จ</a:t>
            </a:r>
          </a:p>
        </p:txBody>
      </p:sp>
    </p:spTree>
    <p:extLst>
      <p:ext uri="{BB962C8B-B14F-4D97-AF65-F5344CB8AC3E}">
        <p14:creationId xmlns:p14="http://schemas.microsoft.com/office/powerpoint/2010/main" val="30598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3" grpId="0" animBg="1"/>
      <p:bldP spid="2" grpId="0"/>
      <p:bldP spid="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7632" y="1032759"/>
            <a:ext cx="6642760" cy="64698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การใช้อุปกรณ์ทำงานบ้านควรคำนึงถึงหลักการใดมากที่สุด</a:t>
            </a:r>
          </a:p>
        </p:txBody>
      </p:sp>
      <p:sp>
        <p:nvSpPr>
          <p:cNvPr id="10" name="Oval 9"/>
          <p:cNvSpPr/>
          <p:nvPr/>
        </p:nvSpPr>
        <p:spPr>
          <a:xfrm>
            <a:off x="1547664" y="3913079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99592" y="1045580"/>
            <a:ext cx="648072" cy="63525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9.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28" y="5445224"/>
            <a:ext cx="9144000" cy="14127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 anchorCtr="1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6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ง  ถูกต้อง เพราะการเลือกใช้อุปกรณ์ให้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เหมาะสมกับ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ลักษณะงานจะช่วยให้ทำงานได้สะดวก รวดเร็ว ประหยัดเวลา และช่วยผ่อนแรงได้มาก ดังนั้น การใช้อุปกรณ์ทำงานบ้านจึงควรคำนึงถึง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หลักการ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เลือกใช้อุปกรณ์ให้เหมาะสมกับลักษณะงานมากที่สุด </a:t>
            </a:r>
            <a:endParaRPr lang="th-TH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5728" y="6477000"/>
            <a:ext cx="533400" cy="381000"/>
          </a:xfrm>
        </p:spPr>
        <p:txBody>
          <a:bodyPr>
            <a:normAutofit/>
          </a:bodyPr>
          <a:lstStyle/>
          <a:p>
            <a:pPr algn="r"/>
            <a:fld id="{074771B2-B364-4E6D-BE11-4585E4FA027D}" type="slidenum">
              <a:rPr lang="en-US" altLang="en-US" sz="1600" smtClean="0">
                <a:solidFill>
                  <a:schemeClr val="bg1"/>
                </a:solidFill>
                <a:latin typeface="Angsana New" pitchFamily="18" charset="-34"/>
              </a:rPr>
              <a:pPr algn="r"/>
              <a:t>84</a:t>
            </a:fld>
            <a:endParaRPr lang="th-TH" altLang="en-US" sz="1600" dirty="0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601804" y="2038446"/>
            <a:ext cx="1959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ก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 จัดเก็บ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อุปกรณ์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1601880" y="2640564"/>
            <a:ext cx="3654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ข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 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ศึกษา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วิธีการใช้อุปกรณ์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1601880" y="3245843"/>
            <a:ext cx="4158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ค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 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ดูแล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รักษาและซ่อมแซมอุปกรณ์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1601880" y="3841884"/>
            <a:ext cx="6153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ง 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เลือกใช้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อุปกรณ์ให้เหมาะสม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กับลักษณะงาน</a:t>
            </a:r>
            <a:endParaRPr lang="th-TH" sz="2800" dirty="0">
              <a:solidFill>
                <a:prstClr val="black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4989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7736" y="1095268"/>
            <a:ext cx="5202512" cy="64698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/>
              <a:t>  ข้อ</a:t>
            </a:r>
            <a:r>
              <a:rPr lang="th-TH" sz="3200" b="1" dirty="0"/>
              <a:t>ใดเป็นวิธีเก็บรักษาอุปกรณ์ที่</a:t>
            </a:r>
            <a:r>
              <a:rPr lang="th-TH" sz="3200" i="1" dirty="0"/>
              <a:t>ไม่ถูกต้อง</a:t>
            </a:r>
          </a:p>
        </p:txBody>
      </p:sp>
      <p:sp>
        <p:nvSpPr>
          <p:cNvPr id="10" name="Oval 9"/>
          <p:cNvSpPr/>
          <p:nvPr/>
        </p:nvSpPr>
        <p:spPr>
          <a:xfrm>
            <a:off x="2087768" y="2108050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11" name="Oval 10"/>
          <p:cNvSpPr/>
          <p:nvPr/>
        </p:nvSpPr>
        <p:spPr>
          <a:xfrm>
            <a:off x="1331640" y="1050415"/>
            <a:ext cx="756040" cy="72008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10.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301208"/>
            <a:ext cx="9144000" cy="15567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 anchorCtr="1"/>
          <a:lstStyle/>
          <a:p>
            <a:pPr algn="thaiDist">
              <a:lnSpc>
                <a:spcPct val="90000"/>
              </a:lnSpc>
            </a:pPr>
            <a:r>
              <a:rPr lang="th-TH" sz="2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6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  ถูกต้อง เพราะตามหลักการเก็บรักษาอุปกรณ์จะต้องจัดเก็บให้ถูกวิธีและเก็บเข้าที่ให้เรียบร้อย ซึ่งสารทำความสะอาดเป็นสิ่งที่มีอันตรายต่อสุขภาพควรจัดเก็บไว้ในที่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มิดชิด ใส่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ตู้แยกไว้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ต่างหาก หรือ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เก็บไว้บนที่สูงพ้นมือเด็ก ดังนั้น 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เก็บ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สารทำความสะอาดไว้ในห้องน้ำจึงเป็นวิธีเก็บรักษาอุปกรณ์ที่ไม่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ถูกต้อง           แต่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คำตอบข้อนี้สัมพันธ์กันกับคำถาม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504384"/>
            <a:ext cx="533400" cy="381000"/>
          </a:xfrm>
        </p:spPr>
        <p:txBody>
          <a:bodyPr>
            <a:normAutofit/>
          </a:bodyPr>
          <a:lstStyle/>
          <a:p>
            <a:pPr algn="r"/>
            <a:fld id="{074771B2-B364-4E6D-BE11-4585E4FA027D}" type="slidenum">
              <a:rPr lang="en-US" altLang="en-US" sz="1600" smtClean="0">
                <a:solidFill>
                  <a:schemeClr val="bg1"/>
                </a:solidFill>
                <a:latin typeface="Angsana New" pitchFamily="18" charset="-34"/>
              </a:rPr>
              <a:pPr algn="r"/>
              <a:t>85</a:t>
            </a:fld>
            <a:endParaRPr lang="th-TH" altLang="en-US" sz="1600" dirty="0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23728" y="2039363"/>
            <a:ext cx="4251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ก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   เก็บ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สารทำความสะอาดไว้ใน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ห้องน้ำ   </a:t>
            </a:r>
            <a:endParaRPr lang="th-TH" sz="2800" dirty="0">
              <a:solidFill>
                <a:prstClr val="black"/>
              </a:solidFill>
              <a:latin typeface="Angsana New" pitchFamily="18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2141984" y="2658220"/>
            <a:ext cx="5598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ข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 ปิด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วาล์วถังแก๊สทุกครั้งเมื่อเลิกใช้งาน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51726" y="4077072"/>
            <a:ext cx="4868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ง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   ทำ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ความสะอาดอุปกรณ์ที่ใช้ทำอาหารทุกครั้ง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5282" y="3356992"/>
            <a:ext cx="5019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 smtClean="0">
                <a:solidFill>
                  <a:prstClr val="black"/>
                </a:solidFill>
                <a:latin typeface="Angsana New" pitchFamily="18" charset="-34"/>
              </a:rPr>
              <a:t>ค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   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เก็บของมี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คมใส่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กล่องหรือซองให้เรียบร้อย</a:t>
            </a:r>
          </a:p>
        </p:txBody>
      </p:sp>
    </p:spTree>
    <p:extLst>
      <p:ext uri="{BB962C8B-B14F-4D97-AF65-F5344CB8AC3E}">
        <p14:creationId xmlns:p14="http://schemas.microsoft.com/office/powerpoint/2010/main" val="21164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2622180"/>
            <a:ext cx="4420244" cy="3903164"/>
          </a:xfrm>
          <a:prstGeom prst="rect">
            <a:avLst/>
          </a:prstGeom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67544" y="350168"/>
            <a:ext cx="8153400" cy="9906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8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th-TH" sz="4800" b="1" dirty="0" smtClean="0">
                <a:solidFill>
                  <a:schemeClr val="accent2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การงานอาชีพและเทคโนโลยี ม. </a:t>
            </a:r>
            <a:r>
              <a:rPr lang="th-TH" sz="4800" b="1" dirty="0" smtClean="0">
                <a:solidFill>
                  <a:schemeClr val="accent2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1</a:t>
            </a:r>
            <a:endParaRPr lang="th-TH" sz="4800" b="1" dirty="0">
              <a:solidFill>
                <a:schemeClr val="accent2">
                  <a:lumMod val="5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0" y="1389187"/>
            <a:ext cx="9144000" cy="1103709"/>
          </a:xfrm>
          <a:prstGeom prst="rect">
            <a:avLst/>
          </a:prstGeom>
          <a:solidFill>
            <a:schemeClr val="accent2"/>
          </a:solidFill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AD8F67"/>
              </a:buClr>
            </a:pP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หน่วยการเรียนรู้ที่ 2 ฉลาดใช้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79512" y="3212976"/>
            <a:ext cx="4028674" cy="243143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rPr>
              <a:t>แผนการจัดการ</a:t>
            </a:r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rPr>
              <a:t>เรียนรู้ที่ </a:t>
            </a:r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rPr>
              <a:t>3 </a:t>
            </a:r>
            <a:endParaRPr lang="th-TH" sz="3600" b="1" dirty="0">
              <a:solidFill>
                <a:schemeClr val="accent1">
                  <a:lumMod val="50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ngsana New" pitchFamily="18" charset="-34"/>
              <a:cs typeface="Angsana New" pitchFamily="18" charset="-34"/>
            </a:endParaRPr>
          </a:p>
          <a:p>
            <a:pPr algn="ctr"/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ความรู้</a:t>
            </a:r>
            <a:r>
              <a:rPr lang="th-TH" sz="4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เบื้องต้น          เกี่ยวกับอุปกรณ์ทำงานบ้าน</a:t>
            </a:r>
          </a:p>
          <a:p>
            <a:pPr algn="ctr"/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rPr>
              <a:t>เวลา </a:t>
            </a:r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rPr>
              <a:t>2 ชั่วโมง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8647112" y="6504384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th-TH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b="1" kern="1200">
                <a:solidFill>
                  <a:schemeClr val="tx2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algn="r"/>
            <a:fld id="{074771B2-B364-4E6D-BE11-4585E4FA027D}" type="slidenum">
              <a:rPr lang="en-US" altLang="en-US" sz="1600" smtClean="0">
                <a:solidFill>
                  <a:schemeClr val="tx1"/>
                </a:solidFill>
                <a:latin typeface="Angsana New" pitchFamily="18" charset="-34"/>
              </a:rPr>
              <a:pPr algn="r"/>
              <a:t>86</a:t>
            </a:fld>
            <a:endParaRPr lang="th-TH" altLang="en-US" sz="1600" dirty="0">
              <a:solidFill>
                <a:schemeClr val="tx1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508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16416" y="6504384"/>
            <a:ext cx="838200" cy="381000"/>
          </a:xfrm>
        </p:spPr>
        <p:txBody>
          <a:bodyPr>
            <a:normAutofit/>
          </a:bodyPr>
          <a:lstStyle/>
          <a:p>
            <a:pPr algn="r"/>
            <a:fld id="{356B7CD2-0CA2-4370-A681-F6B2BDC5E110}" type="slidenum">
              <a:rPr lang="en-US" altLang="en-US" sz="1600" smtClean="0">
                <a:solidFill>
                  <a:schemeClr val="bg1"/>
                </a:solidFill>
                <a:latin typeface="Angsana New" pitchFamily="18" charset="-34"/>
              </a:rPr>
              <a:pPr algn="r"/>
              <a:t>87</a:t>
            </a:fld>
            <a:endParaRPr lang="th-TH" altLang="en-US" sz="1600" dirty="0">
              <a:solidFill>
                <a:schemeClr val="bg1"/>
              </a:solidFill>
              <a:latin typeface="Angsana New" pitchFamily="18" charset="-34"/>
            </a:endParaRPr>
          </a:p>
        </p:txBody>
      </p:sp>
      <p:pic>
        <p:nvPicPr>
          <p:cNvPr id="1026" name="Picture 2" descr="D:\TEN\New folder\ques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10" y="2276871"/>
            <a:ext cx="2628938" cy="314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กลุ่ม 3"/>
          <p:cNvGrpSpPr/>
          <p:nvPr/>
        </p:nvGrpSpPr>
        <p:grpSpPr>
          <a:xfrm>
            <a:off x="3995936" y="1229569"/>
            <a:ext cx="4752528" cy="1623368"/>
            <a:chOff x="3995936" y="1229569"/>
            <a:chExt cx="4752528" cy="1623368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3995936" y="1229569"/>
              <a:ext cx="4752528" cy="1623368"/>
            </a:xfrm>
            <a:prstGeom prst="wedgeRoundRectCallout">
              <a:avLst>
                <a:gd name="adj1" fmla="val -73767"/>
                <a:gd name="adj2" fmla="val 655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211960" y="1487686"/>
              <a:ext cx="44644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200" b="1" dirty="0" smtClean="0">
                  <a:solidFill>
                    <a:schemeClr val="accent6">
                      <a:lumMod val="50000"/>
                    </a:schemeClr>
                  </a:solidFill>
                  <a:cs typeface="+mn-cs"/>
                </a:rPr>
                <a:t>ถ้าต้องการทำความสะอาดห้องให้เสร็จภายใน 15 นาที จะจัดการอย่างไร </a:t>
              </a:r>
              <a:endParaRPr lang="th-TH" sz="3200" b="1" dirty="0">
                <a:solidFill>
                  <a:schemeClr val="accent6">
                    <a:lumMod val="50000"/>
                  </a:schemeClr>
                </a:solidFill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47564" y="5333146"/>
            <a:ext cx="24122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2400" dirty="0">
                <a:latin typeface="Angsana New" pitchFamily="18" charset="-34"/>
              </a:rPr>
              <a:t>การใช้เตาอบ</a:t>
            </a:r>
            <a:r>
              <a:rPr lang="th-TH" sz="2400" dirty="0" smtClean="0">
                <a:latin typeface="Angsana New" pitchFamily="18" charset="-34"/>
              </a:rPr>
              <a:t>ไฟฟ้าทำ</a:t>
            </a:r>
            <a:r>
              <a:rPr lang="th-TH" sz="2400" dirty="0">
                <a:latin typeface="Angsana New" pitchFamily="18" charset="-34"/>
              </a:rPr>
              <a:t>ไก่อบ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447848"/>
            <a:ext cx="838200" cy="381000"/>
          </a:xfrm>
        </p:spPr>
        <p:txBody>
          <a:bodyPr>
            <a:normAutofit/>
          </a:bodyPr>
          <a:lstStyle/>
          <a:p>
            <a:pPr algn="r"/>
            <a:fld id="{356B7CD2-0CA2-4370-A681-F6B2BDC5E110}" type="slidenum">
              <a:rPr lang="en-US" altLang="en-US" sz="1600" b="1" smtClean="0">
                <a:solidFill>
                  <a:schemeClr val="tx1"/>
                </a:solidFill>
                <a:latin typeface="Angsana New" pitchFamily="18" charset="-34"/>
              </a:rPr>
              <a:pPr algn="r"/>
              <a:t>88</a:t>
            </a:fld>
            <a:endParaRPr lang="th-TH" altLang="en-US" sz="16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823861" y="2326528"/>
            <a:ext cx="4996611" cy="453600"/>
          </a:xfrm>
          <a:prstGeom prst="rect">
            <a:avLst/>
          </a:pr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กลุ่ม 10"/>
          <p:cNvGrpSpPr/>
          <p:nvPr/>
        </p:nvGrpSpPr>
        <p:grpSpPr>
          <a:xfrm>
            <a:off x="4178309" y="2060848"/>
            <a:ext cx="3850075" cy="531360"/>
            <a:chOff x="274813" y="39399"/>
            <a:chExt cx="3847390" cy="531360"/>
          </a:xfrm>
        </p:grpSpPr>
        <p:sp>
          <p:nvSpPr>
            <p:cNvPr id="28" name="สี่เหลี่ยมผืนผ้ามุมมน 27"/>
            <p:cNvSpPr/>
            <p:nvPr/>
          </p:nvSpPr>
          <p:spPr>
            <a:xfrm>
              <a:off x="274813" y="39399"/>
              <a:ext cx="3847390" cy="53136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สี่เหลี่ยมผืนผ้ามุมมน 5"/>
            <p:cNvSpPr/>
            <p:nvPr/>
          </p:nvSpPr>
          <p:spPr>
            <a:xfrm>
              <a:off x="300752" y="65338"/>
              <a:ext cx="3795512" cy="4794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5422" tIns="0" rIns="145422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1. ช่วยให้เกิดความสะดวก </a:t>
              </a:r>
              <a:endParaRPr lang="th-TH" sz="2800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2" name="สี่เหลี่ยมผืนผ้า 11"/>
          <p:cNvSpPr/>
          <p:nvPr/>
        </p:nvSpPr>
        <p:spPr>
          <a:xfrm>
            <a:off x="3823861" y="3143008"/>
            <a:ext cx="4996611" cy="453600"/>
          </a:xfrm>
          <a:prstGeom prst="rect">
            <a:avLst/>
          </a:prstGeom>
        </p:spPr>
        <p:style>
          <a:lnRef idx="1">
            <a:schemeClr val="accent2">
              <a:hueOff val="1170380"/>
              <a:satOff val="-1460"/>
              <a:lumOff val="34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กลุ่ม 12"/>
          <p:cNvGrpSpPr/>
          <p:nvPr/>
        </p:nvGrpSpPr>
        <p:grpSpPr>
          <a:xfrm>
            <a:off x="4178309" y="2877328"/>
            <a:ext cx="3850075" cy="531360"/>
            <a:chOff x="274813" y="855879"/>
            <a:chExt cx="3847390" cy="531360"/>
          </a:xfrm>
        </p:grpSpPr>
        <p:sp>
          <p:nvSpPr>
            <p:cNvPr id="26" name="สี่เหลี่ยมผืนผ้ามุมมน 25"/>
            <p:cNvSpPr/>
            <p:nvPr/>
          </p:nvSpPr>
          <p:spPr>
            <a:xfrm>
              <a:off x="274813" y="855879"/>
              <a:ext cx="3847390" cy="53136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1170380"/>
                <a:satOff val="-1460"/>
                <a:lumOff val="343"/>
                <a:alphaOff val="0"/>
              </a:schemeClr>
            </a:fillRef>
            <a:effectRef idx="2">
              <a:schemeClr val="accent2">
                <a:hueOff val="1170380"/>
                <a:satOff val="-1460"/>
                <a:lumOff val="34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สี่เหลี่ยมผืนผ้ามุมมน 8"/>
            <p:cNvSpPr/>
            <p:nvPr/>
          </p:nvSpPr>
          <p:spPr>
            <a:xfrm>
              <a:off x="300752" y="881818"/>
              <a:ext cx="3795512" cy="4794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5422" tIns="0" rIns="145422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2. ช่วยผ่อนแรง </a:t>
              </a:r>
              <a:endParaRPr lang="th-TH" sz="2800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4" name="สี่เหลี่ยมผืนผ้า 13"/>
          <p:cNvSpPr/>
          <p:nvPr/>
        </p:nvSpPr>
        <p:spPr>
          <a:xfrm>
            <a:off x="3823861" y="3959488"/>
            <a:ext cx="4996611" cy="453600"/>
          </a:xfrm>
          <a:prstGeom prst="rect">
            <a:avLst/>
          </a:prstGeom>
        </p:spPr>
        <p:style>
          <a:lnRef idx="1">
            <a:schemeClr val="accent2">
              <a:hueOff val="2340759"/>
              <a:satOff val="-2919"/>
              <a:lumOff val="68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กลุ่ม 14"/>
          <p:cNvGrpSpPr/>
          <p:nvPr/>
        </p:nvGrpSpPr>
        <p:grpSpPr>
          <a:xfrm>
            <a:off x="4178309" y="3693808"/>
            <a:ext cx="3850075" cy="531360"/>
            <a:chOff x="274813" y="1672359"/>
            <a:chExt cx="3847390" cy="531360"/>
          </a:xfrm>
        </p:grpSpPr>
        <p:sp>
          <p:nvSpPr>
            <p:cNvPr id="24" name="สี่เหลี่ยมผืนผ้ามุมมน 23"/>
            <p:cNvSpPr/>
            <p:nvPr/>
          </p:nvSpPr>
          <p:spPr>
            <a:xfrm>
              <a:off x="274813" y="1672359"/>
              <a:ext cx="3847390" cy="53136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2340759"/>
                <a:satOff val="-2919"/>
                <a:lumOff val="686"/>
                <a:alphaOff val="0"/>
              </a:schemeClr>
            </a:fillRef>
            <a:effectRef idx="2">
              <a:schemeClr val="accent2">
                <a:hueOff val="2340759"/>
                <a:satOff val="-2919"/>
                <a:lumOff val="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สี่เหลี่ยมผืนผ้ามุมมน 11"/>
            <p:cNvSpPr/>
            <p:nvPr/>
          </p:nvSpPr>
          <p:spPr>
            <a:xfrm>
              <a:off x="300752" y="1698298"/>
              <a:ext cx="3795512" cy="4794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5422" tIns="0" rIns="145422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3. ช่วยให้งานเสร็จและประหยัดเวลา </a:t>
              </a:r>
              <a:endParaRPr lang="th-TH" sz="2800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6" name="สี่เหลี่ยมผืนผ้า 15"/>
          <p:cNvSpPr/>
          <p:nvPr/>
        </p:nvSpPr>
        <p:spPr>
          <a:xfrm>
            <a:off x="3823861" y="4775969"/>
            <a:ext cx="4996611" cy="453600"/>
          </a:xfrm>
          <a:prstGeom prst="rect">
            <a:avLst/>
          </a:prstGeom>
        </p:spPr>
        <p:style>
          <a:lnRef idx="1">
            <a:schemeClr val="accent2">
              <a:hueOff val="3511139"/>
              <a:satOff val="-4379"/>
              <a:lumOff val="103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กลุ่ม 16"/>
          <p:cNvGrpSpPr/>
          <p:nvPr/>
        </p:nvGrpSpPr>
        <p:grpSpPr>
          <a:xfrm>
            <a:off x="4178309" y="4510289"/>
            <a:ext cx="3850075" cy="531360"/>
            <a:chOff x="274813" y="2488840"/>
            <a:chExt cx="3847390" cy="531360"/>
          </a:xfrm>
        </p:grpSpPr>
        <p:sp>
          <p:nvSpPr>
            <p:cNvPr id="22" name="สี่เหลี่ยมผืนผ้ามุมมน 21"/>
            <p:cNvSpPr/>
            <p:nvPr/>
          </p:nvSpPr>
          <p:spPr>
            <a:xfrm>
              <a:off x="274813" y="2488840"/>
              <a:ext cx="3847390" cy="53136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3511139"/>
                <a:satOff val="-4379"/>
                <a:lumOff val="1030"/>
                <a:alphaOff val="0"/>
              </a:schemeClr>
            </a:fillRef>
            <a:effectRef idx="2">
              <a:schemeClr val="accent2">
                <a:hueOff val="3511139"/>
                <a:satOff val="-4379"/>
                <a:lumOff val="10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สี่เหลี่ยมผืนผ้ามุมมน 14"/>
            <p:cNvSpPr/>
            <p:nvPr/>
          </p:nvSpPr>
          <p:spPr>
            <a:xfrm>
              <a:off x="300752" y="2514779"/>
              <a:ext cx="3795512" cy="4794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5422" tIns="0" rIns="145422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4. ช่วย</a:t>
              </a:r>
              <a:r>
                <a:rPr lang="th-TH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ให้ได้ผลงานที่มีคุณภาพ </a:t>
              </a:r>
              <a:endParaRPr lang="th-TH" sz="2800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8" name="สี่เหลี่ยมผืนผ้า 17"/>
          <p:cNvSpPr/>
          <p:nvPr/>
        </p:nvSpPr>
        <p:spPr>
          <a:xfrm>
            <a:off x="3823861" y="5592449"/>
            <a:ext cx="4996611" cy="453600"/>
          </a:xfrm>
          <a:prstGeom prst="rect">
            <a:avLst/>
          </a:prstGeom>
        </p:spPr>
        <p:style>
          <a:lnRef idx="1">
            <a:schemeClr val="accent2">
              <a:hueOff val="4681519"/>
              <a:satOff val="-5839"/>
              <a:lumOff val="137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กลุ่ม 18"/>
          <p:cNvGrpSpPr/>
          <p:nvPr/>
        </p:nvGrpSpPr>
        <p:grpSpPr>
          <a:xfrm>
            <a:off x="4178309" y="5326769"/>
            <a:ext cx="3850075" cy="531360"/>
            <a:chOff x="274813" y="3305320"/>
            <a:chExt cx="3847390" cy="531360"/>
          </a:xfrm>
        </p:grpSpPr>
        <p:sp>
          <p:nvSpPr>
            <p:cNvPr id="20" name="สี่เหลี่ยมผืนผ้ามุมมน 19"/>
            <p:cNvSpPr/>
            <p:nvPr/>
          </p:nvSpPr>
          <p:spPr>
            <a:xfrm>
              <a:off x="274813" y="3305320"/>
              <a:ext cx="3847390" cy="53136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2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สี่เหลี่ยมผืนผ้ามุมมน 17"/>
            <p:cNvSpPr/>
            <p:nvPr/>
          </p:nvSpPr>
          <p:spPr>
            <a:xfrm>
              <a:off x="300752" y="3331259"/>
              <a:ext cx="3795512" cy="4794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5422" tIns="0" rIns="145422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5. ช่วยประหยัดค่าใช้จ่ายระยะยาว </a:t>
              </a:r>
              <a:endParaRPr lang="th-TH" sz="2800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" name="มนมุมสี่เหลี่ยมผืนผ้าด้านทแยงมุม 2"/>
          <p:cNvSpPr/>
          <p:nvPr/>
        </p:nvSpPr>
        <p:spPr>
          <a:xfrm>
            <a:off x="683568" y="1124744"/>
            <a:ext cx="7050867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1.1 ความสำคัญของอุปกรณ์ที่ใช้ในการทำงานบ้าน</a:t>
            </a:r>
            <a:endParaRPr lang="th-TH" sz="4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2" name="รูปภาพ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96838" l="7507" r="91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77328"/>
            <a:ext cx="3467928" cy="235224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71074" y="250319"/>
            <a:ext cx="754939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kern="0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1. ความรู้เบื้องต้นเกี่ยวกับอุปกรณ์ทำงานบ้าน</a:t>
            </a:r>
            <a:endParaRPr kumimoji="0" lang="th-TH" sz="44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4" name="รูปภาพ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4" y="260648"/>
            <a:ext cx="1098566" cy="8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0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0304" y="6460023"/>
            <a:ext cx="838200" cy="381000"/>
          </a:xfrm>
        </p:spPr>
        <p:txBody>
          <a:bodyPr>
            <a:normAutofit/>
          </a:bodyPr>
          <a:lstStyle/>
          <a:p>
            <a:fld id="{356B7CD2-0CA2-4370-A681-F6B2BDC5E110}" type="slidenum">
              <a:rPr lang="en-US" altLang="en-US" sz="1600" b="1" smtClean="0">
                <a:solidFill>
                  <a:prstClr val="black"/>
                </a:solidFill>
                <a:latin typeface="Angsana New" pitchFamily="18" charset="-34"/>
              </a:rPr>
              <a:pPr/>
              <a:t>89</a:t>
            </a:fld>
            <a:endParaRPr lang="th-TH" altLang="en-US" sz="1600" b="1" dirty="0">
              <a:solidFill>
                <a:prstClr val="black"/>
              </a:solidFill>
              <a:latin typeface="Angsana New" pitchFamily="18" charset="-34"/>
            </a:endParaRPr>
          </a:p>
        </p:txBody>
      </p:sp>
      <p:sp>
        <p:nvSpPr>
          <p:cNvPr id="18" name="มนมุมสี่เหลี่ยมผืนผ้าด้านทแยงมุม 17"/>
          <p:cNvSpPr/>
          <p:nvPr/>
        </p:nvSpPr>
        <p:spPr>
          <a:xfrm>
            <a:off x="179512" y="764704"/>
            <a:ext cx="8639328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ของอุปกรณ์อำนวยความ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สะดวกใน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การทำงานบ้าน</a:t>
            </a:r>
          </a:p>
        </p:txBody>
      </p:sp>
      <p:grpSp>
        <p:nvGrpSpPr>
          <p:cNvPr id="4" name="กลุ่ม 3"/>
          <p:cNvGrpSpPr/>
          <p:nvPr/>
        </p:nvGrpSpPr>
        <p:grpSpPr>
          <a:xfrm>
            <a:off x="736115" y="1772816"/>
            <a:ext cx="5204037" cy="648072"/>
            <a:chOff x="541375" y="1340768"/>
            <a:chExt cx="5204037" cy="648072"/>
          </a:xfrm>
        </p:grpSpPr>
        <p:grpSp>
          <p:nvGrpSpPr>
            <p:cNvPr id="24" name="Group 36"/>
            <p:cNvGrpSpPr/>
            <p:nvPr/>
          </p:nvGrpSpPr>
          <p:grpSpPr>
            <a:xfrm>
              <a:off x="541375" y="1340768"/>
              <a:ext cx="5204037" cy="646764"/>
              <a:chOff x="217444" y="425706"/>
              <a:chExt cx="5683877" cy="646764"/>
            </a:xfrm>
          </p:grpSpPr>
          <p:sp>
            <p:nvSpPr>
              <p:cNvPr id="25" name="Rounded Rectangle 27">
                <a:hlinkClick r:id="rId3" action="ppaction://hlinksldjump"/>
              </p:cNvPr>
              <p:cNvSpPr/>
              <p:nvPr/>
            </p:nvSpPr>
            <p:spPr>
              <a:xfrm>
                <a:off x="433397" y="425706"/>
                <a:ext cx="5467924" cy="646764"/>
              </a:xfrm>
              <a:prstGeom prst="roundRect">
                <a:avLst/>
              </a:prstGeom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7291" tIns="66040" rIns="66040" bIns="66040" numCol="1" spcCol="1270" anchor="ctr" anchorCtr="0">
                <a:noAutofit/>
              </a:bodyPr>
              <a:lstStyle/>
              <a:p>
                <a:pPr defTabSz="1155700">
                  <a:lnSpc>
                    <a:spcPct val="90000"/>
                  </a:lnSpc>
                  <a:spcAft>
                    <a:spcPct val="35000"/>
                  </a:spcAft>
                </a:pPr>
                <a:endParaRPr lang="th-TH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26" name="Flowchart: Connector 28"/>
              <p:cNvSpPr/>
              <p:nvPr/>
            </p:nvSpPr>
            <p:spPr>
              <a:xfrm>
                <a:off x="217444" y="543272"/>
                <a:ext cx="370804" cy="370800"/>
              </a:xfrm>
              <a:prstGeom prst="flowChartConnector">
                <a:avLst/>
              </a:prstGeom>
              <a:solidFill>
                <a:schemeClr val="bg1">
                  <a:lumMod val="85000"/>
                </a:schemeClr>
              </a:solid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z="190500"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" name="สี่เหลี่ยมผืนผ้า 1">
              <a:hlinkClick r:id="rId3" action="ppaction://hlinksldjump"/>
            </p:cNvPr>
            <p:cNvSpPr/>
            <p:nvPr/>
          </p:nvSpPr>
          <p:spPr>
            <a:xfrm>
              <a:off x="957430" y="1384059"/>
              <a:ext cx="4499950" cy="604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1. อุปกรณ์ที่ใช้ในการดูแลรักษาบ้าน</a:t>
              </a:r>
            </a:p>
          </p:txBody>
        </p:sp>
      </p:grpSp>
      <p:grpSp>
        <p:nvGrpSpPr>
          <p:cNvPr id="27" name="กลุ่ม 26"/>
          <p:cNvGrpSpPr/>
          <p:nvPr/>
        </p:nvGrpSpPr>
        <p:grpSpPr>
          <a:xfrm>
            <a:off x="106171" y="116278"/>
            <a:ext cx="4753861" cy="504410"/>
            <a:chOff x="178278" y="64379"/>
            <a:chExt cx="3865808" cy="504410"/>
          </a:xfrm>
        </p:grpSpPr>
        <p:sp>
          <p:nvSpPr>
            <p:cNvPr id="29" name="TextBox 28"/>
            <p:cNvSpPr txBox="1"/>
            <p:nvPr/>
          </p:nvSpPr>
          <p:spPr>
            <a:xfrm>
              <a:off x="589257" y="64379"/>
              <a:ext cx="3454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400" b="1" kern="0" dirty="0" smtClean="0">
                  <a:solidFill>
                    <a:srgbClr val="7030A0"/>
                  </a:solidFill>
                  <a:latin typeface="Angsana New" pitchFamily="18" charset="-34"/>
                </a:rPr>
                <a:t>1. ความรู้เบื้องต้นเกี่ยวกับอุปกรณ์ทำงานบ้าน</a:t>
              </a:r>
              <a:endParaRPr lang="th-TH" sz="2400" b="1" kern="0" dirty="0">
                <a:solidFill>
                  <a:srgbClr val="7030A0"/>
                </a:solidFill>
                <a:latin typeface="Angsana New" pitchFamily="18" charset="-34"/>
              </a:endParaRPr>
            </a:p>
          </p:txBody>
        </p:sp>
        <p:pic>
          <p:nvPicPr>
            <p:cNvPr id="30" name="รูปภาพ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8" y="135556"/>
              <a:ext cx="410979" cy="412532"/>
            </a:xfrm>
            <a:prstGeom prst="rect">
              <a:avLst/>
            </a:prstGeom>
          </p:spPr>
        </p:pic>
        <p:cxnSp>
          <p:nvCxnSpPr>
            <p:cNvPr id="31" name="ตัวเชื่อมต่อตรง 30"/>
            <p:cNvCxnSpPr/>
            <p:nvPr/>
          </p:nvCxnSpPr>
          <p:spPr>
            <a:xfrm>
              <a:off x="693159" y="482879"/>
              <a:ext cx="175756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headEnd type="oval"/>
            </a:ln>
            <a:effectLst/>
          </p:spPr>
        </p:cxnSp>
        <p:cxnSp>
          <p:nvCxnSpPr>
            <p:cNvPr id="32" name="ตัวเชื่อมต่อตรง 31"/>
            <p:cNvCxnSpPr/>
            <p:nvPr/>
          </p:nvCxnSpPr>
          <p:spPr>
            <a:xfrm>
              <a:off x="1699313" y="550426"/>
              <a:ext cx="2051991" cy="18363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tailEnd type="oval"/>
            </a:ln>
            <a:effectLst/>
          </p:spPr>
        </p:cxnSp>
      </p:grpSp>
      <p:grpSp>
        <p:nvGrpSpPr>
          <p:cNvPr id="5" name="กลุ่ม 4"/>
          <p:cNvGrpSpPr/>
          <p:nvPr/>
        </p:nvGrpSpPr>
        <p:grpSpPr>
          <a:xfrm>
            <a:off x="723151" y="2807379"/>
            <a:ext cx="6009089" cy="765637"/>
            <a:chOff x="723151" y="2735371"/>
            <a:chExt cx="6009089" cy="765637"/>
          </a:xfrm>
        </p:grpSpPr>
        <p:grpSp>
          <p:nvGrpSpPr>
            <p:cNvPr id="49" name="Group 21"/>
            <p:cNvGrpSpPr/>
            <p:nvPr/>
          </p:nvGrpSpPr>
          <p:grpSpPr>
            <a:xfrm>
              <a:off x="723151" y="2735371"/>
              <a:ext cx="6009089" cy="765637"/>
              <a:chOff x="288683" y="129543"/>
              <a:chExt cx="6009089" cy="765637"/>
            </a:xfrm>
          </p:grpSpPr>
          <p:sp>
            <p:nvSpPr>
              <p:cNvPr id="50" name="Rounded Rectangle 11">
                <a:hlinkClick r:id="rId5" action="ppaction://hlinksldjump"/>
              </p:cNvPr>
              <p:cNvSpPr/>
              <p:nvPr/>
            </p:nvSpPr>
            <p:spPr>
              <a:xfrm>
                <a:off x="504639" y="129543"/>
                <a:ext cx="5793133" cy="765637"/>
              </a:xfrm>
              <a:prstGeom prst="roundRect">
                <a:avLst/>
              </a:prstGeom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7291" tIns="66040" rIns="66040" bIns="66040" numCol="1" spcCol="1270" anchor="ctr" anchorCtr="0">
                <a:noAutofit/>
              </a:bodyPr>
              <a:lstStyle/>
              <a:p>
                <a:pPr lvl="0" algn="l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3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51" name="Flowchart: Connector 14"/>
              <p:cNvSpPr/>
              <p:nvPr/>
            </p:nvSpPr>
            <p:spPr>
              <a:xfrm>
                <a:off x="288683" y="365981"/>
                <a:ext cx="370804" cy="370800"/>
              </a:xfrm>
              <a:prstGeom prst="flowChartConnector">
                <a:avLst/>
              </a:prstGeom>
              <a:solidFill>
                <a:schemeClr val="bg1">
                  <a:lumMod val="85000"/>
                </a:schemeClr>
              </a:solid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z="190500"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52" name="สี่เหลี่ยมผืนผ้า 51">
              <a:hlinkClick r:id="rId5" action="ppaction://hlinksldjump"/>
            </p:cNvPr>
            <p:cNvSpPr/>
            <p:nvPr/>
          </p:nvSpPr>
          <p:spPr>
            <a:xfrm>
              <a:off x="1187623" y="2864520"/>
              <a:ext cx="5544617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2. อุปกรณ์ที่ใช้ในการจัดตกแต่งบริเวณบ้าน</a:t>
              </a:r>
            </a:p>
          </p:txBody>
        </p:sp>
      </p:grpSp>
      <p:grpSp>
        <p:nvGrpSpPr>
          <p:cNvPr id="6" name="กลุ่ม 5"/>
          <p:cNvGrpSpPr/>
          <p:nvPr/>
        </p:nvGrpSpPr>
        <p:grpSpPr>
          <a:xfrm>
            <a:off x="683568" y="3933056"/>
            <a:ext cx="5273313" cy="792088"/>
            <a:chOff x="683568" y="3861048"/>
            <a:chExt cx="5273313" cy="792088"/>
          </a:xfrm>
        </p:grpSpPr>
        <p:grpSp>
          <p:nvGrpSpPr>
            <p:cNvPr id="53" name="Group 6"/>
            <p:cNvGrpSpPr/>
            <p:nvPr/>
          </p:nvGrpSpPr>
          <p:grpSpPr>
            <a:xfrm>
              <a:off x="683568" y="3861048"/>
              <a:ext cx="5273313" cy="792088"/>
              <a:chOff x="395604" y="190751"/>
              <a:chExt cx="5273313" cy="792088"/>
            </a:xfrm>
          </p:grpSpPr>
          <p:sp>
            <p:nvSpPr>
              <p:cNvPr id="54" name="Rounded Rectangle 21">
                <a:hlinkClick r:id="rId6" action="ppaction://hlinksldjump"/>
              </p:cNvPr>
              <p:cNvSpPr/>
              <p:nvPr/>
            </p:nvSpPr>
            <p:spPr>
              <a:xfrm>
                <a:off x="611560" y="190751"/>
                <a:ext cx="5057357" cy="792088"/>
              </a:xfrm>
              <a:prstGeom prst="roundRect">
                <a:avLst/>
              </a:prstGeom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7291" tIns="66040" rIns="66040" bIns="66040" numCol="1" spcCol="1270" anchor="ctr" anchorCtr="0">
                <a:noAutofit/>
              </a:bodyPr>
              <a:lstStyle/>
              <a:p>
                <a:pPr lvl="0" algn="l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32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55" name="Flowchart: Connector 22"/>
              <p:cNvSpPr/>
              <p:nvPr/>
            </p:nvSpPr>
            <p:spPr>
              <a:xfrm>
                <a:off x="395604" y="381633"/>
                <a:ext cx="370804" cy="370800"/>
              </a:xfrm>
              <a:prstGeom prst="flowChartConnector">
                <a:avLst/>
              </a:prstGeom>
              <a:solidFill>
                <a:schemeClr val="bg1">
                  <a:lumMod val="85000"/>
                </a:schemeClr>
              </a:solid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z="190500"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56" name="สี่เหลี่ยมผืนผ้า 55">
              <a:hlinkClick r:id="rId6" action="ppaction://hlinksldjump"/>
            </p:cNvPr>
            <p:cNvSpPr/>
            <p:nvPr/>
          </p:nvSpPr>
          <p:spPr>
            <a:xfrm>
              <a:off x="1161181" y="4005064"/>
              <a:ext cx="4706963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3. อุปกรณ์ที่ใช้ในการประกอบอาหาร</a:t>
              </a: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677936" y="5085184"/>
            <a:ext cx="8070528" cy="720080"/>
            <a:chOff x="677936" y="5013176"/>
            <a:chExt cx="8070528" cy="720080"/>
          </a:xfrm>
        </p:grpSpPr>
        <p:grpSp>
          <p:nvGrpSpPr>
            <p:cNvPr id="57" name="Group 6"/>
            <p:cNvGrpSpPr/>
            <p:nvPr/>
          </p:nvGrpSpPr>
          <p:grpSpPr>
            <a:xfrm>
              <a:off x="677936" y="5013176"/>
              <a:ext cx="7998520" cy="720080"/>
              <a:chOff x="315492" y="116633"/>
              <a:chExt cx="7998520" cy="720080"/>
            </a:xfrm>
          </p:grpSpPr>
          <p:sp>
            <p:nvSpPr>
              <p:cNvPr id="58" name="Rounded Rectangle 12">
                <a:hlinkClick r:id="rId7" action="ppaction://hlinksldjump"/>
              </p:cNvPr>
              <p:cNvSpPr/>
              <p:nvPr/>
            </p:nvSpPr>
            <p:spPr>
              <a:xfrm>
                <a:off x="531445" y="116633"/>
                <a:ext cx="7782567" cy="720080"/>
              </a:xfrm>
              <a:prstGeom prst="roundRect">
                <a:avLst/>
              </a:prstGeom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7291" tIns="66040" rIns="66040" bIns="66040" numCol="1" spcCol="1270" anchor="ctr" anchorCtr="0">
                <a:noAutofit/>
              </a:bodyPr>
              <a:lstStyle/>
              <a:p>
                <a:pPr lvl="0" algn="l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32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59" name="Flowchart: Connector 13"/>
              <p:cNvSpPr/>
              <p:nvPr/>
            </p:nvSpPr>
            <p:spPr>
              <a:xfrm>
                <a:off x="315492" y="342915"/>
                <a:ext cx="370804" cy="370800"/>
              </a:xfrm>
              <a:prstGeom prst="flowChartConnector">
                <a:avLst/>
              </a:prstGeom>
              <a:solidFill>
                <a:schemeClr val="bg1">
                  <a:lumMod val="85000"/>
                </a:schemeClr>
              </a:solid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z="190500"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60" name="สี่เหลี่ยมผืนผ้า 59">
              <a:hlinkClick r:id="rId7" action="ppaction://hlinksldjump"/>
            </p:cNvPr>
            <p:cNvSpPr/>
            <p:nvPr/>
          </p:nvSpPr>
          <p:spPr>
            <a:xfrm>
              <a:off x="1167903" y="5142324"/>
              <a:ext cx="7580561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4. อุปกรณ์ที่ใช้ในการตัดเย็บ ซ่อมแซม และดูแลรักษาเสื้อผ้า</a:t>
              </a:r>
            </a:p>
          </p:txBody>
        </p:sp>
      </p:grpSp>
      <p:pic>
        <p:nvPicPr>
          <p:cNvPr id="61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295" y="6120691"/>
            <a:ext cx="1282185" cy="77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5553890"/>
            <a:ext cx="121905" cy="182857"/>
          </a:xfrm>
          <a:prstGeom prst="rect">
            <a:avLst/>
          </a:prstGeom>
        </p:spPr>
      </p:pic>
      <p:pic>
        <p:nvPicPr>
          <p:cNvPr id="63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771" y="4533230"/>
            <a:ext cx="121905" cy="182857"/>
          </a:xfrm>
          <a:prstGeom prst="rect">
            <a:avLst/>
          </a:prstGeom>
        </p:spPr>
      </p:pic>
      <p:pic>
        <p:nvPicPr>
          <p:cNvPr id="64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86" y="3381102"/>
            <a:ext cx="121905" cy="182857"/>
          </a:xfrm>
          <a:prstGeom prst="rect">
            <a:avLst/>
          </a:prstGeom>
        </p:spPr>
      </p:pic>
      <p:pic>
        <p:nvPicPr>
          <p:cNvPr id="65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132856"/>
            <a:ext cx="121905" cy="1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0304" y="6460023"/>
            <a:ext cx="838200" cy="381000"/>
          </a:xfrm>
        </p:spPr>
        <p:txBody>
          <a:bodyPr>
            <a:normAutofit/>
          </a:bodyPr>
          <a:lstStyle/>
          <a:p>
            <a:pPr algn="r"/>
            <a:fld id="{356B7CD2-0CA2-4370-A681-F6B2BDC5E110}" type="slidenum">
              <a:rPr lang="en-US" altLang="en-US" sz="1600" b="1" smtClean="0">
                <a:solidFill>
                  <a:schemeClr val="tx1"/>
                </a:solidFill>
                <a:latin typeface="Angsana New" pitchFamily="18" charset="-34"/>
              </a:rPr>
              <a:pPr algn="r"/>
              <a:t>90</a:t>
            </a:fld>
            <a:endParaRPr lang="th-TH" altLang="en-US" sz="16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18" name="มนมุมสี่เหลี่ยมผืนผ้าด้านทแยงมุม 17"/>
          <p:cNvSpPr/>
          <p:nvPr/>
        </p:nvSpPr>
        <p:spPr>
          <a:xfrm>
            <a:off x="179512" y="620688"/>
            <a:ext cx="8639328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ของอุปกรณ์อำนวยความ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สะดวกใน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การทำงานบ้าน</a:t>
            </a:r>
          </a:p>
        </p:txBody>
      </p:sp>
      <p:sp>
        <p:nvSpPr>
          <p:cNvPr id="28" name="Freeform 31"/>
          <p:cNvSpPr/>
          <p:nvPr/>
        </p:nvSpPr>
        <p:spPr>
          <a:xfrm>
            <a:off x="1331640" y="2262745"/>
            <a:ext cx="3024336" cy="590191"/>
          </a:xfrm>
          <a:custGeom>
            <a:avLst/>
            <a:gdLst>
              <a:gd name="connsiteX0" fmla="*/ 0 w 6096000"/>
              <a:gd name="connsiteY0" fmla="*/ 114469 h 686799"/>
              <a:gd name="connsiteX1" fmla="*/ 114469 w 6096000"/>
              <a:gd name="connsiteY1" fmla="*/ 0 h 686799"/>
              <a:gd name="connsiteX2" fmla="*/ 5981531 w 6096000"/>
              <a:gd name="connsiteY2" fmla="*/ 0 h 686799"/>
              <a:gd name="connsiteX3" fmla="*/ 6096000 w 6096000"/>
              <a:gd name="connsiteY3" fmla="*/ 114469 h 686799"/>
              <a:gd name="connsiteX4" fmla="*/ 6096000 w 6096000"/>
              <a:gd name="connsiteY4" fmla="*/ 572330 h 686799"/>
              <a:gd name="connsiteX5" fmla="*/ 5981531 w 6096000"/>
              <a:gd name="connsiteY5" fmla="*/ 686799 h 686799"/>
              <a:gd name="connsiteX6" fmla="*/ 114469 w 6096000"/>
              <a:gd name="connsiteY6" fmla="*/ 686799 h 686799"/>
              <a:gd name="connsiteX7" fmla="*/ 0 w 6096000"/>
              <a:gd name="connsiteY7" fmla="*/ 572330 h 686799"/>
              <a:gd name="connsiteX8" fmla="*/ 0 w 6096000"/>
              <a:gd name="connsiteY8" fmla="*/ 114469 h 68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6799">
                <a:moveTo>
                  <a:pt x="0" y="114469"/>
                </a:moveTo>
                <a:cubicBezTo>
                  <a:pt x="0" y="51250"/>
                  <a:pt x="51250" y="0"/>
                  <a:pt x="114469" y="0"/>
                </a:cubicBezTo>
                <a:lnTo>
                  <a:pt x="5981531" y="0"/>
                </a:lnTo>
                <a:cubicBezTo>
                  <a:pt x="6044750" y="0"/>
                  <a:pt x="6096000" y="51250"/>
                  <a:pt x="6096000" y="114469"/>
                </a:cubicBezTo>
                <a:lnTo>
                  <a:pt x="6096000" y="572330"/>
                </a:lnTo>
                <a:cubicBezTo>
                  <a:pt x="6096000" y="635549"/>
                  <a:pt x="6044750" y="686799"/>
                  <a:pt x="5981531" y="686799"/>
                </a:cubicBezTo>
                <a:lnTo>
                  <a:pt x="114469" y="686799"/>
                </a:lnTo>
                <a:cubicBezTo>
                  <a:pt x="51250" y="686799"/>
                  <a:pt x="0" y="635549"/>
                  <a:pt x="0" y="572330"/>
                </a:cubicBezTo>
                <a:lnTo>
                  <a:pt x="0" y="11446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207" tIns="140207" rIns="140207" bIns="140207" numCol="1" spcCol="1270" anchor="ctr" anchorCtr="0">
            <a:no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 1) อุปกรณ์ปัดกวาด </a:t>
            </a:r>
            <a:r>
              <a:rPr lang="en-US" sz="3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</a:t>
            </a:r>
            <a:endParaRPr lang="th-TH" sz="3600" kern="12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3" name="รูปภาพ 3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3" b="89902" l="14124" r="372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67" r="59762" b="14495"/>
          <a:stretch/>
        </p:blipFill>
        <p:spPr>
          <a:xfrm rot="1170476">
            <a:off x="3035025" y="2835958"/>
            <a:ext cx="655003" cy="167651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06" b="98113" l="2027" r="98649">
                        <a14:foregroundMark x1="35135" y1="96226" x2="9459" y2="82264"/>
                        <a14:foregroundMark x1="10135" y1="81132" x2="2703" y2="74340"/>
                        <a14:foregroundMark x1="37162" y1="93208" x2="64865" y2="94340"/>
                        <a14:foregroundMark x1="65541" y1="93962" x2="80405" y2="91698"/>
                        <a14:foregroundMark x1="80405" y1="91698" x2="98649" y2="71321"/>
                        <a14:foregroundMark x1="92568" y1="66415" x2="98649" y2="6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55176">
            <a:off x="485750" y="2838208"/>
            <a:ext cx="989906" cy="1780407"/>
          </a:xfrm>
          <a:prstGeom prst="rect">
            <a:avLst/>
          </a:prstGeom>
        </p:spPr>
      </p:pic>
      <p:pic>
        <p:nvPicPr>
          <p:cNvPr id="36" name="รูปภาพ 3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9" b="87948" l="47458" r="87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19" r="10940" b="7055"/>
          <a:stretch/>
        </p:blipFill>
        <p:spPr>
          <a:xfrm rot="1014644">
            <a:off x="4039480" y="4682470"/>
            <a:ext cx="1174935" cy="1698858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1" b="90278" l="52699" r="8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67" r="15740" b="9439"/>
          <a:stretch/>
        </p:blipFill>
        <p:spPr>
          <a:xfrm rot="751316">
            <a:off x="1619672" y="4682471"/>
            <a:ext cx="979432" cy="1675800"/>
          </a:xfrm>
          <a:prstGeom prst="rect">
            <a:avLst/>
          </a:prstGeom>
        </p:spPr>
      </p:pic>
      <p:pic>
        <p:nvPicPr>
          <p:cNvPr id="38" name="รูปภาพ 3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2" b="89720" l="57391" r="8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67" r="15108" b="9668"/>
          <a:stretch/>
        </p:blipFill>
        <p:spPr>
          <a:xfrm rot="1002753" flipH="1">
            <a:off x="6755576" y="4854301"/>
            <a:ext cx="590389" cy="1412337"/>
          </a:xfrm>
          <a:prstGeom prst="rect">
            <a:avLst/>
          </a:prstGeom>
        </p:spPr>
      </p:pic>
      <p:sp>
        <p:nvSpPr>
          <p:cNvPr id="39" name="สี่เหลี่ยมผืนผ้า 38"/>
          <p:cNvSpPr/>
          <p:nvPr/>
        </p:nvSpPr>
        <p:spPr>
          <a:xfrm>
            <a:off x="179512" y="4551511"/>
            <a:ext cx="1667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8064A2">
                    <a:lumMod val="50000"/>
                  </a:srgbClr>
                </a:solidFill>
                <a:latin typeface="Angsana New" pitchFamily="18" charset="-34"/>
              </a:rPr>
              <a:t>ไม้กวาดดอกหญ้า </a:t>
            </a:r>
            <a:endParaRPr lang="th-TH" dirty="0"/>
          </a:p>
        </p:txBody>
      </p:sp>
      <p:sp>
        <p:nvSpPr>
          <p:cNvPr id="40" name="สี่เหลี่ยมผืนผ้า 39"/>
          <p:cNvSpPr/>
          <p:nvPr/>
        </p:nvSpPr>
        <p:spPr>
          <a:xfrm>
            <a:off x="1187624" y="6316636"/>
            <a:ext cx="187904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thaiDist" defTabSz="1066800">
              <a:lnSpc>
                <a:spcPct val="90000"/>
              </a:lnSpc>
              <a:spcAft>
                <a:spcPct val="20000"/>
              </a:spcAft>
            </a:pPr>
            <a:r>
              <a:rPr lang="th-TH" sz="2400" b="1" dirty="0">
                <a:solidFill>
                  <a:srgbClr val="8064A2">
                    <a:lumMod val="50000"/>
                  </a:srgbClr>
                </a:solidFill>
                <a:latin typeface="Angsana New" pitchFamily="18" charset="-34"/>
              </a:rPr>
              <a:t>ไม้กวาดทางมะพร้าว</a:t>
            </a:r>
            <a:endParaRPr lang="th-TH" sz="2400" dirty="0">
              <a:solidFill>
                <a:srgbClr val="8064A2">
                  <a:lumMod val="50000"/>
                </a:srgbClr>
              </a:solidFill>
              <a:latin typeface="Angsana New" pitchFamily="18" charset="-34"/>
            </a:endParaRPr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2555776" y="4566400"/>
            <a:ext cx="133081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thaiDist" defTabSz="1066800">
              <a:lnSpc>
                <a:spcPct val="90000"/>
              </a:lnSpc>
              <a:spcAft>
                <a:spcPct val="20000"/>
              </a:spcAft>
            </a:pPr>
            <a:r>
              <a:rPr lang="th-TH" sz="2400" b="1" dirty="0">
                <a:solidFill>
                  <a:srgbClr val="8064A2">
                    <a:lumMod val="50000"/>
                  </a:srgbClr>
                </a:solidFill>
                <a:latin typeface="Angsana New" pitchFamily="18" charset="-34"/>
              </a:rPr>
              <a:t>ไม้กวาดขนไก่</a:t>
            </a: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3776922" y="6260193"/>
            <a:ext cx="1515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8064A2">
                    <a:lumMod val="50000"/>
                  </a:srgbClr>
                </a:solidFill>
                <a:latin typeface="Angsana New" pitchFamily="18" charset="-34"/>
              </a:rPr>
              <a:t>ไม้กวาดด้ามยาว</a:t>
            </a:r>
            <a:endParaRPr lang="th-TH" dirty="0"/>
          </a:p>
        </p:txBody>
      </p:sp>
      <p:sp>
        <p:nvSpPr>
          <p:cNvPr id="43" name="สี่เหลี่ยมผืนผ้า 42"/>
          <p:cNvSpPr/>
          <p:nvPr/>
        </p:nvSpPr>
        <p:spPr>
          <a:xfrm>
            <a:off x="5108586" y="4566400"/>
            <a:ext cx="133562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thaiDist" defTabSz="1066800">
              <a:lnSpc>
                <a:spcPct val="90000"/>
              </a:lnSpc>
              <a:spcAft>
                <a:spcPct val="20000"/>
              </a:spcAft>
            </a:pPr>
            <a:r>
              <a:rPr lang="th-TH" sz="2400" b="1" dirty="0">
                <a:solidFill>
                  <a:srgbClr val="8064A2">
                    <a:lumMod val="50000"/>
                  </a:srgbClr>
                </a:solidFill>
                <a:latin typeface="Angsana New" pitchFamily="18" charset="-34"/>
              </a:rPr>
              <a:t>ไม้กวาดไฟฟ้า</a:t>
            </a:r>
            <a:endParaRPr lang="th-TH" sz="2400" dirty="0">
              <a:solidFill>
                <a:srgbClr val="8064A2">
                  <a:lumMod val="50000"/>
                </a:srgbClr>
              </a:solidFill>
              <a:latin typeface="Angsana New" pitchFamily="18" charset="-34"/>
            </a:endParaRPr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6449868" y="6297126"/>
            <a:ext cx="11464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thaiDist" defTabSz="1066800">
              <a:lnSpc>
                <a:spcPct val="90000"/>
              </a:lnSpc>
              <a:spcAft>
                <a:spcPct val="20000"/>
              </a:spcAft>
            </a:pPr>
            <a:r>
              <a:rPr lang="th-TH" sz="2400" b="1" dirty="0">
                <a:solidFill>
                  <a:srgbClr val="8064A2">
                    <a:lumMod val="50000"/>
                  </a:srgbClr>
                </a:solidFill>
                <a:latin typeface="Angsana New" pitchFamily="18" charset="-34"/>
              </a:rPr>
              <a:t>ม็อบเช็ดฝุ่น</a:t>
            </a:r>
          </a:p>
        </p:txBody>
      </p:sp>
      <p:sp>
        <p:nvSpPr>
          <p:cNvPr id="45" name="สี่เหลี่ยมผืนผ้า 44"/>
          <p:cNvSpPr/>
          <p:nvPr/>
        </p:nvSpPr>
        <p:spPr>
          <a:xfrm>
            <a:off x="7522709" y="4573716"/>
            <a:ext cx="129776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thaiDist" defTabSz="1066800">
              <a:lnSpc>
                <a:spcPct val="90000"/>
              </a:lnSpc>
              <a:spcAft>
                <a:spcPct val="20000"/>
              </a:spcAft>
            </a:pPr>
            <a:r>
              <a:rPr lang="th-TH" sz="2400" b="1" dirty="0">
                <a:solidFill>
                  <a:srgbClr val="8064A2">
                    <a:lumMod val="50000"/>
                  </a:srgbClr>
                </a:solidFill>
                <a:latin typeface="Angsana New" pitchFamily="18" charset="-34"/>
              </a:rPr>
              <a:t>เครื่องดูดฝุ่น  </a:t>
            </a:r>
            <a:r>
              <a:rPr lang="en-US" sz="2400" b="1" dirty="0">
                <a:solidFill>
                  <a:srgbClr val="8064A2">
                    <a:lumMod val="50000"/>
                  </a:srgbClr>
                </a:solidFill>
                <a:latin typeface="Angsana New" pitchFamily="18" charset="-34"/>
              </a:rPr>
              <a:t> </a:t>
            </a:r>
            <a:r>
              <a:rPr lang="th-TH" sz="2400" b="1" dirty="0">
                <a:solidFill>
                  <a:srgbClr val="8064A2">
                    <a:lumMod val="50000"/>
                  </a:srgbClr>
                </a:solidFill>
                <a:latin typeface="Angsana New" pitchFamily="18" charset="-34"/>
              </a:rPr>
              <a:t>   </a:t>
            </a:r>
            <a:endParaRPr lang="th-TH" sz="2400" dirty="0">
              <a:solidFill>
                <a:srgbClr val="8064A2">
                  <a:lumMod val="50000"/>
                </a:srgbClr>
              </a:solidFill>
              <a:latin typeface="Angsana New" pitchFamily="18" charset="-34"/>
            </a:endParaRPr>
          </a:p>
        </p:txBody>
      </p:sp>
      <p:pic>
        <p:nvPicPr>
          <p:cNvPr id="46" name="รูปภาพ 4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38" b="95077" l="1794" r="892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25" r="33665"/>
          <a:stretch/>
        </p:blipFill>
        <p:spPr>
          <a:xfrm>
            <a:off x="7584917" y="3054232"/>
            <a:ext cx="947523" cy="1545447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541375" y="1412776"/>
            <a:ext cx="5204037" cy="648072"/>
            <a:chOff x="541375" y="1340768"/>
            <a:chExt cx="5204037" cy="648072"/>
          </a:xfrm>
        </p:grpSpPr>
        <p:grpSp>
          <p:nvGrpSpPr>
            <p:cNvPr id="24" name="Group 36"/>
            <p:cNvGrpSpPr/>
            <p:nvPr/>
          </p:nvGrpSpPr>
          <p:grpSpPr>
            <a:xfrm>
              <a:off x="541375" y="1340768"/>
              <a:ext cx="5204037" cy="646764"/>
              <a:chOff x="217444" y="425706"/>
              <a:chExt cx="5683877" cy="646764"/>
            </a:xfrm>
          </p:grpSpPr>
          <p:sp>
            <p:nvSpPr>
              <p:cNvPr id="25" name="Rounded Rectangle 27"/>
              <p:cNvSpPr/>
              <p:nvPr/>
            </p:nvSpPr>
            <p:spPr>
              <a:xfrm>
                <a:off x="433397" y="425706"/>
                <a:ext cx="5467924" cy="646764"/>
              </a:xfrm>
              <a:prstGeom prst="roundRect">
                <a:avLst/>
              </a:prstGeom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7291" tIns="66040" rIns="66040" bIns="66040" numCol="1" spcCol="1270" anchor="ctr" anchorCtr="0">
                <a:noAutofit/>
              </a:bodyPr>
              <a:lstStyle/>
              <a:p>
                <a:pPr lvl="0" algn="l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32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26" name="Flowchart: Connector 28"/>
              <p:cNvSpPr/>
              <p:nvPr/>
            </p:nvSpPr>
            <p:spPr>
              <a:xfrm>
                <a:off x="217444" y="543272"/>
                <a:ext cx="370804" cy="370800"/>
              </a:xfrm>
              <a:prstGeom prst="flowChartConnector">
                <a:avLst/>
              </a:prstGeom>
              <a:solidFill>
                <a:schemeClr val="bg1">
                  <a:lumMod val="85000"/>
                </a:schemeClr>
              </a:solid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z="190500"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" name="สี่เหลี่ยมผืนผ้า 1"/>
            <p:cNvSpPr/>
            <p:nvPr/>
          </p:nvSpPr>
          <p:spPr>
            <a:xfrm>
              <a:off x="971600" y="1384059"/>
              <a:ext cx="4499950" cy="604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1. อุปกรณ์ที่ใช้ในการดูแลรักษาบ้าน</a:t>
              </a:r>
            </a:p>
          </p:txBody>
        </p:sp>
      </p:grpSp>
      <p:pic>
        <p:nvPicPr>
          <p:cNvPr id="3" name="รูปภาพ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9" b="97425" l="0" r="100000">
                        <a14:foregroundMark x1="84722" y1="4292" x2="58333" y2="84549"/>
                        <a14:backgroundMark x1="70833" y1="3004" x2="43056" y2="81545"/>
                        <a14:backgroundMark x1="90278" y1="2575" x2="62500" y2="83262"/>
                        <a14:backgroundMark x1="51389" y1="33476" x2="27778" y2="8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564">
            <a:off x="5601450" y="2959998"/>
            <a:ext cx="498660" cy="1613718"/>
          </a:xfrm>
          <a:prstGeom prst="rect">
            <a:avLst/>
          </a:prstGeom>
        </p:spPr>
      </p:pic>
      <p:grpSp>
        <p:nvGrpSpPr>
          <p:cNvPr id="27" name="กลุ่ม 26"/>
          <p:cNvGrpSpPr/>
          <p:nvPr/>
        </p:nvGrpSpPr>
        <p:grpSpPr>
          <a:xfrm>
            <a:off x="106171" y="116278"/>
            <a:ext cx="4753861" cy="504410"/>
            <a:chOff x="178278" y="64379"/>
            <a:chExt cx="3865808" cy="504410"/>
          </a:xfrm>
        </p:grpSpPr>
        <p:sp>
          <p:nvSpPr>
            <p:cNvPr id="29" name="TextBox 28"/>
            <p:cNvSpPr txBox="1"/>
            <p:nvPr/>
          </p:nvSpPr>
          <p:spPr>
            <a:xfrm>
              <a:off x="589257" y="64379"/>
              <a:ext cx="3454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th-TH" sz="2400" b="1" kern="0" dirty="0" smtClean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rPr>
                <a:t>1. ความรู้เบื้องต้นเกี่ยวกับอุปกรณ์ทำงานบ้าน</a:t>
              </a:r>
              <a:endParaRPr lang="th-TH" sz="2400" b="1" kern="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pic>
          <p:nvPicPr>
            <p:cNvPr id="30" name="รูปภาพ 2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8" y="135556"/>
              <a:ext cx="410979" cy="412532"/>
            </a:xfrm>
            <a:prstGeom prst="rect">
              <a:avLst/>
            </a:prstGeom>
          </p:spPr>
        </p:pic>
        <p:cxnSp>
          <p:nvCxnSpPr>
            <p:cNvPr id="31" name="ตัวเชื่อมต่อตรง 30"/>
            <p:cNvCxnSpPr/>
            <p:nvPr/>
          </p:nvCxnSpPr>
          <p:spPr>
            <a:xfrm>
              <a:off x="693159" y="482879"/>
              <a:ext cx="175756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headEnd type="oval"/>
            </a:ln>
            <a:effectLst/>
          </p:spPr>
        </p:cxnSp>
        <p:cxnSp>
          <p:nvCxnSpPr>
            <p:cNvPr id="32" name="ตัวเชื่อมต่อตรง 31"/>
            <p:cNvCxnSpPr/>
            <p:nvPr/>
          </p:nvCxnSpPr>
          <p:spPr>
            <a:xfrm>
              <a:off x="1699313" y="550426"/>
              <a:ext cx="2051991" cy="18363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tailEnd type="oval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2616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8" grpId="0" animBg="1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0304" y="6460023"/>
            <a:ext cx="838200" cy="381000"/>
          </a:xfrm>
        </p:spPr>
        <p:txBody>
          <a:bodyPr>
            <a:normAutofit/>
          </a:bodyPr>
          <a:lstStyle/>
          <a:p>
            <a:pPr algn="r"/>
            <a:fld id="{356B7CD2-0CA2-4370-A681-F6B2BDC5E110}" type="slidenum">
              <a:rPr lang="en-US" altLang="en-US" sz="1600" b="1" smtClean="0">
                <a:solidFill>
                  <a:schemeClr val="tx1"/>
                </a:solidFill>
                <a:latin typeface="Angsana New" pitchFamily="18" charset="-34"/>
              </a:rPr>
              <a:pPr algn="r"/>
              <a:t>91</a:t>
            </a:fld>
            <a:endParaRPr lang="th-TH" altLang="en-US" sz="16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18" name="มนมุมสี่เหลี่ยมผืนผ้าด้านทแยงมุม 17"/>
          <p:cNvSpPr/>
          <p:nvPr/>
        </p:nvSpPr>
        <p:spPr>
          <a:xfrm>
            <a:off x="179512" y="692696"/>
            <a:ext cx="8639328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ของอุปกรณ์อำนวยความ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สะดวกใน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การทำงานบ้าน</a:t>
            </a:r>
          </a:p>
        </p:txBody>
      </p:sp>
      <p:sp>
        <p:nvSpPr>
          <p:cNvPr id="31" name="Freeform 34"/>
          <p:cNvSpPr/>
          <p:nvPr/>
        </p:nvSpPr>
        <p:spPr>
          <a:xfrm>
            <a:off x="1403648" y="2435015"/>
            <a:ext cx="2664296" cy="590191"/>
          </a:xfrm>
          <a:custGeom>
            <a:avLst/>
            <a:gdLst>
              <a:gd name="connsiteX0" fmla="*/ 0 w 6096000"/>
              <a:gd name="connsiteY0" fmla="*/ 114469 h 686799"/>
              <a:gd name="connsiteX1" fmla="*/ 114469 w 6096000"/>
              <a:gd name="connsiteY1" fmla="*/ 0 h 686799"/>
              <a:gd name="connsiteX2" fmla="*/ 5981531 w 6096000"/>
              <a:gd name="connsiteY2" fmla="*/ 0 h 686799"/>
              <a:gd name="connsiteX3" fmla="*/ 6096000 w 6096000"/>
              <a:gd name="connsiteY3" fmla="*/ 114469 h 686799"/>
              <a:gd name="connsiteX4" fmla="*/ 6096000 w 6096000"/>
              <a:gd name="connsiteY4" fmla="*/ 572330 h 686799"/>
              <a:gd name="connsiteX5" fmla="*/ 5981531 w 6096000"/>
              <a:gd name="connsiteY5" fmla="*/ 686799 h 686799"/>
              <a:gd name="connsiteX6" fmla="*/ 114469 w 6096000"/>
              <a:gd name="connsiteY6" fmla="*/ 686799 h 686799"/>
              <a:gd name="connsiteX7" fmla="*/ 0 w 6096000"/>
              <a:gd name="connsiteY7" fmla="*/ 572330 h 686799"/>
              <a:gd name="connsiteX8" fmla="*/ 0 w 6096000"/>
              <a:gd name="connsiteY8" fmla="*/ 114469 h 68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6799">
                <a:moveTo>
                  <a:pt x="0" y="114469"/>
                </a:moveTo>
                <a:cubicBezTo>
                  <a:pt x="0" y="51250"/>
                  <a:pt x="51250" y="0"/>
                  <a:pt x="114469" y="0"/>
                </a:cubicBezTo>
                <a:lnTo>
                  <a:pt x="5981531" y="0"/>
                </a:lnTo>
                <a:cubicBezTo>
                  <a:pt x="6044750" y="0"/>
                  <a:pt x="6096000" y="51250"/>
                  <a:pt x="6096000" y="114469"/>
                </a:cubicBezTo>
                <a:lnTo>
                  <a:pt x="6096000" y="572330"/>
                </a:lnTo>
                <a:cubicBezTo>
                  <a:pt x="6096000" y="635549"/>
                  <a:pt x="6044750" y="686799"/>
                  <a:pt x="5981531" y="686799"/>
                </a:cubicBezTo>
                <a:lnTo>
                  <a:pt x="114469" y="686799"/>
                </a:lnTo>
                <a:cubicBezTo>
                  <a:pt x="51250" y="686799"/>
                  <a:pt x="0" y="635549"/>
                  <a:pt x="0" y="572330"/>
                </a:cubicBezTo>
                <a:lnTo>
                  <a:pt x="0" y="11446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207" tIns="140207" rIns="140207" bIns="140207" numCol="1" spcCol="1270" anchor="ctr" anchorCtr="0">
            <a:noAutofit/>
          </a:bodyPr>
          <a:lstStyle/>
          <a:p>
            <a:pPr lvl="0"/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2) </a:t>
            </a:r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อุปกรณ์เช็ดถู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51520" y="5301208"/>
            <a:ext cx="1603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400" b="1" dirty="0">
                <a:solidFill>
                  <a:srgbClr val="9BBB59">
                    <a:lumMod val="50000"/>
                  </a:srgbClr>
                </a:solidFill>
                <a:latin typeface="Angsana New" pitchFamily="18" charset="-34"/>
              </a:rPr>
              <a:t>ผ้าสำหรับเช็ด</a:t>
            </a:r>
            <a:r>
              <a:rPr lang="th-TH" sz="2400" b="1" dirty="0" smtClean="0">
                <a:solidFill>
                  <a:srgbClr val="9BBB59">
                    <a:lumMod val="50000"/>
                  </a:srgbClr>
                </a:solidFill>
                <a:latin typeface="Angsana New" pitchFamily="18" charset="-34"/>
              </a:rPr>
              <a:t>ถู</a:t>
            </a:r>
          </a:p>
          <a:p>
            <a:pPr lvl="0"/>
            <a:r>
              <a:rPr lang="th-TH" sz="2400" b="1" dirty="0" smtClean="0">
                <a:solidFill>
                  <a:srgbClr val="9BBB59">
                    <a:lumMod val="50000"/>
                  </a:srgbClr>
                </a:solidFill>
                <a:latin typeface="Angsana New" pitchFamily="18" charset="-34"/>
              </a:rPr>
              <a:t>หรือ</a:t>
            </a:r>
            <a:r>
              <a:rPr lang="th-TH" sz="2400" b="1" dirty="0">
                <a:solidFill>
                  <a:srgbClr val="9BBB59">
                    <a:lumMod val="50000"/>
                  </a:srgbClr>
                </a:solidFill>
                <a:latin typeface="Angsana New" pitchFamily="18" charset="-34"/>
              </a:rPr>
              <a:t>ผ้าขี้ริ้ว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876256" y="5406315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2400" b="1" dirty="0">
                <a:solidFill>
                  <a:srgbClr val="9BBB59">
                    <a:lumMod val="50000"/>
                  </a:srgbClr>
                </a:solidFill>
                <a:latin typeface="Angsana New" pitchFamily="18" charset="-34"/>
              </a:rPr>
              <a:t>ไม้ถู</a:t>
            </a:r>
            <a:r>
              <a:rPr lang="th-TH" sz="2400" b="1" dirty="0" smtClean="0">
                <a:solidFill>
                  <a:srgbClr val="9BBB59">
                    <a:lumMod val="50000"/>
                  </a:srgbClr>
                </a:solidFill>
                <a:latin typeface="Angsana New" pitchFamily="18" charset="-34"/>
              </a:rPr>
              <a:t>พื้น</a:t>
            </a:r>
          </a:p>
          <a:p>
            <a:pPr lvl="0" algn="ctr"/>
            <a:r>
              <a:rPr lang="th-TH" sz="2400" b="1" dirty="0" smtClean="0">
                <a:solidFill>
                  <a:srgbClr val="9BBB59">
                    <a:lumMod val="50000"/>
                  </a:srgbClr>
                </a:solidFill>
                <a:latin typeface="Angsana New" pitchFamily="18" charset="-34"/>
              </a:rPr>
              <a:t>ชนิด</a:t>
            </a:r>
            <a:r>
              <a:rPr lang="th-TH" sz="2400" b="1" dirty="0">
                <a:solidFill>
                  <a:srgbClr val="9BBB59">
                    <a:lumMod val="50000"/>
                  </a:srgbClr>
                </a:solidFill>
                <a:latin typeface="Angsana New" pitchFamily="18" charset="-34"/>
              </a:rPr>
              <a:t>ซักบิดได้ในตัว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635683" y="5302948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2400" b="1" dirty="0">
                <a:solidFill>
                  <a:srgbClr val="9BBB59">
                    <a:lumMod val="50000"/>
                  </a:srgbClr>
                </a:solidFill>
                <a:latin typeface="Angsana New" pitchFamily="18" charset="-34"/>
              </a:rPr>
              <a:t>ฟองน้ำ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827855" y="5300018"/>
            <a:ext cx="824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2400" b="1" dirty="0">
                <a:solidFill>
                  <a:srgbClr val="9BBB59">
                    <a:lumMod val="50000"/>
                  </a:srgbClr>
                </a:solidFill>
                <a:latin typeface="Angsana New" pitchFamily="18" charset="-34"/>
              </a:rPr>
              <a:t>ไม้ถูพื้น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30" b="89503" l="1618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7" y="3893295"/>
            <a:ext cx="1906696" cy="111686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303" y="3893295"/>
            <a:ext cx="2250262" cy="1318115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41" b="93249" l="7443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60" y="3472583"/>
            <a:ext cx="2257564" cy="173153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28" b="95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64" y="3083087"/>
            <a:ext cx="1985084" cy="2216931"/>
          </a:xfrm>
          <a:prstGeom prst="rect">
            <a:avLst/>
          </a:prstGeom>
        </p:spPr>
      </p:pic>
      <p:grpSp>
        <p:nvGrpSpPr>
          <p:cNvPr id="22" name="กลุ่ม 21"/>
          <p:cNvGrpSpPr/>
          <p:nvPr/>
        </p:nvGrpSpPr>
        <p:grpSpPr>
          <a:xfrm>
            <a:off x="541375" y="1642927"/>
            <a:ext cx="5204037" cy="648072"/>
            <a:chOff x="541375" y="1340768"/>
            <a:chExt cx="5204037" cy="648072"/>
          </a:xfrm>
        </p:grpSpPr>
        <p:grpSp>
          <p:nvGrpSpPr>
            <p:cNvPr id="23" name="Group 36"/>
            <p:cNvGrpSpPr/>
            <p:nvPr/>
          </p:nvGrpSpPr>
          <p:grpSpPr>
            <a:xfrm>
              <a:off x="541375" y="1340768"/>
              <a:ext cx="5204037" cy="646764"/>
              <a:chOff x="217444" y="425706"/>
              <a:chExt cx="5683877" cy="646764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433397" y="425706"/>
                <a:ext cx="5467924" cy="646764"/>
              </a:xfrm>
              <a:prstGeom prst="roundRect">
                <a:avLst/>
              </a:prstGeom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7291" tIns="66040" rIns="66040" bIns="66040" numCol="1" spcCol="1270" anchor="ctr" anchorCtr="0">
                <a:noAutofit/>
              </a:bodyPr>
              <a:lstStyle/>
              <a:p>
                <a:pPr lvl="0" algn="l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32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29" name="Flowchart: Connector 28"/>
              <p:cNvSpPr/>
              <p:nvPr/>
            </p:nvSpPr>
            <p:spPr>
              <a:xfrm>
                <a:off x="217444" y="543272"/>
                <a:ext cx="370804" cy="370800"/>
              </a:xfrm>
              <a:prstGeom prst="flowChartConnector">
                <a:avLst/>
              </a:prstGeom>
              <a:solidFill>
                <a:schemeClr val="bg1">
                  <a:lumMod val="85000"/>
                </a:schemeClr>
              </a:solid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z="190500"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7" name="สี่เหลี่ยมผืนผ้า 26"/>
            <p:cNvSpPr/>
            <p:nvPr/>
          </p:nvSpPr>
          <p:spPr>
            <a:xfrm>
              <a:off x="971600" y="1384059"/>
              <a:ext cx="4499950" cy="604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1. อุปกรณ์ที่ใช้ในการดูแลรักษาบ้าน</a:t>
              </a:r>
            </a:p>
          </p:txBody>
        </p:sp>
      </p:grpSp>
      <p:grpSp>
        <p:nvGrpSpPr>
          <p:cNvPr id="20" name="กลุ่ม 19"/>
          <p:cNvGrpSpPr/>
          <p:nvPr/>
        </p:nvGrpSpPr>
        <p:grpSpPr>
          <a:xfrm>
            <a:off x="106171" y="116278"/>
            <a:ext cx="4753861" cy="504410"/>
            <a:chOff x="178278" y="64379"/>
            <a:chExt cx="3865808" cy="504410"/>
          </a:xfrm>
        </p:grpSpPr>
        <p:sp>
          <p:nvSpPr>
            <p:cNvPr id="21" name="TextBox 20"/>
            <p:cNvSpPr txBox="1"/>
            <p:nvPr/>
          </p:nvSpPr>
          <p:spPr>
            <a:xfrm>
              <a:off x="589257" y="64379"/>
              <a:ext cx="3454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th-TH" sz="2400" b="1" kern="0" dirty="0" smtClean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rPr>
                <a:t>1. ความรู้เบื้องต้นเกี่ยวกับอุปกรณ์ทำงานบ้าน</a:t>
              </a:r>
              <a:endParaRPr lang="th-TH" sz="2400" b="1" kern="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8" y="135556"/>
              <a:ext cx="410979" cy="412532"/>
            </a:xfrm>
            <a:prstGeom prst="rect">
              <a:avLst/>
            </a:prstGeom>
          </p:spPr>
        </p:pic>
        <p:cxnSp>
          <p:nvCxnSpPr>
            <p:cNvPr id="25" name="ตัวเชื่อมต่อตรง 24"/>
            <p:cNvCxnSpPr/>
            <p:nvPr/>
          </p:nvCxnSpPr>
          <p:spPr>
            <a:xfrm>
              <a:off x="693159" y="482879"/>
              <a:ext cx="175756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headEnd type="oval"/>
            </a:ln>
            <a:effectLst/>
          </p:spPr>
        </p:cxnSp>
        <p:cxnSp>
          <p:nvCxnSpPr>
            <p:cNvPr id="26" name="ตัวเชื่อมต่อตรง 25"/>
            <p:cNvCxnSpPr/>
            <p:nvPr/>
          </p:nvCxnSpPr>
          <p:spPr>
            <a:xfrm>
              <a:off x="1699313" y="550426"/>
              <a:ext cx="2051991" cy="18363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tailEnd type="oval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0303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2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2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2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31" grpId="0" animBg="1"/>
      <p:bldP spid="2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02773" y="6504384"/>
            <a:ext cx="838200" cy="381000"/>
          </a:xfrm>
        </p:spPr>
        <p:txBody>
          <a:bodyPr>
            <a:normAutofit/>
          </a:bodyPr>
          <a:lstStyle/>
          <a:p>
            <a:pPr algn="r"/>
            <a:fld id="{356B7CD2-0CA2-4370-A681-F6B2BDC5E110}" type="slidenum">
              <a:rPr lang="en-US" altLang="en-US" sz="1600" b="1" smtClean="0">
                <a:solidFill>
                  <a:schemeClr val="tx1"/>
                </a:solidFill>
                <a:latin typeface="Angsana New" pitchFamily="18" charset="-34"/>
              </a:rPr>
              <a:pPr algn="r"/>
              <a:t>92</a:t>
            </a:fld>
            <a:endParaRPr lang="th-TH" altLang="en-US" sz="16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15684" y="2720538"/>
            <a:ext cx="2049705" cy="590191"/>
          </a:xfrm>
          <a:custGeom>
            <a:avLst/>
            <a:gdLst>
              <a:gd name="connsiteX0" fmla="*/ 0 w 6096000"/>
              <a:gd name="connsiteY0" fmla="*/ 114469 h 686799"/>
              <a:gd name="connsiteX1" fmla="*/ 114469 w 6096000"/>
              <a:gd name="connsiteY1" fmla="*/ 0 h 686799"/>
              <a:gd name="connsiteX2" fmla="*/ 5981531 w 6096000"/>
              <a:gd name="connsiteY2" fmla="*/ 0 h 686799"/>
              <a:gd name="connsiteX3" fmla="*/ 6096000 w 6096000"/>
              <a:gd name="connsiteY3" fmla="*/ 114469 h 686799"/>
              <a:gd name="connsiteX4" fmla="*/ 6096000 w 6096000"/>
              <a:gd name="connsiteY4" fmla="*/ 572330 h 686799"/>
              <a:gd name="connsiteX5" fmla="*/ 5981531 w 6096000"/>
              <a:gd name="connsiteY5" fmla="*/ 686799 h 686799"/>
              <a:gd name="connsiteX6" fmla="*/ 114469 w 6096000"/>
              <a:gd name="connsiteY6" fmla="*/ 686799 h 686799"/>
              <a:gd name="connsiteX7" fmla="*/ 0 w 6096000"/>
              <a:gd name="connsiteY7" fmla="*/ 572330 h 686799"/>
              <a:gd name="connsiteX8" fmla="*/ 0 w 6096000"/>
              <a:gd name="connsiteY8" fmla="*/ 114469 h 68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6799">
                <a:moveTo>
                  <a:pt x="0" y="114469"/>
                </a:moveTo>
                <a:cubicBezTo>
                  <a:pt x="0" y="51250"/>
                  <a:pt x="51250" y="0"/>
                  <a:pt x="114469" y="0"/>
                </a:cubicBezTo>
                <a:lnTo>
                  <a:pt x="5981531" y="0"/>
                </a:lnTo>
                <a:cubicBezTo>
                  <a:pt x="6044750" y="0"/>
                  <a:pt x="6096000" y="51250"/>
                  <a:pt x="6096000" y="114469"/>
                </a:cubicBezTo>
                <a:lnTo>
                  <a:pt x="6096000" y="572330"/>
                </a:lnTo>
                <a:cubicBezTo>
                  <a:pt x="6096000" y="635549"/>
                  <a:pt x="6044750" y="686799"/>
                  <a:pt x="5981531" y="686799"/>
                </a:cubicBezTo>
                <a:lnTo>
                  <a:pt x="114469" y="686799"/>
                </a:lnTo>
                <a:cubicBezTo>
                  <a:pt x="51250" y="686799"/>
                  <a:pt x="0" y="635549"/>
                  <a:pt x="0" y="572330"/>
                </a:cubicBezTo>
                <a:lnTo>
                  <a:pt x="0" y="114469"/>
                </a:lnTo>
                <a:close/>
              </a:path>
            </a:pathLst>
          </a:custGeom>
          <a:solidFill>
            <a:srgbClr val="FF99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207" tIns="140207" rIns="140207" bIns="140207" numCol="1" spcCol="1270" anchor="ctr" anchorCtr="0">
            <a:noAutofit/>
          </a:bodyPr>
          <a:lstStyle/>
          <a:p>
            <a:pPr lvl="0"/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3) </a:t>
            </a:r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อุปกรณ์ขัด</a:t>
            </a:r>
          </a:p>
        </p:txBody>
      </p:sp>
      <p:sp>
        <p:nvSpPr>
          <p:cNvPr id="17" name="มนมุมสี่เหลี่ยมผืนผ้าด้านทแยงมุม 16"/>
          <p:cNvSpPr/>
          <p:nvPr/>
        </p:nvSpPr>
        <p:spPr>
          <a:xfrm>
            <a:off x="179512" y="908720"/>
            <a:ext cx="8639328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ของอุปกรณ์อำนวยความ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สะดวกใน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การทำงานบ้าน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374556" y="5403303"/>
            <a:ext cx="1372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2400" b="1" dirty="0">
                <a:solidFill>
                  <a:srgbClr val="FF66FF"/>
                </a:solidFill>
                <a:latin typeface="Angsana New" pitchFamily="18" charset="-34"/>
              </a:rPr>
              <a:t>แปรงพลาสติก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263563" y="5403304"/>
            <a:ext cx="992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2400" b="1" dirty="0">
                <a:solidFill>
                  <a:srgbClr val="FF66FF"/>
                </a:solidFill>
                <a:latin typeface="Angsana New" pitchFamily="18" charset="-34"/>
              </a:rPr>
              <a:t>แปรงลวด</a:t>
            </a: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7207204" y="5415607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2400" b="1" dirty="0">
                <a:solidFill>
                  <a:srgbClr val="FF66FF"/>
                </a:solidFill>
                <a:latin typeface="Angsana New" pitchFamily="18" charset="-34"/>
              </a:rPr>
              <a:t>แผ่นขัด</a:t>
            </a: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91304" l="7090" r="89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332" y="4022054"/>
            <a:ext cx="2304256" cy="1384274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4" b="95402" l="9957" r="89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44" y="3933537"/>
            <a:ext cx="1976946" cy="1489128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42" b="89700" l="6497" r="923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28650"/>
            <a:ext cx="2781821" cy="1830973"/>
          </a:xfrm>
          <a:prstGeom prst="rect">
            <a:avLst/>
          </a:prstGeom>
        </p:spPr>
      </p:pic>
      <p:grpSp>
        <p:nvGrpSpPr>
          <p:cNvPr id="25" name="กลุ่ม 24"/>
          <p:cNvGrpSpPr/>
          <p:nvPr/>
        </p:nvGrpSpPr>
        <p:grpSpPr>
          <a:xfrm>
            <a:off x="541375" y="1856442"/>
            <a:ext cx="5204037" cy="648072"/>
            <a:chOff x="541375" y="1340768"/>
            <a:chExt cx="5204037" cy="648072"/>
          </a:xfrm>
        </p:grpSpPr>
        <p:grpSp>
          <p:nvGrpSpPr>
            <p:cNvPr id="26" name="Group 36"/>
            <p:cNvGrpSpPr/>
            <p:nvPr/>
          </p:nvGrpSpPr>
          <p:grpSpPr>
            <a:xfrm>
              <a:off x="541375" y="1340768"/>
              <a:ext cx="5204037" cy="646764"/>
              <a:chOff x="217444" y="425706"/>
              <a:chExt cx="5683877" cy="646764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433397" y="425706"/>
                <a:ext cx="5467924" cy="646764"/>
              </a:xfrm>
              <a:prstGeom prst="roundRect">
                <a:avLst/>
              </a:prstGeom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7291" tIns="66040" rIns="66040" bIns="66040" numCol="1" spcCol="1270" anchor="ctr" anchorCtr="0">
                <a:noAutofit/>
              </a:bodyPr>
              <a:lstStyle/>
              <a:p>
                <a:pPr lvl="0" algn="l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32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29" name="Flowchart: Connector 28"/>
              <p:cNvSpPr/>
              <p:nvPr/>
            </p:nvSpPr>
            <p:spPr>
              <a:xfrm>
                <a:off x="217444" y="543272"/>
                <a:ext cx="370804" cy="370800"/>
              </a:xfrm>
              <a:prstGeom prst="flowChartConnector">
                <a:avLst/>
              </a:prstGeom>
              <a:solidFill>
                <a:schemeClr val="bg1">
                  <a:lumMod val="85000"/>
                </a:schemeClr>
              </a:solid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z="190500"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7" name="สี่เหลี่ยมผืนผ้า 26"/>
            <p:cNvSpPr/>
            <p:nvPr/>
          </p:nvSpPr>
          <p:spPr>
            <a:xfrm>
              <a:off x="971600" y="1384059"/>
              <a:ext cx="4499950" cy="604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1. อุปกรณ์ที่ใช้ในการดูแลรักษาบ้าน</a:t>
              </a:r>
            </a:p>
          </p:txBody>
        </p:sp>
      </p:grpSp>
      <p:grpSp>
        <p:nvGrpSpPr>
          <p:cNvPr id="18" name="กลุ่ม 17"/>
          <p:cNvGrpSpPr/>
          <p:nvPr/>
        </p:nvGrpSpPr>
        <p:grpSpPr>
          <a:xfrm>
            <a:off x="106171" y="116278"/>
            <a:ext cx="4753861" cy="504410"/>
            <a:chOff x="178278" y="64379"/>
            <a:chExt cx="3865808" cy="504410"/>
          </a:xfrm>
        </p:grpSpPr>
        <p:sp>
          <p:nvSpPr>
            <p:cNvPr id="19" name="TextBox 18"/>
            <p:cNvSpPr txBox="1"/>
            <p:nvPr/>
          </p:nvSpPr>
          <p:spPr>
            <a:xfrm>
              <a:off x="589257" y="64379"/>
              <a:ext cx="3454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th-TH" sz="2400" b="1" kern="0" dirty="0" smtClean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rPr>
                <a:t>1. ความรู้เบื้องต้นเกี่ยวกับอุปกรณ์ทำงานบ้าน</a:t>
              </a:r>
              <a:endParaRPr lang="th-TH" sz="2400" b="1" kern="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pic>
          <p:nvPicPr>
            <p:cNvPr id="20" name="รูปภาพ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8" y="135556"/>
              <a:ext cx="410979" cy="412532"/>
            </a:xfrm>
            <a:prstGeom prst="rect">
              <a:avLst/>
            </a:prstGeom>
          </p:spPr>
        </p:pic>
        <p:cxnSp>
          <p:nvCxnSpPr>
            <p:cNvPr id="30" name="ตัวเชื่อมต่อตรง 29"/>
            <p:cNvCxnSpPr/>
            <p:nvPr/>
          </p:nvCxnSpPr>
          <p:spPr>
            <a:xfrm>
              <a:off x="693159" y="482879"/>
              <a:ext cx="175756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headEnd type="oval"/>
            </a:ln>
            <a:effectLst/>
          </p:spPr>
        </p:cxnSp>
        <p:cxnSp>
          <p:nvCxnSpPr>
            <p:cNvPr id="31" name="ตัวเชื่อมต่อตรง 30"/>
            <p:cNvCxnSpPr/>
            <p:nvPr/>
          </p:nvCxnSpPr>
          <p:spPr>
            <a:xfrm>
              <a:off x="1699313" y="550426"/>
              <a:ext cx="2051991" cy="18363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tailEnd type="oval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145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  <p:bldP spid="17" grpId="1"/>
      <p:bldP spid="2" grpId="0"/>
      <p:bldP spid="3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23628" y="2636912"/>
            <a:ext cx="6858000" cy="2332964"/>
            <a:chOff x="1229057" y="2348880"/>
            <a:chExt cx="6858000" cy="2332964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331640" y="2348880"/>
              <a:ext cx="6641976" cy="23329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anchor="b">
              <a:noAutofit/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sz="4400" kern="1200" cap="all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th-TH" sz="4500" dirty="0" smtClean="0">
                <a:solidFill>
                  <a:srgbClr val="292934"/>
                </a:solidFill>
                <a:latin typeface="Angsana New" pitchFamily="18" charset="-34"/>
                <a:cs typeface="Angsana New" pitchFamily="18" charset="-34"/>
              </a:endParaRPr>
            </a:p>
            <a:p>
              <a:pPr algn="ctr">
                <a:defRPr/>
              </a:pPr>
              <a:endParaRPr lang="th-TH" sz="4500" dirty="0">
                <a:solidFill>
                  <a:srgbClr val="292934"/>
                </a:solidFill>
                <a:latin typeface="Angsana New" pitchFamily="18" charset="-34"/>
                <a:cs typeface="Angsana New" pitchFamily="18" charset="-34"/>
              </a:endParaRPr>
            </a:p>
            <a:p>
              <a:pPr algn="ctr">
                <a:defRPr/>
              </a:pPr>
              <a:endParaRPr lang="th-TH" sz="4500" dirty="0" smtClean="0">
                <a:solidFill>
                  <a:srgbClr val="292934"/>
                </a:solidFill>
                <a:latin typeface="Angsana New" pitchFamily="18" charset="-34"/>
                <a:cs typeface="Angsana New" pitchFamily="18" charset="-34"/>
              </a:endParaRPr>
            </a:p>
            <a:p>
              <a:pPr algn="ctr">
                <a:defRPr/>
              </a:pPr>
              <a:endParaRPr lang="th-TH" sz="4500" dirty="0" smtClean="0">
                <a:solidFill>
                  <a:srgbClr val="292934"/>
                </a:solidFill>
                <a:latin typeface="Angsana New" pitchFamily="18" charset="-34"/>
                <a:cs typeface="Angsana New" pitchFamily="18" charset="-34"/>
              </a:endParaRPr>
            </a:p>
            <a:p>
              <a:pPr algn="ctr">
                <a:defRPr/>
              </a:pPr>
              <a:endParaRPr lang="th-TH" sz="4800" dirty="0" smtClean="0">
                <a:solidFill>
                  <a:srgbClr val="292934"/>
                </a:solidFill>
                <a:latin typeface="Angsana New" pitchFamily="18" charset="-34"/>
                <a:cs typeface="Angsana New" pitchFamily="18" charset="-34"/>
              </a:endParaRPr>
            </a:p>
            <a:p>
              <a:pPr algn="ctr">
                <a:defRPr/>
              </a:pPr>
              <a:endParaRPr lang="th-TH" sz="4800" dirty="0">
                <a:solidFill>
                  <a:srgbClr val="292934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9" name="สี่เหลี่ยมผืนผ้า 8"/>
            <p:cNvSpPr/>
            <p:nvPr/>
          </p:nvSpPr>
          <p:spPr>
            <a:xfrm>
              <a:off x="1229057" y="2564904"/>
              <a:ext cx="6858000" cy="2028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 algn="ctr">
                <a:spcBef>
                  <a:spcPts val="700"/>
                </a:spcBef>
                <a:buClr>
                  <a:srgbClr val="FEB80A"/>
                </a:buClr>
                <a:buSzPct val="60000"/>
              </a:pPr>
              <a:r>
                <a:rPr lang="th-TH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การ</a:t>
              </a:r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งานอาชีพและ</a:t>
              </a:r>
              <a:r>
                <a:rPr lang="th-TH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เทคโนโลยี </a:t>
              </a:r>
            </a:p>
            <a:p>
              <a:pPr marL="109728" algn="ctr">
                <a:spcBef>
                  <a:spcPts val="700"/>
                </a:spcBef>
                <a:buClr>
                  <a:srgbClr val="FEB80A"/>
                </a:buClr>
                <a:buSzPct val="60000"/>
              </a:pPr>
              <a:r>
                <a:rPr lang="th-TH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ม. </a:t>
              </a:r>
              <a:r>
                <a:rPr lang="th-TH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1</a:t>
              </a:r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/>
              </a:r>
              <a:b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</a:br>
              <a:r>
                <a:rPr lang="th-TH" sz="4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หน่วยการเรียนรู้ที่ 2 ฉลาดใช้</a:t>
              </a:r>
              <a:endParaRPr lang="th-TH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Rectangle 20"/>
          <p:cNvSpPr/>
          <p:nvPr/>
        </p:nvSpPr>
        <p:spPr>
          <a:xfrm>
            <a:off x="2236874" y="908720"/>
            <a:ext cx="6408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6000" b="1" kern="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gsana New" pitchFamily="18" charset="-34"/>
                <a:cs typeface="Angsana New" pitchFamily="18" charset="-34"/>
              </a:rPr>
              <a:t>แบบทดสอบ</a:t>
            </a:r>
            <a:r>
              <a:rPr lang="th-TH" sz="4400" b="1" kern="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gsana New" pitchFamily="18" charset="-34"/>
                <a:cs typeface="Angsana New" pitchFamily="18" charset="-34"/>
              </a:rPr>
              <a:t>ก่อนเรียน (</a:t>
            </a:r>
            <a:r>
              <a:rPr lang="en-US" sz="4400" b="1" kern="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gsana New" pitchFamily="18" charset="-34"/>
                <a:cs typeface="Angsana New" pitchFamily="18" charset="-34"/>
              </a:rPr>
              <a:t>Pre-test</a:t>
            </a:r>
            <a:r>
              <a:rPr lang="th-TH" sz="4400" b="1" kern="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gsana New" pitchFamily="18" charset="-34"/>
              </a:rPr>
              <a:t>)</a:t>
            </a:r>
            <a:endParaRPr lang="th-TH" sz="4400" kern="0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5800" y="6504384"/>
            <a:ext cx="838200" cy="381000"/>
          </a:xfrm>
        </p:spPr>
        <p:txBody>
          <a:bodyPr>
            <a:normAutofit/>
          </a:bodyPr>
          <a:lstStyle/>
          <a:p>
            <a:pPr algn="r"/>
            <a:fld id="{356B7CD2-0CA2-4370-A681-F6B2BDC5E110}" type="slidenum">
              <a:rPr lang="en-US" altLang="en-US" sz="1600" smtClean="0">
                <a:solidFill>
                  <a:schemeClr val="bg1"/>
                </a:solidFill>
                <a:latin typeface="Angsana New" pitchFamily="18" charset="-34"/>
              </a:rPr>
              <a:pPr algn="r"/>
              <a:t>75</a:t>
            </a:fld>
            <a:endParaRPr lang="th-TH" altLang="en-US" sz="1600" dirty="0">
              <a:solidFill>
                <a:schemeClr val="bg1"/>
              </a:solidFill>
              <a:latin typeface="Angsana New" pitchFamily="18" charset="-34"/>
            </a:endParaRPr>
          </a:p>
        </p:txBody>
      </p:sp>
      <p:pic>
        <p:nvPicPr>
          <p:cNvPr id="1026" name="Picture 2" descr="D:\TEN\New folder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363946"/>
            <a:ext cx="230425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5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รูปภาพ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67" y="3138024"/>
            <a:ext cx="1593876" cy="1866625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138024"/>
            <a:ext cx="1531946" cy="1875153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1645"/>
            <a:ext cx="1691680" cy="2023539"/>
          </a:xfrm>
          <a:prstGeom prst="rect">
            <a:avLst/>
          </a:prstGeo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02773" y="6504384"/>
            <a:ext cx="838200" cy="381000"/>
          </a:xfrm>
        </p:spPr>
        <p:txBody>
          <a:bodyPr>
            <a:normAutofit/>
          </a:bodyPr>
          <a:lstStyle/>
          <a:p>
            <a:pPr algn="r"/>
            <a:fld id="{356B7CD2-0CA2-4370-A681-F6B2BDC5E110}" type="slidenum">
              <a:rPr lang="en-US" altLang="en-US" sz="1600" b="1" smtClean="0">
                <a:solidFill>
                  <a:schemeClr val="tx1"/>
                </a:solidFill>
                <a:latin typeface="Angsana New" pitchFamily="18" charset="-34"/>
              </a:rPr>
              <a:pPr algn="r"/>
              <a:t>93</a:t>
            </a:fld>
            <a:endParaRPr lang="th-TH" altLang="en-US" sz="16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9" name="Freeform 10"/>
          <p:cNvSpPr/>
          <p:nvPr/>
        </p:nvSpPr>
        <p:spPr>
          <a:xfrm>
            <a:off x="1387747" y="2334753"/>
            <a:ext cx="3111429" cy="590191"/>
          </a:xfrm>
          <a:custGeom>
            <a:avLst/>
            <a:gdLst>
              <a:gd name="connsiteX0" fmla="*/ 0 w 6096000"/>
              <a:gd name="connsiteY0" fmla="*/ 114469 h 686799"/>
              <a:gd name="connsiteX1" fmla="*/ 114469 w 6096000"/>
              <a:gd name="connsiteY1" fmla="*/ 0 h 686799"/>
              <a:gd name="connsiteX2" fmla="*/ 5981531 w 6096000"/>
              <a:gd name="connsiteY2" fmla="*/ 0 h 686799"/>
              <a:gd name="connsiteX3" fmla="*/ 6096000 w 6096000"/>
              <a:gd name="connsiteY3" fmla="*/ 114469 h 686799"/>
              <a:gd name="connsiteX4" fmla="*/ 6096000 w 6096000"/>
              <a:gd name="connsiteY4" fmla="*/ 572330 h 686799"/>
              <a:gd name="connsiteX5" fmla="*/ 5981531 w 6096000"/>
              <a:gd name="connsiteY5" fmla="*/ 686799 h 686799"/>
              <a:gd name="connsiteX6" fmla="*/ 114469 w 6096000"/>
              <a:gd name="connsiteY6" fmla="*/ 686799 h 686799"/>
              <a:gd name="connsiteX7" fmla="*/ 0 w 6096000"/>
              <a:gd name="connsiteY7" fmla="*/ 572330 h 686799"/>
              <a:gd name="connsiteX8" fmla="*/ 0 w 6096000"/>
              <a:gd name="connsiteY8" fmla="*/ 114469 h 68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6799">
                <a:moveTo>
                  <a:pt x="0" y="114469"/>
                </a:moveTo>
                <a:cubicBezTo>
                  <a:pt x="0" y="51250"/>
                  <a:pt x="51250" y="0"/>
                  <a:pt x="114469" y="0"/>
                </a:cubicBezTo>
                <a:lnTo>
                  <a:pt x="5981531" y="0"/>
                </a:lnTo>
                <a:cubicBezTo>
                  <a:pt x="6044750" y="0"/>
                  <a:pt x="6096000" y="51250"/>
                  <a:pt x="6096000" y="114469"/>
                </a:cubicBezTo>
                <a:lnTo>
                  <a:pt x="6096000" y="572330"/>
                </a:lnTo>
                <a:cubicBezTo>
                  <a:pt x="6096000" y="635549"/>
                  <a:pt x="6044750" y="686799"/>
                  <a:pt x="5981531" y="686799"/>
                </a:cubicBezTo>
                <a:lnTo>
                  <a:pt x="114469" y="686799"/>
                </a:lnTo>
                <a:cubicBezTo>
                  <a:pt x="51250" y="686799"/>
                  <a:pt x="0" y="635549"/>
                  <a:pt x="0" y="572330"/>
                </a:cubicBezTo>
                <a:lnTo>
                  <a:pt x="0" y="114469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207" tIns="140207" rIns="140207" bIns="140207" numCol="1" spcCol="1270" anchor="ctr" anchorCtr="0">
            <a:noAutofit/>
          </a:bodyPr>
          <a:lstStyle/>
          <a:p>
            <a:pPr lvl="0" defTabSz="1422400">
              <a:lnSpc>
                <a:spcPct val="90000"/>
              </a:lnSpc>
              <a:spcAft>
                <a:spcPct val="35000"/>
              </a:spcAft>
            </a:pPr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4) สาร</a:t>
            </a:r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ทำความสะอาด</a:t>
            </a:r>
          </a:p>
        </p:txBody>
      </p:sp>
      <p:sp>
        <p:nvSpPr>
          <p:cNvPr id="17" name="มนมุมสี่เหลี่ยมผืนผ้าด้านทแยงมุม 16"/>
          <p:cNvSpPr/>
          <p:nvPr/>
        </p:nvSpPr>
        <p:spPr>
          <a:xfrm>
            <a:off x="179512" y="678569"/>
            <a:ext cx="8639328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ของอุปกรณ์อำนวยความ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สะดวกใน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การทำงานบ้าน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35404" y="5020492"/>
            <a:ext cx="106471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66800">
              <a:lnSpc>
                <a:spcPct val="90000"/>
              </a:lnSpc>
              <a:spcAft>
                <a:spcPct val="35000"/>
              </a:spcAft>
            </a:pPr>
            <a:r>
              <a:rPr lang="th-TH" sz="2400" b="1" dirty="0">
                <a:solidFill>
                  <a:srgbClr val="4BACC6">
                    <a:lumMod val="75000"/>
                  </a:srgbClr>
                </a:solidFill>
                <a:latin typeface="Angsana New" pitchFamily="18" charset="-34"/>
              </a:rPr>
              <a:t>ผงซักฟอก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724128" y="6316636"/>
            <a:ext cx="125386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66800">
              <a:lnSpc>
                <a:spcPct val="90000"/>
              </a:lnSpc>
              <a:spcAft>
                <a:spcPct val="35000"/>
              </a:spcAft>
            </a:pPr>
            <a:r>
              <a:rPr lang="th-TH" sz="2400" b="1" dirty="0">
                <a:solidFill>
                  <a:srgbClr val="4BACC6">
                    <a:lumMod val="75000"/>
                  </a:srgbClr>
                </a:solidFill>
                <a:latin typeface="Angsana New" pitchFamily="18" charset="-34"/>
              </a:rPr>
              <a:t>น้ำยาขัดหนัง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1967739" y="6388644"/>
            <a:ext cx="11641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66800">
              <a:lnSpc>
                <a:spcPct val="90000"/>
              </a:lnSpc>
              <a:spcAft>
                <a:spcPct val="35000"/>
              </a:spcAft>
            </a:pPr>
            <a:r>
              <a:rPr lang="th-TH" sz="2400" b="1" dirty="0">
                <a:solidFill>
                  <a:srgbClr val="4BACC6">
                    <a:lumMod val="75000"/>
                  </a:srgbClr>
                </a:solidFill>
                <a:latin typeface="Angsana New" pitchFamily="18" charset="-34"/>
              </a:rPr>
              <a:t>น้ำยาขัดพื้น</a:t>
            </a: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3631175" y="5083267"/>
            <a:ext cx="1487908" cy="4339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66800">
              <a:lnSpc>
                <a:spcPct val="90000"/>
              </a:lnSpc>
              <a:spcAft>
                <a:spcPct val="35000"/>
              </a:spcAft>
            </a:pPr>
            <a:r>
              <a:rPr lang="th-TH" sz="2400" b="1" dirty="0">
                <a:solidFill>
                  <a:srgbClr val="4BACC6">
                    <a:lumMod val="75000"/>
                  </a:srgbClr>
                </a:solidFill>
                <a:latin typeface="Angsana New" pitchFamily="18" charset="-34"/>
              </a:rPr>
              <a:t>น้ำยาเช็ด</a:t>
            </a:r>
            <a:r>
              <a:rPr lang="th-TH" sz="2400" b="1" dirty="0" smtClean="0">
                <a:solidFill>
                  <a:srgbClr val="4BACC6">
                    <a:lumMod val="75000"/>
                  </a:srgbClr>
                </a:solidFill>
                <a:latin typeface="Angsana New" pitchFamily="18" charset="-34"/>
              </a:rPr>
              <a:t>กระจก</a:t>
            </a:r>
            <a:endParaRPr lang="th-TH" sz="2400" b="1" dirty="0">
              <a:solidFill>
                <a:srgbClr val="4BACC6">
                  <a:lumMod val="75000"/>
                </a:srgbClr>
              </a:solidFill>
              <a:latin typeface="Angsana New" pitchFamily="18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7480168" y="5083267"/>
            <a:ext cx="1268296" cy="4339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66800">
              <a:lnSpc>
                <a:spcPct val="90000"/>
              </a:lnSpc>
              <a:spcAft>
                <a:spcPct val="35000"/>
              </a:spcAft>
            </a:pPr>
            <a:r>
              <a:rPr lang="th-TH" sz="2400" b="1" dirty="0">
                <a:solidFill>
                  <a:srgbClr val="4BACC6">
                    <a:lumMod val="75000"/>
                  </a:srgbClr>
                </a:solidFill>
                <a:latin typeface="Angsana New" pitchFamily="18" charset="-34"/>
              </a:rPr>
              <a:t>น้ำ</a:t>
            </a:r>
            <a:r>
              <a:rPr lang="th-TH" sz="2400" b="1" dirty="0" smtClean="0">
                <a:solidFill>
                  <a:srgbClr val="4BACC6">
                    <a:lumMod val="75000"/>
                  </a:srgbClr>
                </a:solidFill>
                <a:latin typeface="Angsana New" pitchFamily="18" charset="-34"/>
              </a:rPr>
              <a:t>ยาล้างจาน</a:t>
            </a:r>
            <a:endParaRPr lang="th-TH" sz="2400" b="1" dirty="0">
              <a:solidFill>
                <a:srgbClr val="4BACC6">
                  <a:lumMod val="75000"/>
                </a:srgbClr>
              </a:solidFill>
              <a:latin typeface="Angsana New" pitchFamily="18" charset="-34"/>
            </a:endParaRPr>
          </a:p>
        </p:txBody>
      </p:sp>
      <p:pic>
        <p:nvPicPr>
          <p:cNvPr id="23" name="รูปภาพ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0" r="15368"/>
          <a:stretch/>
        </p:blipFill>
        <p:spPr>
          <a:xfrm>
            <a:off x="1924564" y="4600203"/>
            <a:ext cx="1158877" cy="1736927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14163" r="9778"/>
          <a:stretch/>
        </p:blipFill>
        <p:spPr>
          <a:xfrm>
            <a:off x="5724127" y="4589474"/>
            <a:ext cx="1450957" cy="1626785"/>
          </a:xfrm>
          <a:prstGeom prst="rect">
            <a:avLst/>
          </a:prstGeom>
        </p:spPr>
      </p:pic>
      <p:grpSp>
        <p:nvGrpSpPr>
          <p:cNvPr id="28" name="กลุ่ม 27"/>
          <p:cNvGrpSpPr/>
          <p:nvPr/>
        </p:nvGrpSpPr>
        <p:grpSpPr>
          <a:xfrm>
            <a:off x="541375" y="1542665"/>
            <a:ext cx="5204037" cy="648072"/>
            <a:chOff x="541375" y="1340768"/>
            <a:chExt cx="5204037" cy="648072"/>
          </a:xfrm>
        </p:grpSpPr>
        <p:grpSp>
          <p:nvGrpSpPr>
            <p:cNvPr id="29" name="Group 36"/>
            <p:cNvGrpSpPr/>
            <p:nvPr/>
          </p:nvGrpSpPr>
          <p:grpSpPr>
            <a:xfrm>
              <a:off x="541375" y="1340768"/>
              <a:ext cx="5204037" cy="646764"/>
              <a:chOff x="217444" y="425706"/>
              <a:chExt cx="5683877" cy="646764"/>
            </a:xfrm>
          </p:grpSpPr>
          <p:sp>
            <p:nvSpPr>
              <p:cNvPr id="31" name="Rounded Rectangle 27"/>
              <p:cNvSpPr/>
              <p:nvPr/>
            </p:nvSpPr>
            <p:spPr>
              <a:xfrm>
                <a:off x="433397" y="425706"/>
                <a:ext cx="5467924" cy="646764"/>
              </a:xfrm>
              <a:prstGeom prst="roundRect">
                <a:avLst/>
              </a:prstGeom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7291" tIns="66040" rIns="66040" bIns="66040" numCol="1" spcCol="1270" anchor="ctr" anchorCtr="0">
                <a:noAutofit/>
              </a:bodyPr>
              <a:lstStyle/>
              <a:p>
                <a:pPr lvl="0" algn="l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32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32" name="Flowchart: Connector 28"/>
              <p:cNvSpPr/>
              <p:nvPr/>
            </p:nvSpPr>
            <p:spPr>
              <a:xfrm>
                <a:off x="217444" y="543272"/>
                <a:ext cx="370804" cy="370800"/>
              </a:xfrm>
              <a:prstGeom prst="flowChartConnector">
                <a:avLst/>
              </a:prstGeom>
              <a:solidFill>
                <a:schemeClr val="bg1">
                  <a:lumMod val="85000"/>
                </a:schemeClr>
              </a:solid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z="190500"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30" name="สี่เหลี่ยมผืนผ้า 29"/>
            <p:cNvSpPr/>
            <p:nvPr/>
          </p:nvSpPr>
          <p:spPr>
            <a:xfrm>
              <a:off x="971600" y="1384059"/>
              <a:ext cx="4499950" cy="604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1. อุปกรณ์ที่ใช้ในการดูแลรักษาบ้าน</a:t>
              </a:r>
            </a:p>
          </p:txBody>
        </p:sp>
      </p:grpSp>
      <p:grpSp>
        <p:nvGrpSpPr>
          <p:cNvPr id="33" name="กลุ่ม 32"/>
          <p:cNvGrpSpPr/>
          <p:nvPr/>
        </p:nvGrpSpPr>
        <p:grpSpPr>
          <a:xfrm>
            <a:off x="106171" y="116278"/>
            <a:ext cx="4753861" cy="504410"/>
            <a:chOff x="178278" y="64379"/>
            <a:chExt cx="3865808" cy="504410"/>
          </a:xfrm>
        </p:grpSpPr>
        <p:sp>
          <p:nvSpPr>
            <p:cNvPr id="34" name="TextBox 33"/>
            <p:cNvSpPr txBox="1"/>
            <p:nvPr/>
          </p:nvSpPr>
          <p:spPr>
            <a:xfrm>
              <a:off x="589257" y="64379"/>
              <a:ext cx="3454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th-TH" sz="2400" b="1" kern="0" dirty="0" smtClean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rPr>
                <a:t>1. ความรู้เบื้องต้นเกี่ยวกับอุปกรณ์ทำงานบ้าน</a:t>
              </a:r>
              <a:endParaRPr lang="th-TH" sz="2400" b="1" kern="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pic>
          <p:nvPicPr>
            <p:cNvPr id="35" name="รูปภาพ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8" y="135556"/>
              <a:ext cx="410979" cy="412532"/>
            </a:xfrm>
            <a:prstGeom prst="rect">
              <a:avLst/>
            </a:prstGeom>
          </p:spPr>
        </p:pic>
        <p:cxnSp>
          <p:nvCxnSpPr>
            <p:cNvPr id="36" name="ตัวเชื่อมต่อตรง 35"/>
            <p:cNvCxnSpPr/>
            <p:nvPr/>
          </p:nvCxnSpPr>
          <p:spPr>
            <a:xfrm>
              <a:off x="693159" y="482879"/>
              <a:ext cx="175756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headEnd type="oval"/>
            </a:ln>
            <a:effectLst/>
          </p:spPr>
        </p:cxnSp>
        <p:cxnSp>
          <p:nvCxnSpPr>
            <p:cNvPr id="37" name="ตัวเชื่อมต่อตรง 36"/>
            <p:cNvCxnSpPr/>
            <p:nvPr/>
          </p:nvCxnSpPr>
          <p:spPr>
            <a:xfrm>
              <a:off x="1699313" y="550426"/>
              <a:ext cx="2051991" cy="18363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tailEnd type="oval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7657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7" grpId="1"/>
      <p:bldP spid="2" grpId="0"/>
      <p:bldP spid="3" grpId="0"/>
      <p:bldP spid="14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000" r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211960" y="3628181"/>
            <a:ext cx="4462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533400" algn="thaiDist"/>
            <a:r>
              <a:rPr lang="th-TH" sz="2800" b="1" dirty="0"/>
              <a:t>ประเทศสมาชิกอาเซียนที่มี</a:t>
            </a:r>
            <a:r>
              <a:rPr lang="th-TH" sz="2800" b="1" dirty="0" smtClean="0"/>
              <a:t>ศักยภาพ     ใน</a:t>
            </a:r>
            <a:r>
              <a:rPr lang="th-TH" sz="2800" b="1" dirty="0"/>
              <a:t>การผลิตเคมีภัณฑ์ ได้แก่ </a:t>
            </a:r>
            <a:r>
              <a:rPr lang="th-TH" sz="2800" b="1" dirty="0" smtClean="0"/>
              <a:t>ประเทศสิงคโปร์</a:t>
            </a:r>
            <a:r>
              <a:rPr lang="th-TH" sz="2800" b="1" dirty="0"/>
              <a:t>และมาเลเซีย</a:t>
            </a:r>
          </a:p>
        </p:txBody>
      </p:sp>
      <p:sp>
        <p:nvSpPr>
          <p:cNvPr id="26" name="Slide Number Placeholder 2"/>
          <p:cNvSpPr txBox="1">
            <a:spLocks/>
          </p:cNvSpPr>
          <p:nvPr/>
        </p:nvSpPr>
        <p:spPr>
          <a:xfrm>
            <a:off x="8305800" y="6477000"/>
            <a:ext cx="838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b="1" kern="1200">
                <a:solidFill>
                  <a:schemeClr val="tx2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algn="r"/>
            <a:fld id="{356B7CD2-0CA2-4370-A681-F6B2BDC5E110}" type="slidenum">
              <a:rPr lang="en-US" altLang="en-US" sz="1600" smtClean="0">
                <a:solidFill>
                  <a:schemeClr val="tx1"/>
                </a:solidFill>
                <a:latin typeface="Angsana New" pitchFamily="18" charset="-34"/>
              </a:rPr>
              <a:pPr algn="r"/>
              <a:t>94</a:t>
            </a:fld>
            <a:endParaRPr lang="th-TH" altLang="en-US" sz="1600" dirty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28" name="มนมุมสี่เหลี่ยมผืนผ้าด้านทแยงมุม 27"/>
          <p:cNvSpPr/>
          <p:nvPr/>
        </p:nvSpPr>
        <p:spPr>
          <a:xfrm>
            <a:off x="179512" y="692696"/>
            <a:ext cx="8639328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ของอุปกรณ์อำนวยความ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สะดวกใน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การทำงานบ้าน</a:t>
            </a:r>
          </a:p>
        </p:txBody>
      </p:sp>
      <p:grpSp>
        <p:nvGrpSpPr>
          <p:cNvPr id="29" name="กลุ่ม 28"/>
          <p:cNvGrpSpPr/>
          <p:nvPr/>
        </p:nvGrpSpPr>
        <p:grpSpPr>
          <a:xfrm>
            <a:off x="106171" y="116278"/>
            <a:ext cx="4753861" cy="504410"/>
            <a:chOff x="178278" y="64379"/>
            <a:chExt cx="3865808" cy="504410"/>
          </a:xfrm>
        </p:grpSpPr>
        <p:sp>
          <p:nvSpPr>
            <p:cNvPr id="30" name="TextBox 29"/>
            <p:cNvSpPr txBox="1"/>
            <p:nvPr/>
          </p:nvSpPr>
          <p:spPr>
            <a:xfrm>
              <a:off x="589257" y="64379"/>
              <a:ext cx="3454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th-TH" sz="2400" b="1" kern="0" dirty="0" smtClean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rPr>
                <a:t>1. ความรู้เบื้องต้นเกี่ยวกับอุปกรณ์ทำงานบ้าน</a:t>
              </a:r>
              <a:endParaRPr lang="th-TH" sz="2400" b="1" kern="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pic>
          <p:nvPicPr>
            <p:cNvPr id="38" name="รูปภาพ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8" y="135556"/>
              <a:ext cx="410979" cy="412532"/>
            </a:xfrm>
            <a:prstGeom prst="rect">
              <a:avLst/>
            </a:prstGeom>
          </p:spPr>
        </p:pic>
        <p:cxnSp>
          <p:nvCxnSpPr>
            <p:cNvPr id="39" name="ตัวเชื่อมต่อตรง 38"/>
            <p:cNvCxnSpPr/>
            <p:nvPr/>
          </p:nvCxnSpPr>
          <p:spPr>
            <a:xfrm>
              <a:off x="693159" y="482879"/>
              <a:ext cx="175756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headEnd type="oval"/>
            </a:ln>
            <a:effectLst/>
          </p:spPr>
        </p:cxnSp>
        <p:cxnSp>
          <p:nvCxnSpPr>
            <p:cNvPr id="40" name="ตัวเชื่อมต่อตรง 39"/>
            <p:cNvCxnSpPr/>
            <p:nvPr/>
          </p:nvCxnSpPr>
          <p:spPr>
            <a:xfrm>
              <a:off x="1699313" y="550426"/>
              <a:ext cx="2051991" cy="18363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tailEnd type="oval"/>
            </a:ln>
            <a:effectLst/>
          </p:spPr>
        </p:cxnSp>
      </p:grpSp>
      <p:sp>
        <p:nvSpPr>
          <p:cNvPr id="41" name="รูปห้าเหลี่ยม 40"/>
          <p:cNvSpPr/>
          <p:nvPr/>
        </p:nvSpPr>
        <p:spPr>
          <a:xfrm>
            <a:off x="3141340" y="1767605"/>
            <a:ext cx="3960440" cy="783724"/>
          </a:xfrm>
          <a:prstGeom prst="homePlate">
            <a:avLst/>
          </a:prstGeom>
          <a:solidFill>
            <a:srgbClr val="E68900"/>
          </a:solidFill>
          <a:ln w="47625" cmpd="dbl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err="1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บูรณา</a:t>
            </a:r>
            <a:r>
              <a:rPr lang="th-TH" sz="44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การอาเซียน</a:t>
            </a:r>
            <a:endParaRPr lang="th-TH" sz="44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2" name="Picture 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1500750"/>
            <a:ext cx="1368152" cy="128017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3" name="กลุ่ม 42"/>
          <p:cNvGrpSpPr/>
          <p:nvPr/>
        </p:nvGrpSpPr>
        <p:grpSpPr>
          <a:xfrm>
            <a:off x="739330" y="2708920"/>
            <a:ext cx="3472630" cy="2977677"/>
            <a:chOff x="395536" y="3161451"/>
            <a:chExt cx="3888432" cy="3579917"/>
          </a:xfrm>
        </p:grpSpPr>
        <p:sp>
          <p:nvSpPr>
            <p:cNvPr id="44" name="ข้าวหลามตัด 43"/>
            <p:cNvSpPr/>
            <p:nvPr/>
          </p:nvSpPr>
          <p:spPr>
            <a:xfrm>
              <a:off x="395536" y="3218157"/>
              <a:ext cx="3888432" cy="3523211"/>
            </a:xfrm>
            <a:prstGeom prst="diamond">
              <a:avLst/>
            </a:prstGeom>
            <a:solidFill>
              <a:srgbClr val="FF99FF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45" name="รูปภาพ 4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556" b="99259" l="5674" r="893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258">
              <a:off x="771348" y="3161451"/>
              <a:ext cx="3312368" cy="3171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680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8" grpId="1"/>
      <p:bldP spid="41" grpId="0" animBg="1"/>
      <p:bldP spid="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447848"/>
            <a:ext cx="838200" cy="381000"/>
          </a:xfrm>
        </p:spPr>
        <p:txBody>
          <a:bodyPr>
            <a:normAutofit/>
          </a:bodyPr>
          <a:lstStyle/>
          <a:p>
            <a:pPr algn="r"/>
            <a:fld id="{356B7CD2-0CA2-4370-A681-F6B2BDC5E110}" type="slidenum">
              <a:rPr lang="en-US" altLang="en-US" sz="1600" b="1" smtClean="0">
                <a:solidFill>
                  <a:schemeClr val="tx1"/>
                </a:solidFill>
                <a:latin typeface="Angsana New" pitchFamily="18" charset="-34"/>
              </a:rPr>
              <a:pPr algn="r"/>
              <a:t>95</a:t>
            </a:fld>
            <a:endParaRPr lang="th-TH" altLang="en-US" sz="16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5" name="มนมุมสี่เหลี่ยมผืนผ้าด้านทแยงมุม 4"/>
          <p:cNvSpPr/>
          <p:nvPr/>
        </p:nvSpPr>
        <p:spPr>
          <a:xfrm>
            <a:off x="179512" y="596180"/>
            <a:ext cx="8639328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ของอุปกรณ์อำนวยความ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สะดวกใน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การทำงานบ้าน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8064" y="5817458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 smtClean="0">
                <a:solidFill>
                  <a:srgbClr val="C00000"/>
                </a:solidFill>
                <a:sym typeface="Wingdings"/>
              </a:rPr>
              <a:t></a:t>
            </a:r>
            <a:endParaRPr lang="th-TH" sz="4000" dirty="0">
              <a:solidFill>
                <a:srgbClr val="C00000"/>
              </a:solidFill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11" b="90278" l="52699" r="8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15" t="6067" r="15740" b="9439"/>
          <a:stretch/>
        </p:blipFill>
        <p:spPr>
          <a:xfrm rot="3347160">
            <a:off x="7142956" y="4494959"/>
            <a:ext cx="882478" cy="23899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8064" y="3369186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th-TH" sz="40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183660" y="4593322"/>
                <a:ext cx="79208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th-TH" sz="4000" i="1" dirty="0" smtClean="0">
                          <a:solidFill>
                            <a:srgbClr val="C00000"/>
                          </a:solidFill>
                          <a:latin typeface="Cambria Math"/>
                          <a:sym typeface="Wingdings"/>
                        </a:rPr>
                        <m:t></m:t>
                      </m:r>
                    </m:oMath>
                  </m:oMathPara>
                </a14:m>
                <a:endParaRPr lang="th-TH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660" y="4593322"/>
                <a:ext cx="792088" cy="70788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ม้วนกระดาษแนวนอน 11"/>
          <p:cNvSpPr/>
          <p:nvPr/>
        </p:nvSpPr>
        <p:spPr>
          <a:xfrm>
            <a:off x="2771800" y="1340768"/>
            <a:ext cx="3312368" cy="1080120"/>
          </a:xfrm>
          <a:prstGeom prst="horizontalScroll">
            <a:avLst>
              <a:gd name="adj" fmla="val 20602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เกมคำถามโดนใจ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8" y="2401724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1. จากภาพ ควรใช้อุปกรณ์ใดทำความสะอาดจึงจะเหมาะสม</a:t>
            </a:r>
            <a:endParaRPr lang="th-TH" sz="2800" b="1" dirty="0"/>
          </a:p>
        </p:txBody>
      </p:sp>
      <p:sp>
        <p:nvSpPr>
          <p:cNvPr id="17" name="วงรี 16"/>
          <p:cNvSpPr/>
          <p:nvPr/>
        </p:nvSpPr>
        <p:spPr>
          <a:xfrm>
            <a:off x="5255668" y="3423547"/>
            <a:ext cx="576880" cy="540060"/>
          </a:xfrm>
          <a:prstGeom prst="ellipse">
            <a:avLst/>
          </a:prstGeom>
          <a:ln w="38100" cmpd="dbl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latin typeface="Angsana New" pitchFamily="18" charset="-34"/>
                <a:cs typeface="Angsana New" pitchFamily="18" charset="-34"/>
              </a:rPr>
              <a:t>1</a:t>
            </a:r>
            <a:endParaRPr lang="th-TH" sz="2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วงรี 17"/>
          <p:cNvSpPr/>
          <p:nvPr/>
        </p:nvSpPr>
        <p:spPr>
          <a:xfrm>
            <a:off x="5291264" y="4725144"/>
            <a:ext cx="576880" cy="540060"/>
          </a:xfrm>
          <a:prstGeom prst="ellipse">
            <a:avLst/>
          </a:prstGeom>
          <a:ln w="38100" cmpd="dbl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latin typeface="Angsana New" pitchFamily="18" charset="-34"/>
                <a:cs typeface="Angsana New" pitchFamily="18" charset="-34"/>
              </a:rPr>
              <a:t>2</a:t>
            </a:r>
            <a:endParaRPr lang="th-TH" sz="2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วงรี 18"/>
          <p:cNvSpPr/>
          <p:nvPr/>
        </p:nvSpPr>
        <p:spPr>
          <a:xfrm>
            <a:off x="5291264" y="5877272"/>
            <a:ext cx="576880" cy="540060"/>
          </a:xfrm>
          <a:prstGeom prst="ellipse">
            <a:avLst/>
          </a:prstGeom>
          <a:ln w="38100" cmpd="dbl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latin typeface="Angsana New" pitchFamily="18" charset="-34"/>
                <a:cs typeface="Angsana New" pitchFamily="18" charset="-34"/>
              </a:rPr>
              <a:t>3</a:t>
            </a:r>
            <a:endParaRPr lang="th-TH" sz="22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89931" l="12291" r="93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637466">
            <a:off x="6408952" y="2037040"/>
            <a:ext cx="1569410" cy="2519731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2924944"/>
            <a:ext cx="3121129" cy="3720577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0" name="กลุ่ม 19"/>
          <p:cNvGrpSpPr/>
          <p:nvPr/>
        </p:nvGrpSpPr>
        <p:grpSpPr>
          <a:xfrm>
            <a:off x="106171" y="116278"/>
            <a:ext cx="4753861" cy="504410"/>
            <a:chOff x="178278" y="64379"/>
            <a:chExt cx="3865808" cy="504410"/>
          </a:xfrm>
        </p:grpSpPr>
        <p:sp>
          <p:nvSpPr>
            <p:cNvPr id="22" name="TextBox 21"/>
            <p:cNvSpPr txBox="1"/>
            <p:nvPr/>
          </p:nvSpPr>
          <p:spPr>
            <a:xfrm>
              <a:off x="589257" y="64379"/>
              <a:ext cx="3454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th-TH" sz="2400" b="1" kern="0" dirty="0" smtClean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rPr>
                <a:t>1. ความรู้เบื้องต้นเกี่ยวกับอุปกรณ์ทำงานบ้าน</a:t>
              </a:r>
              <a:endParaRPr lang="th-TH" sz="2400" b="1" kern="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8" y="135556"/>
              <a:ext cx="410979" cy="412532"/>
            </a:xfrm>
            <a:prstGeom prst="rect">
              <a:avLst/>
            </a:prstGeom>
          </p:spPr>
        </p:pic>
        <p:cxnSp>
          <p:nvCxnSpPr>
            <p:cNvPr id="24" name="ตัวเชื่อมต่อตรง 23"/>
            <p:cNvCxnSpPr/>
            <p:nvPr/>
          </p:nvCxnSpPr>
          <p:spPr>
            <a:xfrm>
              <a:off x="693159" y="482879"/>
              <a:ext cx="175756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headEnd type="oval"/>
            </a:ln>
            <a:effectLst/>
          </p:spPr>
        </p:cxnSp>
        <p:cxnSp>
          <p:nvCxnSpPr>
            <p:cNvPr id="25" name="ตัวเชื่อมต่อตรง 24"/>
            <p:cNvCxnSpPr/>
            <p:nvPr/>
          </p:nvCxnSpPr>
          <p:spPr>
            <a:xfrm>
              <a:off x="1699313" y="550426"/>
              <a:ext cx="2051991" cy="18363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tailEnd type="oval"/>
            </a:ln>
            <a:effectLst/>
          </p:spPr>
        </p:cxnSp>
      </p:grpSp>
      <p:pic>
        <p:nvPicPr>
          <p:cNvPr id="27" name="รูปภาพ 2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83" b="89902" l="14124" r="372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67" r="59762" b="14495"/>
          <a:stretch/>
        </p:blipFill>
        <p:spPr>
          <a:xfrm rot="3608006">
            <a:off x="6927434" y="3217978"/>
            <a:ext cx="1018422" cy="2606700"/>
          </a:xfrm>
          <a:prstGeom prst="rect">
            <a:avLst/>
          </a:prstGeom>
        </p:spPr>
      </p:pic>
      <p:pic>
        <p:nvPicPr>
          <p:cNvPr id="26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165304"/>
            <a:ext cx="121905" cy="182857"/>
          </a:xfrm>
          <a:prstGeom prst="rect">
            <a:avLst/>
          </a:prstGeom>
        </p:spPr>
      </p:pic>
      <p:pic>
        <p:nvPicPr>
          <p:cNvPr id="28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31" y="5013176"/>
            <a:ext cx="121905" cy="182857"/>
          </a:xfrm>
          <a:prstGeom prst="rect">
            <a:avLst/>
          </a:prstGeom>
        </p:spPr>
      </p:pic>
      <p:pic>
        <p:nvPicPr>
          <p:cNvPr id="29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717032"/>
            <a:ext cx="121905" cy="1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2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" fill="hold">
                                          <p:stCondLst>
                                            <p:cond delay="4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" fill="hold">
                                          <p:stCondLst>
                                            <p:cond delay="75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0" grpId="0"/>
      <p:bldP spid="11" grpId="0"/>
      <p:bldP spid="12" grpId="0" animBg="1"/>
      <p:bldP spid="12" grpId="1" animBg="1"/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959524" y="5829333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 smtClean="0">
                <a:solidFill>
                  <a:srgbClr val="C00000"/>
                </a:solidFill>
                <a:sym typeface="Wingdings"/>
              </a:rPr>
              <a:t></a:t>
            </a:r>
            <a:endParaRPr lang="th-TH" sz="4000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64288" y="5733256"/>
            <a:ext cx="792088" cy="707886"/>
          </a:xfrm>
          <a:prstGeom prst="rect">
            <a:avLst/>
          </a:prstGeom>
          <a:noFill/>
          <a:ln w="28575" cmpd="dbl"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th-TH" sz="40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15616" y="5770340"/>
                <a:ext cx="79208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th-TH" sz="4000" i="1" dirty="0" smtClean="0">
                          <a:solidFill>
                            <a:srgbClr val="C00000"/>
                          </a:solidFill>
                          <a:latin typeface="Cambria Math"/>
                          <a:sym typeface="Wingdings"/>
                        </a:rPr>
                        <m:t></m:t>
                      </m:r>
                    </m:oMath>
                  </m:oMathPara>
                </a14:m>
                <a:endParaRPr lang="th-TH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5770340"/>
                <a:ext cx="792088" cy="7078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447848"/>
            <a:ext cx="838200" cy="381000"/>
          </a:xfrm>
        </p:spPr>
        <p:txBody>
          <a:bodyPr>
            <a:normAutofit/>
          </a:bodyPr>
          <a:lstStyle/>
          <a:p>
            <a:fld id="{356B7CD2-0CA2-4370-A681-F6B2BDC5E110}" type="slidenum">
              <a:rPr lang="en-US" altLang="en-US" sz="1600" b="1" smtClean="0">
                <a:solidFill>
                  <a:prstClr val="black"/>
                </a:solidFill>
                <a:latin typeface="Angsana New" pitchFamily="18" charset="-34"/>
              </a:rPr>
              <a:pPr/>
              <a:t>96</a:t>
            </a:fld>
            <a:endParaRPr lang="th-TH" altLang="en-US" sz="1600" b="1" dirty="0">
              <a:solidFill>
                <a:prstClr val="black"/>
              </a:solidFill>
              <a:latin typeface="Angsana New" pitchFamily="18" charset="-34"/>
            </a:endParaRPr>
          </a:p>
        </p:txBody>
      </p:sp>
      <p:sp>
        <p:nvSpPr>
          <p:cNvPr id="5" name="มนมุมสี่เหลี่ยมผืนผ้าด้านทแยงมุม 4"/>
          <p:cNvSpPr/>
          <p:nvPr/>
        </p:nvSpPr>
        <p:spPr>
          <a:xfrm>
            <a:off x="179512" y="620688"/>
            <a:ext cx="8639328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ของอุปกรณ์อำนวยความ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สะดวกใน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การทำงานบ้าน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3568" y="254574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prstClr val="black"/>
                </a:solidFill>
              </a:rPr>
              <a:t>2. อุปกรณ์ข้อใดมีวิธีใช้งานเหมือนกัน </a:t>
            </a:r>
            <a:endParaRPr lang="th-TH" sz="2800" b="1" dirty="0">
              <a:solidFill>
                <a:prstClr val="black"/>
              </a:solidFill>
            </a:endParaRPr>
          </a:p>
        </p:txBody>
      </p:sp>
      <p:sp>
        <p:nvSpPr>
          <p:cNvPr id="18" name="วงรี 17"/>
          <p:cNvSpPr/>
          <p:nvPr/>
        </p:nvSpPr>
        <p:spPr>
          <a:xfrm>
            <a:off x="4067128" y="5877272"/>
            <a:ext cx="576880" cy="540060"/>
          </a:xfrm>
          <a:prstGeom prst="ellipse">
            <a:avLst/>
          </a:prstGeom>
          <a:ln w="38100" cmpd="dbl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</a:t>
            </a:r>
            <a:endParaRPr lang="th-TH" sz="2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3" name="กลุ่ม 12"/>
          <p:cNvGrpSpPr/>
          <p:nvPr/>
        </p:nvGrpSpPr>
        <p:grpSpPr>
          <a:xfrm>
            <a:off x="6110162" y="3284984"/>
            <a:ext cx="2998342" cy="2441898"/>
            <a:chOff x="6064477" y="3284984"/>
            <a:chExt cx="2998342" cy="2441898"/>
          </a:xfrm>
        </p:grpSpPr>
        <p:sp>
          <p:nvSpPr>
            <p:cNvPr id="30" name="มนมุมสี่เหลี่ยมผืนผ้าด้านทแยงมุม 29"/>
            <p:cNvSpPr/>
            <p:nvPr/>
          </p:nvSpPr>
          <p:spPr>
            <a:xfrm>
              <a:off x="6064477" y="3284984"/>
              <a:ext cx="2900011" cy="2441898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7" name="รูปภาพ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45" b="89503" l="9709" r="601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692"/>
            <a:stretch/>
          </p:blipFill>
          <p:spPr>
            <a:xfrm>
              <a:off x="6064477" y="3990011"/>
              <a:ext cx="1603867" cy="1416853"/>
            </a:xfrm>
            <a:prstGeom prst="rect">
              <a:avLst/>
            </a:prstGeom>
          </p:spPr>
        </p:pic>
        <p:pic>
          <p:nvPicPr>
            <p:cNvPr id="28" name="รูปภาพ 2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38" b="91304" l="7090" r="8955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9177">
              <a:off x="7246872" y="4181380"/>
              <a:ext cx="1815947" cy="1090924"/>
            </a:xfrm>
            <a:prstGeom prst="rect">
              <a:avLst/>
            </a:prstGeom>
          </p:spPr>
        </p:pic>
      </p:grpSp>
      <p:grpSp>
        <p:nvGrpSpPr>
          <p:cNvPr id="15" name="กลุ่ม 14"/>
          <p:cNvGrpSpPr/>
          <p:nvPr/>
        </p:nvGrpSpPr>
        <p:grpSpPr>
          <a:xfrm>
            <a:off x="3203848" y="3212976"/>
            <a:ext cx="2654450" cy="2515829"/>
            <a:chOff x="3275856" y="3067037"/>
            <a:chExt cx="2654450" cy="2515829"/>
          </a:xfrm>
        </p:grpSpPr>
        <p:sp>
          <p:nvSpPr>
            <p:cNvPr id="29" name="มนมุมสี่เหลี่ยมผืนผ้าด้านทแยงมุม 28"/>
            <p:cNvSpPr/>
            <p:nvPr/>
          </p:nvSpPr>
          <p:spPr>
            <a:xfrm>
              <a:off x="3275856" y="3067037"/>
              <a:ext cx="2654450" cy="2515829"/>
            </a:xfrm>
            <a:prstGeom prst="round2Diag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83" b="89902" l="14124" r="372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24" r="66288" b="14495"/>
            <a:stretch/>
          </p:blipFill>
          <p:spPr>
            <a:xfrm rot="891386">
              <a:off x="3633821" y="3113423"/>
              <a:ext cx="663928" cy="2317128"/>
            </a:xfrm>
            <a:prstGeom prst="rect">
              <a:avLst/>
            </a:prstGeom>
          </p:spPr>
        </p:pic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485" b="97758" l="6250" r="94982">
                          <a14:foregroundMark x1="76937" y1="28061" x2="75616" y2="36182"/>
                          <a14:foregroundMark x1="76937" y1="56606" x2="75880" y2="67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0195" y="3320609"/>
              <a:ext cx="1483933" cy="2155488"/>
            </a:xfrm>
            <a:prstGeom prst="rect">
              <a:avLst/>
            </a:prstGeom>
          </p:spPr>
        </p:pic>
      </p:grpSp>
      <p:grpSp>
        <p:nvGrpSpPr>
          <p:cNvPr id="16" name="กลุ่ม 15"/>
          <p:cNvGrpSpPr/>
          <p:nvPr/>
        </p:nvGrpSpPr>
        <p:grpSpPr>
          <a:xfrm>
            <a:off x="395536" y="3219350"/>
            <a:ext cx="2448272" cy="2447979"/>
            <a:chOff x="395536" y="3219350"/>
            <a:chExt cx="2448272" cy="2447979"/>
          </a:xfrm>
        </p:grpSpPr>
        <p:sp>
          <p:nvSpPr>
            <p:cNvPr id="8" name="มนมุมสี่เหลี่ยมผืนผ้าด้านทแยงมุม 7"/>
            <p:cNvSpPr/>
            <p:nvPr/>
          </p:nvSpPr>
          <p:spPr>
            <a:xfrm>
              <a:off x="395536" y="3219350"/>
              <a:ext cx="2448272" cy="2441898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0" name="รูปภาพ 19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828" b="958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4" r="14767"/>
            <a:stretch/>
          </p:blipFill>
          <p:spPr>
            <a:xfrm>
              <a:off x="579100" y="3428621"/>
              <a:ext cx="1128179" cy="2160240"/>
            </a:xfrm>
            <a:prstGeom prst="rect">
              <a:avLst/>
            </a:prstGeom>
          </p:spPr>
        </p:pic>
        <p:pic>
          <p:nvPicPr>
            <p:cNvPr id="7" name="รูปภาพ 6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361" b="89720" l="54783" r="89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02" r="10157"/>
            <a:stretch/>
          </p:blipFill>
          <p:spPr>
            <a:xfrm rot="20884868">
              <a:off x="1645208" y="3223786"/>
              <a:ext cx="999023" cy="2443543"/>
            </a:xfrm>
            <a:prstGeom prst="rect">
              <a:avLst/>
            </a:prstGeom>
          </p:spPr>
        </p:pic>
      </p:grpSp>
      <p:sp>
        <p:nvSpPr>
          <p:cNvPr id="31" name="ม้วนกระดาษแนวนอน 30"/>
          <p:cNvSpPr/>
          <p:nvPr/>
        </p:nvSpPr>
        <p:spPr>
          <a:xfrm>
            <a:off x="2771800" y="1412776"/>
            <a:ext cx="3312368" cy="1080120"/>
          </a:xfrm>
          <a:prstGeom prst="horizontalScroll">
            <a:avLst>
              <a:gd name="adj" fmla="val 20602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เกมคำถามโดนใจ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วงรี 31"/>
          <p:cNvSpPr/>
          <p:nvPr/>
        </p:nvSpPr>
        <p:spPr>
          <a:xfrm>
            <a:off x="1187624" y="5877272"/>
            <a:ext cx="576880" cy="540060"/>
          </a:xfrm>
          <a:prstGeom prst="ellipse">
            <a:avLst/>
          </a:prstGeom>
          <a:ln w="28575" cmpd="dbl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</a:t>
            </a:r>
          </a:p>
        </p:txBody>
      </p:sp>
      <p:sp>
        <p:nvSpPr>
          <p:cNvPr id="33" name="วงรี 32"/>
          <p:cNvSpPr/>
          <p:nvPr/>
        </p:nvSpPr>
        <p:spPr>
          <a:xfrm>
            <a:off x="7235480" y="5877272"/>
            <a:ext cx="576880" cy="5400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3</a:t>
            </a:r>
            <a:endParaRPr lang="th-TH" sz="2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34" name="กลุ่ม 33"/>
          <p:cNvGrpSpPr/>
          <p:nvPr/>
        </p:nvGrpSpPr>
        <p:grpSpPr>
          <a:xfrm>
            <a:off x="106171" y="116278"/>
            <a:ext cx="4753861" cy="504410"/>
            <a:chOff x="178278" y="64379"/>
            <a:chExt cx="3865808" cy="504410"/>
          </a:xfrm>
        </p:grpSpPr>
        <p:sp>
          <p:nvSpPr>
            <p:cNvPr id="35" name="TextBox 34"/>
            <p:cNvSpPr txBox="1"/>
            <p:nvPr/>
          </p:nvSpPr>
          <p:spPr>
            <a:xfrm>
              <a:off x="589257" y="64379"/>
              <a:ext cx="3454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th-TH" sz="2400" b="1" kern="0" dirty="0" smtClean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rPr>
                <a:t>1. ความรู้เบื้องต้นเกี่ยวกับอุปกรณ์ทำงานบ้าน</a:t>
              </a:r>
              <a:endParaRPr lang="th-TH" sz="2400" b="1" kern="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pic>
          <p:nvPicPr>
            <p:cNvPr id="36" name="รูปภาพ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8" y="135556"/>
              <a:ext cx="410979" cy="412532"/>
            </a:xfrm>
            <a:prstGeom prst="rect">
              <a:avLst/>
            </a:prstGeom>
          </p:spPr>
        </p:pic>
        <p:cxnSp>
          <p:nvCxnSpPr>
            <p:cNvPr id="37" name="ตัวเชื่อมต่อตรง 36"/>
            <p:cNvCxnSpPr/>
            <p:nvPr/>
          </p:nvCxnSpPr>
          <p:spPr>
            <a:xfrm>
              <a:off x="693159" y="482879"/>
              <a:ext cx="175756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headEnd type="oval"/>
            </a:ln>
            <a:effectLst/>
          </p:spPr>
        </p:cxnSp>
        <p:cxnSp>
          <p:nvCxnSpPr>
            <p:cNvPr id="38" name="ตัวเชื่อมต่อตรง 37"/>
            <p:cNvCxnSpPr/>
            <p:nvPr/>
          </p:nvCxnSpPr>
          <p:spPr>
            <a:xfrm>
              <a:off x="1699313" y="550426"/>
              <a:ext cx="2051991" cy="18363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tailEnd type="oval"/>
            </a:ln>
            <a:effectLst/>
          </p:spPr>
        </p:cxnSp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95" y="6126463"/>
            <a:ext cx="121905" cy="1828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75" y="6126463"/>
            <a:ext cx="121905" cy="182857"/>
          </a:xfrm>
          <a:prstGeom prst="rect">
            <a:avLst/>
          </a:prstGeom>
        </p:spPr>
      </p:pic>
      <p:pic>
        <p:nvPicPr>
          <p:cNvPr id="41" name="Picture 3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594" y="6138665"/>
            <a:ext cx="121905" cy="1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752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" fill="hold">
                                          <p:stCondLst>
                                            <p:cond delay="44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" fill="hold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5" grpId="0"/>
      <p:bldP spid="22" grpId="0"/>
      <p:bldP spid="5" grpId="0"/>
      <p:bldP spid="5" grpId="1"/>
      <p:bldP spid="14" grpId="0"/>
      <p:bldP spid="18" grpId="0" animBg="1"/>
      <p:bldP spid="18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092280" y="5889466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 smtClean="0">
                <a:solidFill>
                  <a:srgbClr val="C00000"/>
                </a:solidFill>
                <a:sym typeface="Wingdings"/>
              </a:rPr>
              <a:t></a:t>
            </a:r>
            <a:endParaRPr lang="th-TH" sz="4000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9632" y="4833156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th-TH" sz="40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95936" y="5409220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 smtClean="0">
                <a:solidFill>
                  <a:srgbClr val="C00000"/>
                </a:solidFill>
                <a:sym typeface="Wingdings"/>
              </a:rPr>
              <a:t></a:t>
            </a:r>
            <a:endParaRPr lang="th-TH" sz="4000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447848"/>
            <a:ext cx="838200" cy="381000"/>
          </a:xfrm>
        </p:spPr>
        <p:txBody>
          <a:bodyPr>
            <a:normAutofit/>
          </a:bodyPr>
          <a:lstStyle/>
          <a:p>
            <a:fld id="{356B7CD2-0CA2-4370-A681-F6B2BDC5E110}" type="slidenum">
              <a:rPr lang="en-US" altLang="en-US" sz="1600" b="1" smtClean="0">
                <a:solidFill>
                  <a:prstClr val="black"/>
                </a:solidFill>
                <a:latin typeface="Angsana New" pitchFamily="18" charset="-34"/>
              </a:rPr>
              <a:pPr/>
              <a:t>97</a:t>
            </a:fld>
            <a:endParaRPr lang="th-TH" altLang="en-US" sz="1600" b="1" dirty="0">
              <a:solidFill>
                <a:prstClr val="black"/>
              </a:solidFill>
              <a:latin typeface="Angsana New" pitchFamily="18" charset="-34"/>
            </a:endParaRPr>
          </a:p>
        </p:txBody>
      </p:sp>
      <p:sp>
        <p:nvSpPr>
          <p:cNvPr id="5" name="มนมุมสี่เหลี่ยมผืนผ้าด้านทแยงมุม 4"/>
          <p:cNvSpPr/>
          <p:nvPr/>
        </p:nvSpPr>
        <p:spPr>
          <a:xfrm>
            <a:off x="179512" y="728700"/>
            <a:ext cx="8639328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ของอุปกรณ์อำนวยความ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สะดวกใน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การทำงานบ้าน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3568" y="2600908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prstClr val="black"/>
                </a:solidFill>
              </a:rPr>
              <a:t>3. “สุรัตน์ต้องการทำความสะอาดห้องน้ำในบ้าน” สุรัตน์ควรเลือกใช้อุปกรณ์ใด </a:t>
            </a:r>
            <a:endParaRPr lang="th-TH" sz="2800" b="1" dirty="0">
              <a:solidFill>
                <a:prstClr val="black"/>
              </a:solidFill>
            </a:endParaRPr>
          </a:p>
        </p:txBody>
      </p:sp>
      <p:sp>
        <p:nvSpPr>
          <p:cNvPr id="17" name="วงรี 16"/>
          <p:cNvSpPr/>
          <p:nvPr/>
        </p:nvSpPr>
        <p:spPr>
          <a:xfrm>
            <a:off x="1403648" y="4881065"/>
            <a:ext cx="576880" cy="540060"/>
          </a:xfrm>
          <a:prstGeom prst="ellipse">
            <a:avLst/>
          </a:prstGeom>
          <a:ln w="38100" cmpd="dbl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</a:t>
            </a:r>
            <a:endParaRPr lang="th-TH" sz="2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วงรี 17"/>
          <p:cNvSpPr/>
          <p:nvPr/>
        </p:nvSpPr>
        <p:spPr>
          <a:xfrm>
            <a:off x="4139136" y="5432925"/>
            <a:ext cx="576880" cy="540060"/>
          </a:xfrm>
          <a:prstGeom prst="ellipse">
            <a:avLst/>
          </a:prstGeom>
          <a:ln w="38100" cmpd="dbl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</a:t>
            </a:r>
            <a:endParaRPr lang="th-TH" sz="2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วงรี 18"/>
          <p:cNvSpPr/>
          <p:nvPr/>
        </p:nvSpPr>
        <p:spPr>
          <a:xfrm>
            <a:off x="7199884" y="5913276"/>
            <a:ext cx="576880" cy="540060"/>
          </a:xfrm>
          <a:prstGeom prst="ellipse">
            <a:avLst/>
          </a:prstGeom>
          <a:ln w="38100" cmpd="dbl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3</a:t>
            </a:r>
            <a:endParaRPr lang="th-TH" sz="2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8" name="กลุ่ม 7"/>
          <p:cNvGrpSpPr/>
          <p:nvPr/>
        </p:nvGrpSpPr>
        <p:grpSpPr>
          <a:xfrm>
            <a:off x="6012160" y="4257092"/>
            <a:ext cx="2664296" cy="1618885"/>
            <a:chOff x="6012160" y="4005064"/>
            <a:chExt cx="2664296" cy="1618885"/>
          </a:xfrm>
        </p:grpSpPr>
        <p:sp>
          <p:nvSpPr>
            <p:cNvPr id="25" name="TextBox 24"/>
            <p:cNvSpPr txBox="1"/>
            <p:nvPr/>
          </p:nvSpPr>
          <p:spPr>
            <a:xfrm>
              <a:off x="7272300" y="4646627"/>
              <a:ext cx="39604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000" b="1" dirty="0" smtClean="0">
                  <a:solidFill>
                    <a:srgbClr val="C00000"/>
                  </a:solidFill>
                  <a:sym typeface="Wingdings"/>
                </a:rPr>
                <a:t>+</a:t>
              </a:r>
              <a:endParaRPr lang="th-TH" sz="5000" b="1" dirty="0">
                <a:solidFill>
                  <a:srgbClr val="C00000"/>
                </a:solidFill>
              </a:endParaRPr>
            </a:p>
          </p:txBody>
        </p:sp>
        <p:pic>
          <p:nvPicPr>
            <p:cNvPr id="29" name="รูปภาพ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0" r="15368"/>
            <a:stretch/>
          </p:blipFill>
          <p:spPr>
            <a:xfrm>
              <a:off x="7596336" y="4005064"/>
              <a:ext cx="1080120" cy="1618885"/>
            </a:xfrm>
            <a:prstGeom prst="rect">
              <a:avLst/>
            </a:prstGeom>
          </p:spPr>
        </p:pic>
        <p:pic>
          <p:nvPicPr>
            <p:cNvPr id="30" name="รูปภาพ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91304" l="7090" r="8955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4580040"/>
              <a:ext cx="1550254" cy="931310"/>
            </a:xfrm>
            <a:prstGeom prst="rect">
              <a:avLst/>
            </a:prstGeom>
          </p:spPr>
        </p:pic>
      </p:grpSp>
      <p:grpSp>
        <p:nvGrpSpPr>
          <p:cNvPr id="7" name="กลุ่ม 6"/>
          <p:cNvGrpSpPr/>
          <p:nvPr/>
        </p:nvGrpSpPr>
        <p:grpSpPr>
          <a:xfrm>
            <a:off x="3044362" y="3841098"/>
            <a:ext cx="2680528" cy="1496114"/>
            <a:chOff x="3044362" y="3461074"/>
            <a:chExt cx="2680528" cy="1496114"/>
          </a:xfrm>
        </p:grpSpPr>
        <p:pic>
          <p:nvPicPr>
            <p:cNvPr id="32" name="รูปภาพ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2608" y="3461074"/>
              <a:ext cx="1222282" cy="1496114"/>
            </a:xfrm>
            <a:prstGeom prst="rect">
              <a:avLst/>
            </a:prstGeom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724" b="95402" l="9957" r="891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362" y="3861048"/>
              <a:ext cx="1455221" cy="109614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247148" y="4042095"/>
              <a:ext cx="39604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000" b="1" dirty="0" smtClean="0">
                  <a:solidFill>
                    <a:srgbClr val="C00000"/>
                  </a:solidFill>
                  <a:sym typeface="Wingdings"/>
                </a:rPr>
                <a:t>+</a:t>
              </a:r>
              <a:endParaRPr lang="th-TH" sz="5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" name="กลุ่ม 5"/>
          <p:cNvGrpSpPr/>
          <p:nvPr/>
        </p:nvGrpSpPr>
        <p:grpSpPr>
          <a:xfrm>
            <a:off x="361048" y="3176972"/>
            <a:ext cx="2591516" cy="1645310"/>
            <a:chOff x="361048" y="3439874"/>
            <a:chExt cx="2591516" cy="1645310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3439874"/>
              <a:ext cx="1404900" cy="1645310"/>
            </a:xfrm>
            <a:prstGeom prst="rect">
              <a:avLst/>
            </a:prstGeom>
          </p:spPr>
        </p:pic>
        <p:pic>
          <p:nvPicPr>
            <p:cNvPr id="33" name="รูปภาพ 32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630" b="89503" l="1618" r="8996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48" y="4170091"/>
              <a:ext cx="1402640" cy="82161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546848" y="3929496"/>
              <a:ext cx="39604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000" b="1" dirty="0" smtClean="0">
                  <a:solidFill>
                    <a:srgbClr val="C00000"/>
                  </a:solidFill>
                  <a:sym typeface="Wingdings"/>
                </a:rPr>
                <a:t>+</a:t>
              </a:r>
              <a:endParaRPr lang="th-TH" sz="5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3" name="ม้วนกระดาษแนวนอน 22"/>
          <p:cNvSpPr/>
          <p:nvPr/>
        </p:nvSpPr>
        <p:spPr>
          <a:xfrm>
            <a:off x="2771800" y="1520788"/>
            <a:ext cx="3312368" cy="1080120"/>
          </a:xfrm>
          <a:prstGeom prst="horizontalScroll">
            <a:avLst>
              <a:gd name="adj" fmla="val 20602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เกมคำถามโดนใจ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6" name="กลุ่ม 25"/>
          <p:cNvGrpSpPr/>
          <p:nvPr/>
        </p:nvGrpSpPr>
        <p:grpSpPr>
          <a:xfrm>
            <a:off x="106171" y="116278"/>
            <a:ext cx="4753861" cy="504410"/>
            <a:chOff x="178278" y="64379"/>
            <a:chExt cx="3865808" cy="504410"/>
          </a:xfrm>
        </p:grpSpPr>
        <p:sp>
          <p:nvSpPr>
            <p:cNvPr id="27" name="TextBox 26"/>
            <p:cNvSpPr txBox="1"/>
            <p:nvPr/>
          </p:nvSpPr>
          <p:spPr>
            <a:xfrm>
              <a:off x="589257" y="64379"/>
              <a:ext cx="3454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th-TH" sz="2400" b="1" kern="0" dirty="0" smtClean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rPr>
                <a:t>1. ความรู้เบื้องต้นเกี่ยวกับอุปกรณ์ทำงานบ้าน</a:t>
              </a:r>
              <a:endParaRPr lang="th-TH" sz="2400" b="1" kern="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pic>
          <p:nvPicPr>
            <p:cNvPr id="28" name="รูปภาพ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8" y="135556"/>
              <a:ext cx="410979" cy="412532"/>
            </a:xfrm>
            <a:prstGeom prst="rect">
              <a:avLst/>
            </a:prstGeom>
          </p:spPr>
        </p:pic>
        <p:cxnSp>
          <p:nvCxnSpPr>
            <p:cNvPr id="37" name="ตัวเชื่อมต่อตรง 36"/>
            <p:cNvCxnSpPr/>
            <p:nvPr/>
          </p:nvCxnSpPr>
          <p:spPr>
            <a:xfrm>
              <a:off x="693159" y="482879"/>
              <a:ext cx="175756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headEnd type="oval"/>
            </a:ln>
            <a:effectLst/>
          </p:spPr>
        </p:cxnSp>
        <p:cxnSp>
          <p:nvCxnSpPr>
            <p:cNvPr id="38" name="ตัวเชื่อมต่อตรง 37"/>
            <p:cNvCxnSpPr/>
            <p:nvPr/>
          </p:nvCxnSpPr>
          <p:spPr>
            <a:xfrm>
              <a:off x="1699313" y="550426"/>
              <a:ext cx="2051991" cy="18363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tailEnd type="oval"/>
            </a:ln>
            <a:effectLst/>
          </p:spPr>
        </p:cxnSp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165304"/>
            <a:ext cx="121905" cy="1828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733256"/>
            <a:ext cx="121905" cy="182857"/>
          </a:xfrm>
          <a:prstGeom prst="rect">
            <a:avLst/>
          </a:prstGeom>
        </p:spPr>
      </p:pic>
      <p:pic>
        <p:nvPicPr>
          <p:cNvPr id="41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157192"/>
            <a:ext cx="121905" cy="1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4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1" grpId="0"/>
      <p:bldP spid="20" grpId="0"/>
      <p:bldP spid="5" grpId="0"/>
      <p:bldP spid="5" grpId="1"/>
      <p:bldP spid="14" grpId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3" grpId="0" animBg="1"/>
      <p:bldP spid="2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02773" y="6504384"/>
            <a:ext cx="838200" cy="381000"/>
          </a:xfrm>
        </p:spPr>
        <p:txBody>
          <a:bodyPr>
            <a:normAutofit/>
          </a:bodyPr>
          <a:lstStyle/>
          <a:p>
            <a:pPr algn="r"/>
            <a:fld id="{356B7CD2-0CA2-4370-A681-F6B2BDC5E110}" type="slidenum">
              <a:rPr lang="en-US" altLang="en-US" sz="1600" b="1" smtClean="0">
                <a:solidFill>
                  <a:schemeClr val="tx1"/>
                </a:solidFill>
                <a:latin typeface="Angsana New" pitchFamily="18" charset="-34"/>
              </a:rPr>
              <a:pPr algn="r"/>
              <a:t>98</a:t>
            </a:fld>
            <a:endParaRPr lang="th-TH" altLang="en-US" sz="16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17" name="มนมุมสี่เหลี่ยมผืนผ้าด้านทแยงมุม 16"/>
          <p:cNvSpPr/>
          <p:nvPr/>
        </p:nvSpPr>
        <p:spPr>
          <a:xfrm>
            <a:off x="179512" y="620688"/>
            <a:ext cx="8639328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ของอุปกรณ์อำนวยความ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สะดวกใน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การทำงานบ้าน</a:t>
            </a:r>
          </a:p>
        </p:txBody>
      </p:sp>
      <p:sp>
        <p:nvSpPr>
          <p:cNvPr id="28" name="Rounded Rectangular Callout 37"/>
          <p:cNvSpPr/>
          <p:nvPr/>
        </p:nvSpPr>
        <p:spPr>
          <a:xfrm>
            <a:off x="4427983" y="1484784"/>
            <a:ext cx="4104457" cy="1656184"/>
          </a:xfrm>
          <a:prstGeom prst="wedgeRoundRectCallout">
            <a:avLst>
              <a:gd name="adj1" fmla="val -74488"/>
              <a:gd name="adj2" fmla="val 30199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สารทำความสะอาดชนิดใดที่ควรใช้     ด้วยความระมัดระวังมากที่สุด         เพราะอะไร</a:t>
            </a:r>
            <a:endParaRPr lang="th-TH" sz="32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9" name="Picture 3" descr="D:\TEN\New folder\Q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57641"/>
            <a:ext cx="4230061" cy="28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กลุ่ม 29"/>
          <p:cNvGrpSpPr/>
          <p:nvPr/>
        </p:nvGrpSpPr>
        <p:grpSpPr>
          <a:xfrm>
            <a:off x="2267744" y="3501008"/>
            <a:ext cx="4752528" cy="3562909"/>
            <a:chOff x="4229312" y="2253141"/>
            <a:chExt cx="4603170" cy="4150004"/>
          </a:xfrm>
        </p:grpSpPr>
        <p:pic>
          <p:nvPicPr>
            <p:cNvPr id="31" name="Picture 2" descr="Z:\ภาพ 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312" y="2253141"/>
              <a:ext cx="4603170" cy="4150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5205742" y="3827118"/>
              <a:ext cx="2929290" cy="161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2800" dirty="0" smtClean="0"/>
                <a:t>น้ำยาขัดพื้น เพราะมีส่วนผสมของสารประเภทกรดที่มีฤทธิ์รุนแรง</a:t>
              </a:r>
              <a:endParaRPr lang="th-TH" sz="2800" dirty="0"/>
            </a:p>
          </p:txBody>
        </p:sp>
      </p:grpSp>
      <p:grpSp>
        <p:nvGrpSpPr>
          <p:cNvPr id="11" name="กลุ่ม 10"/>
          <p:cNvGrpSpPr/>
          <p:nvPr/>
        </p:nvGrpSpPr>
        <p:grpSpPr>
          <a:xfrm>
            <a:off x="106171" y="116278"/>
            <a:ext cx="4753861" cy="504410"/>
            <a:chOff x="178278" y="64379"/>
            <a:chExt cx="3865808" cy="504410"/>
          </a:xfrm>
        </p:grpSpPr>
        <p:sp>
          <p:nvSpPr>
            <p:cNvPr id="12" name="TextBox 11"/>
            <p:cNvSpPr txBox="1"/>
            <p:nvPr/>
          </p:nvSpPr>
          <p:spPr>
            <a:xfrm>
              <a:off x="589257" y="64379"/>
              <a:ext cx="3454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th-TH" sz="2400" b="1" kern="0" dirty="0" smtClean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rPr>
                <a:t>1. ความรู้เบื้องต้นเกี่ยวกับอุปกรณ์ทำงานบ้าน</a:t>
              </a:r>
              <a:endParaRPr lang="th-TH" sz="2400" b="1" kern="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pic>
          <p:nvPicPr>
            <p:cNvPr id="13" name="รูปภาพ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8" y="135556"/>
              <a:ext cx="410979" cy="412532"/>
            </a:xfrm>
            <a:prstGeom prst="rect">
              <a:avLst/>
            </a:prstGeom>
          </p:spPr>
        </p:pic>
        <p:cxnSp>
          <p:nvCxnSpPr>
            <p:cNvPr id="14" name="ตัวเชื่อมต่อตรง 13"/>
            <p:cNvCxnSpPr/>
            <p:nvPr/>
          </p:nvCxnSpPr>
          <p:spPr>
            <a:xfrm>
              <a:off x="693159" y="482879"/>
              <a:ext cx="175756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headEnd type="oval"/>
            </a:ln>
            <a:effectLst/>
          </p:spPr>
        </p:cxnSp>
        <p:cxnSp>
          <p:nvCxnSpPr>
            <p:cNvPr id="18" name="ตัวเชื่อมต่อตรง 17"/>
            <p:cNvCxnSpPr/>
            <p:nvPr/>
          </p:nvCxnSpPr>
          <p:spPr>
            <a:xfrm>
              <a:off x="1699313" y="550426"/>
              <a:ext cx="2051991" cy="18363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tailEnd type="oval"/>
            </a:ln>
            <a:effectLst/>
          </p:spPr>
        </p:cxnSp>
      </p:grpSp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83" y="6093296"/>
            <a:ext cx="1382111" cy="81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68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" fill="hold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" fill="hold">
                                          <p:stCondLst>
                                            <p:cond delay="29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" fill="hold">
                                          <p:stCondLst>
                                            <p:cond delay="25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2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8" grpId="1" animBg="1"/>
      <p:bldP spid="28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upannee.plons\Downloads\การงาน ม .1 เล่ม 1\dreamstime_xxl_207908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" b="95393" l="9934" r="955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11259"/>
            <a:ext cx="1700377" cy="13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 Diagonal Corner Rectangle 5"/>
          <p:cNvSpPr/>
          <p:nvPr/>
        </p:nvSpPr>
        <p:spPr>
          <a:xfrm>
            <a:off x="3443495" y="2492896"/>
            <a:ext cx="2262927" cy="892950"/>
          </a:xfrm>
          <a:prstGeom prst="round2Diag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lvl="0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800" b="1" kern="1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  1)  กรรไกรตัดกิ่ง</a:t>
            </a:r>
            <a:endParaRPr lang="th-TH" sz="28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Chevron 10"/>
          <p:cNvSpPr/>
          <p:nvPr/>
        </p:nvSpPr>
        <p:spPr>
          <a:xfrm rot="10800000">
            <a:off x="2310905" y="2762290"/>
            <a:ext cx="687766" cy="446475"/>
          </a:xfrm>
          <a:prstGeom prst="chevron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ound Diagonal Corner Rectangle 15"/>
          <p:cNvSpPr/>
          <p:nvPr/>
        </p:nvSpPr>
        <p:spPr>
          <a:xfrm>
            <a:off x="3440840" y="3515570"/>
            <a:ext cx="2265581" cy="892950"/>
          </a:xfrm>
          <a:prstGeom prst="round2DiagRect">
            <a:avLst/>
          </a:prstGeom>
          <a:solidFill>
            <a:srgbClr val="94B6D2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50000"/>
              <a:hueOff val="133778"/>
              <a:satOff val="-2135"/>
              <a:lumOff val="20553"/>
              <a:alphaOff val="0"/>
            </a:schemeClr>
          </a:fillRef>
          <a:effectRef idx="2">
            <a:schemeClr val="accent3">
              <a:shade val="50000"/>
              <a:hueOff val="133778"/>
              <a:satOff val="-2135"/>
              <a:lumOff val="205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lvl="0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800" b="1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  2)  เลื่อยตัดกิ่ง</a:t>
            </a:r>
            <a:endParaRPr lang="th-TH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Chevron 16"/>
          <p:cNvSpPr/>
          <p:nvPr/>
        </p:nvSpPr>
        <p:spPr>
          <a:xfrm>
            <a:off x="5972466" y="3738807"/>
            <a:ext cx="687766" cy="446475"/>
          </a:xfrm>
          <a:prstGeom prst="chevron">
            <a:avLst/>
          </a:prstGeom>
          <a:solidFill>
            <a:srgbClr val="94B6D2"/>
          </a:solid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50000"/>
              <a:hueOff val="133778"/>
              <a:satOff val="-2135"/>
              <a:lumOff val="20553"/>
              <a:alphaOff val="0"/>
            </a:schemeClr>
          </a:fillRef>
          <a:effectRef idx="2">
            <a:schemeClr val="accent3">
              <a:shade val="50000"/>
              <a:hueOff val="133778"/>
              <a:satOff val="-2135"/>
              <a:lumOff val="20553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ound Diagonal Corner Rectangle 17"/>
          <p:cNvSpPr/>
          <p:nvPr/>
        </p:nvSpPr>
        <p:spPr>
          <a:xfrm>
            <a:off x="3443495" y="4573469"/>
            <a:ext cx="2262926" cy="892950"/>
          </a:xfrm>
          <a:prstGeom prst="round2Diag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50000"/>
              <a:hueOff val="267555"/>
              <a:satOff val="-4269"/>
              <a:lumOff val="41107"/>
              <a:alphaOff val="0"/>
            </a:schemeClr>
          </a:fillRef>
          <a:effectRef idx="2">
            <a:schemeClr val="accent3">
              <a:shade val="50000"/>
              <a:hueOff val="267555"/>
              <a:satOff val="-4269"/>
              <a:lumOff val="411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lvl="0" defTabSz="1155700">
              <a:lnSpc>
                <a:spcPct val="4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800" b="1" kern="12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  </a:t>
            </a:r>
          </a:p>
          <a:p>
            <a:pPr lvl="0" defTabSz="1155700">
              <a:lnSpc>
                <a:spcPct val="4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800" b="1" kern="12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  3) เครื่องตัดหญ้า</a:t>
            </a:r>
          </a:p>
          <a:p>
            <a:pPr lvl="0" defTabSz="1155700">
              <a:lnSpc>
                <a:spcPct val="4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     แบบใช้ไฟฟ้า</a:t>
            </a:r>
            <a:endParaRPr lang="th-TH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Chevron 18"/>
          <p:cNvSpPr/>
          <p:nvPr/>
        </p:nvSpPr>
        <p:spPr>
          <a:xfrm rot="10800000">
            <a:off x="2300058" y="4796706"/>
            <a:ext cx="687766" cy="446475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50000"/>
              <a:hueOff val="267555"/>
              <a:satOff val="-4269"/>
              <a:lumOff val="41107"/>
              <a:alphaOff val="0"/>
            </a:schemeClr>
          </a:fillRef>
          <a:effectRef idx="2">
            <a:schemeClr val="accent3">
              <a:shade val="50000"/>
              <a:hueOff val="267555"/>
              <a:satOff val="-4269"/>
              <a:lumOff val="41107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ound Diagonal Corner Rectangle 19"/>
          <p:cNvSpPr/>
          <p:nvPr/>
        </p:nvSpPr>
        <p:spPr>
          <a:xfrm>
            <a:off x="3440840" y="5594138"/>
            <a:ext cx="2294133" cy="892950"/>
          </a:xfrm>
          <a:prstGeom prst="round2DiagRect">
            <a:avLst/>
          </a:prstGeom>
          <a:solidFill>
            <a:srgbClr val="FF99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50000"/>
              <a:hueOff val="133778"/>
              <a:satOff val="-2135"/>
              <a:lumOff val="20553"/>
              <a:alphaOff val="0"/>
            </a:schemeClr>
          </a:fillRef>
          <a:effectRef idx="2">
            <a:schemeClr val="accent3">
              <a:shade val="50000"/>
              <a:hueOff val="133778"/>
              <a:satOff val="-2135"/>
              <a:lumOff val="205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lvl="0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800" b="1" kern="1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 4)  กรรไกรตัดหญ้า</a:t>
            </a:r>
            <a:endParaRPr lang="th-TH" sz="2800" b="1" kern="1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Chevron 20"/>
          <p:cNvSpPr/>
          <p:nvPr/>
        </p:nvSpPr>
        <p:spPr>
          <a:xfrm>
            <a:off x="5977217" y="5817375"/>
            <a:ext cx="687766" cy="446475"/>
          </a:xfrm>
          <a:prstGeom prst="chevron">
            <a:avLst/>
          </a:prstGeom>
          <a:solidFill>
            <a:srgbClr val="FF99FF"/>
          </a:solid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50000"/>
              <a:hueOff val="133778"/>
              <a:satOff val="-2135"/>
              <a:lumOff val="20553"/>
              <a:alphaOff val="0"/>
            </a:schemeClr>
          </a:fillRef>
          <a:effectRef idx="2">
            <a:schemeClr val="accent3">
              <a:shade val="50000"/>
              <a:hueOff val="133778"/>
              <a:satOff val="-2135"/>
              <a:lumOff val="20553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05800" y="6442056"/>
            <a:ext cx="838200" cy="381000"/>
          </a:xfrm>
        </p:spPr>
        <p:txBody>
          <a:bodyPr>
            <a:normAutofit/>
          </a:bodyPr>
          <a:lstStyle/>
          <a:p>
            <a:pPr algn="r"/>
            <a:fld id="{356B7CD2-0CA2-4370-A681-F6B2BDC5E110}" type="slidenum">
              <a:rPr lang="en-US" altLang="en-US" sz="1600" b="1" smtClean="0">
                <a:solidFill>
                  <a:schemeClr val="tx1"/>
                </a:solidFill>
                <a:latin typeface="Angsana New" pitchFamily="18" charset="-34"/>
              </a:rPr>
              <a:pPr algn="r"/>
              <a:t>99</a:t>
            </a:fld>
            <a:endParaRPr lang="th-TH" altLang="en-US" sz="16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grpSp>
        <p:nvGrpSpPr>
          <p:cNvPr id="17" name="Group 21"/>
          <p:cNvGrpSpPr/>
          <p:nvPr/>
        </p:nvGrpSpPr>
        <p:grpSpPr>
          <a:xfrm>
            <a:off x="435120" y="1412776"/>
            <a:ext cx="6009089" cy="765637"/>
            <a:chOff x="288683" y="129543"/>
            <a:chExt cx="6009089" cy="765637"/>
          </a:xfrm>
        </p:grpSpPr>
        <p:sp>
          <p:nvSpPr>
            <p:cNvPr id="18" name="Rounded Rectangle 11"/>
            <p:cNvSpPr/>
            <p:nvPr/>
          </p:nvSpPr>
          <p:spPr>
            <a:xfrm>
              <a:off x="504639" y="129543"/>
              <a:ext cx="5793133" cy="765637"/>
            </a:xfrm>
            <a:prstGeom prst="roundRect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7291" tIns="66040" rIns="66040" bIns="66040" numCol="1" spcCol="1270" anchor="ctr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9" name="Flowchart: Connector 14"/>
            <p:cNvSpPr/>
            <p:nvPr/>
          </p:nvSpPr>
          <p:spPr>
            <a:xfrm>
              <a:off x="288683" y="365981"/>
              <a:ext cx="370804" cy="370800"/>
            </a:xfrm>
            <a:prstGeom prst="flowChartConnector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z="190500"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3" name="มนมุมสี่เหลี่ยมผืนผ้าด้านทแยงมุม 22"/>
          <p:cNvSpPr/>
          <p:nvPr/>
        </p:nvSpPr>
        <p:spPr>
          <a:xfrm>
            <a:off x="179512" y="620688"/>
            <a:ext cx="8639328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ของอุปกรณ์อำนวยความ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สะดวกใน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การทำงานบ้าน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93" b="100000" l="9609" r="896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3" y="4163051"/>
            <a:ext cx="2010123" cy="163099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8" b="48182" l="2224" r="314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007" b="54760"/>
          <a:stretch/>
        </p:blipFill>
        <p:spPr>
          <a:xfrm rot="11906864">
            <a:off x="1188986" y="2260901"/>
            <a:ext cx="988746" cy="1393694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4" b="89990" l="0" r="98166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3312">
            <a:off x="6437943" y="3519720"/>
            <a:ext cx="1593095" cy="884647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899592" y="1541925"/>
            <a:ext cx="554461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155700">
              <a:lnSpc>
                <a:spcPct val="90000"/>
              </a:lnSpc>
              <a:spcAft>
                <a:spcPct val="35000"/>
              </a:spcAft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2. อุปกรณ์ที่ใช้ในการจัดตกแต่งบริเวณบ้าน</a:t>
            </a:r>
          </a:p>
        </p:txBody>
      </p:sp>
      <p:grpSp>
        <p:nvGrpSpPr>
          <p:cNvPr id="25" name="กลุ่ม 24"/>
          <p:cNvGrpSpPr/>
          <p:nvPr/>
        </p:nvGrpSpPr>
        <p:grpSpPr>
          <a:xfrm>
            <a:off x="106171" y="116278"/>
            <a:ext cx="4753861" cy="504410"/>
            <a:chOff x="178278" y="64379"/>
            <a:chExt cx="3865808" cy="504410"/>
          </a:xfrm>
        </p:grpSpPr>
        <p:sp>
          <p:nvSpPr>
            <p:cNvPr id="26" name="TextBox 25"/>
            <p:cNvSpPr txBox="1"/>
            <p:nvPr/>
          </p:nvSpPr>
          <p:spPr>
            <a:xfrm>
              <a:off x="589257" y="64379"/>
              <a:ext cx="3454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th-TH" sz="2400" b="1" kern="0" dirty="0" smtClean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rPr>
                <a:t>1. ความรู้เบื้องต้นเกี่ยวกับอุปกรณ์ทำงานบ้าน</a:t>
              </a:r>
              <a:endParaRPr lang="th-TH" sz="2400" b="1" kern="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pic>
          <p:nvPicPr>
            <p:cNvPr id="27" name="รูปภาพ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8" y="135556"/>
              <a:ext cx="410979" cy="412532"/>
            </a:xfrm>
            <a:prstGeom prst="rect">
              <a:avLst/>
            </a:prstGeom>
          </p:spPr>
        </p:pic>
        <p:cxnSp>
          <p:nvCxnSpPr>
            <p:cNvPr id="28" name="ตัวเชื่อมต่อตรง 27"/>
            <p:cNvCxnSpPr/>
            <p:nvPr/>
          </p:nvCxnSpPr>
          <p:spPr>
            <a:xfrm>
              <a:off x="693159" y="482879"/>
              <a:ext cx="175756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headEnd type="oval"/>
            </a:ln>
            <a:effectLst/>
          </p:spPr>
        </p:cxnSp>
        <p:cxnSp>
          <p:nvCxnSpPr>
            <p:cNvPr id="29" name="ตัวเชื่อมต่อตรง 28"/>
            <p:cNvCxnSpPr/>
            <p:nvPr/>
          </p:nvCxnSpPr>
          <p:spPr>
            <a:xfrm>
              <a:off x="1699313" y="550426"/>
              <a:ext cx="2051991" cy="18363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tailEnd type="oval"/>
            </a:ln>
            <a:effectLst/>
          </p:spPr>
        </p:cxnSp>
      </p:grpSp>
      <p:pic>
        <p:nvPicPr>
          <p:cNvPr id="30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83" y="6121766"/>
            <a:ext cx="1382111" cy="81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94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23" grpId="0"/>
      <p:bldP spid="23" grpId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รูปภาพ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1" y="3737110"/>
            <a:ext cx="1263637" cy="1118589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94" y="3806485"/>
            <a:ext cx="923501" cy="979841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725" y="3693879"/>
            <a:ext cx="2483332" cy="2483332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16416" y="6504384"/>
            <a:ext cx="838200" cy="381000"/>
          </a:xfrm>
        </p:spPr>
        <p:txBody>
          <a:bodyPr>
            <a:normAutofit/>
          </a:bodyPr>
          <a:lstStyle/>
          <a:p>
            <a:pPr algn="r"/>
            <a:fld id="{356B7CD2-0CA2-4370-A681-F6B2BDC5E110}" type="slidenum">
              <a:rPr lang="en-US" altLang="en-US" sz="1600" b="1" smtClean="0">
                <a:solidFill>
                  <a:schemeClr val="tx1"/>
                </a:solidFill>
                <a:latin typeface="Angsana New" pitchFamily="18" charset="-34"/>
              </a:rPr>
              <a:pPr algn="r"/>
              <a:t>100</a:t>
            </a:fld>
            <a:endParaRPr lang="th-TH" altLang="en-US" sz="16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7612" y="1412776"/>
            <a:ext cx="5112501" cy="792088"/>
            <a:chOff x="395604" y="190751"/>
            <a:chExt cx="5112501" cy="792088"/>
          </a:xfrm>
        </p:grpSpPr>
        <p:sp>
          <p:nvSpPr>
            <p:cNvPr id="8" name="Rounded Rectangle 21"/>
            <p:cNvSpPr/>
            <p:nvPr/>
          </p:nvSpPr>
          <p:spPr>
            <a:xfrm>
              <a:off x="611561" y="190751"/>
              <a:ext cx="4896544" cy="792088"/>
            </a:xfrm>
            <a:prstGeom prst="roundRect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7291" tIns="66040" rIns="66040" bIns="66040" numCol="1" spcCol="1270" anchor="ctr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3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9" name="Flowchart: Connector 22"/>
            <p:cNvSpPr/>
            <p:nvPr/>
          </p:nvSpPr>
          <p:spPr>
            <a:xfrm>
              <a:off x="395604" y="381633"/>
              <a:ext cx="370804" cy="370800"/>
            </a:xfrm>
            <a:prstGeom prst="flowChartConnector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z="190500"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1" name="Freeform 12"/>
          <p:cNvSpPr/>
          <p:nvPr/>
        </p:nvSpPr>
        <p:spPr>
          <a:xfrm>
            <a:off x="323528" y="2349328"/>
            <a:ext cx="2172160" cy="1165500"/>
          </a:xfrm>
          <a:custGeom>
            <a:avLst/>
            <a:gdLst>
              <a:gd name="connsiteX0" fmla="*/ 0 w 1912688"/>
              <a:gd name="connsiteY0" fmla="*/ 154738 h 1547381"/>
              <a:gd name="connsiteX1" fmla="*/ 154738 w 1912688"/>
              <a:gd name="connsiteY1" fmla="*/ 0 h 1547381"/>
              <a:gd name="connsiteX2" fmla="*/ 1757950 w 1912688"/>
              <a:gd name="connsiteY2" fmla="*/ 0 h 1547381"/>
              <a:gd name="connsiteX3" fmla="*/ 1912688 w 1912688"/>
              <a:gd name="connsiteY3" fmla="*/ 154738 h 1547381"/>
              <a:gd name="connsiteX4" fmla="*/ 1912688 w 1912688"/>
              <a:gd name="connsiteY4" fmla="*/ 1392643 h 1547381"/>
              <a:gd name="connsiteX5" fmla="*/ 1757950 w 1912688"/>
              <a:gd name="connsiteY5" fmla="*/ 1547381 h 1547381"/>
              <a:gd name="connsiteX6" fmla="*/ 154738 w 1912688"/>
              <a:gd name="connsiteY6" fmla="*/ 1547381 h 1547381"/>
              <a:gd name="connsiteX7" fmla="*/ 0 w 1912688"/>
              <a:gd name="connsiteY7" fmla="*/ 1392643 h 1547381"/>
              <a:gd name="connsiteX8" fmla="*/ 0 w 1912688"/>
              <a:gd name="connsiteY8" fmla="*/ 154738 h 154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688" h="1547381">
                <a:moveTo>
                  <a:pt x="0" y="154738"/>
                </a:moveTo>
                <a:cubicBezTo>
                  <a:pt x="0" y="69279"/>
                  <a:pt x="69279" y="0"/>
                  <a:pt x="154738" y="0"/>
                </a:cubicBezTo>
                <a:lnTo>
                  <a:pt x="1757950" y="0"/>
                </a:lnTo>
                <a:cubicBezTo>
                  <a:pt x="1843409" y="0"/>
                  <a:pt x="1912688" y="69279"/>
                  <a:pt x="1912688" y="154738"/>
                </a:cubicBezTo>
                <a:lnTo>
                  <a:pt x="1912688" y="1392643"/>
                </a:lnTo>
                <a:cubicBezTo>
                  <a:pt x="1912688" y="1478102"/>
                  <a:pt x="1843409" y="1547381"/>
                  <a:pt x="1757950" y="1547381"/>
                </a:cubicBezTo>
                <a:lnTo>
                  <a:pt x="154738" y="1547381"/>
                </a:lnTo>
                <a:cubicBezTo>
                  <a:pt x="69279" y="1547381"/>
                  <a:pt x="0" y="1478102"/>
                  <a:pt x="0" y="1392643"/>
                </a:cubicBezTo>
                <a:lnTo>
                  <a:pt x="0" y="154738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851" tIns="78341" rIns="94851" bIns="78341" numCol="1" spcCol="1270" anchor="ctr" anchorCtr="0">
            <a:noAutofit/>
          </a:bodyPr>
          <a:lstStyle/>
          <a:p>
            <a:pPr lvl="0" algn="thaiDist" defTabSz="115570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b="1" kern="1200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)</a:t>
            </a:r>
            <a:r>
              <a:rPr lang="th-TH" sz="2400" b="1" kern="1200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อุปกรณ์และภาชนะ</a:t>
            </a:r>
          </a:p>
          <a:p>
            <a:pPr lvl="0" defTabSz="115570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2400" b="1" kern="1200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เครื่องใช้ในการ</a:t>
            </a:r>
          </a:p>
          <a:p>
            <a:pPr lvl="0" defTabSz="115570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2400" b="1" kern="1200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เตรียมอาหาร</a:t>
            </a:r>
            <a:endParaRPr lang="th-TH" sz="2400" kern="1200" dirty="0">
              <a:solidFill>
                <a:schemeClr val="accent4">
                  <a:lumMod val="5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563888" y="2348880"/>
            <a:ext cx="2161054" cy="1156516"/>
          </a:xfrm>
          <a:custGeom>
            <a:avLst/>
            <a:gdLst>
              <a:gd name="connsiteX0" fmla="*/ 0 w 1912688"/>
              <a:gd name="connsiteY0" fmla="*/ 154738 h 1547381"/>
              <a:gd name="connsiteX1" fmla="*/ 154738 w 1912688"/>
              <a:gd name="connsiteY1" fmla="*/ 0 h 1547381"/>
              <a:gd name="connsiteX2" fmla="*/ 1757950 w 1912688"/>
              <a:gd name="connsiteY2" fmla="*/ 0 h 1547381"/>
              <a:gd name="connsiteX3" fmla="*/ 1912688 w 1912688"/>
              <a:gd name="connsiteY3" fmla="*/ 154738 h 1547381"/>
              <a:gd name="connsiteX4" fmla="*/ 1912688 w 1912688"/>
              <a:gd name="connsiteY4" fmla="*/ 1392643 h 1547381"/>
              <a:gd name="connsiteX5" fmla="*/ 1757950 w 1912688"/>
              <a:gd name="connsiteY5" fmla="*/ 1547381 h 1547381"/>
              <a:gd name="connsiteX6" fmla="*/ 154738 w 1912688"/>
              <a:gd name="connsiteY6" fmla="*/ 1547381 h 1547381"/>
              <a:gd name="connsiteX7" fmla="*/ 0 w 1912688"/>
              <a:gd name="connsiteY7" fmla="*/ 1392643 h 1547381"/>
              <a:gd name="connsiteX8" fmla="*/ 0 w 1912688"/>
              <a:gd name="connsiteY8" fmla="*/ 154738 h 154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688" h="1547381">
                <a:moveTo>
                  <a:pt x="0" y="154738"/>
                </a:moveTo>
                <a:cubicBezTo>
                  <a:pt x="0" y="69279"/>
                  <a:pt x="69279" y="0"/>
                  <a:pt x="154738" y="0"/>
                </a:cubicBezTo>
                <a:lnTo>
                  <a:pt x="1757950" y="0"/>
                </a:lnTo>
                <a:cubicBezTo>
                  <a:pt x="1843409" y="0"/>
                  <a:pt x="1912688" y="69279"/>
                  <a:pt x="1912688" y="154738"/>
                </a:cubicBezTo>
                <a:lnTo>
                  <a:pt x="1912688" y="1392643"/>
                </a:lnTo>
                <a:cubicBezTo>
                  <a:pt x="1912688" y="1478102"/>
                  <a:pt x="1843409" y="1547381"/>
                  <a:pt x="1757950" y="1547381"/>
                </a:cubicBezTo>
                <a:lnTo>
                  <a:pt x="154738" y="1547381"/>
                </a:lnTo>
                <a:cubicBezTo>
                  <a:pt x="69279" y="1547381"/>
                  <a:pt x="0" y="1478102"/>
                  <a:pt x="0" y="1392643"/>
                </a:cubicBezTo>
                <a:lnTo>
                  <a:pt x="0" y="15473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2232385"/>
              <a:satOff val="13449"/>
              <a:lumOff val="1078"/>
              <a:alphaOff val="0"/>
            </a:schemeClr>
          </a:fillRef>
          <a:effectRef idx="2">
            <a:schemeClr val="accent4">
              <a:hueOff val="-2232385"/>
              <a:satOff val="13449"/>
              <a:lumOff val="10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851" tIns="78341" rIns="94851" bIns="78341" numCol="1" spcCol="1270" anchor="ctr" anchorCtr="0">
            <a:noAutofit/>
          </a:bodyPr>
          <a:lstStyle/>
          <a:p>
            <a:pPr lvl="0" algn="thaiDist" defTabSz="115570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b="1" kern="1200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2) อุปกรณ์และภาชนะ</a:t>
            </a:r>
          </a:p>
          <a:p>
            <a:pPr lvl="0" algn="thaiDist" defTabSz="115570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2400" b="1" kern="1200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เครื่องใช้ในการ</a:t>
            </a:r>
          </a:p>
          <a:p>
            <a:pPr lvl="0" algn="thaiDist" defTabSz="115570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2400" b="1" kern="1200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ประกอบอาหาร</a:t>
            </a:r>
            <a:r>
              <a:rPr lang="th-TH" sz="2400" kern="1200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th-TH" sz="2400" kern="1200" dirty="0">
              <a:solidFill>
                <a:schemeClr val="accent4">
                  <a:lumMod val="5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544927" y="2348880"/>
            <a:ext cx="2347553" cy="1156515"/>
          </a:xfrm>
          <a:custGeom>
            <a:avLst/>
            <a:gdLst>
              <a:gd name="connsiteX0" fmla="*/ 0 w 2215264"/>
              <a:gd name="connsiteY0" fmla="*/ 154738 h 1547381"/>
              <a:gd name="connsiteX1" fmla="*/ 154738 w 2215264"/>
              <a:gd name="connsiteY1" fmla="*/ 0 h 1547381"/>
              <a:gd name="connsiteX2" fmla="*/ 2060526 w 2215264"/>
              <a:gd name="connsiteY2" fmla="*/ 0 h 1547381"/>
              <a:gd name="connsiteX3" fmla="*/ 2215264 w 2215264"/>
              <a:gd name="connsiteY3" fmla="*/ 154738 h 1547381"/>
              <a:gd name="connsiteX4" fmla="*/ 2215264 w 2215264"/>
              <a:gd name="connsiteY4" fmla="*/ 1392643 h 1547381"/>
              <a:gd name="connsiteX5" fmla="*/ 2060526 w 2215264"/>
              <a:gd name="connsiteY5" fmla="*/ 1547381 h 1547381"/>
              <a:gd name="connsiteX6" fmla="*/ 154738 w 2215264"/>
              <a:gd name="connsiteY6" fmla="*/ 1547381 h 1547381"/>
              <a:gd name="connsiteX7" fmla="*/ 0 w 2215264"/>
              <a:gd name="connsiteY7" fmla="*/ 1392643 h 1547381"/>
              <a:gd name="connsiteX8" fmla="*/ 0 w 2215264"/>
              <a:gd name="connsiteY8" fmla="*/ 154738 h 154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5264" h="1547381">
                <a:moveTo>
                  <a:pt x="0" y="154738"/>
                </a:moveTo>
                <a:cubicBezTo>
                  <a:pt x="0" y="69279"/>
                  <a:pt x="69279" y="0"/>
                  <a:pt x="154738" y="0"/>
                </a:cubicBezTo>
                <a:lnTo>
                  <a:pt x="2060526" y="0"/>
                </a:lnTo>
                <a:cubicBezTo>
                  <a:pt x="2145985" y="0"/>
                  <a:pt x="2215264" y="69279"/>
                  <a:pt x="2215264" y="154738"/>
                </a:cubicBezTo>
                <a:lnTo>
                  <a:pt x="2215264" y="1392643"/>
                </a:lnTo>
                <a:cubicBezTo>
                  <a:pt x="2215264" y="1478102"/>
                  <a:pt x="2145985" y="1547381"/>
                  <a:pt x="2060526" y="1547381"/>
                </a:cubicBezTo>
                <a:lnTo>
                  <a:pt x="154738" y="1547381"/>
                </a:lnTo>
                <a:cubicBezTo>
                  <a:pt x="69279" y="1547381"/>
                  <a:pt x="0" y="1478102"/>
                  <a:pt x="0" y="1392643"/>
                </a:cubicBezTo>
                <a:lnTo>
                  <a:pt x="0" y="15473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4464770"/>
              <a:satOff val="26899"/>
              <a:lumOff val="2156"/>
              <a:alphaOff val="0"/>
            </a:schemeClr>
          </a:fillRef>
          <a:effectRef idx="2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041" tIns="75801" rIns="91041" bIns="75801" numCol="1" spcCol="1270" anchor="ctr" anchorCtr="0">
            <a:noAutofit/>
          </a:bodyPr>
          <a:lstStyle/>
          <a:p>
            <a:pPr lvl="0" algn="thaiDist" defTabSz="106680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b="1" kern="1200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3) อุปกรณ์และภาชนะ</a:t>
            </a:r>
          </a:p>
          <a:p>
            <a:pPr lvl="0" algn="thaiDist" defTabSz="106680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2400" b="1" kern="1200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เครื่องใช้ในการ</a:t>
            </a:r>
          </a:p>
          <a:p>
            <a:pPr lvl="0" algn="thaiDist" defTabSz="106680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2400" b="1" kern="1200" dirty="0" smtClean="0">
                <a:solidFill>
                  <a:schemeClr val="accent4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ตักอาหารและใส่อาหาร</a:t>
            </a:r>
            <a:endParaRPr lang="th-TH" sz="2400" kern="1200" dirty="0">
              <a:solidFill>
                <a:schemeClr val="accent4">
                  <a:lumMod val="5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5" name="มนมุมสี่เหลี่ยมผืนผ้าด้านทแยงมุม 24"/>
          <p:cNvSpPr/>
          <p:nvPr/>
        </p:nvSpPr>
        <p:spPr>
          <a:xfrm>
            <a:off x="179512" y="548680"/>
            <a:ext cx="8639328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ของอุปกรณ์อำนวยความ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สะดวกใน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การทำงานบ้าน</a:t>
            </a:r>
          </a:p>
        </p:txBody>
      </p:sp>
      <p:sp>
        <p:nvSpPr>
          <p:cNvPr id="3" name="ลูกศรขวาท้ายบาก 2"/>
          <p:cNvSpPr/>
          <p:nvPr/>
        </p:nvSpPr>
        <p:spPr>
          <a:xfrm rot="5400000">
            <a:off x="1123650" y="3389004"/>
            <a:ext cx="528033" cy="464009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ลูกศรขวาท้ายบาก 21"/>
          <p:cNvSpPr/>
          <p:nvPr/>
        </p:nvSpPr>
        <p:spPr>
          <a:xfrm rot="5400000">
            <a:off x="4436019" y="3412980"/>
            <a:ext cx="528033" cy="464009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ลูกศรขวาท้ายบาก 25"/>
          <p:cNvSpPr/>
          <p:nvPr/>
        </p:nvSpPr>
        <p:spPr>
          <a:xfrm rot="5400000">
            <a:off x="7388347" y="3437035"/>
            <a:ext cx="528033" cy="464009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760"/>
          <a:stretch/>
        </p:blipFill>
        <p:spPr>
          <a:xfrm>
            <a:off x="1695394" y="5301208"/>
            <a:ext cx="1301808" cy="760287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1" t="16681" r="5975"/>
          <a:stretch/>
        </p:blipFill>
        <p:spPr>
          <a:xfrm>
            <a:off x="106171" y="5227704"/>
            <a:ext cx="1079900" cy="920185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42884">
            <a:off x="6289335" y="4129267"/>
            <a:ext cx="1307929" cy="877975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4005064"/>
            <a:ext cx="1381348" cy="1222640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80" t="10393" b="50873"/>
          <a:stretch/>
        </p:blipFill>
        <p:spPr>
          <a:xfrm>
            <a:off x="6692379" y="5816529"/>
            <a:ext cx="1849685" cy="780823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58" t="48619" r="23006" b="28573"/>
          <a:stretch/>
        </p:blipFill>
        <p:spPr>
          <a:xfrm>
            <a:off x="6798172" y="5299712"/>
            <a:ext cx="1638100" cy="505552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0" b="100000" l="9940" r="89759">
                        <a14:foregroundMark x1="24096" y1="16772" x2="17470" y2="18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9" r="13486"/>
          <a:stretch/>
        </p:blipFill>
        <p:spPr>
          <a:xfrm>
            <a:off x="956234" y="4568794"/>
            <a:ext cx="993335" cy="123647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873149" y="1471198"/>
            <a:ext cx="4706963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155700">
              <a:lnSpc>
                <a:spcPct val="90000"/>
              </a:lnSpc>
              <a:spcAft>
                <a:spcPct val="35000"/>
              </a:spcAft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3. อุปกรณ์ที่ใช้ในการประกอบอาหาร</a:t>
            </a:r>
          </a:p>
        </p:txBody>
      </p:sp>
      <p:grpSp>
        <p:nvGrpSpPr>
          <p:cNvPr id="33" name="กลุ่ม 32"/>
          <p:cNvGrpSpPr/>
          <p:nvPr/>
        </p:nvGrpSpPr>
        <p:grpSpPr>
          <a:xfrm>
            <a:off x="106171" y="116278"/>
            <a:ext cx="4753861" cy="504410"/>
            <a:chOff x="178278" y="64379"/>
            <a:chExt cx="3865808" cy="504410"/>
          </a:xfrm>
        </p:grpSpPr>
        <p:sp>
          <p:nvSpPr>
            <p:cNvPr id="34" name="TextBox 33"/>
            <p:cNvSpPr txBox="1"/>
            <p:nvPr/>
          </p:nvSpPr>
          <p:spPr>
            <a:xfrm>
              <a:off x="589257" y="64379"/>
              <a:ext cx="3454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th-TH" sz="2400" b="1" kern="0" dirty="0" smtClean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rPr>
                <a:t>1. ความรู้เบื้องต้นเกี่ยวกับอุปกรณ์ทำงานบ้าน</a:t>
              </a:r>
              <a:endParaRPr lang="th-TH" sz="2400" b="1" kern="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pic>
          <p:nvPicPr>
            <p:cNvPr id="35" name="รูปภาพ 3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8" y="135556"/>
              <a:ext cx="410979" cy="412532"/>
            </a:xfrm>
            <a:prstGeom prst="rect">
              <a:avLst/>
            </a:prstGeom>
          </p:spPr>
        </p:pic>
        <p:cxnSp>
          <p:nvCxnSpPr>
            <p:cNvPr id="36" name="ตัวเชื่อมต่อตรง 35"/>
            <p:cNvCxnSpPr/>
            <p:nvPr/>
          </p:nvCxnSpPr>
          <p:spPr>
            <a:xfrm>
              <a:off x="693159" y="482879"/>
              <a:ext cx="175756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headEnd type="oval"/>
            </a:ln>
            <a:effectLst/>
          </p:spPr>
        </p:cxnSp>
        <p:cxnSp>
          <p:nvCxnSpPr>
            <p:cNvPr id="37" name="ตัวเชื่อมต่อตรง 36"/>
            <p:cNvCxnSpPr/>
            <p:nvPr/>
          </p:nvCxnSpPr>
          <p:spPr>
            <a:xfrm>
              <a:off x="1699313" y="550426"/>
              <a:ext cx="2051991" cy="18363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tailEnd type="oval"/>
            </a:ln>
            <a:effectLst/>
          </p:spPr>
        </p:cxnSp>
      </p:grpSp>
      <p:pic>
        <p:nvPicPr>
          <p:cNvPr id="38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83" y="6121766"/>
            <a:ext cx="1382111" cy="81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5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9" grpId="0" animBg="1"/>
      <p:bldP spid="25" grpId="0"/>
      <p:bldP spid="25" grpId="1"/>
      <p:bldP spid="3" grpId="0" animBg="1"/>
      <p:bldP spid="22" grpId="0" animBg="1"/>
      <p:bldP spid="26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505" b="97664" l="2024" r="89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63"/>
          <a:stretch/>
        </p:blipFill>
        <p:spPr>
          <a:xfrm>
            <a:off x="2887402" y="5582500"/>
            <a:ext cx="1612590" cy="1014852"/>
          </a:xfrm>
          <a:prstGeom prst="rect">
            <a:avLst/>
          </a:prstGeom>
        </p:spPr>
      </p:pic>
      <p:pic>
        <p:nvPicPr>
          <p:cNvPr id="5" name="Picture 2" descr="C:\Users\supannee.plons\Downloads\การงาน 2\dreamstime_xxl_45485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4" t="13370" r="8109" b="36320"/>
          <a:stretch/>
        </p:blipFill>
        <p:spPr bwMode="auto">
          <a:xfrm>
            <a:off x="4860032" y="3212976"/>
            <a:ext cx="1155693" cy="1031713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80498" y="6459948"/>
            <a:ext cx="838200" cy="381000"/>
          </a:xfrm>
        </p:spPr>
        <p:txBody>
          <a:bodyPr>
            <a:normAutofit/>
          </a:bodyPr>
          <a:lstStyle/>
          <a:p>
            <a:pPr algn="r"/>
            <a:fld id="{356B7CD2-0CA2-4370-A681-F6B2BDC5E110}" type="slidenum">
              <a:rPr lang="en-US" altLang="en-US" sz="1600" b="1" smtClean="0">
                <a:solidFill>
                  <a:schemeClr val="tx1"/>
                </a:solidFill>
                <a:latin typeface="Angsana New" pitchFamily="18" charset="-34"/>
              </a:rPr>
              <a:pPr algn="r"/>
              <a:t>101</a:t>
            </a:fld>
            <a:endParaRPr lang="th-TH" altLang="en-US" sz="16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grpSp>
        <p:nvGrpSpPr>
          <p:cNvPr id="10" name="Group 6"/>
          <p:cNvGrpSpPr/>
          <p:nvPr/>
        </p:nvGrpSpPr>
        <p:grpSpPr>
          <a:xfrm>
            <a:off x="389904" y="1412777"/>
            <a:ext cx="7998520" cy="720080"/>
            <a:chOff x="315492" y="116633"/>
            <a:chExt cx="7998520" cy="720080"/>
          </a:xfrm>
        </p:grpSpPr>
        <p:sp>
          <p:nvSpPr>
            <p:cNvPr id="11" name="Rounded Rectangle 12"/>
            <p:cNvSpPr/>
            <p:nvPr/>
          </p:nvSpPr>
          <p:spPr>
            <a:xfrm>
              <a:off x="531445" y="116633"/>
              <a:ext cx="7782567" cy="720080"/>
            </a:xfrm>
            <a:prstGeom prst="roundRect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7291" tIns="66040" rIns="66040" bIns="66040" numCol="1" spcCol="1270" anchor="ctr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3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2" name="Flowchart: Connector 13"/>
            <p:cNvSpPr/>
            <p:nvPr/>
          </p:nvSpPr>
          <p:spPr>
            <a:xfrm>
              <a:off x="315492" y="342915"/>
              <a:ext cx="370804" cy="370800"/>
            </a:xfrm>
            <a:prstGeom prst="flowChartConnector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z="190500"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มนมุมสี่เหลี่ยมผืนผ้าด้านทแยงมุม 15"/>
          <p:cNvSpPr/>
          <p:nvPr/>
        </p:nvSpPr>
        <p:spPr>
          <a:xfrm>
            <a:off x="179512" y="585063"/>
            <a:ext cx="8639328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ของอุปกรณ์อำนวยความ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สะดวกใน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การทำงานบ้าน</a:t>
            </a:r>
          </a:p>
        </p:txBody>
      </p:sp>
      <p:grpSp>
        <p:nvGrpSpPr>
          <p:cNvPr id="39" name="กลุ่ม 38"/>
          <p:cNvGrpSpPr/>
          <p:nvPr/>
        </p:nvGrpSpPr>
        <p:grpSpPr>
          <a:xfrm>
            <a:off x="1835696" y="2330130"/>
            <a:ext cx="5691965" cy="738830"/>
            <a:chOff x="479296" y="2659"/>
            <a:chExt cx="5097951" cy="47825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4" name="สี่เหลี่ยมผืนผ้ามุมมน 63"/>
            <p:cNvSpPr/>
            <p:nvPr/>
          </p:nvSpPr>
          <p:spPr>
            <a:xfrm>
              <a:off x="479296" y="2659"/>
              <a:ext cx="5097951" cy="47825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สี่เหลี่ยมผืนผ้ามุมมน 4"/>
            <p:cNvSpPr/>
            <p:nvPr/>
          </p:nvSpPr>
          <p:spPr>
            <a:xfrm>
              <a:off x="506603" y="16666"/>
              <a:ext cx="5069936" cy="4502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35560" rIns="5334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000" b="1" kern="1200" dirty="0" smtClean="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rPr>
                <a:t>1) วัสดุและอุปกรณ์ในการตัดเย็บและซ่อมแซมเสื้อผ้า</a:t>
              </a:r>
              <a:endParaRPr lang="th-TH" sz="3000" b="1" kern="1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1" name="กลุ่ม 40"/>
          <p:cNvGrpSpPr/>
          <p:nvPr/>
        </p:nvGrpSpPr>
        <p:grpSpPr>
          <a:xfrm>
            <a:off x="753083" y="3350167"/>
            <a:ext cx="1848390" cy="438873"/>
            <a:chOff x="1602962" y="621811"/>
            <a:chExt cx="2151681" cy="563608"/>
          </a:xfrm>
        </p:grpSpPr>
        <p:sp>
          <p:nvSpPr>
            <p:cNvPr id="62" name="สี่เหลี่ยมผืนผ้ามุมมน 61"/>
            <p:cNvSpPr/>
            <p:nvPr/>
          </p:nvSpPr>
          <p:spPr>
            <a:xfrm>
              <a:off x="1602962" y="621811"/>
              <a:ext cx="2151681" cy="563608"/>
            </a:xfrm>
            <a:prstGeom prst="roundRect">
              <a:avLst>
                <a:gd name="adj" fmla="val 10000"/>
              </a:avLst>
            </a:prstGeom>
            <a:ln>
              <a:solidFill>
                <a:srgbClr val="FF66FF"/>
              </a:solidFill>
            </a:ln>
          </p:spPr>
          <p:style>
            <a:ln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สี่เหลี่ยมผืนผ้ามุมมน 7"/>
            <p:cNvSpPr/>
            <p:nvPr/>
          </p:nvSpPr>
          <p:spPr>
            <a:xfrm>
              <a:off x="1619469" y="638320"/>
              <a:ext cx="2135173" cy="530592"/>
            </a:xfrm>
            <a:prstGeom prst="rect">
              <a:avLst/>
            </a:prstGeom>
            <a:ln>
              <a:solidFill>
                <a:srgbClr val="FF66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0" tIns="360000" rIns="360000" bIns="36000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400" b="1" kern="1200" dirty="0" smtClean="0">
                  <a:solidFill>
                    <a:schemeClr val="accent1">
                      <a:lumMod val="50000"/>
                    </a:schemeClr>
                  </a:solidFill>
                  <a:latin typeface="Angsana New" pitchFamily="18" charset="-34"/>
                  <a:cs typeface="Angsana New" pitchFamily="18" charset="-34"/>
                </a:rPr>
                <a:t>กรรไกรตัดผ้า</a:t>
              </a:r>
              <a:endParaRPr lang="th-TH" sz="2400" b="1" kern="1200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3" name="กลุ่ม 42"/>
          <p:cNvGrpSpPr/>
          <p:nvPr/>
        </p:nvGrpSpPr>
        <p:grpSpPr>
          <a:xfrm>
            <a:off x="265792" y="4495472"/>
            <a:ext cx="2023024" cy="834082"/>
            <a:chOff x="1602961" y="1391597"/>
            <a:chExt cx="2424477" cy="512371"/>
          </a:xfrm>
        </p:grpSpPr>
        <p:sp>
          <p:nvSpPr>
            <p:cNvPr id="60" name="สี่เหลี่ยมผืนผ้ามุมมน 59"/>
            <p:cNvSpPr/>
            <p:nvPr/>
          </p:nvSpPr>
          <p:spPr>
            <a:xfrm>
              <a:off x="1602961" y="1391597"/>
              <a:ext cx="2424477" cy="512371"/>
            </a:xfrm>
            <a:prstGeom prst="roundRect">
              <a:avLst>
                <a:gd name="adj" fmla="val 10000"/>
              </a:avLst>
            </a:prstGeom>
            <a:ln>
              <a:solidFill>
                <a:srgbClr val="FF66FF"/>
              </a:solidFill>
            </a:ln>
          </p:spPr>
          <p:style>
            <a:lnRef idx="1">
              <a:schemeClr val="accent5">
                <a:shade val="50000"/>
                <a:hueOff val="84324"/>
                <a:satOff val="-1865"/>
                <a:lumOff val="1399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สี่เหลี่ยมผืนผ้ามุมมน 10"/>
            <p:cNvSpPr/>
            <p:nvPr/>
          </p:nvSpPr>
          <p:spPr>
            <a:xfrm>
              <a:off x="1619470" y="1407666"/>
              <a:ext cx="2407968" cy="482357"/>
            </a:xfrm>
            <a:prstGeom prst="rect">
              <a:avLst/>
            </a:prstGeom>
            <a:ln>
              <a:solidFill>
                <a:srgbClr val="FF66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0" tIns="360000" rIns="360000" bIns="360000" numCol="1" spcCol="1270" anchor="ctr" anchorCtr="0">
              <a:noAutofit/>
            </a:bodyPr>
            <a:lstStyle/>
            <a:p>
              <a:pPr lvl="0" algn="l" defTabSz="1066800"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kern="1200" dirty="0" smtClean="0">
                  <a:solidFill>
                    <a:schemeClr val="accent1">
                      <a:lumMod val="50000"/>
                    </a:schemeClr>
                  </a:solidFill>
                  <a:latin typeface="Angsana New" pitchFamily="18" charset="-34"/>
                  <a:cs typeface="Angsana New" pitchFamily="18" charset="-34"/>
                </a:rPr>
                <a:t>เข็มจักร เข็มมือ </a:t>
              </a:r>
            </a:p>
            <a:p>
              <a:pPr lvl="0" algn="l" defTabSz="1066800">
                <a:spcBef>
                  <a:spcPct val="0"/>
                </a:spcBef>
                <a:spcAft>
                  <a:spcPts val="0"/>
                </a:spcAft>
              </a:pPr>
              <a:r>
                <a:rPr lang="th-TH" sz="2400" b="1" kern="1200" dirty="0" smtClean="0">
                  <a:solidFill>
                    <a:schemeClr val="accent1">
                      <a:lumMod val="50000"/>
                    </a:schemeClr>
                  </a:solidFill>
                  <a:latin typeface="Angsana New" pitchFamily="18" charset="-34"/>
                  <a:cs typeface="Angsana New" pitchFamily="18" charset="-34"/>
                </a:rPr>
                <a:t>เข็มหมุด</a:t>
              </a:r>
              <a:endParaRPr lang="th-TH" sz="2400" b="1" kern="1200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5" name="กลุ่ม 44"/>
          <p:cNvGrpSpPr/>
          <p:nvPr/>
        </p:nvGrpSpPr>
        <p:grpSpPr>
          <a:xfrm>
            <a:off x="578701" y="5937579"/>
            <a:ext cx="1738078" cy="491249"/>
            <a:chOff x="1602962" y="2063166"/>
            <a:chExt cx="2486974" cy="563608"/>
          </a:xfrm>
        </p:grpSpPr>
        <p:sp>
          <p:nvSpPr>
            <p:cNvPr id="58" name="สี่เหลี่ยมผืนผ้ามุมมน 57"/>
            <p:cNvSpPr/>
            <p:nvPr/>
          </p:nvSpPr>
          <p:spPr>
            <a:xfrm>
              <a:off x="1602962" y="2063166"/>
              <a:ext cx="2486974" cy="563608"/>
            </a:xfrm>
            <a:prstGeom prst="roundRect">
              <a:avLst>
                <a:gd name="adj" fmla="val 10000"/>
              </a:avLst>
            </a:prstGeom>
            <a:ln>
              <a:solidFill>
                <a:srgbClr val="FF66FF"/>
              </a:solidFill>
            </a:ln>
          </p:spPr>
          <p:style>
            <a:lnRef idx="1">
              <a:schemeClr val="accent5">
                <a:shade val="50000"/>
                <a:hueOff val="168648"/>
                <a:satOff val="-3730"/>
                <a:lumOff val="27991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สี่เหลี่ยมผืนผ้ามุมมน 13"/>
            <p:cNvSpPr/>
            <p:nvPr/>
          </p:nvSpPr>
          <p:spPr>
            <a:xfrm>
              <a:off x="1619470" y="2079674"/>
              <a:ext cx="2453958" cy="530592"/>
            </a:xfrm>
            <a:prstGeom prst="rect">
              <a:avLst/>
            </a:prstGeom>
            <a:ln>
              <a:solidFill>
                <a:srgbClr val="FF66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0" tIns="360000" rIns="360000" bIns="36000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400" b="1" kern="1200" dirty="0" smtClean="0">
                  <a:solidFill>
                    <a:schemeClr val="accent1">
                      <a:lumMod val="50000"/>
                    </a:schemeClr>
                  </a:solidFill>
                  <a:latin typeface="Angsana New" pitchFamily="18" charset="-34"/>
                  <a:cs typeface="Angsana New" pitchFamily="18" charset="-34"/>
                </a:rPr>
                <a:t>ที่เลาะผ้า</a:t>
              </a:r>
              <a:endParaRPr lang="th-TH" sz="2400" b="1" kern="1200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7" name="กลุ่ม 46"/>
          <p:cNvGrpSpPr/>
          <p:nvPr/>
        </p:nvGrpSpPr>
        <p:grpSpPr>
          <a:xfrm>
            <a:off x="6876337" y="3489714"/>
            <a:ext cx="1209287" cy="419592"/>
            <a:chOff x="1602962" y="2767677"/>
            <a:chExt cx="2486974" cy="563608"/>
          </a:xfrm>
        </p:grpSpPr>
        <p:sp>
          <p:nvSpPr>
            <p:cNvPr id="56" name="สี่เหลี่ยมผืนผ้ามุมมน 55"/>
            <p:cNvSpPr/>
            <p:nvPr/>
          </p:nvSpPr>
          <p:spPr>
            <a:xfrm>
              <a:off x="1602962" y="2767677"/>
              <a:ext cx="2486974" cy="563608"/>
            </a:xfrm>
            <a:prstGeom prst="roundRect">
              <a:avLst>
                <a:gd name="adj" fmla="val 10000"/>
              </a:avLst>
            </a:prstGeom>
            <a:ln>
              <a:solidFill>
                <a:srgbClr val="FF66FF"/>
              </a:solidFill>
            </a:ln>
          </p:spPr>
          <p:style>
            <a:lnRef idx="1">
              <a:schemeClr val="accent5">
                <a:shade val="50000"/>
                <a:hueOff val="252972"/>
                <a:satOff val="-5595"/>
                <a:lumOff val="4198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สี่เหลี่ยมผืนผ้ามุมมน 16"/>
            <p:cNvSpPr/>
            <p:nvPr/>
          </p:nvSpPr>
          <p:spPr>
            <a:xfrm>
              <a:off x="1619470" y="2784185"/>
              <a:ext cx="2453958" cy="530592"/>
            </a:xfrm>
            <a:prstGeom prst="rect">
              <a:avLst/>
            </a:prstGeom>
            <a:ln>
              <a:solidFill>
                <a:srgbClr val="FF66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0" tIns="360000" rIns="360000" bIns="36000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400" b="1" kern="1200" dirty="0" smtClean="0">
                  <a:solidFill>
                    <a:schemeClr val="accent1">
                      <a:lumMod val="50000"/>
                    </a:schemeClr>
                  </a:solidFill>
                  <a:latin typeface="Angsana New" pitchFamily="18" charset="-34"/>
                  <a:cs typeface="Angsana New" pitchFamily="18" charset="-34"/>
                </a:rPr>
                <a:t>ด้าย</a:t>
              </a:r>
              <a:endParaRPr lang="th-TH" sz="2400" b="1" kern="1200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9" name="กลุ่ม 48"/>
          <p:cNvGrpSpPr/>
          <p:nvPr/>
        </p:nvGrpSpPr>
        <p:grpSpPr>
          <a:xfrm>
            <a:off x="6876337" y="4665592"/>
            <a:ext cx="1942503" cy="419592"/>
            <a:chOff x="1602962" y="3472187"/>
            <a:chExt cx="2486974" cy="563608"/>
          </a:xfrm>
        </p:grpSpPr>
        <p:sp>
          <p:nvSpPr>
            <p:cNvPr id="54" name="สี่เหลี่ยมผืนผ้ามุมมน 53"/>
            <p:cNvSpPr/>
            <p:nvPr/>
          </p:nvSpPr>
          <p:spPr>
            <a:xfrm>
              <a:off x="1602962" y="3472187"/>
              <a:ext cx="2486974" cy="563608"/>
            </a:xfrm>
            <a:prstGeom prst="roundRect">
              <a:avLst>
                <a:gd name="adj" fmla="val 10000"/>
              </a:avLst>
            </a:prstGeom>
            <a:ln>
              <a:solidFill>
                <a:srgbClr val="FF66FF"/>
              </a:solidFill>
            </a:ln>
          </p:spPr>
          <p:style>
            <a:lnRef idx="1">
              <a:schemeClr val="accent5">
                <a:shade val="50000"/>
                <a:hueOff val="168648"/>
                <a:satOff val="-3730"/>
                <a:lumOff val="27991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สี่เหลี่ยมผืนผ้ามุมมน 19"/>
            <p:cNvSpPr/>
            <p:nvPr/>
          </p:nvSpPr>
          <p:spPr>
            <a:xfrm>
              <a:off x="1619470" y="3488695"/>
              <a:ext cx="2453958" cy="530592"/>
            </a:xfrm>
            <a:prstGeom prst="rect">
              <a:avLst/>
            </a:prstGeom>
            <a:ln>
              <a:solidFill>
                <a:srgbClr val="FF66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0" tIns="360000" rIns="360000" bIns="36000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400" b="1" kern="1200" dirty="0" smtClean="0">
                  <a:solidFill>
                    <a:schemeClr val="accent1">
                      <a:lumMod val="50000"/>
                    </a:schemeClr>
                  </a:solidFill>
                  <a:latin typeface="Angsana New" pitchFamily="18" charset="-34"/>
                  <a:cs typeface="Angsana New" pitchFamily="18" charset="-34"/>
                </a:rPr>
                <a:t>ชอล์กเขียนผ้า</a:t>
              </a:r>
              <a:endParaRPr lang="th-TH" sz="2400" b="1" kern="1200" dirty="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51" name="กลุ่ม 50"/>
          <p:cNvGrpSpPr/>
          <p:nvPr/>
        </p:nvGrpSpPr>
        <p:grpSpPr>
          <a:xfrm>
            <a:off x="6663565" y="5877853"/>
            <a:ext cx="1728192" cy="419592"/>
            <a:chOff x="1228781" y="3900388"/>
            <a:chExt cx="2486974" cy="563608"/>
          </a:xfrm>
        </p:grpSpPr>
        <p:sp>
          <p:nvSpPr>
            <p:cNvPr id="52" name="สี่เหลี่ยมผืนผ้ามุมมน 51"/>
            <p:cNvSpPr/>
            <p:nvPr/>
          </p:nvSpPr>
          <p:spPr>
            <a:xfrm>
              <a:off x="1228781" y="3900388"/>
              <a:ext cx="2486974" cy="563608"/>
            </a:xfrm>
            <a:prstGeom prst="roundRect">
              <a:avLst>
                <a:gd name="adj" fmla="val 10000"/>
              </a:avLst>
            </a:prstGeom>
            <a:ln>
              <a:solidFill>
                <a:srgbClr val="FF66FF"/>
              </a:solidFill>
            </a:ln>
          </p:spPr>
          <p:style>
            <a:lnRef idx="1">
              <a:schemeClr val="accent5">
                <a:shade val="50000"/>
                <a:hueOff val="84324"/>
                <a:satOff val="-1865"/>
                <a:lumOff val="1399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สี่เหลี่ยมผืนผ้ามุมมน 22"/>
            <p:cNvSpPr/>
            <p:nvPr/>
          </p:nvSpPr>
          <p:spPr>
            <a:xfrm>
              <a:off x="1257046" y="3922410"/>
              <a:ext cx="2453958" cy="530591"/>
            </a:xfrm>
            <a:prstGeom prst="rect">
              <a:avLst/>
            </a:prstGeom>
            <a:ln>
              <a:solidFill>
                <a:srgbClr val="FF66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0" tIns="360000" rIns="360000" bIns="36000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400" b="1" kern="1200" dirty="0" smtClean="0">
                  <a:solidFill>
                    <a:schemeClr val="accent1">
                      <a:lumMod val="50000"/>
                    </a:schemeClr>
                  </a:solidFill>
                  <a:latin typeface="Angsana New" pitchFamily="18" charset="-34"/>
                  <a:cs typeface="Angsana New" pitchFamily="18" charset="-34"/>
                </a:rPr>
                <a:t>จักรเย็บผ้า</a:t>
              </a:r>
            </a:p>
          </p:txBody>
        </p:sp>
      </p:grpSp>
      <p:cxnSp>
        <p:nvCxnSpPr>
          <p:cNvPr id="66" name="ตัวเชื่อมต่อตรง 65"/>
          <p:cNvCxnSpPr/>
          <p:nvPr/>
        </p:nvCxnSpPr>
        <p:spPr>
          <a:xfrm flipH="1">
            <a:off x="2604810" y="3569604"/>
            <a:ext cx="887070" cy="0"/>
          </a:xfrm>
          <a:prstGeom prst="line">
            <a:avLst/>
          </a:prstGeom>
          <a:ln w="19050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ตัวเชื่อมต่อตรง 67"/>
          <p:cNvCxnSpPr/>
          <p:nvPr/>
        </p:nvCxnSpPr>
        <p:spPr>
          <a:xfrm flipH="1">
            <a:off x="6084168" y="3712834"/>
            <a:ext cx="806410" cy="0"/>
          </a:xfrm>
          <a:prstGeom prst="line">
            <a:avLst/>
          </a:prstGeom>
          <a:ln w="1905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ตัวเชื่อมต่อตรง 68"/>
          <p:cNvCxnSpPr/>
          <p:nvPr/>
        </p:nvCxnSpPr>
        <p:spPr>
          <a:xfrm flipH="1">
            <a:off x="2310182" y="6196196"/>
            <a:ext cx="605634" cy="0"/>
          </a:xfrm>
          <a:prstGeom prst="line">
            <a:avLst/>
          </a:prstGeom>
          <a:ln w="19050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ตัวเชื่อมต่อตรง 69"/>
          <p:cNvCxnSpPr/>
          <p:nvPr/>
        </p:nvCxnSpPr>
        <p:spPr>
          <a:xfrm flipH="1">
            <a:off x="2293232" y="4935990"/>
            <a:ext cx="550576" cy="0"/>
          </a:xfrm>
          <a:prstGeom prst="line">
            <a:avLst/>
          </a:prstGeom>
          <a:ln w="19050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ตัวเชื่อมต่อตรง 70"/>
          <p:cNvCxnSpPr/>
          <p:nvPr/>
        </p:nvCxnSpPr>
        <p:spPr>
          <a:xfrm flipH="1">
            <a:off x="6421315" y="4875388"/>
            <a:ext cx="455022" cy="0"/>
          </a:xfrm>
          <a:prstGeom prst="line">
            <a:avLst/>
          </a:prstGeom>
          <a:ln w="1905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ตัวเชื่อมต่อตรง 71"/>
          <p:cNvCxnSpPr/>
          <p:nvPr/>
        </p:nvCxnSpPr>
        <p:spPr>
          <a:xfrm flipH="1">
            <a:off x="6228184" y="6082353"/>
            <a:ext cx="455022" cy="0"/>
          </a:xfrm>
          <a:prstGeom prst="line">
            <a:avLst/>
          </a:prstGeom>
          <a:ln w="1905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รูปภาพ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4800" l="5070" r="92958">
                        <a14:foregroundMark x1="86197" y1="79600" x2="10986" y2="78400"/>
                        <a14:foregroundMark x1="12394" y1="68000" x2="29296" y2="63600"/>
                        <a14:foregroundMark x1="8169" y1="66400" x2="14085" y2="76400"/>
                        <a14:foregroundMark x1="37465" y1="90400" x2="9859" y2="8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78" y="5531006"/>
            <a:ext cx="1664351" cy="1172079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42" b="97297" l="1976" r="98119">
                        <a14:foregroundMark x1="9407" y1="82952" x2="3951" y2="88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322" y="3284984"/>
            <a:ext cx="1554556" cy="703426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148" b="92208" l="39536" r="89991">
                        <a14:foregroundMark x1="64741" y1="44703" x2="64877" y2="51675"/>
                        <a14:foregroundMark x1="63421" y1="50103" x2="53867" y2="51880"/>
                        <a14:foregroundMark x1="53412" y1="51675" x2="46542" y2="64252"/>
                        <a14:foregroundMark x1="45951" y1="56391" x2="46997" y2="63773"/>
                        <a14:foregroundMark x1="52366" y1="53930" x2="51592" y2="48120"/>
                        <a14:foregroundMark x1="74295" y1="55502" x2="73248" y2="60902"/>
                        <a14:foregroundMark x1="58189" y1="47437" x2="60419" y2="57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906" t="40096" r="18516"/>
          <a:stretch/>
        </p:blipFill>
        <p:spPr>
          <a:xfrm>
            <a:off x="2896095" y="4264502"/>
            <a:ext cx="1243857" cy="1252730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907" b="100000" l="19697" r="81818">
                        <a14:foregroundMark x1="52525" y1="65285" x2="57576" y2="68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2" t="27402" r="11795"/>
          <a:stretch/>
        </p:blipFill>
        <p:spPr>
          <a:xfrm>
            <a:off x="5292080" y="4412806"/>
            <a:ext cx="1057139" cy="1060766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807863" y="1541925"/>
            <a:ext cx="758056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155700">
              <a:lnSpc>
                <a:spcPct val="90000"/>
              </a:lnSpc>
              <a:spcAft>
                <a:spcPct val="35000"/>
              </a:spcAft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4. อุปกรณ์ที่ใช้ในการตัดเย็บ ซ่อมแซม และดูแลรักษาเสื้อผ้า</a:t>
            </a:r>
          </a:p>
        </p:txBody>
      </p:sp>
      <p:grpSp>
        <p:nvGrpSpPr>
          <p:cNvPr id="44" name="กลุ่ม 43"/>
          <p:cNvGrpSpPr/>
          <p:nvPr/>
        </p:nvGrpSpPr>
        <p:grpSpPr>
          <a:xfrm>
            <a:off x="106171" y="116278"/>
            <a:ext cx="4753861" cy="504410"/>
            <a:chOff x="178278" y="64379"/>
            <a:chExt cx="3865808" cy="504410"/>
          </a:xfrm>
        </p:grpSpPr>
        <p:sp>
          <p:nvSpPr>
            <p:cNvPr id="46" name="TextBox 45"/>
            <p:cNvSpPr txBox="1"/>
            <p:nvPr/>
          </p:nvSpPr>
          <p:spPr>
            <a:xfrm>
              <a:off x="589257" y="64379"/>
              <a:ext cx="3454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th-TH" sz="2400" b="1" kern="0" dirty="0" smtClean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rPr>
                <a:t>1. ความรู้เบื้องต้นเกี่ยวกับอุปกรณ์ทำงานบ้าน</a:t>
              </a:r>
              <a:endParaRPr lang="th-TH" sz="2400" b="1" kern="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pic>
          <p:nvPicPr>
            <p:cNvPr id="48" name="รูปภาพ 4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8" y="135556"/>
              <a:ext cx="410979" cy="412532"/>
            </a:xfrm>
            <a:prstGeom prst="rect">
              <a:avLst/>
            </a:prstGeom>
          </p:spPr>
        </p:pic>
        <p:cxnSp>
          <p:nvCxnSpPr>
            <p:cNvPr id="50" name="ตัวเชื่อมต่อตรง 49"/>
            <p:cNvCxnSpPr/>
            <p:nvPr/>
          </p:nvCxnSpPr>
          <p:spPr>
            <a:xfrm>
              <a:off x="693159" y="482879"/>
              <a:ext cx="175756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headEnd type="oval"/>
            </a:ln>
            <a:effectLst/>
          </p:spPr>
        </p:cxnSp>
        <p:cxnSp>
          <p:nvCxnSpPr>
            <p:cNvPr id="67" name="ตัวเชื่อมต่อตรง 66"/>
            <p:cNvCxnSpPr/>
            <p:nvPr/>
          </p:nvCxnSpPr>
          <p:spPr>
            <a:xfrm>
              <a:off x="1699313" y="550426"/>
              <a:ext cx="2051991" cy="18363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tailEnd type="oval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6765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000" r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 txBox="1">
            <a:spLocks/>
          </p:cNvSpPr>
          <p:nvPr/>
        </p:nvSpPr>
        <p:spPr>
          <a:xfrm>
            <a:off x="8305800" y="6477000"/>
            <a:ext cx="838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b="1" kern="1200">
                <a:solidFill>
                  <a:schemeClr val="tx2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algn="r"/>
            <a:fld id="{356B7CD2-0CA2-4370-A681-F6B2BDC5E110}" type="slidenum">
              <a:rPr lang="en-US" altLang="en-US" sz="1600" smtClean="0">
                <a:solidFill>
                  <a:prstClr val="black"/>
                </a:solidFill>
                <a:latin typeface="Angsana New" pitchFamily="18" charset="-34"/>
              </a:rPr>
              <a:pPr algn="r"/>
              <a:t>102</a:t>
            </a:fld>
            <a:endParaRPr lang="th-TH" altLang="en-US" sz="1600" dirty="0">
              <a:solidFill>
                <a:prstClr val="black"/>
              </a:solidFill>
              <a:latin typeface="Angsana New" pitchFamily="18" charset="-34"/>
            </a:endParaRPr>
          </a:p>
        </p:txBody>
      </p:sp>
      <p:sp>
        <p:nvSpPr>
          <p:cNvPr id="28" name="มนมุมสี่เหลี่ยมผืนผ้าด้านทแยงมุม 27"/>
          <p:cNvSpPr/>
          <p:nvPr/>
        </p:nvSpPr>
        <p:spPr>
          <a:xfrm>
            <a:off x="179512" y="692696"/>
            <a:ext cx="8639328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prstClr val="black"/>
                </a:solidFill>
              </a:rPr>
              <a:t>1.2 ประเภท</a:t>
            </a:r>
            <a:r>
              <a:rPr lang="th-TH" sz="4000" b="1" dirty="0">
                <a:solidFill>
                  <a:prstClr val="black"/>
                </a:solidFill>
              </a:rPr>
              <a:t>ของอุปกรณ์อำนวยความ</a:t>
            </a:r>
            <a:r>
              <a:rPr lang="th-TH" sz="4000" b="1" dirty="0" smtClean="0">
                <a:solidFill>
                  <a:prstClr val="black"/>
                </a:solidFill>
              </a:rPr>
              <a:t>สะดวกใน</a:t>
            </a:r>
            <a:r>
              <a:rPr lang="th-TH" sz="4000" b="1" dirty="0">
                <a:solidFill>
                  <a:prstClr val="black"/>
                </a:solidFill>
              </a:rPr>
              <a:t>การทำงานบ้าน</a:t>
            </a:r>
          </a:p>
        </p:txBody>
      </p:sp>
      <p:grpSp>
        <p:nvGrpSpPr>
          <p:cNvPr id="29" name="กลุ่ม 28"/>
          <p:cNvGrpSpPr/>
          <p:nvPr/>
        </p:nvGrpSpPr>
        <p:grpSpPr>
          <a:xfrm>
            <a:off x="106171" y="116278"/>
            <a:ext cx="4753861" cy="504410"/>
            <a:chOff x="178278" y="64379"/>
            <a:chExt cx="3865808" cy="504410"/>
          </a:xfrm>
        </p:grpSpPr>
        <p:sp>
          <p:nvSpPr>
            <p:cNvPr id="30" name="TextBox 29"/>
            <p:cNvSpPr txBox="1"/>
            <p:nvPr/>
          </p:nvSpPr>
          <p:spPr>
            <a:xfrm>
              <a:off x="589257" y="64379"/>
              <a:ext cx="3454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400" b="1" kern="0" dirty="0" smtClean="0">
                  <a:solidFill>
                    <a:srgbClr val="7030A0"/>
                  </a:solidFill>
                  <a:latin typeface="Angsana New" pitchFamily="18" charset="-34"/>
                </a:rPr>
                <a:t>1. ความรู้เบื้องต้นเกี่ยวกับอุปกรณ์ทำงานบ้าน</a:t>
              </a:r>
              <a:endParaRPr lang="th-TH" sz="2400" b="1" kern="0" dirty="0">
                <a:solidFill>
                  <a:srgbClr val="7030A0"/>
                </a:solidFill>
                <a:latin typeface="Angsana New" pitchFamily="18" charset="-34"/>
              </a:endParaRPr>
            </a:p>
          </p:txBody>
        </p:sp>
        <p:pic>
          <p:nvPicPr>
            <p:cNvPr id="38" name="รูปภาพ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8" y="135556"/>
              <a:ext cx="410979" cy="412532"/>
            </a:xfrm>
            <a:prstGeom prst="rect">
              <a:avLst/>
            </a:prstGeom>
          </p:spPr>
        </p:pic>
        <p:cxnSp>
          <p:nvCxnSpPr>
            <p:cNvPr id="39" name="ตัวเชื่อมต่อตรง 38"/>
            <p:cNvCxnSpPr/>
            <p:nvPr/>
          </p:nvCxnSpPr>
          <p:spPr>
            <a:xfrm>
              <a:off x="693159" y="482879"/>
              <a:ext cx="175756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headEnd type="oval"/>
            </a:ln>
            <a:effectLst/>
          </p:spPr>
        </p:cxnSp>
        <p:cxnSp>
          <p:nvCxnSpPr>
            <p:cNvPr id="40" name="ตัวเชื่อมต่อตรง 39"/>
            <p:cNvCxnSpPr/>
            <p:nvPr/>
          </p:nvCxnSpPr>
          <p:spPr>
            <a:xfrm>
              <a:off x="1699313" y="550426"/>
              <a:ext cx="2051991" cy="18363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tailEnd type="oval"/>
            </a:ln>
            <a:effectLst/>
          </p:spPr>
        </p:cxnSp>
      </p:grpSp>
      <p:sp>
        <p:nvSpPr>
          <p:cNvPr id="20" name="TextBox 19"/>
          <p:cNvSpPr txBox="1"/>
          <p:nvPr/>
        </p:nvSpPr>
        <p:spPr>
          <a:xfrm>
            <a:off x="3203848" y="3285759"/>
            <a:ext cx="4032448" cy="181588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indent="444500" algn="thaiDist"/>
            <a:r>
              <a:rPr lang="th-TH" sz="2800" b="1" dirty="0" smtClean="0"/>
              <a:t>ประเทศ</a:t>
            </a:r>
            <a:r>
              <a:rPr lang="th-TH" sz="2800" b="1" dirty="0"/>
              <a:t>สมาชิก</a:t>
            </a:r>
            <a:r>
              <a:rPr lang="th-TH" sz="2800" b="1" dirty="0" smtClean="0"/>
              <a:t>อาเซียนที่</a:t>
            </a:r>
            <a:r>
              <a:rPr lang="th-TH" sz="2800" b="1" dirty="0"/>
              <a:t>มีศักยภาพในการ</a:t>
            </a:r>
            <a:r>
              <a:rPr lang="th-TH" sz="2800" b="1" dirty="0" smtClean="0"/>
              <a:t>ผลิตเสื้อผ้าสำเร็จรูป</a:t>
            </a:r>
            <a:r>
              <a:rPr lang="th-TH" sz="2800" b="1" dirty="0"/>
              <a:t>และสิ่งทอ ได้แก่ </a:t>
            </a:r>
            <a:r>
              <a:rPr lang="th-TH" sz="2800" b="1" dirty="0" smtClean="0"/>
              <a:t>ประเทศเวียดนาม </a:t>
            </a:r>
            <a:r>
              <a:rPr lang="th-TH" sz="2800" b="1" dirty="0"/>
              <a:t>กัมพูชา ไทย และ</a:t>
            </a:r>
            <a:r>
              <a:rPr lang="th-TH" sz="2800" b="1" dirty="0" smtClean="0"/>
              <a:t>บรูไนดา</a:t>
            </a:r>
            <a:r>
              <a:rPr lang="th-TH" sz="2800" b="1" dirty="0" err="1" smtClean="0"/>
              <a:t>รุส</a:t>
            </a:r>
            <a:r>
              <a:rPr lang="th-TH" sz="2800" b="1" dirty="0" smtClean="0"/>
              <a:t>ซาลาม</a:t>
            </a:r>
            <a:endParaRPr lang="th-TH" sz="2800" b="1" dirty="0"/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7" b="50000"/>
          <a:stretch/>
        </p:blipFill>
        <p:spPr>
          <a:xfrm>
            <a:off x="447318" y="2702455"/>
            <a:ext cx="2513409" cy="266653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46" b="97722" l="11471" r="92353">
                        <a14:backgroundMark x1="31765" y1="34810" x2="20294" y2="90000"/>
                        <a14:backgroundMark x1="32353" y1="47215" x2="32353" y2="54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672" y="2767351"/>
            <a:ext cx="1091760" cy="2536737"/>
          </a:xfrm>
          <a:prstGeom prst="rect">
            <a:avLst/>
          </a:prstGeom>
        </p:spPr>
      </p:pic>
      <p:sp>
        <p:nvSpPr>
          <p:cNvPr id="23" name="รูปห้าเหลี่ยม 22"/>
          <p:cNvSpPr/>
          <p:nvPr/>
        </p:nvSpPr>
        <p:spPr>
          <a:xfrm>
            <a:off x="3347864" y="1679631"/>
            <a:ext cx="3960440" cy="783724"/>
          </a:xfrm>
          <a:prstGeom prst="homePlate">
            <a:avLst/>
          </a:prstGeom>
          <a:solidFill>
            <a:srgbClr val="E68900"/>
          </a:solidFill>
          <a:ln w="47625" cmpd="dbl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err="1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บูรณา</a:t>
            </a:r>
            <a:r>
              <a:rPr lang="th-TH" sz="44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การอาเซียน</a:t>
            </a:r>
            <a:endParaRPr lang="th-TH" sz="44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4" name="Picture 16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0252" y="1412776"/>
            <a:ext cx="1368152" cy="128017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8316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0" grpId="0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1640" y="420874"/>
            <a:ext cx="6408712" cy="752128"/>
          </a:xfrm>
          <a:prstGeom prst="roundRect">
            <a:avLst>
              <a:gd name="adj" fmla="val 2373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h-TH" sz="36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เลือก</a:t>
            </a:r>
            <a:r>
              <a:rPr lang="th-TH" sz="3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คำตอบที่ถูกต้องที่สุดเพียงคำตอบ</a:t>
            </a:r>
            <a:r>
              <a:rPr lang="th-TH" sz="36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เดียว </a:t>
            </a:r>
            <a:endParaRPr lang="th-TH" sz="36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1773902"/>
            <a:ext cx="5544616" cy="646986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ข้อใดเป็นความสำคัญของอุปกรณ์ในการทำงาน</a:t>
            </a:r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31640" y="1785637"/>
            <a:ext cx="648072" cy="63525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1.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Oval 3"/>
          <p:cNvSpPr/>
          <p:nvPr/>
        </p:nvSpPr>
        <p:spPr>
          <a:xfrm>
            <a:off x="2077120" y="2718306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517232"/>
            <a:ext cx="9144000" cy="13407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 anchorCtr="1"/>
          <a:lstStyle/>
          <a:p>
            <a:r>
              <a:rPr lang="th-TH" sz="2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6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  ถูกต้อง เพราะอุปกรณ์ในการทำงานเป็นเครื่องมือที่ช่วยให้เกิดความสะดวก ช่วยผ่อนแรง ช่วยให้ได้ผลงานที่มีคุณภาพ ประหยัดเวลา และประหยัดค่าใช้จ่ายระยะยาว ดังนั้น เกิดความสะดวกสบายในการทำงานจึงเป็นความสำคัญของอุปกรณ์ในการทำงาน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75104" y="6504384"/>
            <a:ext cx="533400" cy="381000"/>
          </a:xfrm>
        </p:spPr>
        <p:txBody>
          <a:bodyPr>
            <a:normAutofit/>
          </a:bodyPr>
          <a:lstStyle/>
          <a:p>
            <a:pPr algn="r"/>
            <a:fld id="{074771B2-B364-4E6D-BE11-4585E4FA027D}" type="slidenum">
              <a:rPr lang="en-US" altLang="en-US" sz="1600" smtClean="0">
                <a:latin typeface="Angsana New" pitchFamily="18" charset="-34"/>
              </a:rPr>
              <a:pPr algn="r"/>
              <a:t>76</a:t>
            </a:fld>
            <a:endParaRPr lang="th-TH" altLang="en-US" sz="1600" dirty="0">
              <a:latin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123728" y="2661896"/>
            <a:ext cx="423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 smtClean="0">
                <a:solidFill>
                  <a:sysClr val="windowText" lastClr="000000"/>
                </a:solidFill>
                <a:latin typeface="Angsana New" pitchFamily="18" charset="-34"/>
              </a:rPr>
              <a:t>ก</a:t>
            </a:r>
            <a:r>
              <a:rPr lang="th-TH" sz="2800" dirty="0" smtClean="0">
                <a:solidFill>
                  <a:sysClr val="windowText" lastClr="000000"/>
                </a:solidFill>
                <a:latin typeface="Angsana New" pitchFamily="18" charset="-34"/>
              </a:rPr>
              <a:t>    </a:t>
            </a:r>
            <a:r>
              <a:rPr lang="th-TH" sz="2800" dirty="0">
                <a:solidFill>
                  <a:sysClr val="windowText" lastClr="000000"/>
                </a:solidFill>
                <a:latin typeface="Angsana New" pitchFamily="18" charset="-34"/>
              </a:rPr>
              <a:t>เกิดความสะดวกในการทำงาน</a:t>
            </a:r>
            <a:endParaRPr lang="en-US" sz="2800" dirty="0">
              <a:solidFill>
                <a:sysClr val="windowText" lastClr="000000"/>
              </a:solidFill>
              <a:latin typeface="Angsana New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123728" y="3277547"/>
            <a:ext cx="4001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ข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  เพิ่มเวลาในการทำงานให้มากขึ้น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23728" y="3925619"/>
            <a:ext cx="4124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 smtClean="0">
                <a:solidFill>
                  <a:sysClr val="windowText" lastClr="000000"/>
                </a:solidFill>
                <a:latin typeface="Angsana New" pitchFamily="18" charset="-34"/>
              </a:rPr>
              <a:t>ค  </a:t>
            </a:r>
            <a:r>
              <a:rPr lang="th-TH" sz="2800" dirty="0" smtClean="0">
                <a:solidFill>
                  <a:sysClr val="windowText" lastClr="000000"/>
                </a:solidFill>
                <a:latin typeface="Angsana New" pitchFamily="18" charset="-34"/>
              </a:rPr>
              <a:t>  </a:t>
            </a:r>
            <a:r>
              <a:rPr lang="th-TH" sz="2800" dirty="0">
                <a:solidFill>
                  <a:sysClr val="windowText" lastClr="000000"/>
                </a:solidFill>
                <a:latin typeface="Angsana New" pitchFamily="18" charset="-34"/>
              </a:rPr>
              <a:t>ทำให้ผลงานที่ออกมาไม่มีคุณภาพ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55056" y="4561964"/>
            <a:ext cx="3929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ง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  ช่วยประหยัดค่าใช้จ่ายในระยะสั้น</a:t>
            </a:r>
          </a:p>
        </p:txBody>
      </p:sp>
    </p:spTree>
    <p:extLst>
      <p:ext uri="{BB962C8B-B14F-4D97-AF65-F5344CB8AC3E}">
        <p14:creationId xmlns:p14="http://schemas.microsoft.com/office/powerpoint/2010/main" val="359628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10" grpId="0" animBg="1"/>
      <p:bldP spid="4" grpId="0" animBg="1"/>
      <p:bldP spid="13" grpId="0" animBg="1"/>
      <p:bldP spid="2" grpId="0"/>
      <p:bldP spid="12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คำบรรยายภาพแบบลูกศรขวา 24"/>
          <p:cNvSpPr/>
          <p:nvPr/>
        </p:nvSpPr>
        <p:spPr>
          <a:xfrm>
            <a:off x="467544" y="5460496"/>
            <a:ext cx="3168352" cy="992840"/>
          </a:xfrm>
          <a:prstGeom prst="rightArrowCallout">
            <a:avLst>
              <a:gd name="adj1" fmla="val 35873"/>
              <a:gd name="adj2" fmla="val 33699"/>
              <a:gd name="adj3" fmla="val 38048"/>
              <a:gd name="adj4" fmla="val 7951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อุปกรณ์</a:t>
            </a:r>
            <a:r>
              <a:rPr lang="th-TH" sz="28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ในการรีด</a:t>
            </a:r>
            <a:r>
              <a:rPr lang="th-TH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ผ้า</a:t>
            </a:r>
            <a:endParaRPr lang="th-TH" sz="28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5" name="Picture 2" descr="C:\Users\supannee.plons\Downloads\การงาน\.webaxs\thumbnail\dreamstime_xxl_9359280.jpg.3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r="13824" b="50000"/>
          <a:stretch/>
        </p:blipFill>
        <p:spPr bwMode="auto">
          <a:xfrm>
            <a:off x="5781891" y="3212134"/>
            <a:ext cx="1094365" cy="8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Terminator 6"/>
          <p:cNvSpPr/>
          <p:nvPr/>
        </p:nvSpPr>
        <p:spPr>
          <a:xfrm>
            <a:off x="2246656" y="2321963"/>
            <a:ext cx="4557592" cy="744069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566578" tIns="20320" rIns="566578" bIns="20320" numCol="1" spcCol="1270" anchor="ctr" anchorCtr="0">
            <a:noAutofit/>
          </a:bodyPr>
          <a:lstStyle/>
          <a:p>
            <a:pPr lvl="0" algn="ctr" defTabSz="142240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endParaRPr lang="th-TH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1" name="Picture 2" descr="C:\Users\supannee.plons\Downloads\การงาน ม .1 เล่ม 1\เธเธฒเธฃเธเธฒเธ เธก.1 เน€เธฅเนเธก 1 เธ เธฒเธเธเธฃเธดเธ\63419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215747"/>
            <a:ext cx="1374698" cy="138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16416" y="6453336"/>
            <a:ext cx="838200" cy="381000"/>
          </a:xfrm>
        </p:spPr>
        <p:txBody>
          <a:bodyPr>
            <a:normAutofit/>
          </a:bodyPr>
          <a:lstStyle/>
          <a:p>
            <a:pPr algn="r"/>
            <a:fld id="{356B7CD2-0CA2-4370-A681-F6B2BDC5E110}" type="slidenum">
              <a:rPr lang="en-US" altLang="en-US" sz="1600" b="1" smtClean="0">
                <a:solidFill>
                  <a:schemeClr val="tx1"/>
                </a:solidFill>
                <a:latin typeface="Angsana New" pitchFamily="18" charset="-34"/>
              </a:rPr>
              <a:pPr algn="r"/>
              <a:t>103</a:t>
            </a:fld>
            <a:endParaRPr lang="th-TH" altLang="en-US" sz="16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4" b="95429" l="9969" r="50312">
                        <a14:backgroundMark x1="39252" y1="81143" x2="37695" y2="9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994"/>
          <a:stretch/>
        </p:blipFill>
        <p:spPr>
          <a:xfrm>
            <a:off x="7743625" y="5298280"/>
            <a:ext cx="755179" cy="1142986"/>
          </a:xfrm>
          <a:prstGeom prst="rect">
            <a:avLst/>
          </a:prstGeom>
        </p:spPr>
      </p:pic>
      <p:sp>
        <p:nvSpPr>
          <p:cNvPr id="19" name="มนมุมสี่เหลี่ยมผืนผ้าด้านทแยงมุม 18"/>
          <p:cNvSpPr/>
          <p:nvPr/>
        </p:nvSpPr>
        <p:spPr>
          <a:xfrm>
            <a:off x="179512" y="620688"/>
            <a:ext cx="8639328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ของอุปกรณ์อำนวยความ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สะดวกใน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การทำงานบ้าน</a:t>
            </a: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2483769" y="2579288"/>
            <a:ext cx="4176464" cy="34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22400">
              <a:lnSpc>
                <a:spcPct val="50000"/>
              </a:lnSpc>
              <a:spcAft>
                <a:spcPct val="35000"/>
              </a:spcAft>
            </a:pPr>
            <a:r>
              <a:rPr lang="th-TH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2) อุปกรณ์ที่ใช้ใน</a:t>
            </a:r>
            <a:r>
              <a:rPr lang="th-TH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การดูแลรักษาเสื้อผ้า</a:t>
            </a:r>
          </a:p>
        </p:txBody>
      </p:sp>
      <p:pic>
        <p:nvPicPr>
          <p:cNvPr id="20" name="Picture 2" descr="C:\Users\supannee.plons\Downloads\การงาน ม .1 เล่ม 1\561395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7220" y="3303011"/>
            <a:ext cx="1178313" cy="15470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รูปภาพ 5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6" b="89918" l="3678" r="94596">
                        <a14:backgroundMark x1="20845" y1="64782" x2="37965" y2="81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92" y="4082449"/>
            <a:ext cx="1499711" cy="999807"/>
          </a:xfrm>
          <a:prstGeom prst="rect">
            <a:avLst/>
          </a:prstGeom>
        </p:spPr>
      </p:pic>
      <p:pic>
        <p:nvPicPr>
          <p:cNvPr id="60" name="รูปภาพ 5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38" b="98636" l="3047" r="89950">
                        <a14:foregroundMark x1="27194" y1="58117" x2="30423" y2="76194"/>
                        <a14:foregroundMark x1="41610" y1="18145" x2="44065" y2="11187"/>
                        <a14:foregroundMark x1="6139" y1="24829" x2="4184" y2="21487"/>
                        <a14:backgroundMark x1="89268" y1="48568" x2="85630" y2="54434"/>
                        <a14:backgroundMark x1="86130" y1="55798" x2="77171" y2="69372"/>
                        <a14:backgroundMark x1="77171" y1="69372" x2="77171" y2="69372"/>
                        <a14:backgroundMark x1="76944" y1="71760" x2="58754" y2="69782"/>
                        <a14:backgroundMark x1="56298" y1="68827" x2="50568" y2="59686"/>
                        <a14:backgroundMark x1="7594" y1="29877" x2="182" y2="22442"/>
                        <a14:backgroundMark x1="1455" y1="21487" x2="15643" y2="68"/>
                        <a14:backgroundMark x1="44429" y1="38131" x2="87449" y2="19509"/>
                        <a14:backgroundMark x1="48158" y1="37926" x2="58208" y2="47067"/>
                        <a14:backgroundMark x1="58208" y1="47340" x2="50887" y2="5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675" b="6191"/>
          <a:stretch/>
        </p:blipFill>
        <p:spPr>
          <a:xfrm>
            <a:off x="3851920" y="3279106"/>
            <a:ext cx="1555370" cy="1726980"/>
          </a:xfrm>
          <a:prstGeom prst="rect">
            <a:avLst/>
          </a:prstGeom>
        </p:spPr>
      </p:pic>
      <p:pic>
        <p:nvPicPr>
          <p:cNvPr id="4" name="Picture 3" descr="C:\Users\supannee.plons\Downloads\การงาน ม .1 เล่ม 1\เธเธฒเธฃเธเธฒเธ เธก.1 เน€เธฅเนเธก 1 เธ เธฒเธเธเธฃเธดเธ\115399345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6" b="29518"/>
          <a:stretch/>
        </p:blipFill>
        <p:spPr bwMode="auto">
          <a:xfrm>
            <a:off x="5259224" y="5488813"/>
            <a:ext cx="2366096" cy="104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6"/>
          <p:cNvGrpSpPr/>
          <p:nvPr/>
        </p:nvGrpSpPr>
        <p:grpSpPr>
          <a:xfrm>
            <a:off x="572740" y="1409848"/>
            <a:ext cx="7998520" cy="720080"/>
            <a:chOff x="315492" y="116633"/>
            <a:chExt cx="7998520" cy="720080"/>
          </a:xfrm>
        </p:grpSpPr>
        <p:sp>
          <p:nvSpPr>
            <p:cNvPr id="23" name="Rounded Rectangle 12"/>
            <p:cNvSpPr/>
            <p:nvPr/>
          </p:nvSpPr>
          <p:spPr>
            <a:xfrm>
              <a:off x="531445" y="116633"/>
              <a:ext cx="7782567" cy="720080"/>
            </a:xfrm>
            <a:prstGeom prst="roundRect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7291" tIns="66040" rIns="66040" bIns="66040" numCol="1" spcCol="1270" anchor="ctr" anchorCtr="0">
              <a:noAutofit/>
            </a:bodyPr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3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4" name="Flowchart: Connector 13"/>
            <p:cNvSpPr/>
            <p:nvPr/>
          </p:nvSpPr>
          <p:spPr>
            <a:xfrm>
              <a:off x="315492" y="342915"/>
              <a:ext cx="370804" cy="370800"/>
            </a:xfrm>
            <a:prstGeom prst="flowChartConnector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z="190500"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h-TH"/>
            </a:p>
          </p:txBody>
        </p:sp>
      </p:grpSp>
      <p:sp>
        <p:nvSpPr>
          <p:cNvPr id="22" name="สี่เหลี่ยมผืนผ้า 21"/>
          <p:cNvSpPr/>
          <p:nvPr/>
        </p:nvSpPr>
        <p:spPr>
          <a:xfrm>
            <a:off x="990699" y="1508716"/>
            <a:ext cx="7580561" cy="5372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h-TH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lvl="0" defTabSz="1155700">
              <a:lnSpc>
                <a:spcPct val="90000"/>
              </a:lnSpc>
              <a:spcAft>
                <a:spcPct val="35000"/>
              </a:spcAft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4. อุปกรณ์ที่ใช้ในการตัดเย็บ ซ่อมแซม และดูแลรักษาเสื้อผ้า</a:t>
            </a:r>
          </a:p>
        </p:txBody>
      </p:sp>
      <p:sp>
        <p:nvSpPr>
          <p:cNvPr id="3" name="คำบรรยายภาพแบบลูกศรขวา 2"/>
          <p:cNvSpPr/>
          <p:nvPr/>
        </p:nvSpPr>
        <p:spPr>
          <a:xfrm>
            <a:off x="467544" y="3660296"/>
            <a:ext cx="3168352" cy="992840"/>
          </a:xfrm>
          <a:prstGeom prst="rightArrowCallout">
            <a:avLst>
              <a:gd name="adj1" fmla="val 35873"/>
              <a:gd name="adj2" fmla="val 33699"/>
              <a:gd name="adj3" fmla="val 38048"/>
              <a:gd name="adj4" fmla="val 7951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อุปกรณ์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ในการซักผ้า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  <a:sym typeface="Wingdings"/>
              </a:rPr>
              <a:t> </a:t>
            </a:r>
            <a:endParaRPr lang="th-TH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6" name="กลุ่ม 25"/>
          <p:cNvGrpSpPr/>
          <p:nvPr/>
        </p:nvGrpSpPr>
        <p:grpSpPr>
          <a:xfrm>
            <a:off x="106171" y="116278"/>
            <a:ext cx="4753861" cy="504410"/>
            <a:chOff x="178278" y="64379"/>
            <a:chExt cx="3865808" cy="504410"/>
          </a:xfrm>
        </p:grpSpPr>
        <p:sp>
          <p:nvSpPr>
            <p:cNvPr id="27" name="TextBox 26"/>
            <p:cNvSpPr txBox="1"/>
            <p:nvPr/>
          </p:nvSpPr>
          <p:spPr>
            <a:xfrm>
              <a:off x="589257" y="64379"/>
              <a:ext cx="3454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th-TH" sz="2400" b="1" kern="0" dirty="0" smtClean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rPr>
                <a:t>1. ความรู้เบื้องต้นเกี่ยวกับอุปกรณ์ทำงานบ้าน</a:t>
              </a:r>
              <a:endParaRPr lang="th-TH" sz="2400" b="1" kern="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pic>
          <p:nvPicPr>
            <p:cNvPr id="28" name="รูปภาพ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8" y="135556"/>
              <a:ext cx="410979" cy="412532"/>
            </a:xfrm>
            <a:prstGeom prst="rect">
              <a:avLst/>
            </a:prstGeom>
          </p:spPr>
        </p:pic>
        <p:cxnSp>
          <p:nvCxnSpPr>
            <p:cNvPr id="29" name="ตัวเชื่อมต่อตรง 28"/>
            <p:cNvCxnSpPr/>
            <p:nvPr/>
          </p:nvCxnSpPr>
          <p:spPr>
            <a:xfrm>
              <a:off x="693159" y="482879"/>
              <a:ext cx="175756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headEnd type="oval"/>
            </a:ln>
            <a:effectLst/>
          </p:spPr>
        </p:cxnSp>
        <p:cxnSp>
          <p:nvCxnSpPr>
            <p:cNvPr id="31" name="ตัวเชื่อมต่อตรง 30"/>
            <p:cNvCxnSpPr/>
            <p:nvPr/>
          </p:nvCxnSpPr>
          <p:spPr>
            <a:xfrm>
              <a:off x="1699313" y="550426"/>
              <a:ext cx="2051991" cy="18363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tailEnd type="oval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0661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 animBg="1"/>
      <p:bldP spid="19" grpId="0"/>
      <p:bldP spid="19" grpId="1"/>
      <p:bldP spid="30" grpId="0"/>
      <p:bldP spid="22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มนมุมสี่เหลี่ยมผืนผ้าด้านทแยงมุม 5"/>
          <p:cNvSpPr/>
          <p:nvPr/>
        </p:nvSpPr>
        <p:spPr>
          <a:xfrm>
            <a:off x="179512" y="692696"/>
            <a:ext cx="8639328" cy="720080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1.2 ประเภท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ของอุปกรณ์อำนวยความ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สะดวกใน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การทำงานบ้าน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16416" y="6453336"/>
            <a:ext cx="838200" cy="381000"/>
          </a:xfrm>
        </p:spPr>
        <p:txBody>
          <a:bodyPr>
            <a:normAutofit/>
          </a:bodyPr>
          <a:lstStyle/>
          <a:p>
            <a:pPr algn="r"/>
            <a:fld id="{356B7CD2-0CA2-4370-A681-F6B2BDC5E110}" type="slidenum">
              <a:rPr lang="en-US" altLang="en-US" sz="1600" b="1" smtClean="0">
                <a:solidFill>
                  <a:schemeClr val="tx1"/>
                </a:solidFill>
                <a:latin typeface="Angsana New" pitchFamily="18" charset="-34"/>
              </a:rPr>
              <a:pPr algn="r"/>
              <a:t>104</a:t>
            </a:fld>
            <a:endParaRPr lang="th-TH" altLang="en-US" sz="16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556668"/>
            <a:ext cx="859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i="1" spc="-2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คำชี้แจง </a:t>
            </a:r>
            <a:r>
              <a:rPr lang="th-TH" sz="2800" b="1" spc="-2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นักเรียนสำรวจอุปกรณ์ที่ใช้ในการทำงานบ้านพร้อมบอกประเภทและการนำไปใช้</a:t>
            </a:r>
            <a:endParaRPr lang="th-TH" sz="2800" b="1" spc="-2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3131840" y="2190915"/>
            <a:ext cx="2736304" cy="576064"/>
          </a:xfrm>
          <a:prstGeom prst="roundRect">
            <a:avLst>
              <a:gd name="adj" fmla="val 3077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latin typeface="Angsana New" pitchFamily="18" charset="-34"/>
                <a:cs typeface="Angsana New" pitchFamily="18" charset="-34"/>
              </a:rPr>
              <a:t>บันทึกผลการสำรวจ</a:t>
            </a:r>
            <a:endParaRPr lang="th-TH" sz="2800" b="1" dirty="0"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786088"/>
              </p:ext>
            </p:extLst>
          </p:nvPr>
        </p:nvGraphicFramePr>
        <p:xfrm>
          <a:off x="395536" y="3117696"/>
          <a:ext cx="8208912" cy="2407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32248"/>
                <a:gridCol w="3168352"/>
                <a:gridCol w="28083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Angsana New" pitchFamily="18" charset="-34"/>
                          <a:cs typeface="Angsana New" pitchFamily="18" charset="-34"/>
                        </a:rPr>
                        <a:t>ชื่ออุปกรณ์ที่พบ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Angsana New" pitchFamily="18" charset="-34"/>
                          <a:cs typeface="Angsana New" pitchFamily="18" charset="-34"/>
                        </a:rPr>
                        <a:t>ประเภทของอุปกรณ์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Angsana New" pitchFamily="18" charset="-34"/>
                          <a:cs typeface="Angsana New" pitchFamily="18" charset="-34"/>
                        </a:rPr>
                        <a:t>การนำไปใช้ประโยชน์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800" b="0" dirty="0" smtClean="0">
                          <a:latin typeface="Angsana New" pitchFamily="18" charset="-34"/>
                          <a:cs typeface="Angsana New" pitchFamily="18" charset="-34"/>
                        </a:rPr>
                        <a:t>1. เครื่องดูดฝุ่น</a:t>
                      </a:r>
                      <a:endParaRPr lang="th-TH" sz="2800" b="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0" dirty="0" smtClean="0">
                          <a:latin typeface="Angsana New" pitchFamily="18" charset="-34"/>
                          <a:cs typeface="Angsana New" pitchFamily="18" charset="-34"/>
                        </a:rPr>
                        <a:t>อุปกรณ์ที่ใช้ในการดูแลรักษาบ้าน (อุปกรณ์ปัดกวาด)</a:t>
                      </a:r>
                      <a:endParaRPr lang="th-TH" sz="2800" b="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0" dirty="0" smtClean="0">
                          <a:latin typeface="Angsana New" pitchFamily="18" charset="-34"/>
                          <a:cs typeface="Angsana New" pitchFamily="18" charset="-34"/>
                        </a:rPr>
                        <a:t>ใช้ดูดฝุ่นบนพื้นพรม</a:t>
                      </a:r>
                      <a:r>
                        <a:rPr lang="th-TH" sz="2800" b="0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 ม่าน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0" dirty="0" smtClean="0">
                          <a:latin typeface="Angsana New" pitchFamily="18" charset="-34"/>
                          <a:cs typeface="Angsana New" pitchFamily="18" charset="-34"/>
                        </a:rPr>
                        <a:t>มุ้งลวด เครื่องเรือน</a:t>
                      </a:r>
                      <a:endParaRPr lang="th-TH" sz="2800" b="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b="0" dirty="0" smtClean="0">
                          <a:latin typeface="Angsana New" pitchFamily="18" charset="-34"/>
                          <a:cs typeface="Angsana New" pitchFamily="18" charset="-34"/>
                        </a:rPr>
                        <a:t>2. เครื่องบดอาหาร</a:t>
                      </a:r>
                      <a:endParaRPr lang="th-TH" sz="2800" b="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0" dirty="0" smtClean="0">
                          <a:latin typeface="Angsana New" pitchFamily="18" charset="-34"/>
                          <a:cs typeface="Angsana New" pitchFamily="18" charset="-34"/>
                        </a:rPr>
                        <a:t>อุปกรณ์ที่ใช้ในการประกอบอาหาร</a:t>
                      </a:r>
                      <a:endParaRPr lang="th-TH" sz="2800" b="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0" dirty="0" smtClean="0">
                          <a:latin typeface="Angsana New" pitchFamily="18" charset="-34"/>
                          <a:cs typeface="Angsana New" pitchFamily="18" charset="-34"/>
                        </a:rPr>
                        <a:t>ใช้ในการปั่นหรือบดอาหารให้ละเอียด</a:t>
                      </a:r>
                      <a:endParaRPr lang="th-TH" sz="2800" b="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1" name="กลุ่ม 10"/>
          <p:cNvGrpSpPr/>
          <p:nvPr/>
        </p:nvGrpSpPr>
        <p:grpSpPr>
          <a:xfrm>
            <a:off x="106171" y="116278"/>
            <a:ext cx="4753861" cy="504410"/>
            <a:chOff x="178278" y="64379"/>
            <a:chExt cx="3865808" cy="504410"/>
          </a:xfrm>
        </p:grpSpPr>
        <p:sp>
          <p:nvSpPr>
            <p:cNvPr id="12" name="TextBox 11"/>
            <p:cNvSpPr txBox="1"/>
            <p:nvPr/>
          </p:nvSpPr>
          <p:spPr>
            <a:xfrm>
              <a:off x="589257" y="64379"/>
              <a:ext cx="3454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th-TH" sz="2400" b="1" kern="0" dirty="0" smtClean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rPr>
                <a:t>1. ความรู้เบื้องต้นเกี่ยวกับอุปกรณ์ทำงานบ้าน</a:t>
              </a:r>
              <a:endParaRPr lang="th-TH" sz="2400" b="1" kern="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pic>
          <p:nvPicPr>
            <p:cNvPr id="13" name="รูปภาพ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8" y="135556"/>
              <a:ext cx="410979" cy="412532"/>
            </a:xfrm>
            <a:prstGeom prst="rect">
              <a:avLst/>
            </a:prstGeom>
          </p:spPr>
        </p:pic>
        <p:cxnSp>
          <p:nvCxnSpPr>
            <p:cNvPr id="14" name="ตัวเชื่อมต่อตรง 13"/>
            <p:cNvCxnSpPr/>
            <p:nvPr/>
          </p:nvCxnSpPr>
          <p:spPr>
            <a:xfrm>
              <a:off x="693159" y="482879"/>
              <a:ext cx="175756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headEnd type="oval"/>
            </a:ln>
            <a:effectLst/>
          </p:spPr>
        </p:cxnSp>
        <p:cxnSp>
          <p:nvCxnSpPr>
            <p:cNvPr id="15" name="ตัวเชื่อมต่อตรง 14"/>
            <p:cNvCxnSpPr/>
            <p:nvPr/>
          </p:nvCxnSpPr>
          <p:spPr>
            <a:xfrm>
              <a:off x="1699313" y="550426"/>
              <a:ext cx="2051991" cy="18363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ysDot"/>
              <a:tailEnd type="oval"/>
            </a:ln>
            <a:effectLst/>
          </p:spPr>
        </p:cxnSp>
      </p:grpSp>
      <p:pic>
        <p:nvPicPr>
          <p:cNvPr id="1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83" y="6121766"/>
            <a:ext cx="1382111" cy="81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01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9" grpId="0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  <a:effectLst/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latin typeface="Angsana New" pitchFamily="18" charset="-34"/>
                <a:cs typeface="Angsana New" pitchFamily="18" charset="-34"/>
              </a:rPr>
              <a:pPr/>
              <a:t>105</a:t>
            </a:fld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763688" y="1672110"/>
            <a:ext cx="5616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b="1" dirty="0">
                <a:solidFill>
                  <a:srgbClr val="1F497D">
                    <a:lumMod val="50000"/>
                  </a:srgbClr>
                </a:solidFill>
                <a:latin typeface="Angsana New" pitchFamily="18" charset="-34"/>
              </a:rPr>
              <a:t>ในการทำงานบ้านมีความจำเป็น</a:t>
            </a:r>
            <a:r>
              <a:rPr lang="th-TH" sz="3200" b="1" dirty="0" smtClean="0">
                <a:solidFill>
                  <a:srgbClr val="1F497D">
                    <a:lumMod val="50000"/>
                  </a:srgbClr>
                </a:solidFill>
                <a:latin typeface="Angsana New" pitchFamily="18" charset="-34"/>
              </a:rPr>
              <a:t>หรือไม่                  ที่</a:t>
            </a:r>
            <a:r>
              <a:rPr lang="th-TH" sz="3200" b="1" dirty="0">
                <a:solidFill>
                  <a:srgbClr val="1F497D">
                    <a:lumMod val="50000"/>
                  </a:srgbClr>
                </a:solidFill>
                <a:latin typeface="Angsana New" pitchFamily="18" charset="-34"/>
              </a:rPr>
              <a:t>จะต้อง</a:t>
            </a:r>
            <a:r>
              <a:rPr lang="th-TH" sz="3200" b="1" dirty="0" smtClean="0">
                <a:solidFill>
                  <a:srgbClr val="1F497D">
                    <a:lumMod val="50000"/>
                  </a:srgbClr>
                </a:solidFill>
                <a:latin typeface="Angsana New" pitchFamily="18" charset="-34"/>
              </a:rPr>
              <a:t>ใช้อุปกรณ์</a:t>
            </a:r>
            <a:r>
              <a:rPr lang="th-TH" sz="3200" b="1" dirty="0">
                <a:solidFill>
                  <a:srgbClr val="1F497D">
                    <a:lumMod val="50000"/>
                  </a:srgbClr>
                </a:solidFill>
                <a:latin typeface="Angsana New" pitchFamily="18" charset="-34"/>
              </a:rPr>
              <a:t>ช่วยในการทำงาน เพราะเหตุ</a:t>
            </a:r>
            <a:r>
              <a:rPr lang="th-TH" sz="3200" b="1" dirty="0" smtClean="0">
                <a:solidFill>
                  <a:srgbClr val="1F497D">
                    <a:lumMod val="50000"/>
                  </a:srgbClr>
                </a:solidFill>
                <a:latin typeface="Angsana New" pitchFamily="18" charset="-34"/>
              </a:rPr>
              <a:t>ใด</a:t>
            </a:r>
            <a:endParaRPr lang="th-TH" sz="3200" b="1" dirty="0">
              <a:solidFill>
                <a:srgbClr val="1F497D">
                  <a:lumMod val="50000"/>
                </a:srgbClr>
              </a:solidFill>
              <a:latin typeface="Angsana New" pitchFamily="18" charset="-34"/>
            </a:endParaRPr>
          </a:p>
        </p:txBody>
      </p:sp>
      <p:grpSp>
        <p:nvGrpSpPr>
          <p:cNvPr id="12" name="กลุ่ม 11"/>
          <p:cNvGrpSpPr/>
          <p:nvPr/>
        </p:nvGrpSpPr>
        <p:grpSpPr>
          <a:xfrm>
            <a:off x="2389190" y="188640"/>
            <a:ext cx="4531568" cy="1301584"/>
            <a:chOff x="2344688" y="541947"/>
            <a:chExt cx="4531568" cy="1301584"/>
          </a:xfrm>
        </p:grpSpPr>
        <p:grpSp>
          <p:nvGrpSpPr>
            <p:cNvPr id="13" name="กลุ่ม 12"/>
            <p:cNvGrpSpPr/>
            <p:nvPr/>
          </p:nvGrpSpPr>
          <p:grpSpPr>
            <a:xfrm>
              <a:off x="2344688" y="541947"/>
              <a:ext cx="4320480" cy="1301584"/>
              <a:chOff x="2445423" y="543240"/>
              <a:chExt cx="4320480" cy="1301584"/>
            </a:xfrm>
          </p:grpSpPr>
          <p:sp>
            <p:nvSpPr>
              <p:cNvPr id="16" name="วงรี 15"/>
              <p:cNvSpPr/>
              <p:nvPr/>
            </p:nvSpPr>
            <p:spPr>
              <a:xfrm>
                <a:off x="4539884" y="620688"/>
                <a:ext cx="1296144" cy="1224136"/>
              </a:xfrm>
              <a:prstGeom prst="ellipse">
                <a:avLst/>
              </a:prstGeom>
              <a:solidFill>
                <a:srgbClr val="E3ABFF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17" name="กลุ่ม 16"/>
              <p:cNvGrpSpPr/>
              <p:nvPr/>
            </p:nvGrpSpPr>
            <p:grpSpPr>
              <a:xfrm>
                <a:off x="2445423" y="543240"/>
                <a:ext cx="4320480" cy="1250454"/>
                <a:chOff x="2411760" y="620688"/>
                <a:chExt cx="4320480" cy="1250454"/>
              </a:xfrm>
            </p:grpSpPr>
            <p:grpSp>
              <p:nvGrpSpPr>
                <p:cNvPr id="18" name="กลุ่ม 17"/>
                <p:cNvGrpSpPr/>
                <p:nvPr/>
              </p:nvGrpSpPr>
              <p:grpSpPr>
                <a:xfrm>
                  <a:off x="2411760" y="620688"/>
                  <a:ext cx="4320480" cy="1250454"/>
                  <a:chOff x="2411760" y="620688"/>
                  <a:chExt cx="4320480" cy="1250454"/>
                </a:xfrm>
              </p:grpSpPr>
              <p:sp>
                <p:nvSpPr>
                  <p:cNvPr id="20" name="วงรี 19"/>
                  <p:cNvSpPr/>
                  <p:nvPr/>
                </p:nvSpPr>
                <p:spPr>
                  <a:xfrm>
                    <a:off x="5004048" y="647006"/>
                    <a:ext cx="1296144" cy="1224136"/>
                  </a:xfrm>
                  <a:prstGeom prst="ellipse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>
                    <a:softEdge rad="317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21" name="วงรี 20"/>
                  <p:cNvSpPr/>
                  <p:nvPr/>
                </p:nvSpPr>
                <p:spPr>
                  <a:xfrm>
                    <a:off x="2915816" y="620688"/>
                    <a:ext cx="1296144" cy="1224136"/>
                  </a:xfrm>
                  <a:prstGeom prst="ellipse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>
                    <a:softEdge rad="317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22" name="วงรี 21"/>
                  <p:cNvSpPr/>
                  <p:nvPr/>
                </p:nvSpPr>
                <p:spPr>
                  <a:xfrm>
                    <a:off x="2411760" y="620688"/>
                    <a:ext cx="1296144" cy="1224136"/>
                  </a:xfrm>
                  <a:prstGeom prst="ellipse">
                    <a:avLst/>
                  </a:prstGeom>
                  <a:solidFill>
                    <a:srgbClr val="E3ABFF"/>
                  </a:solidFill>
                  <a:ln>
                    <a:noFill/>
                  </a:ln>
                  <a:effectLst>
                    <a:softEdge rad="317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23" name="วงรี 22"/>
                  <p:cNvSpPr/>
                  <p:nvPr/>
                </p:nvSpPr>
                <p:spPr>
                  <a:xfrm>
                    <a:off x="5436096" y="620688"/>
                    <a:ext cx="1296144" cy="1224136"/>
                  </a:xfrm>
                  <a:prstGeom prst="ellipse">
                    <a:avLst/>
                  </a:prstGeom>
                  <a:solidFill>
                    <a:srgbClr val="E3ABFF"/>
                  </a:solidFill>
                  <a:ln>
                    <a:noFill/>
                  </a:ln>
                  <a:effectLst>
                    <a:softEdge rad="317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24" name="วงรี 23"/>
                  <p:cNvSpPr/>
                  <p:nvPr/>
                </p:nvSpPr>
                <p:spPr>
                  <a:xfrm>
                    <a:off x="3563888" y="647006"/>
                    <a:ext cx="1296144" cy="1224136"/>
                  </a:xfrm>
                  <a:prstGeom prst="ellipse">
                    <a:avLst/>
                  </a:prstGeom>
                  <a:solidFill>
                    <a:srgbClr val="E3ABFF"/>
                  </a:solidFill>
                  <a:ln>
                    <a:noFill/>
                  </a:ln>
                  <a:effectLst>
                    <a:softEdge rad="317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19" name="วงรี 18"/>
                <p:cNvSpPr/>
                <p:nvPr/>
              </p:nvSpPr>
              <p:spPr>
                <a:xfrm>
                  <a:off x="4031940" y="647006"/>
                  <a:ext cx="1296144" cy="1224136"/>
                </a:xfrm>
                <a:prstGeom prst="ellipse">
                  <a:avLst/>
                </a:prstGeom>
                <a:solidFill>
                  <a:srgbClr val="FFFF99"/>
                </a:solidFill>
                <a:ln>
                  <a:noFill/>
                </a:ln>
                <a:effectLst>
                  <a:softEdge rad="317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5940152" y="617686"/>
              <a:ext cx="9361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6600" b="1" dirty="0" smtClean="0"/>
                <a:t>?</a:t>
              </a:r>
              <a:endParaRPr lang="th-TH" sz="66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99027" y="846742"/>
              <a:ext cx="39604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 smtClean="0"/>
                <a:t>คำถามทบทวนความรู้</a:t>
              </a:r>
              <a:endParaRPr lang="th-TH" sz="4400" b="1" dirty="0"/>
            </a:p>
          </p:txBody>
        </p:sp>
      </p:grpSp>
      <p:grpSp>
        <p:nvGrpSpPr>
          <p:cNvPr id="25" name="กลุ่ม 24"/>
          <p:cNvGrpSpPr/>
          <p:nvPr/>
        </p:nvGrpSpPr>
        <p:grpSpPr>
          <a:xfrm>
            <a:off x="1831746" y="2924944"/>
            <a:ext cx="5476558" cy="4213526"/>
            <a:chOff x="4229312" y="2420887"/>
            <a:chExt cx="4951895" cy="4150004"/>
          </a:xfrm>
        </p:grpSpPr>
        <p:pic>
          <p:nvPicPr>
            <p:cNvPr id="26" name="Picture 2" descr="Z:\ภาพ 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312" y="2420887"/>
              <a:ext cx="4951895" cy="4150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5299399" y="4052103"/>
              <a:ext cx="3108177" cy="1364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2800" dirty="0" smtClean="0"/>
                <a:t>จำเป็น เพราะช่วยให้ทำงานบ้านได้สะดวก รวดเร็ว มีประสิทธิภาพ และช่วยผ่อนแรงในการทำงาน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5459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679802" y="2809070"/>
            <a:ext cx="8064896" cy="3068202"/>
            <a:chOff x="1536064" y="3089263"/>
            <a:chExt cx="6424375" cy="2688791"/>
          </a:xfrm>
        </p:grpSpPr>
        <p:sp>
          <p:nvSpPr>
            <p:cNvPr id="5" name="Rounded Rectangle 16"/>
            <p:cNvSpPr/>
            <p:nvPr/>
          </p:nvSpPr>
          <p:spPr>
            <a:xfrm>
              <a:off x="1536064" y="3089263"/>
              <a:ext cx="6424375" cy="268879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ngsana New" pitchFamily="18" charset="-34"/>
                  <a:ea typeface="+mn-ea"/>
                  <a:cs typeface="Angsana New" pitchFamily="18" charset="-34"/>
                </a:rPr>
                <a:t> </a:t>
              </a:r>
              <a:r>
                <a:rPr kumimoji="0" lang="th-TH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ngsana New" pitchFamily="18" charset="-34"/>
                  <a:ea typeface="+mn-ea"/>
                  <a:cs typeface="Angsana New" pitchFamily="18" charset="-34"/>
                </a:rPr>
                <a:t>      </a:t>
              </a:r>
              <a:endPara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89976" y="3393399"/>
              <a:ext cx="6119187" cy="225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622300" algn="thaiDist">
                <a:lnSpc>
                  <a:spcPct val="96000"/>
                </a:lnSpc>
              </a:pPr>
              <a:r>
                <a:rPr lang="th-TH" sz="2800" b="1" dirty="0" smtClean="0"/>
                <a:t>อุปกรณ์</a:t>
              </a:r>
              <a:r>
                <a:rPr lang="th-TH" sz="2800" b="1" dirty="0"/>
                <a:t>ที่ใช้ในการทำงาน</a:t>
              </a:r>
              <a:r>
                <a:rPr lang="th-TH" sz="2800" b="1" dirty="0" smtClean="0"/>
                <a:t>บ้านช่วย</a:t>
              </a:r>
              <a:r>
                <a:rPr lang="th-TH" sz="2800" b="1" dirty="0"/>
                <a:t>ให้เกิดความ</a:t>
              </a:r>
              <a:r>
                <a:rPr lang="th-TH" sz="2800" b="1" dirty="0" smtClean="0"/>
                <a:t>สะดวกใน</a:t>
              </a:r>
              <a:r>
                <a:rPr lang="th-TH" sz="2800" b="1" dirty="0"/>
                <a:t>การทำงาน </a:t>
              </a:r>
              <a:r>
                <a:rPr lang="th-TH" sz="2800" b="1" dirty="0" smtClean="0"/>
                <a:t>   ช่วยผ่อนแรง ช่วย</a:t>
              </a:r>
              <a:r>
                <a:rPr lang="th-TH" sz="2800" b="1" dirty="0"/>
                <a:t>ให้งานเสร็จ</a:t>
              </a:r>
              <a:r>
                <a:rPr lang="th-TH" sz="2800" b="1" dirty="0" smtClean="0"/>
                <a:t>เร็ว และช่วยให้ได้ผลงานที่มีคุณภาพ</a:t>
              </a:r>
            </a:p>
            <a:p>
              <a:pPr algn="thaiDist">
                <a:lnSpc>
                  <a:spcPct val="96000"/>
                </a:lnSpc>
              </a:pPr>
              <a:r>
                <a:rPr lang="th-TH" sz="2800" b="1" dirty="0"/>
                <a:t> </a:t>
              </a:r>
              <a:r>
                <a:rPr lang="th-TH" sz="2800" b="1" dirty="0" smtClean="0"/>
                <a:t>          อุปกรณ์</a:t>
              </a:r>
              <a:r>
                <a:rPr lang="th-TH" sz="2800" b="1" dirty="0"/>
                <a:t>อำนวยความสะดวกในการทำงานบ้าน แบ่งเป็น</a:t>
              </a:r>
              <a:r>
                <a:rPr lang="th-TH" sz="2800" b="1" dirty="0" smtClean="0"/>
                <a:t>ประเภท ได้แก่ อุปกรณ์</a:t>
              </a:r>
              <a:r>
                <a:rPr lang="th-TH" sz="2800" b="1" dirty="0"/>
                <a:t>ที่ใช้ในการดูแลรักษาบ้าน อุปกรณ์ที่ใช้ในการ</a:t>
              </a:r>
              <a:r>
                <a:rPr lang="th-TH" sz="2800" b="1" dirty="0" smtClean="0"/>
                <a:t>จัดตกแต่งบริเวณ</a:t>
              </a:r>
              <a:r>
                <a:rPr lang="th-TH" sz="2800" b="1" dirty="0"/>
                <a:t>บ้าน อุปกรณ์ที่ใช้ในการประกอบอาหาร </a:t>
              </a:r>
              <a:r>
                <a:rPr lang="th-TH" sz="2800" b="1" dirty="0" smtClean="0"/>
                <a:t>และอุปกรณ์</a:t>
              </a:r>
              <a:r>
                <a:rPr lang="th-TH" sz="2800" b="1" dirty="0"/>
                <a:t>ที่ใช้ใน</a:t>
              </a:r>
              <a:r>
                <a:rPr lang="th-TH" sz="2800" b="1" dirty="0" smtClean="0"/>
                <a:t>การตัดเย็บ ซ่อมแซม และดูแล</a:t>
              </a:r>
              <a:r>
                <a:rPr lang="th-TH" sz="2800" b="1" dirty="0"/>
                <a:t>รักษาเสื้อผ้า </a:t>
              </a:r>
            </a:p>
          </p:txBody>
        </p:sp>
      </p:grpSp>
      <p:sp>
        <p:nvSpPr>
          <p:cNvPr id="7" name="Rounded Rectangle 26"/>
          <p:cNvSpPr/>
          <p:nvPr/>
        </p:nvSpPr>
        <p:spPr>
          <a:xfrm>
            <a:off x="1728512" y="1584934"/>
            <a:ext cx="5688632" cy="768187"/>
          </a:xfrm>
          <a:prstGeom prst="roundRect">
            <a:avLst/>
          </a:prstGeom>
          <a:solidFill>
            <a:srgbClr val="C32D2E">
              <a:lumMod val="60000"/>
              <a:lumOff val="40000"/>
              <a:alpha val="75000"/>
            </a:srgbClr>
          </a:solidFill>
          <a:ln w="2857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0" anchor="ctr"/>
          <a:lstStyle/>
          <a:p>
            <a:pPr algn="ctr"/>
            <a:r>
              <a:rPr lang="th-TH" sz="3600" b="1" dirty="0"/>
              <a:t>ความรู้เบื้องต้น</a:t>
            </a:r>
            <a:r>
              <a:rPr lang="th-TH" sz="3600" b="1" dirty="0" smtClean="0"/>
              <a:t>เกี่ยวกับอุปกรณ์</a:t>
            </a:r>
            <a:r>
              <a:rPr lang="th-TH" sz="3600" b="1" dirty="0"/>
              <a:t>ทำงานบ้าน</a:t>
            </a:r>
          </a:p>
        </p:txBody>
      </p:sp>
      <p:cxnSp>
        <p:nvCxnSpPr>
          <p:cNvPr id="8" name="Straight Connector 7"/>
          <p:cNvCxnSpPr>
            <a:stCxn id="7" idx="2"/>
          </p:cNvCxnSpPr>
          <p:nvPr/>
        </p:nvCxnSpPr>
        <p:spPr>
          <a:xfrm>
            <a:off x="4572828" y="2353121"/>
            <a:ext cx="0" cy="426872"/>
          </a:xfrm>
          <a:prstGeom prst="line">
            <a:avLst/>
          </a:prstGeom>
          <a:noFill/>
          <a:ln w="38100" cap="flat" cmpd="sng" algn="ctr">
            <a:solidFill>
              <a:srgbClr val="3891A7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</p:cxn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16416" y="6453336"/>
            <a:ext cx="838200" cy="381000"/>
          </a:xfrm>
        </p:spPr>
        <p:txBody>
          <a:bodyPr>
            <a:normAutofit/>
          </a:bodyPr>
          <a:lstStyle/>
          <a:p>
            <a:pPr algn="r"/>
            <a:fld id="{356B7CD2-0CA2-4370-A681-F6B2BDC5E110}" type="slidenum">
              <a:rPr lang="en-US" altLang="en-US" sz="1600" b="1" smtClean="0">
                <a:solidFill>
                  <a:schemeClr val="tx1"/>
                </a:solidFill>
                <a:latin typeface="Angsana New" pitchFamily="18" charset="-34"/>
              </a:rPr>
              <a:pPr algn="r"/>
              <a:t>106</a:t>
            </a:fld>
            <a:endParaRPr lang="th-TH" altLang="en-US" sz="16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grpSp>
        <p:nvGrpSpPr>
          <p:cNvPr id="10" name="กลุ่ม 2"/>
          <p:cNvGrpSpPr/>
          <p:nvPr/>
        </p:nvGrpSpPr>
        <p:grpSpPr>
          <a:xfrm>
            <a:off x="3203848" y="260648"/>
            <a:ext cx="2832514" cy="900100"/>
            <a:chOff x="3164189" y="269611"/>
            <a:chExt cx="2832514" cy="900100"/>
          </a:xfrm>
        </p:grpSpPr>
        <p:sp>
          <p:nvSpPr>
            <p:cNvPr id="11" name="ข้าวหลามตัด 7"/>
            <p:cNvSpPr/>
            <p:nvPr/>
          </p:nvSpPr>
          <p:spPr>
            <a:xfrm>
              <a:off x="4076388" y="269611"/>
              <a:ext cx="1008112" cy="900100"/>
            </a:xfrm>
            <a:prstGeom prst="diamond">
              <a:avLst/>
            </a:prstGeom>
            <a:solidFill>
              <a:srgbClr val="FF9999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2" name="กลุ่ม 23"/>
            <p:cNvGrpSpPr/>
            <p:nvPr/>
          </p:nvGrpSpPr>
          <p:grpSpPr>
            <a:xfrm>
              <a:off x="3164189" y="269611"/>
              <a:ext cx="2832514" cy="900100"/>
              <a:chOff x="2938314" y="671392"/>
              <a:chExt cx="3063738" cy="900100"/>
            </a:xfrm>
          </p:grpSpPr>
          <p:sp>
            <p:nvSpPr>
              <p:cNvPr id="13" name="ข้าวหลามตัด 6"/>
              <p:cNvSpPr/>
              <p:nvPr/>
            </p:nvSpPr>
            <p:spPr>
              <a:xfrm>
                <a:off x="3431647" y="671392"/>
                <a:ext cx="1008112" cy="900100"/>
              </a:xfrm>
              <a:prstGeom prst="diamond">
                <a:avLst/>
              </a:prstGeom>
              <a:solidFill>
                <a:srgbClr val="01CFCA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4" name="ข้าวหลามตัด 8"/>
              <p:cNvSpPr/>
              <p:nvPr/>
            </p:nvSpPr>
            <p:spPr>
              <a:xfrm>
                <a:off x="4500607" y="671392"/>
                <a:ext cx="1008112" cy="900100"/>
              </a:xfrm>
              <a:prstGeom prst="diamond">
                <a:avLst/>
              </a:prstGeom>
              <a:solidFill>
                <a:srgbClr val="01CFCA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5" name="ข้าวหลามตัด 9"/>
              <p:cNvSpPr/>
              <p:nvPr/>
            </p:nvSpPr>
            <p:spPr>
              <a:xfrm>
                <a:off x="4993940" y="671392"/>
                <a:ext cx="1008112" cy="900100"/>
              </a:xfrm>
              <a:prstGeom prst="diamond">
                <a:avLst/>
              </a:prstGeom>
              <a:solidFill>
                <a:srgbClr val="FF9999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6" name="ข้าวหลามตัด 10"/>
              <p:cNvSpPr/>
              <p:nvPr/>
            </p:nvSpPr>
            <p:spPr>
              <a:xfrm>
                <a:off x="2938314" y="671392"/>
                <a:ext cx="1008112" cy="900100"/>
              </a:xfrm>
              <a:prstGeom prst="diamond">
                <a:avLst/>
              </a:prstGeom>
              <a:solidFill>
                <a:srgbClr val="FF9999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7" name="สี่เหลี่ยมผืนผ้า 22"/>
              <p:cNvSpPr/>
              <p:nvPr/>
            </p:nvSpPr>
            <p:spPr>
              <a:xfrm>
                <a:off x="3068413" y="671392"/>
                <a:ext cx="2803535" cy="900100"/>
              </a:xfrm>
              <a:prstGeom prst="rect">
                <a:avLst/>
              </a:prstGeom>
              <a:solidFill>
                <a:srgbClr val="F0F3D1"/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369810" y="730555"/>
                <a:ext cx="226159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400" b="1" dirty="0" smtClean="0">
                    <a:effectLst>
                      <a:glow rad="63500">
                        <a:srgbClr val="FFFF00">
                          <a:alpha val="40000"/>
                        </a:srgbClr>
                      </a:glow>
                    </a:effectLst>
                    <a:latin typeface="Angsana New" pitchFamily="18" charset="-34"/>
                    <a:cs typeface="Angsana New" pitchFamily="18" charset="-34"/>
                  </a:rPr>
                  <a:t>สรุปความรู้</a:t>
                </a:r>
                <a:endParaRPr lang="th-TH" sz="4400" b="1" dirty="0">
                  <a:effectLst>
                    <a:glow rad="63500">
                      <a:srgbClr val="FFFF00">
                        <a:alpha val="40000"/>
                      </a:srgbClr>
                    </a:glo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435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909806"/>
            <a:ext cx="5256584" cy="64698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ข้อใด</a:t>
            </a:r>
            <a:r>
              <a:rPr lang="th-TH" sz="3200" i="1" dirty="0" smtClean="0">
                <a:latin typeface="Angsana New" pitchFamily="18" charset="-34"/>
                <a:cs typeface="Angsana New" pitchFamily="18" charset="-34"/>
              </a:rPr>
              <a:t>ไม่ใช่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คุณสมบัติของสารทำความสะอาด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95736" y="3645024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75656" y="893411"/>
            <a:ext cx="648072" cy="63525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517232"/>
            <a:ext cx="9144000" cy="13407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 anchorCtr="1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 smtClean="0">
                <a:solidFill>
                  <a:schemeClr val="bg1"/>
                </a:solidFill>
              </a:rPr>
              <a:t>คำอธิบาย</a:t>
            </a:r>
            <a:r>
              <a:rPr lang="en-US" sz="2600" b="1" dirty="0" smtClean="0">
                <a:solidFill>
                  <a:schemeClr val="bg1"/>
                </a:solidFill>
              </a:rPr>
              <a:t>:</a:t>
            </a:r>
            <a:r>
              <a:rPr lang="th-TH" sz="2600" dirty="0" smtClean="0">
                <a:solidFill>
                  <a:schemeClr val="bg1"/>
                </a:solidFill>
              </a:rPr>
              <a:t> 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ง  ถูกต้อง เพราะสารทำความสะอาดเป็นสิ่งที่ใช้ร่วมกับอุปกรณ์ทำความสะอาด เพื่อช่วยขจัดคราบสกปรก ฆ่าเชื้อโรค และช่วยให้ทำงานได้สะดวกและรวดเร็วขึ้น ดังนั้น ช่วยให้วัสดุมีความทนทานมาก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ขึ้น     จึง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ไม่ใช่คุณสมบัติของสารทำความสะอาด แต่คำตอบข้อนี้สัมพันธ์กันกับคำถาม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75104" y="6504384"/>
            <a:ext cx="533400" cy="381000"/>
          </a:xfrm>
        </p:spPr>
        <p:txBody>
          <a:bodyPr>
            <a:normAutofit/>
          </a:bodyPr>
          <a:lstStyle/>
          <a:p>
            <a:pPr algn="r"/>
            <a:fld id="{074771B2-B364-4E6D-BE11-4585E4FA027D}" type="slidenum">
              <a:rPr lang="en-US" altLang="en-US" sz="1600" smtClean="0">
                <a:solidFill>
                  <a:schemeClr val="bg1"/>
                </a:solidFill>
                <a:latin typeface="Angsana New" pitchFamily="18" charset="-34"/>
              </a:rPr>
              <a:pPr algn="r"/>
              <a:t>77</a:t>
            </a:fld>
            <a:endParaRPr lang="th-TH" altLang="en-US" sz="1600" dirty="0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267744" y="1727528"/>
            <a:ext cx="1805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2800" b="1" dirty="0">
                <a:solidFill>
                  <a:sysClr val="windowText" lastClr="000000"/>
                </a:solidFill>
                <a:latin typeface="Angsana New" pitchFamily="18" charset="-34"/>
              </a:rPr>
              <a:t>ก</a:t>
            </a:r>
            <a:r>
              <a:rPr lang="th-TH" sz="2800" dirty="0">
                <a:solidFill>
                  <a:sysClr val="windowText" lastClr="000000"/>
                </a:solidFill>
                <a:latin typeface="Angsana New" pitchFamily="18" charset="-34"/>
              </a:rPr>
              <a:t>  </a:t>
            </a:r>
            <a:r>
              <a:rPr lang="th-TH" sz="2800" dirty="0" smtClean="0">
                <a:solidFill>
                  <a:sysClr val="windowText" lastClr="000000"/>
                </a:solidFill>
                <a:latin typeface="Angsana New" pitchFamily="18" charset="-34"/>
              </a:rPr>
              <a:t>  ช่วยฆ่า</a:t>
            </a:r>
            <a:r>
              <a:rPr lang="th-TH" sz="2800" dirty="0">
                <a:solidFill>
                  <a:sysClr val="windowText" lastClr="000000"/>
                </a:solidFill>
                <a:latin typeface="Angsana New" pitchFamily="18" charset="-34"/>
              </a:rPr>
              <a:t>เชื้อรา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267744" y="2401724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sysClr val="windowText" lastClr="000000"/>
                </a:solidFill>
                <a:latin typeface="Angsana New" pitchFamily="18" charset="-34"/>
              </a:rPr>
              <a:t>ข</a:t>
            </a:r>
            <a:r>
              <a:rPr lang="th-TH" sz="2800" dirty="0">
                <a:solidFill>
                  <a:sysClr val="windowText" lastClr="000000"/>
                </a:solidFill>
                <a:latin typeface="Angsana New" pitchFamily="18" charset="-34"/>
              </a:rPr>
              <a:t>  </a:t>
            </a:r>
            <a:r>
              <a:rPr lang="th-TH" sz="2800" dirty="0" smtClean="0">
                <a:solidFill>
                  <a:sysClr val="windowText" lastClr="000000"/>
                </a:solidFill>
                <a:latin typeface="Angsana New" pitchFamily="18" charset="-34"/>
              </a:rPr>
              <a:t>  ช่วย</a:t>
            </a:r>
            <a:r>
              <a:rPr lang="th-TH" sz="2800" dirty="0">
                <a:solidFill>
                  <a:sysClr val="windowText" lastClr="000000"/>
                </a:solidFill>
                <a:latin typeface="Angsana New" pitchFamily="18" charset="-34"/>
              </a:rPr>
              <a:t>ขจัดคราบสกปรก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260484" y="2977788"/>
            <a:ext cx="3463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sysClr val="windowText" lastClr="000000"/>
                </a:solidFill>
                <a:latin typeface="Angsana New" pitchFamily="18" charset="-34"/>
              </a:rPr>
              <a:t>ค</a:t>
            </a:r>
            <a:r>
              <a:rPr lang="th-TH" sz="2800" dirty="0">
                <a:solidFill>
                  <a:sysClr val="windowText" lastClr="000000"/>
                </a:solidFill>
                <a:latin typeface="Angsana New" pitchFamily="18" charset="-34"/>
              </a:rPr>
              <a:t>    </a:t>
            </a:r>
            <a:r>
              <a:rPr lang="th-TH" sz="2800" dirty="0" smtClean="0">
                <a:solidFill>
                  <a:sysClr val="windowText" lastClr="000000"/>
                </a:solidFill>
                <a:latin typeface="Angsana New" pitchFamily="18" charset="-34"/>
              </a:rPr>
              <a:t>ช่วยผ่อน</a:t>
            </a:r>
            <a:r>
              <a:rPr lang="th-TH" sz="2800" dirty="0">
                <a:solidFill>
                  <a:sysClr val="windowText" lastClr="000000"/>
                </a:solidFill>
                <a:latin typeface="Angsana New" pitchFamily="18" charset="-34"/>
              </a:rPr>
              <a:t>แรงในการทำงาน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231784" y="3573016"/>
            <a:ext cx="3885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sysClr val="windowText" lastClr="000000"/>
                </a:solidFill>
                <a:latin typeface="Angsana New" pitchFamily="18" charset="-34"/>
              </a:rPr>
              <a:t>ง</a:t>
            </a:r>
            <a:r>
              <a:rPr lang="th-TH" sz="2800" dirty="0">
                <a:solidFill>
                  <a:sysClr val="windowText" lastClr="000000"/>
                </a:solidFill>
                <a:latin typeface="Angsana New" pitchFamily="18" charset="-34"/>
              </a:rPr>
              <a:t>    </a:t>
            </a:r>
            <a:r>
              <a:rPr lang="th-TH" sz="2800" dirty="0" smtClean="0">
                <a:solidFill>
                  <a:sysClr val="windowText" lastClr="000000"/>
                </a:solidFill>
                <a:latin typeface="Angsana New" pitchFamily="18" charset="-34"/>
              </a:rPr>
              <a:t> ช่วย</a:t>
            </a:r>
            <a:r>
              <a:rPr lang="th-TH" sz="2800" dirty="0">
                <a:solidFill>
                  <a:sysClr val="windowText" lastClr="000000"/>
                </a:solidFill>
                <a:latin typeface="Angsana New" pitchFamily="18" charset="-34"/>
              </a:rPr>
              <a:t>ให้วัสดุมีความทนทานมากขึ้น</a:t>
            </a:r>
          </a:p>
        </p:txBody>
      </p:sp>
    </p:spTree>
    <p:extLst>
      <p:ext uri="{BB962C8B-B14F-4D97-AF65-F5344CB8AC3E}">
        <p14:creationId xmlns:p14="http://schemas.microsoft.com/office/powerpoint/2010/main" val="42568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3" grpId="0" animBg="1"/>
      <p:bldP spid="2" grpId="0"/>
      <p:bldP spid="3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7" y="837798"/>
            <a:ext cx="6264695" cy="64698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ข้อใดเป็นหลักปฏิบัติสำคัญที่สุดในการใช้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อุปกรณ์ไฟฟ้า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94056" y="1945659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59632" y="836712"/>
            <a:ext cx="648072" cy="63525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3.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517232"/>
            <a:ext cx="9144000" cy="13407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 anchorCtr="1"/>
          <a:lstStyle/>
          <a:p>
            <a:r>
              <a:rPr lang="th-TH" sz="2600" b="1" dirty="0" smtClean="0">
                <a:solidFill>
                  <a:schemeClr val="bg1"/>
                </a:solidFill>
              </a:rPr>
              <a:t>คำอธิบาย</a:t>
            </a:r>
            <a:r>
              <a:rPr lang="en-US" sz="2600" b="1" dirty="0" smtClean="0">
                <a:solidFill>
                  <a:schemeClr val="bg1"/>
                </a:solidFill>
              </a:rPr>
              <a:t>:</a:t>
            </a:r>
            <a:r>
              <a:rPr lang="th-TH" sz="2600" dirty="0" smtClean="0">
                <a:solidFill>
                  <a:schemeClr val="bg1"/>
                </a:solidFill>
              </a:rPr>
              <a:t>  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  ถูกต้อง เพราะการติดตั้งสายดินจะช่วยให้ผู้ใช้อุปกรณ์ไฟฟ้าเกิดความปลอดภัยจากการ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ถูก</a:t>
            </a:r>
            <a:r>
              <a:rPr lang="th-TH" sz="2400" dirty="0" err="1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ไฟฟ้าชอร์ต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หรือไฟฟ้าดูด ดังนั้น ควรติดตั้งสายดินจึงเป็นหลักปฏิบัติสำคัญที่สุดในการใช้อุปกรณ์ไฟฟ้า เนื่องจากการไม่ปฏิบัติตามหลักการนี้อาจทำให้เกิดอันตรายถึงแก่ชีวิต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504384"/>
            <a:ext cx="533400" cy="381000"/>
          </a:xfrm>
        </p:spPr>
        <p:txBody>
          <a:bodyPr>
            <a:normAutofit/>
          </a:bodyPr>
          <a:lstStyle/>
          <a:p>
            <a:pPr algn="r"/>
            <a:fld id="{074771B2-B364-4E6D-BE11-4585E4FA027D}" type="slidenum">
              <a:rPr lang="en-US" altLang="en-US" sz="1600" smtClean="0">
                <a:solidFill>
                  <a:schemeClr val="bg1"/>
                </a:solidFill>
                <a:latin typeface="Angsana New" pitchFamily="18" charset="-34"/>
              </a:rPr>
              <a:pPr algn="r"/>
              <a:t>78</a:t>
            </a:fld>
            <a:endParaRPr lang="th-TH" altLang="en-US" sz="1600" dirty="0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923602" y="1875601"/>
            <a:ext cx="2198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2800" b="1" dirty="0">
                <a:solidFill>
                  <a:sysClr val="windowText" lastClr="000000"/>
                </a:solidFill>
                <a:latin typeface="Angsana New" pitchFamily="18" charset="-34"/>
              </a:rPr>
              <a:t>ก</a:t>
            </a:r>
            <a:r>
              <a:rPr lang="th-TH" sz="2800" dirty="0">
                <a:solidFill>
                  <a:sysClr val="windowText" lastClr="000000"/>
                </a:solidFill>
                <a:latin typeface="Angsana New" pitchFamily="18" charset="-34"/>
              </a:rPr>
              <a:t>  </a:t>
            </a:r>
            <a:r>
              <a:rPr lang="th-TH" sz="2800" dirty="0" smtClean="0">
                <a:solidFill>
                  <a:sysClr val="windowText" lastClr="000000"/>
                </a:solidFill>
                <a:latin typeface="Angsana New" pitchFamily="18" charset="-34"/>
              </a:rPr>
              <a:t>  ควร</a:t>
            </a:r>
            <a:r>
              <a:rPr lang="th-TH" sz="2800" dirty="0">
                <a:solidFill>
                  <a:sysClr val="windowText" lastClr="000000"/>
                </a:solidFill>
                <a:latin typeface="Angsana New" pitchFamily="18" charset="-34"/>
              </a:rPr>
              <a:t>ติดตั้งสายดิน</a:t>
            </a:r>
            <a:endParaRPr lang="en-US" sz="2800" dirty="0">
              <a:solidFill>
                <a:sysClr val="windowText" lastClr="000000"/>
              </a:solidFill>
              <a:latin typeface="Angsana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907704" y="3088124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 smtClean="0">
                <a:solidFill>
                  <a:sysClr val="windowText" lastClr="000000"/>
                </a:solidFill>
                <a:latin typeface="Angsana New" pitchFamily="18" charset="-34"/>
              </a:rPr>
              <a:t>ค </a:t>
            </a:r>
            <a:r>
              <a:rPr lang="th-TH" sz="2800" dirty="0" smtClean="0">
                <a:solidFill>
                  <a:sysClr val="windowText" lastClr="000000"/>
                </a:solidFill>
                <a:latin typeface="Angsana New" pitchFamily="18" charset="-34"/>
              </a:rPr>
              <a:t>   ควร</a:t>
            </a:r>
            <a:r>
              <a:rPr lang="th-TH" sz="2800" dirty="0">
                <a:solidFill>
                  <a:sysClr val="windowText" lastClr="000000"/>
                </a:solidFill>
                <a:latin typeface="Angsana New" pitchFamily="18" charset="-34"/>
              </a:rPr>
              <a:t>ปิดสวิตช์ทันทีที่เลิก</a:t>
            </a:r>
            <a:r>
              <a:rPr lang="th-TH" sz="2800" dirty="0" smtClean="0">
                <a:solidFill>
                  <a:sysClr val="windowText" lastClr="000000"/>
                </a:solidFill>
                <a:latin typeface="Angsana New" pitchFamily="18" charset="-34"/>
              </a:rPr>
              <a:t>ใช้งาน</a:t>
            </a:r>
            <a:endParaRPr lang="en-US" sz="2800" dirty="0">
              <a:solidFill>
                <a:sysClr val="windowText" lastClr="000000"/>
              </a:solidFill>
              <a:latin typeface="Angsana New" pitchFamily="18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1907704" y="2492896"/>
            <a:ext cx="3438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 smtClean="0">
                <a:solidFill>
                  <a:sysClr val="windowText" lastClr="000000"/>
                </a:solidFill>
                <a:latin typeface="Angsana New" pitchFamily="18" charset="-34"/>
              </a:rPr>
              <a:t>ข </a:t>
            </a:r>
            <a:r>
              <a:rPr lang="th-TH" sz="2800" dirty="0" smtClean="0">
                <a:solidFill>
                  <a:sysClr val="windowText" lastClr="000000"/>
                </a:solidFill>
                <a:latin typeface="Angsana New" pitchFamily="18" charset="-34"/>
              </a:rPr>
              <a:t>   </a:t>
            </a:r>
            <a:r>
              <a:rPr lang="th-TH" sz="2800" dirty="0">
                <a:solidFill>
                  <a:sysClr val="windowText" lastClr="000000"/>
                </a:solidFill>
                <a:latin typeface="Angsana New" pitchFamily="18" charset="-34"/>
              </a:rPr>
              <a:t>ควรมีปลั๊กติดกับตัวอุปกรณ์</a:t>
            </a:r>
            <a:endParaRPr lang="en-US" sz="2800" dirty="0">
              <a:solidFill>
                <a:sysClr val="windowText" lastClr="000000"/>
              </a:solidFill>
              <a:latin typeface="Angsana New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1907704" y="3769876"/>
            <a:ext cx="4024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sysClr val="windowText" lastClr="000000"/>
                </a:solidFill>
                <a:latin typeface="Angsana New" pitchFamily="18" charset="-34"/>
              </a:rPr>
              <a:t>ง</a:t>
            </a:r>
            <a:r>
              <a:rPr lang="th-TH" sz="2800" dirty="0">
                <a:solidFill>
                  <a:sysClr val="windowText" lastClr="000000"/>
                </a:solidFill>
                <a:latin typeface="Angsana New" pitchFamily="18" charset="-34"/>
              </a:rPr>
              <a:t>  </a:t>
            </a:r>
            <a:r>
              <a:rPr lang="th-TH" sz="2800" dirty="0" smtClean="0">
                <a:solidFill>
                  <a:sysClr val="windowText" lastClr="000000"/>
                </a:solidFill>
                <a:latin typeface="Angsana New" pitchFamily="18" charset="-34"/>
              </a:rPr>
              <a:t>  ควร</a:t>
            </a:r>
            <a:r>
              <a:rPr lang="th-TH" sz="2800" dirty="0">
                <a:solidFill>
                  <a:sysClr val="windowText" lastClr="000000"/>
                </a:solidFill>
                <a:latin typeface="Angsana New" pitchFamily="18" charset="-34"/>
              </a:rPr>
              <a:t>ตั้งบนพื้นที่เรียบ ทนไฟ และแห้ง</a:t>
            </a:r>
          </a:p>
        </p:txBody>
      </p:sp>
    </p:spTree>
    <p:extLst>
      <p:ext uri="{BB962C8B-B14F-4D97-AF65-F5344CB8AC3E}">
        <p14:creationId xmlns:p14="http://schemas.microsoft.com/office/powerpoint/2010/main" val="284510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3" grpId="0" animBg="1"/>
      <p:bldP spid="2" grpId="0"/>
      <p:bldP spid="3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35696" y="836712"/>
            <a:ext cx="5782375" cy="119181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  การ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เลือกอุปกรณ์หรือเครื่องมือให้เหมาะสม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กับ</a:t>
            </a:r>
          </a:p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 การใช้งานเป็นขั้นตอนใดของกระบวนการทำงาน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79016" y="2285583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331640" y="1137565"/>
            <a:ext cx="648072" cy="63525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4.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445224"/>
            <a:ext cx="9144000" cy="14127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 anchorCtr="1"/>
          <a:lstStyle/>
          <a:p>
            <a:pPr algn="thaiDist"/>
            <a:r>
              <a:rPr lang="th-TH" sz="2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6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  ถูกต้อง เพราะการวิเคราะห์งานเป็นการศึกษาข้อมูลเกี่ยวกับลักษณะของงาน การเลือกใช้วัสดุอุปกรณ์หรือเครื่องมือ และกำหนดคุณสมบัติของผู้ปฏิบัติงาน เพื่อ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นำไปใช้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วางแผนในการทำงาน ดังนั้น การเลือกอุปกรณ์หรือเครื่องมือให้เหมาะสมกับการใช้งานจึงเป็นขั้นตอนการวิเคราะห์งานของกระบวนการทำงาน</a:t>
            </a: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77000"/>
            <a:ext cx="533400" cy="381000"/>
          </a:xfrm>
        </p:spPr>
        <p:txBody>
          <a:bodyPr>
            <a:normAutofit/>
          </a:bodyPr>
          <a:lstStyle/>
          <a:p>
            <a:pPr algn="r"/>
            <a:fld id="{074771B2-B364-4E6D-BE11-4585E4FA027D}" type="slidenum">
              <a:rPr lang="en-US" altLang="en-US" sz="1600" smtClean="0">
                <a:solidFill>
                  <a:schemeClr val="bg1"/>
                </a:solidFill>
                <a:latin typeface="Angsana New" pitchFamily="18" charset="-34"/>
              </a:rPr>
              <a:pPr algn="r"/>
              <a:t>79</a:t>
            </a:fld>
            <a:endParaRPr lang="th-TH" altLang="en-US" sz="1600" dirty="0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123728" y="2229173"/>
            <a:ext cx="2226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2800" b="1" dirty="0" smtClean="0">
                <a:solidFill>
                  <a:prstClr val="black"/>
                </a:solidFill>
                <a:latin typeface="Angsana New" pitchFamily="18" charset="-34"/>
              </a:rPr>
              <a:t>ก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   การวิเคราะห์งาน </a:t>
            </a:r>
            <a:endParaRPr lang="th-TH" sz="2800" dirty="0">
              <a:solidFill>
                <a:prstClr val="black"/>
              </a:solidFill>
              <a:latin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23728" y="2778016"/>
            <a:ext cx="3078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 smtClean="0">
                <a:solidFill>
                  <a:prstClr val="black"/>
                </a:solidFill>
                <a:latin typeface="Angsana New" pitchFamily="18" charset="-34"/>
              </a:rPr>
              <a:t>ข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  การประเมินผลการทำงาน</a:t>
            </a:r>
            <a:endParaRPr lang="th-TH" sz="2800" dirty="0">
              <a:solidFill>
                <a:prstClr val="black"/>
              </a:solidFill>
              <a:latin typeface="Angsana New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123728" y="3356992"/>
            <a:ext cx="4231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 smtClean="0">
                <a:solidFill>
                  <a:prstClr val="black"/>
                </a:solidFill>
                <a:latin typeface="Angsana New" pitchFamily="18" charset="-34"/>
              </a:rPr>
              <a:t>ค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   การวางแผนในการทำงาน</a:t>
            </a:r>
            <a:endParaRPr lang="th-TH" sz="2800" dirty="0">
              <a:solidFill>
                <a:prstClr val="black"/>
              </a:solidFill>
              <a:latin typeface="Angsana New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123728" y="3913892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ง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  การปฏิบัติงานตามลำดับขั้นตอน</a:t>
            </a:r>
          </a:p>
        </p:txBody>
      </p:sp>
    </p:spTree>
    <p:extLst>
      <p:ext uri="{BB962C8B-B14F-4D97-AF65-F5344CB8AC3E}">
        <p14:creationId xmlns:p14="http://schemas.microsoft.com/office/powerpoint/2010/main" val="9647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  <p:bldP spid="17" grpId="0" animBg="1"/>
      <p:bldP spid="2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880205"/>
            <a:ext cx="4752528" cy="119181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 วิธีใดอาจทำให้เกิดอันตรายจาก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การใช้         </a:t>
            </a:r>
            <a:endParaRPr lang="th-TH" sz="3200" b="1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อุปกรณ์ที่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มีความแหลมคม</a:t>
            </a:r>
          </a:p>
        </p:txBody>
      </p:sp>
      <p:sp>
        <p:nvSpPr>
          <p:cNvPr id="10" name="Oval 9"/>
          <p:cNvSpPr/>
          <p:nvPr/>
        </p:nvSpPr>
        <p:spPr>
          <a:xfrm>
            <a:off x="2519393" y="4127854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835696" y="1196752"/>
            <a:ext cx="648072" cy="63525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5.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373216"/>
            <a:ext cx="9144000" cy="1484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 anchorCtr="1"/>
          <a:lstStyle/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 smtClean="0">
                <a:solidFill>
                  <a:schemeClr val="bg1"/>
                </a:solidFill>
              </a:rPr>
              <a:t>คำอธิบาย</a:t>
            </a:r>
            <a:r>
              <a:rPr lang="en-US" sz="2600" b="1" dirty="0" smtClean="0">
                <a:solidFill>
                  <a:schemeClr val="bg1"/>
                </a:solidFill>
              </a:rPr>
              <a:t>:</a:t>
            </a:r>
            <a:r>
              <a:rPr lang="th-TH" sz="2600" dirty="0" smtClean="0">
                <a:solidFill>
                  <a:schemeClr val="bg1"/>
                </a:solidFill>
              </a:rPr>
              <a:t>  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ง  ถูกต้อง เพราะการเก็บอุปกรณ์ที่มีความแหลมคมใส่กระเป๋าเสื้อหรือกางเกงจะทำให้เกิดอุบัติเหตุได้ เช่น ถูกปลายแหลมของอุปกรณ์ทิ่มแทงร่างกาย ดังนั้น  เก็บอุปกรณ์ใส่กระเป๋าเสื้อหรือกางเกงจึงเป็นวิธีที่อาจทำให้เกิดอันตรายจากการใช้อุปกรณ์ที่มีความแหลมคม แต่คำตอบข้อนี้สัมพันธ์กันกับคำถาม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477000"/>
            <a:ext cx="533400" cy="381000"/>
          </a:xfrm>
        </p:spPr>
        <p:txBody>
          <a:bodyPr>
            <a:normAutofit/>
          </a:bodyPr>
          <a:lstStyle/>
          <a:p>
            <a:pPr algn="r"/>
            <a:fld id="{074771B2-B364-4E6D-BE11-4585E4FA027D}" type="slidenum">
              <a:rPr lang="en-US" altLang="en-US" sz="1600" smtClean="0">
                <a:solidFill>
                  <a:schemeClr val="bg1"/>
                </a:solidFill>
                <a:latin typeface="Angsana New" pitchFamily="18" charset="-34"/>
              </a:rPr>
              <a:pPr algn="r"/>
              <a:t>80</a:t>
            </a:fld>
            <a:endParaRPr lang="th-TH" altLang="en-US" sz="1600" dirty="0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555776" y="2248357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ก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 มี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สมาธิในการทำงาน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55776" y="2896429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ข 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 นั่ง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ในที่ที่มีแสงสว่างเพียงพอ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555776" y="3473654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ค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 จัด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วางอุปกรณ์ให้เป็นที่เป็นทาง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578068" y="4057908"/>
            <a:ext cx="4442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ง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 เก็บ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อุปกรณ์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ใส่กระเป๋า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เสื้อหรือกางเกง</a:t>
            </a:r>
          </a:p>
        </p:txBody>
      </p:sp>
    </p:spTree>
    <p:extLst>
      <p:ext uri="{BB962C8B-B14F-4D97-AF65-F5344CB8AC3E}">
        <p14:creationId xmlns:p14="http://schemas.microsoft.com/office/powerpoint/2010/main" val="52418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3" grpId="0" animBg="1"/>
      <p:bldP spid="2" grpId="0"/>
      <p:bldP spid="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1752" y="1053822"/>
            <a:ext cx="4806512" cy="64698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ใครใช้เตารีดไฟฟ้าแบบประหยัดพลังงาน</a:t>
            </a:r>
            <a:endParaRPr lang="en-US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313064" y="2115308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47664" y="1052736"/>
            <a:ext cx="648072" cy="63525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6.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445224"/>
            <a:ext cx="9144000" cy="14127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 anchorCtr="1"/>
          <a:lstStyle/>
          <a:p>
            <a:r>
              <a:rPr lang="th-TH" sz="2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6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  ถูกต้อง เพราะการรีดผ้าครั้งละ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หลาย ๆ ชุด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เป็นการเปิดสวิตช์เตารีดครั้ง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เดียวแต่ใช้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ความ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ร้อน   ได้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นาน ซึ่งเป็นวิธีการใช้เครื่องใช้ไฟฟ้าแบบประหยัดพลังงาน ดังนั้น กุลรีดผ้าครั้งละหลาย ๆ ชุด แสดง</a:t>
            </a:r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ว่า</a:t>
            </a:r>
          </a:p>
          <a:p>
            <a:r>
              <a:rPr lang="th-TH" sz="24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กุล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ใช้เตารีดไฟฟ้าแบบประหยัดพลังงาน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4448" y="6504384"/>
            <a:ext cx="533400" cy="381000"/>
          </a:xfrm>
        </p:spPr>
        <p:txBody>
          <a:bodyPr>
            <a:normAutofit/>
          </a:bodyPr>
          <a:lstStyle/>
          <a:p>
            <a:pPr algn="r"/>
            <a:fld id="{074771B2-B364-4E6D-BE11-4585E4FA027D}" type="slidenum">
              <a:rPr lang="en-US" altLang="en-US" sz="1600" smtClean="0">
                <a:solidFill>
                  <a:schemeClr val="bg1"/>
                </a:solidFill>
                <a:latin typeface="Angsana New" pitchFamily="18" charset="-34"/>
              </a:rPr>
              <a:pPr algn="r"/>
              <a:t>81</a:t>
            </a:fld>
            <a:endParaRPr lang="th-TH" altLang="en-US" sz="1600" dirty="0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345680" y="2045250"/>
            <a:ext cx="3810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 smtClean="0">
                <a:solidFill>
                  <a:prstClr val="black"/>
                </a:solidFill>
                <a:latin typeface="Angsana New" pitchFamily="18" charset="-34"/>
              </a:rPr>
              <a:t>ก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   กุลรีดผ้าครั้งละหลาย ๆ ชุด</a:t>
            </a:r>
            <a:endParaRPr lang="th-TH" sz="2800" dirty="0">
              <a:solidFill>
                <a:prstClr val="black"/>
              </a:solidFill>
              <a:latin typeface="Angsana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344044" y="2708920"/>
            <a:ext cx="366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ข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  กล้าพรมผ้าให้มีความชื้น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มาก ๆ</a:t>
            </a:r>
            <a:endParaRPr lang="th-TH" sz="2800" dirty="0">
              <a:solidFill>
                <a:prstClr val="black"/>
              </a:solidFill>
              <a:latin typeface="Angsana New" pitchFamily="18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358008" y="3337828"/>
            <a:ext cx="4158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ค 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 แก้วรีดผ้าสลับกับการดูโทรทัศน์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339752" y="3985900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ง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  ก้อยถอดปลั๊กไฟออกหลังจากรีดผ้าเช็ดหน้า</a:t>
            </a:r>
          </a:p>
        </p:txBody>
      </p:sp>
    </p:spTree>
    <p:extLst>
      <p:ext uri="{BB962C8B-B14F-4D97-AF65-F5344CB8AC3E}">
        <p14:creationId xmlns:p14="http://schemas.microsoft.com/office/powerpoint/2010/main" val="400777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3" grpId="0" animBg="1"/>
      <p:bldP spid="2" grpId="0"/>
      <p:bldP spid="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1106666"/>
            <a:ext cx="5328592" cy="64698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ข้อใดเป็นวิธีการใช้ตู้เย็นแบบประหยัดพลังงาน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07764" y="3501008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19672" y="1118401"/>
            <a:ext cx="648072" cy="63525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7.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589240"/>
            <a:ext cx="9144000" cy="1268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6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24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ค  ถูกต้อง เพราะตามหลักวิธีการใช้ตู้เย็น ตู้เย็นที่มีประตูเดียวจะสิ้นเปลืองพลังงานไฟฟ้าน้อยกว่าตู้เย็นที่มี 2 ประตู ดังนั้น ใช้ตู้เย็นที่มีประตูเดียวจึงเป็นวิธีการใช้ตู้เย็นแบบประหยัดพลังงาน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77000"/>
            <a:ext cx="533400" cy="381000"/>
          </a:xfrm>
        </p:spPr>
        <p:txBody>
          <a:bodyPr>
            <a:normAutofit/>
          </a:bodyPr>
          <a:lstStyle/>
          <a:p>
            <a:pPr algn="r"/>
            <a:fld id="{074771B2-B364-4E6D-BE11-4585E4FA027D}" type="slidenum">
              <a:rPr lang="en-US" altLang="en-US" sz="1600" smtClean="0">
                <a:solidFill>
                  <a:schemeClr val="bg1"/>
                </a:solidFill>
                <a:latin typeface="Angsana New" pitchFamily="18" charset="-34"/>
              </a:rPr>
              <a:pPr algn="r"/>
              <a:t>82</a:t>
            </a:fld>
            <a:endParaRPr lang="th-TH" altLang="en-US" sz="1600" dirty="0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416734" y="2041684"/>
            <a:ext cx="2483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2800" b="1" dirty="0" smtClean="0">
                <a:solidFill>
                  <a:prstClr val="black"/>
                </a:solidFill>
                <a:latin typeface="Angsana New" pitchFamily="18" charset="-34"/>
              </a:rPr>
              <a:t>ก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   เปิด–ปิด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ตู้เย็น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บ่อย ๆ</a:t>
            </a:r>
            <a:endParaRPr lang="th-TH" sz="2800" dirty="0">
              <a:solidFill>
                <a:prstClr val="black"/>
              </a:solidFill>
              <a:latin typeface="Angsana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411760" y="2670592"/>
            <a:ext cx="2952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ข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ใช้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ตู้เย็นที่มีขนาดใหญ่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430016" y="3431557"/>
            <a:ext cx="2934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 smtClean="0">
                <a:solidFill>
                  <a:prstClr val="black"/>
                </a:solidFill>
                <a:latin typeface="Angsana New" pitchFamily="18" charset="-34"/>
              </a:rPr>
              <a:t>ค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  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ใช้ตู้เย็นที่มีประตูเดียว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452088" y="4129916"/>
            <a:ext cx="3848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</a:rPr>
              <a:t>ง 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</a:rPr>
              <a:t> ใช้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</a:rPr>
              <a:t>ตู้เย็นที่มีฉลากแสดงตราสินค้า</a:t>
            </a:r>
          </a:p>
        </p:txBody>
      </p:sp>
    </p:spTree>
    <p:extLst>
      <p:ext uri="{BB962C8B-B14F-4D97-AF65-F5344CB8AC3E}">
        <p14:creationId xmlns:p14="http://schemas.microsoft.com/office/powerpoint/2010/main" val="192482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3" grpId="0" animBg="1"/>
      <p:bldP spid="2" grpId="0"/>
      <p:bldP spid="3" grpId="0"/>
      <p:bldP spid="9" grpId="0"/>
      <p:bldP spid="1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SANA NEW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ตรงกลาง">
  <a:themeElements>
    <a:clrScheme name="กำหนดเอง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24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ตรงกลาง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6709</TotalTime>
  <Words>6301</Words>
  <Application>Microsoft Office PowerPoint</Application>
  <PresentationFormat>นำเสนอทางหน้าจอ (4:3)</PresentationFormat>
  <Paragraphs>621</Paragraphs>
  <Slides>33</Slides>
  <Notes>33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4</vt:i4>
      </vt:variant>
      <vt:variant>
        <vt:lpstr>ชื่อเรื่องภาพนิ่ง</vt:lpstr>
      </vt:variant>
      <vt:variant>
        <vt:i4>33</vt:i4>
      </vt:variant>
    </vt:vector>
  </HeadingPairs>
  <TitlesOfParts>
    <vt:vector size="37" baseType="lpstr">
      <vt:lpstr>Median</vt:lpstr>
      <vt:lpstr>ชุดรูปแบบของ Office</vt:lpstr>
      <vt:lpstr>1_ชุดรูปแบบของ Office</vt:lpstr>
      <vt:lpstr>ตรงกลาง</vt:lpstr>
      <vt:lpstr>หน่วยการเรียนรู้ที่ 2</vt:lpstr>
      <vt:lpstr>งานนำเสนอ PowerPoint</vt:lpstr>
      <vt:lpstr>เลือกคำตอบที่ถูกต้องที่สุดเพียงคำตอบเดียว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หน่วยการเรียนรู้ที่ 2  ฉลาดใช้</dc:title>
  <dc:creator>supannee.plons</dc:creator>
  <cp:lastModifiedBy>Windows User</cp:lastModifiedBy>
  <cp:revision>670</cp:revision>
  <cp:lastPrinted>2015-01-10T08:28:20Z</cp:lastPrinted>
  <dcterms:created xsi:type="dcterms:W3CDTF">2014-06-26T07:51:11Z</dcterms:created>
  <dcterms:modified xsi:type="dcterms:W3CDTF">2015-11-07T13:03:14Z</dcterms:modified>
</cp:coreProperties>
</file>