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6"/>
  </p:notes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1" r:id="rId20"/>
    <p:sldId id="277" r:id="rId21"/>
    <p:sldId id="272" r:id="rId22"/>
    <p:sldId id="275" r:id="rId23"/>
    <p:sldId id="273" r:id="rId24"/>
    <p:sldId id="274" r:id="rId25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EA9"/>
    <a:srgbClr val="DAF8D8"/>
    <a:srgbClr val="50DE4A"/>
    <a:srgbClr val="ECD1FF"/>
    <a:srgbClr val="DAA3FF"/>
    <a:srgbClr val="9F5FCF"/>
    <a:srgbClr val="CE76F6"/>
    <a:srgbClr val="D5F6AC"/>
    <a:srgbClr val="D60093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19" autoAdjust="0"/>
    <p:restoredTop sz="87593" autoAdjust="0"/>
  </p:normalViewPr>
  <p:slideViewPr>
    <p:cSldViewPr>
      <p:cViewPr>
        <p:scale>
          <a:sx n="70" d="100"/>
          <a:sy n="70" d="100"/>
        </p:scale>
        <p:origin x="-159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>
        <p:scale>
          <a:sx n="140" d="100"/>
          <a:sy n="140" d="100"/>
        </p:scale>
        <p:origin x="-1710" y="3318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3EA8C-A241-41BC-81BE-54251117AC80}" type="datetimeFigureOut">
              <a:rPr lang="th-TH" smtClean="0"/>
              <a:pPr/>
              <a:t>29/10/58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D96E7-9EC8-4215-AD44-4D55BD3036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6501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ครูอธิบายเนื้อหาที่นักเรียนจะได้เรียนในหน่วยการเรียนรู้ที่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 เศษวัสดุสร้างสรรค์ </a:t>
            </a: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ตามผังมโนทัศน์สาระการเรียนรู้ในหนังสือเรียน รายวิชาพื้นฐาน การงานอาชีพและเทคโนโลยี ม. 2 เล่ม 1  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ของบริษัท สำนักพิมพ์วัฒนาพานิช จำกัด</a:t>
            </a:r>
            <a:endParaRPr lang="th-TH" sz="16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หน่วยการเรียนรู้ที่  3</a:t>
            </a:r>
            <a:r>
              <a:rPr kumimoji="0" lang="th-TH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เศษ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วัสดุสร้างสรรค์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แบ่งเป็น 4 เรื่อง (ครูคลิกเพื่อแสดงทีละเรื่อง) ดังนี้</a:t>
            </a:r>
          </a:p>
          <a:p>
            <a:pPr lvl="0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1600" dirty="0" smtClean="0">
                <a:cs typeface="+mj-cs"/>
              </a:rPr>
              <a:t>เศษ</a:t>
            </a:r>
            <a:r>
              <a:rPr lang="th-TH" sz="1600" dirty="0">
                <a:cs typeface="+mj-cs"/>
              </a:rPr>
              <a:t>วัสดุในโรงเรียน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(แผนที่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7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1600" dirty="0">
                <a:cs typeface="+mj-cs"/>
              </a:rPr>
              <a:t>การออกแบบงาน</a:t>
            </a:r>
            <a:r>
              <a:rPr lang="th-TH" sz="1600" dirty="0" smtClean="0">
                <a:cs typeface="+mj-cs"/>
              </a:rPr>
              <a:t>ประดิษฐ์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(แผนที่ 8)</a:t>
            </a:r>
          </a:p>
          <a:p>
            <a:pPr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1600" dirty="0">
                <a:cs typeface="+mj-cs"/>
              </a:rPr>
              <a:t>การประดิษฐ์ของใช้จากเศษวัสดุในโรงเรียน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(แผนที่ </a:t>
            </a:r>
            <a:r>
              <a:rPr lang="en-US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1600" dirty="0">
                <a:cs typeface="+mj-cs"/>
              </a:rPr>
              <a:t>การประดิษฐ์ของตกแต่งจากเศษวัสดุในโรงเรียน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(แผนที่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10)</a:t>
            </a:r>
          </a:p>
          <a:p>
            <a:pPr>
              <a:defRPr/>
            </a:pPr>
            <a:endParaRPr kumimoji="0" lang="th-TH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+mj-cs"/>
            </a:endParaRPr>
          </a:p>
          <a:p>
            <a:pPr lvl="0">
              <a:tabLst>
                <a:tab pos="1433513" algn="l"/>
              </a:tabLst>
              <a:defRPr/>
            </a:pPr>
            <a:r>
              <a:rPr kumimoji="0" lang="th-TH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แบ่งเป็น  4 แผนการจัดการเรียนรู้   			8 ชั่วโมง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แผนการจัดการเรียนรู้ที่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ประเภท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ของเศษวัสดุในโรงเรียน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2 ชั่วโมง               </a:t>
            </a:r>
          </a:p>
          <a:p>
            <a:pPr lvl="0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แผนการจัดการเรียนรู้ที่  8  </a:t>
            </a:r>
            <a:r>
              <a:rPr kumimoji="0" lang="th-TH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การออกแบบงานประดิษฐ์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2 ชั่วโมงแผนการจัดการเรียนรู้ที่</a:t>
            </a:r>
            <a:r>
              <a:rPr kumimoji="0" lang="th-T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noProof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noProof="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ประดิษฐ์ของใช้จากเศษวัสดุในโรงเรียน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2 ชั่วโมง</a:t>
            </a:r>
          </a:p>
          <a:p>
            <a:pPr lvl="0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แผนการจัดการเรียนรู้ที่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การประดิษฐ์ของตกแต่งจากเศษวัสดุในโรงเรียน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2 ชั่วโมง</a:t>
            </a: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DEDC-F97A-4617-A59E-E52801E8D942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7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59569" y="4686499"/>
            <a:ext cx="5832648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8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cs typeface="+mj-cs"/>
              </a:rPr>
              <a:t>ก </a:t>
            </a:r>
            <a:r>
              <a:rPr lang="th-TH" sz="1600" dirty="0" smtClean="0">
                <a:cs typeface="+mj-cs"/>
              </a:rPr>
              <a:t>	ไม่ถูกต้อง เพราะการประดิษฐ์แจกันจากไม้ไอศกรีมจะใช้สีธรรมชาติของไม้ไอศกรีม โดยไม่มี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cs typeface="+mj-cs"/>
              </a:rPr>
              <a:t>	</a:t>
            </a:r>
            <a:r>
              <a:rPr lang="th-TH" sz="1600" dirty="0" smtClean="0">
                <a:cs typeface="+mj-cs"/>
              </a:rPr>
              <a:t>การตกแต่งใด ๆ ทั้งสิ้น ดังนั้น ทาสีไม้ไอศกรีมให้สวยงามจึงไม่ใช่ขั้นตอนแรกของการประดิษฐ์	แจกันจากไม้ไอศกรีม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cs typeface="+mj-cs"/>
              </a:rPr>
              <a:t>ข</a:t>
            </a:r>
            <a:r>
              <a:rPr lang="th-TH" sz="1600" dirty="0" smtClean="0">
                <a:cs typeface="+mj-cs"/>
              </a:rPr>
              <a:t> 	ถูกต้อง เพราะการประดิษฐ์แจกันจากไม้ไอศกรีมจะต้องเตรียมไม้ไอศกรีม โดยนำมาล้างให้สะอาด	และผึ่งให้แห้งก่อนที่จะลงมือประดิษฐ์ ดังนั้น ทำความสะอาดไม้ไอศกรีมจึงเป็นขั้นตอนแรกของ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cs typeface="+mj-cs"/>
              </a:rPr>
              <a:t>	</a:t>
            </a:r>
            <a:r>
              <a:rPr lang="th-TH" sz="1600" dirty="0" smtClean="0">
                <a:cs typeface="+mj-cs"/>
              </a:rPr>
              <a:t>การประดิษฐ์แจกันจากไม้ไอศกรีม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cs typeface="+mj-cs"/>
              </a:rPr>
              <a:t>ค</a:t>
            </a:r>
            <a:r>
              <a:rPr lang="th-TH" sz="1600" dirty="0" smtClean="0">
                <a:cs typeface="+mj-cs"/>
              </a:rPr>
              <a:t> 	ไม่ถูกต้อง เพราะการประดิษฐ์แจกันจากไม้ไอศกรีม โดยเรียงไม้ไอศกรีมให้หัวท้ายเสมอกัน เป็นวิธี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cs typeface="+mj-cs"/>
              </a:rPr>
              <a:t>	การประดิษฐ์แจกันชั้นที่ 1 ซึ่งทำต่อจากการทำความสะอาดไม้ไอศกรีม ดังนั้น เรียงไม้ไอศกรีม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cs typeface="+mj-cs"/>
              </a:rPr>
              <a:t>	ให้หัวท้ายเสมอกัน จึงไม่ใช่ขั้นตอนแรกของการประดิษฐ์แจกันจากไม้ไอศกรีม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cs typeface="+mj-cs"/>
              </a:rPr>
              <a:t>ง</a:t>
            </a:r>
            <a:r>
              <a:rPr lang="th-TH" sz="1600" dirty="0" smtClean="0">
                <a:cs typeface="+mj-cs"/>
              </a:rPr>
              <a:t> 	ไม่ถูกต้อง เพราะการประดิษฐ์แจกันจากไม้ไอศกรีม โดยเรียงไม้ไอศกรีมเป็นรูปสามเหลี่ยม 2 รูป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cs typeface="+mj-cs"/>
              </a:rPr>
              <a:t>	</a:t>
            </a:r>
            <a:r>
              <a:rPr lang="th-TH" sz="1600" dirty="0" smtClean="0">
                <a:cs typeface="+mj-cs"/>
              </a:rPr>
              <a:t>ซ้อนกัน เป็นวิธีการประดิษฐ์แจกันชั้นที่ 3 และชั้นที่ 4 ซึ่งทำต่อจากชั้นที่ 1 และชั้นที่ 2 ดังนั้น เรียงไม้	ไอศกรีมเป็นรูปสามเหลี่ยม 2 รูป จึงไม่ใช่ขั้นตอนแรกของการประดิษฐ์แจกันจากไม้ไอศกรีม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901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6" y="4686499"/>
            <a:ext cx="5452562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9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9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เพราะลวดเป็นวัสดุที่สามารถดัด งอ ให้เป็นรูปร่างที่ต้องการได้ง่าย ซึ่งเหมาะสม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ที่จะนำมาใช้ทำก้านดอกไม้ประดิษฐ์ แต่คำตอบนี้ไม่สัมพันธ์กันกับคำถาม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เพราะก้านสำลีเป็นวัสดุที่ตรง เรียบ สามารถพันก้านได้ง่าย ซึ่งเหมาะสมที่จะนำมาใช้	ทำก้านดอกไม้ประดิษฐ์บางชนิดที่ต้องการให้ก้านตั้งตรง แต่คำตอบนี้ไม่สัมพันธ์กันกับคำถาม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ถูกต้อง เพราะกิ่งไม้แห้งมีความเปราะ หักง่าย คดงอ และพันก้านได้ยาก ซึ่งไม่เหมาะสมที่จะ	นำมาใช้ทำก้านดอกไม้ประดิษฐ์ แต่คำตอบนี้สัมพันธ์กันกับคำถาม</a:t>
            </a:r>
          </a:p>
          <a:p>
            <a:pPr lvl="0">
              <a:tabLst>
                <a:tab pos="180975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  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ไม่ถูกต้อง เพราะไม้เสียบลูกชิ้นเป็นวัสดุที่ตรง เรียบ สามารถพันก้านได้ง่าย ซึ่งเหมาะสม</a:t>
            </a: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ที่จะนำมาใช้ทำก้านดอกไม้ประดิษฐ์บางชนิดที่ต้องการให้ก้านตั้งตรง แต่คำตอบตอบนี้ไม่	สัมพันธ์กันกับคำถาม</a:t>
            </a:r>
          </a:p>
          <a:p>
            <a:pPr>
              <a:tabLst>
                <a:tab pos="180975" algn="l"/>
              </a:tabLst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5806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31577" y="4717132"/>
            <a:ext cx="5862657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10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10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  	ถูกต้อง เพราะ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เป็นงานประดิษฐ์ประเภทเครื่องแขวนที่ต้องสร้างชิ้นงานโดยมีการถ่วงน้ำหนัก	ของสิ่งที่แขวนให้เกิดความสมดุล เพื่อให้แลดูสวยงาม ดังนั้น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จึงเป็นงานประดิษฐ์ที่ต้องใช้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หลักความสมดุลในการออกแบบ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 	ไม่ถูกต้อง เพราะแจกันเป็นงานประดิษฐ์ประเภทรูปทรงอิสระ สามารถสร้างชิ้นงานเป็นรูปแบบต่าง ๆ 	ได้ตามความต้องการ ดังนั้น แจกันจึงไม่ใช่งานประดิษฐ์ที่ต้องใช้หลักความสมดุลในการออกแบบ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 	ไม่ถูกต้อง เพราะภาพ 3 มิติเป็นงานประดิษฐ์ประเภทภาพวาด สามารถสร้างภาพให้สวยงาม</a:t>
            </a:r>
            <a:r>
              <a:rPr lang="th-TH" sz="1600" smtClean="0">
                <a:latin typeface="Angsana New" pitchFamily="18" charset="-34"/>
                <a:cs typeface="Angsana New" pitchFamily="18" charset="-34"/>
              </a:rPr>
              <a:t>ได้ตาม	จินตนาการ ดังนั้น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ภาพ 3 มิติ จึงไม่ใช่งานประดิษฐ์ที่ต้องใช้หลักความสมดุลในการออกแบบ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ง 	ไม่ถูกต้อง เพราะดอกไม้ประดิษฐ์เป็นงานประดิษฐ์ที่ต้องการความเป็นธรรมชาติหรือเหมือนของจริง 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ซึ่งสร้างชิ้นงานโดยเลียนแบบดอกไม้จริง ดังนั้น ดอกไม้ประดิษฐ์จึงไม่ใช่งานประดิษฐ์ที่ต้องใช้หลัก	ความสมดุลในการออกแบบ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5324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430608" cy="4439841"/>
          </a:xfrm>
        </p:spPr>
        <p:txBody>
          <a:bodyPr/>
          <a:lstStyle/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แผนการจัดการเรียนรู้ที่ 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ประเภทของเศษวัสดุในโรงเรียน เวลา 2  ชั่วโมง</a:t>
            </a:r>
            <a:endParaRPr lang="th-TH" sz="1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ประเภทของเศษวัสดุในโรงเรียน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1.2 ประโยชน์ของการนำเศษวัสดุในโรงเรียนมาใช้ทำงานประดิษฐ์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endParaRPr lang="th-TH" sz="16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หนังสือเรียน รายวิชาพื้นฐาน การงานอาชีพและเทคโนโลยี ม.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เล่ม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ของบริษัท สำนักพิมพ์วัฒนาพานิช จำกัด (ใช้คู่กับคู่มือครู แผนการจัดการเรียนรู้ การงานอาชีพและเทคโนโลยี ม.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เล่ม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3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เศษวัสดุสร้างสรรค์)</a:t>
            </a:r>
            <a:endParaRPr lang="en-US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250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+mj-cs"/>
              </a:rPr>
              <a:t>) 	ครูคลิกถามคำถามเพื่อกระตุ้นความคิดและความสนใจของนักเรียน </a:t>
            </a:r>
          </a:p>
          <a:p>
            <a:pPr>
              <a:tabLst>
                <a:tab pos="177800" algn="l"/>
              </a:tabLst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แนวคำตอบ: 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กล่องนม  หูตะกร้า  ดอกไม้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ประดิษฐ์</a:t>
            </a:r>
          </a:p>
          <a:p>
            <a:pPr>
              <a:tabLst>
                <a:tab pos="177800" algn="l"/>
              </a:tabLst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นักเรียนแสดงความคิดเห็นเกี่ยวกับการนำเศษวัสดุมาใช้ในการประดิษฐ์สิ่งของเครื่องใช้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th-TH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+mj-cs"/>
              </a:rPr>
              <a:t>3) 	ครูและนักเรียนสนทนาเกี่ยวกับเศษวัสดุ เพื่อเชื่อม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ea typeface="Times New Roman"/>
                <a:cs typeface="+mj-cs"/>
              </a:rPr>
              <a:t>โยง</a:t>
            </a:r>
            <a:r>
              <a:rPr kumimoji="0" lang="th-TH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+mj-cs"/>
              </a:rPr>
              <a:t>เข้าสู่เนื้อหาที่จะเรียน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+mj-cs"/>
              </a:rPr>
              <a:t> </a:t>
            </a:r>
            <a:endParaRPr kumimoji="0" lang="th-TH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rPr>
              <a:t>ครูใช้เวลาในการนำเข้าสู่บทเรียนประมาณ 5 นาที (หรือให้ครูใช้เวลาตามความเหมาะสม)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56012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502616" cy="4439841"/>
          </a:xfrm>
        </p:spPr>
        <p:txBody>
          <a:bodyPr/>
          <a:lstStyle/>
          <a:p>
            <a:pPr lvl="0"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ประเภทของเศษวัสดุในโรงเรียน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	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นักเรียนศึกษาประเภทของเศษวัสดุจากหนังสือเรียน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หรือจาก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แหล่งการเรียนรู้ต่าง ๆ 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บันทึกความรู้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ร่วมกันแสดงความคิดเห็น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	ให้นักเรียน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ยกตัวอย่างเศษวัสดุพร้อมทั้งจัดประเภทเศษวัสดุในโรงเรียน แล้วร่วมกันอภิปราย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3) 	ครูคลิกเพื่ออธิบายเพิ่มเติมเกี่ยวกับประเภทของเศษวัสดุในโรงเรียน (ศึกษาจากหนังสือเรียน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	รายวิชาพื้นฐานการงานชีพและเทคโนโลยี ม. 2 เล่ม 1 หน้า 43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–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44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tabLst>
                <a:tab pos="180975" algn="l"/>
              </a:tabLst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ครูใช้เวลาในการจัดกิจกรรมการเรียนรู้ประมาณ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80 นาที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(หรือให้ครูใช้เวลาตามความเหมาะสม)</a:t>
            </a:r>
          </a:p>
          <a:p>
            <a:pPr lvl="0">
              <a:defRPr/>
            </a:pPr>
            <a:endParaRPr lang="th-TH" dirty="0">
              <a:solidFill>
                <a:prstClr val="black"/>
              </a:solidFill>
              <a:cs typeface="Angsana New"/>
            </a:endParaRPr>
          </a:p>
          <a:p>
            <a:pPr>
              <a:tabLst>
                <a:tab pos="180975" algn="l"/>
              </a:tabLst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DEDC-F97A-4617-A59E-E52801E8D942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7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ประเภทของเศษวัสดุในโรงเรียน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cs typeface="+mj-cs"/>
              </a:rPr>
              <a:t>1)</a:t>
            </a:r>
            <a:r>
              <a:rPr lang="th-TH" sz="1600" baseline="0" dirty="0" smtClean="0">
                <a:cs typeface="+mj-cs"/>
              </a:rPr>
              <a:t> 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ครูคลิกภาพเพื่อ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อธิบายเพิ่มเติม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เกี่ยวกับเศษวัสดุสังเคราะห์ โดยเริ่มจากภาพ</a:t>
            </a:r>
            <a:r>
              <a:rPr lang="th-TH" sz="1600" baseline="0" dirty="0" smtClean="0">
                <a:cs typeface="+mj-cs"/>
              </a:rPr>
              <a:t>เศษกระดาษ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dirty="0" smtClean="0">
                <a:cs typeface="+mj-cs"/>
              </a:rPr>
              <a:t>2) 	</a:t>
            </a:r>
            <a:r>
              <a:rPr lang="th-TH" sz="1600" baseline="0" dirty="0" smtClean="0">
                <a:cs typeface="+mj-cs"/>
              </a:rPr>
              <a:t>ครูคลิกภาพพลาสติก แล้วอธิบายเพิ่มเติม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baseline="0" dirty="0" smtClean="0">
                <a:cs typeface="+mj-cs"/>
              </a:rPr>
              <a:t>3) 	ครูคลิกภาพแก้ว แล้วอธิบายเพิ่มเติม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cs typeface="+mj-cs"/>
              </a:rPr>
              <a:t>4) 	ครูคลิกภาพโลหะ แล้วอธิบายเพิ่มเติม</a:t>
            </a:r>
          </a:p>
          <a:p>
            <a:pPr lvl="0">
              <a:tabLst>
                <a:tab pos="17780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5) 	ให้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นักเรียนฝึกความคล่องตัวในการคิดโดยแบ่งกลุ่มเลือกเศษวัสดุในโรงเรียน 1 ชนิด </a:t>
            </a:r>
            <a:endParaRPr lang="th-TH" sz="16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แล้วบอกสิ่งประดิษฐ์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มาให้มากที่สุดภายใน 5 นาที</a:t>
            </a:r>
          </a:p>
          <a:p>
            <a:pPr>
              <a:tabLst>
                <a:tab pos="180975" algn="l"/>
              </a:tabLst>
            </a:pP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590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430608" cy="4439841"/>
          </a:xfrm>
        </p:spPr>
        <p:txBody>
          <a:bodyPr/>
          <a:lstStyle/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ประเภทของเศษวัสดุในโรงเรียน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b="0" dirty="0" smtClean="0">
                <a:cs typeface="+mj-cs"/>
              </a:rPr>
              <a:t>1) 	ครู</a:t>
            </a:r>
            <a:r>
              <a:rPr lang="th-TH" sz="1600" b="0" dirty="0" err="1" smtClean="0">
                <a:cs typeface="+mj-cs"/>
              </a:rPr>
              <a:t>บูรณา</a:t>
            </a:r>
            <a:r>
              <a:rPr lang="th-TH" sz="1600" b="0" dirty="0" smtClean="0">
                <a:cs typeface="+mj-cs"/>
              </a:rPr>
              <a:t>อาเซียนเกี่ยวกับการ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นำเข้าเศษโลหะจากประเทศสมาชิกอาเซียน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2) 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ea typeface="Times New Roman"/>
                <a:cs typeface="+mj-cs"/>
              </a:rPr>
              <a:t>ครูให้นักเรียนปฏิบัติกิจกรรมที่ 24 ประเภทเศษวัสดุ (ในแบบฝึกทักษะ รายวิชาพื้นฐาน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ea typeface="Times New Roman"/>
                <a:cs typeface="+mj-cs"/>
              </a:rPr>
              <a:t>	การงานอาชีพและเทคโนโลยี ม. 2 เล่ม 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 smtClean="0">
              <a:solidFill>
                <a:schemeClr val="tx1"/>
              </a:solidFill>
              <a:effectLst/>
            </a:endParaRPr>
          </a:p>
          <a:p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DEDC-F97A-4617-A59E-E52801E8D942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01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59569" y="4717132"/>
            <a:ext cx="5718640" cy="4439841"/>
          </a:xfrm>
        </p:spPr>
        <p:txBody>
          <a:bodyPr/>
          <a:lstStyle/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ประเภทของเศษวัสดุในโรงเรียน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ครูให้นักเรียนปฏิบัติกิจกรรมที่ 25 สำรวจเศษวัสดุ (ในแบบฝึกทักษะ รายวิชาพื้นฐาน การงานอาชีพ	และเทคโนโลยี ม. 2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ครูให้นักเรียนปฏิบัติกิจกรรมที่ 26 ประดิษฐ์อะไรดี (ในแบบฝึกทักษะ รายวิชาพื้นฐาน การงานอาชีพ	และเทคโนโลยี ม. 2 เล่ม 1)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8002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718640" cy="4439841"/>
          </a:xfrm>
        </p:spPr>
        <p:txBody>
          <a:bodyPr/>
          <a:lstStyle/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1.2 ประโยชน์ของการนำเศษวัสดุในโรงเรียนมาใช้ทำงานประดิษฐ์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	นักเรียนศึกษาเกี่ยวกับประโยชน์ของการนำเศษวัสดุในโรงเรียนมาใช้ทำงานประดิษฐ์ (ศึกษาจาก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	หนังสือเรียน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รายวิชาพื้นฐานการงานชีพและเทคโนโลยี ม. 2 เล่ม 1 หน้า 44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) จากนั้นร่วมกัน	วิเคราะห์ แล้วสรุปเป็นแผนที่ความคิด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	ครูคลิกเพื่ออธิบายเพิ่มเติมเกี่ยวกับประโยชน์ของการนำเศษวัสดุในโรงเรียนมาใช้ทำงานประดิษฐ์ 	โดย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การวิทยาศาสตร์เรื่อง สมบัติของสารที่ใช้ในชีวิตประจำวัน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ซึ่งมีผลกระทบต่อตนเองและ	สิ่งแวดล้อม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3) 	ระหว่างเรียนให้นักเรียนศึกษาคำอธิบายศัพท์เพิ่มเติมจากอภิธานศัพท์ ได้แก่ ภาวะโลกร้อน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	ย่อยสลาย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1818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ครูให้นักเรียนทำแบบทดสอบก่อนเรียน (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Pre-test)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การงานอาชีพและเทคโนโลยี ม.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เล่ม 1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ของบริษัท สำนักพิมพ์วัฒนาพานิช จำกัด (การทำแบบทดสอบใน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PowerPoint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อาจ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ใช้เวลา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มาก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ควร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print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ให้นักเรียนทำ แล้วจึงใช้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PowerPoint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ตรวจคำตอบ)</a:t>
            </a:r>
          </a:p>
          <a:p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5645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ประเภทของเศษวัสดุในโรงเรียน </a:t>
            </a:r>
          </a:p>
          <a:p>
            <a:pPr lvl="0"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1.2 ประโยชน์ของการนำเศษวัสดุในโรงเรียนมาใช้ทำงานประดิษฐ์</a:t>
            </a:r>
          </a:p>
          <a:p>
            <a:pPr lvl="0">
              <a:tabLst>
                <a:tab pos="17780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	ครูคลิกถามคำถามเพื่อตรวจสอบความเข้าใจของนักเรียน</a:t>
            </a:r>
          </a:p>
          <a:p>
            <a:pPr lvl="0">
              <a:tabLst>
                <a:tab pos="177800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2) 	ครูคลิกเฉลยคำตอบ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8088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	ครูคลิกเพื่อถามคำถามทบทวนความรู้ของนักเรียน</a:t>
            </a: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	ครูคลิกเฉลยแนวคำตอบ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DEDC-F97A-4617-A59E-E52801E8D942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0557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646632" cy="4439841"/>
          </a:xfrm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th-TH" sz="1600" dirty="0" smtClean="0">
                <a:cs typeface="+mj-cs"/>
              </a:rPr>
              <a:t>1)</a:t>
            </a:r>
            <a:r>
              <a:rPr lang="th-TH" sz="1600" baseline="0" dirty="0" smtClean="0">
                <a:cs typeface="+mj-cs"/>
              </a:rPr>
              <a:t> 	นักเรียนร่วมกันสรุปความรู้เกี่ยวกับ</a:t>
            </a: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เศษวัสดุในโรงเรียน 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7800" algn="l"/>
              </a:tabLst>
            </a:pPr>
            <a:r>
              <a:rPr lang="th-TH" sz="1600" dirty="0" smtClean="0">
                <a:cs typeface="+mj-cs"/>
              </a:rPr>
              <a:t>2) 	ครูคลิกสรุปความรู้เรื่อง เศษวัสดุในโรงเรียน แล้วให้ความรู้เสริมในส่วนที่นักเรียน	สรุปไม่ถูกต้อง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ครูใช้เวลาในการสรุปประมาณ 10 นาที (หรือให้ครูใช้เวลาตามความเหมาะสม)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DEDC-F97A-4617-A59E-E52801E8D942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103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38901" y="4700068"/>
            <a:ext cx="5781308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เล่ม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 1          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1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2563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เพราะใบไม้เป็นเศษวัสดุที่ได้จากพืช ซึ่งจัดอยู่ในกลุ่มวัสดุธรรมชาติเช่นเดียวกันกับ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เมล็ดส้มและเปลือกหอย ดังนั้น ใบไม้จึงเป็นเศษวัสดุที่ไม่ต่างจากพวก แต่คำตอบนี้ไม่สัมพันธ์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กันกับคำถาม</a:t>
            </a:r>
          </a:p>
          <a:p>
            <a:pPr>
              <a:tabLst>
                <a:tab pos="180975" algn="l"/>
                <a:tab pos="182563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	ถูกต้อง เพราะไม้อัดเป็นเศษวัสดุที่ได้จากการสังเคราะห์โดยผ่านกระบวนการแปรรูป แต่ใบไม้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	เมล็ดส้ม และเปลือกหอยเป็นเศษวัสดุที่ได้จากพืชและสัตว์ในธรรมชาติ ดังนั้น ไม้อัดจึงเป็น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เศษวัสดุที่ต่างจากพวก แต่คำตอบนี้สัมพันธ์กันกับคำถาม</a:t>
            </a:r>
          </a:p>
          <a:p>
            <a:pPr>
              <a:tabLst>
                <a:tab pos="180975" algn="l"/>
                <a:tab pos="182563" algn="l"/>
                <a:tab pos="266700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	ไม่ถูกต้อง เพราะเมล็ดส้ม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เป็นเศษวัสดุที่ได้จากพืช ซึ่งจัดอยู่ในกลุ่มวัสดุธรรมชาติ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เช่นเดียวกันกับ	ใบไม้และ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เปลือก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หอย ดังนั้น เมล็ดส้ม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จึงเป็นเศษวัสดุที่ไม่ต่างจากพวก แต่คำตอบนี้ไม่สัมพันธ์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กัน</a:t>
            </a:r>
            <a:br>
              <a:rPr lang="th-TH" sz="1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กับคำถาม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เปลือกหอยเป็นเศษวัสดุที่ได้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จากสัตว์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ซึ่งจัดอยู่ในกลุ่มวัสดุธรรมชาติ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เช่นเดียวกันกับ	ใบไม้และเมล็ดส้ม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ดังนั้น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เปลือกหอยจึง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เป็นเศษวัสดุที่ไม่ต่างจากพวก แต่คำตอบนี้ไม่สัมพันธ์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กันกับ	คำถาม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2563" algn="l"/>
              </a:tabLst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476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59569" y="4717132"/>
            <a:ext cx="5688632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เพราะช่วยประหยัดค่าใช้จ่ายในการนำเศษวัสดุในโรงเรียนมาใช้ทำงานประดิษฐ์ ซึ่งเป็น	ผลดีเฉพาะผู้ประดิษฐ์ ไม่ใช่ผลดีต่อสังคมและประเทศชาติ ดังนั้น ช่วยประหยัดค่าใช้จ่าย จึงเป็น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ผลดีส่วนหนึ่งของการนำเศษวัสดุมาใช้ทำงานประดิษฐ์ แต่ไม่ใช่ผลดีมากที่สุด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ถูกต้อง เพราะช่วยอนุรักษ์สิ่งแวดล้อมเป็นผลจากการนำเศษวัสดุมาใช้ทำงานประดิษฐ์ ซึ่งเป็นผลดี	ต่อผู้ประดิษฐ์ สังคม และประทศชาติ เนื่องจากประหยัดค่าใช้จ่าย ช่วยลดปริมาณขยะในโรงเรียน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ลดปริมาณก๊าซที่เป็นสาเหตุให้เกิดภาวะโลกร้อน และประหยัดพลังงานในการกำจัดขยะ ดังนั้น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ช่วยอนุรักษ์สิ่งแวดล้อมจึงเป็นผลดีมากที่สุดของการนำเศษวัสดุมาใช้ทำงานประดิษฐ์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เพราะช่วยให้เกิดความคิดสร้างสรรค์ในการนำเศษวัสดุ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ในโรงเรียนมาใช้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ทำงานประดิษฐ์	ซึ่งเป็น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ผลดีเฉพาะผู้ประดิษฐ์ไม่ใช่ผลดีต่อสังคมและประเทศชาติ ดังนั้น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ช่วย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ให้เกิด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ความคิด	สร้างสรรค์จึง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เป็นผลดีส่วนหนึ่งของการนำเศษวัสดุมาใช้ทำงาน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ประดิษฐ์ แต่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ไม่ใช่ผลดีมาก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ไม่ถูกต้อง เพราะช่วยฝึกลักษณะนิสัยในการทำงานเป็นผลจากการนำ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เศษวัสดุในโรงเรียนมา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ใช้	ทำงานประดิษฐ์ ซึ่งเป็น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ผลดีเฉพาะผู้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ประดิษฐ์ ไม่ใช่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ผลดีต่อสังคมและประเทศชาติ ดังนั้น ช่วย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ฝึก	ลักษณะ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นิสัยในการ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ทำงาน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จึงเป็นผลดีส่วนหนึ่งของการนำเศษวัสดุมาใช้ทำงานประดิษฐ์ แต่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ไม่ใช่	ผลดี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มากที่สุด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6543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59569" y="4645124"/>
            <a:ext cx="5904656" cy="4439841"/>
          </a:xfrm>
        </p:spPr>
        <p:txBody>
          <a:bodyPr/>
          <a:lstStyle/>
          <a:p>
            <a:pPr lvl="0">
              <a:tabLst>
                <a:tab pos="179388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          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tabLst>
                <a:tab pos="179388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tabLst>
                <a:tab pos="180975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 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ถูกต้อง เพราะผ้าจับของร้อนใช้สำหรับป้องกันความร้อนเป็นสำคัญ ซึ่งควรทำจากวัสดุที่ไม่เป็น	ตัวนำความร้อน เช่น ผ้าหนา ๆ ซึ่งก้อยออกแบบผ้าจับของร้อน โดยนำเศษผ้า 2 ชิ้น มาเย็บประกบกัน 	แสดงว่าก้อยออกแบบตามหลักการหน้าที่ใช้สอย</a:t>
            </a:r>
          </a:p>
          <a:p>
            <a:pPr lvl="0">
              <a:tabLst>
                <a:tab pos="180975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	ไม่ถูกต้อง เพราะการออกแบบโดยคำนึงถึงราคาเหมาะสมเป็นการออกแบบชิ้นงานเพื่อการจำหน่าย	มากกว่าการทำไว้ใช้ ซึ่งก้อยออกแบบผ้าจับของร้อน โดยนำเศษผ้า 2 ชิ้น มาเย็บประกบกัน แสดงว่า	</a:t>
            </a: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ก้อยไม่ได้ออกแบบตามหลักการข้อนี้</a:t>
            </a:r>
          </a:p>
          <a:p>
            <a:pPr lvl="0">
              <a:tabLst>
                <a:tab pos="180975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	ไม่ถูกต้อง เพราะการออกแบบโดยคำนึงถึงความสวยงามน่าใช้เป็นการออกแบบที่มุ่งเน้นความสวยงาม	ของชิ้นงานทั้งลักษณะรูปทรง ลวดลาย และสี ซึ่งก้อยออกแบบผ้าจับของร้อน โดยนำเศษผ้า 2 ชิ้น </a:t>
            </a: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มาประกบกัน แสดงว่าก้อยไม่ได้ออกแบบต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า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มหลักการข้อนี้</a:t>
            </a:r>
          </a:p>
          <a:p>
            <a:pPr lvl="0">
              <a:tabLst>
                <a:tab pos="180975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	ไม่ถูกต้อง เพราะการออกแบบโดยคำนึงถึงความแข็งแรงของโครงสร้าง เป็นการออกแบบของใช้</a:t>
            </a: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ที่ต้องการความแข็งแรง ทนทาน และใช้งานได้นาน เช่น ตู้ โต๊ะ ซึ่งก้อยออกแบบผ้าจับของร้อน </a:t>
            </a:r>
          </a:p>
          <a:p>
            <a:pPr lvl="0">
              <a:tabLst>
                <a:tab pos="180975" algn="l"/>
              </a:tabLst>
            </a:pP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โดยนำเศษผ้า 2 ชิ้น มาเย็บประกบกัน แสดงว่าก้อยไม่ได้ออกแบบตามหลักการข้อนี้</a:t>
            </a:r>
          </a:p>
          <a:p>
            <a:pPr lvl="0"/>
            <a:endParaRPr lang="th-TH" sz="16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4729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5" y="4686499"/>
            <a:ext cx="5646634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ข้อ 4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4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เพราะดินสอเป็นอุปกรณ์ที่ใช้สำหรับเขียน แต่สีใช้สำหรับตกแต่งชิ้นงานให้สวยงาม 	ดังนั้น ดินสอจึงนำมาใช้แทนสีไม่ได้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เพราะปากกาเป็นอุปกรณ์ที่ใช้สำหรับเขียน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แต่สีใช้สำหรับตกแต่งชิ้นงานให้สวยงาม 	ดังนั้น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ปากกาจึง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นำมาใช้แทนสี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เพราะกระดาษไขเป็นวัสดุที่ใช้ทำลวดลายหรือพิมพ์อัดสำเนา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แต่สีใช้สำหรับ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ตกแต่ง	ชิ้นงาน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ให้สวยงาม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ดังนั้น กระดาษสีจึง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นำมาใช้แทนสี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	ถูกต้อง เพราะกระดาษโปสเตอร์เป็นวัสดุที่มีสีสันสวยงาม หากนำไปใช้ในการทำงานประดิษฐ์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ก็ไม่จำเป็นต้องตกแต่งอีก ดังนั้น การออกแบบของตกแต่งจึงสามารถใช้กระดาษโปสเตอร์แทนสีได้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1516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09625" y="4700068"/>
            <a:ext cx="5523286" cy="4439841"/>
          </a:xfrm>
        </p:spPr>
        <p:txBody>
          <a:bodyPr>
            <a:normAutofit lnSpcReduction="10000"/>
          </a:bodyPr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5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5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ถูกต้อง เพราะภาพ 3 มิติ ใช้วัสดุ อุปกรณ์ และเครื่องมือ ได้แก่ กระดาษสี กาว ดินสอ ยางลบ 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	สีเมจิก ไม้บรรทัด และกรรไกร ซึ่งส่วนใหญ่เป็นเครื่องเขียนที่มีอยู่แล้ว อาจจะลงทุนซื้อ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เพียงอย่างเดียวคือ กระดาษสี ดังนั้น ภาพ 3 มิติ จึงเป็นงานประดิษฐ์ที่มีราคาต้นทุนน้อยที่สุด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เพราะแจกันจากไม้ไอศกรีมใช้วัสดุ อุปกรณ์ และเครื่องมือ ได้แก่ ไม้ไอศกรีม กาวดูโก้ 	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แล็กเกอร์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และแปรง ซึ่งส่วนใหญ่เป็นสิ่งที่ต้องลงทุนซื้อ ยกเว้นไม้ไอศกรีมอาจเก็บเศษวัสดุ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มาใช้ได้ ดังนั้น แจกันจากไม้ไอศกรีมจึงไม่ใช่งานประดิษฐ์ที่มีราคาต้นทุนน้อยที่สุด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เพราะเยอบีร่าจากหลอดกาแฟใช้วัสดุ อุปกรณ์ และเครื่องมือ ได้แก่ หลอดกาแฟ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ขนาดใหญ่ ก้านสำลี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สกอตซ์เทป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กลีบเลี้ยงสำเร็จรูป และกรรไกร ซึ่งส่วนใหญ่เป็นสิ่งที่ต้อง	ลงทุนซื้อ ยกเว้นหลอดกาแฟขนาดใหญ่อาจเก็บเศษวัสดุมาใช้ได้ ดังนั้น เยอบีร่าจากหลอดกาแฟ	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ไม่ใช่งานประดิษฐ์ที่มีราคาต้นทุนน้อย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ไม่ถูกต้อง เพราะ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จากกระป๋องเครื่องดื่มใช้วัสดุ อุปกรณ์ และเครื่องมือ ได้แก่ กระป๋อง	เครื่องดื่ม กระดาษโปสเตอร์ กาว ดินสอ ยางลบ ลวดเส้นใหญ่ เอ็นหรือเชือก กรรไกรตัดโลหะ 	คีม ไม้บรรทัด และวงเวียน ซึ่งส่วนใหญ่เป็นสิ่งที่ต้องลงทุนซื้อ ยกเว้นเครื่องเขียนที่มีอยู่แล้ว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และกระป๋องเครื่องดื่มซึ่งอาจเก็บเศษวัสดุมาใช้ได้ ดังนั้น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จากกระป๋องเครื่องดื่มจึง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ไม่ใช่งานประดิษฐ์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ที่มีราคาต้นทุนน้อยที่สุด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7025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559569" y="4717132"/>
            <a:ext cx="5688632" cy="4439841"/>
          </a:xfrm>
        </p:spPr>
        <p:txBody>
          <a:bodyPr/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6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6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เพราะการออกแบบ 1 มิติ เป็นการเขียนเส้นลักษณะต่าง ๆ ไม่มีรูปร่าง รูปทรง ดังนั้น 	การออกแบบลักษณะ 1 มิติ จึงไม่ทำให้เห็นรูปทรงของแบบได้ดีที่สุด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ไม่ถูกต้อง เพราะการออกแบบ 2 มิติ เป็นการเขียนเส้นร่างที่มีเฉพาะความกว้างและความยาว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ของแบบ ซึ่งเห็นเป็นรูปร่าง แต่ไม่เห็นรูปทรง ดังนั้น การออกแบบลักษณะ 2 มิติ จึง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ไม่ทำให้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เห็น	รูปทรง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แบบได้ดี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ถูกต้อง เพราะการออกแบบ 3 มิติเป็นการเขียนแบบชิ้นงานที่มีทั้งความกว้าง ความยาว และความสูง	หรือความลึก ซึ่งจะเห็นรูปทรงเหมือนของจริง ดังนั้น การออกแบบลักษณะ 3 มิติ จึงทำให้เห็น	รูปทรงของแบบ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ดีที่สุด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เพราะภาพลายเส้นเป็นการวาดภาพโครงร่างของสิ่งต่าง ๆ ซึ่งเห็นเป็นรูปร่าง แต่ไม่มี	รูปทรง ดังนั้น ภาพลายเส้นจึงไม่ทำให้เห็นรูปทรงของ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แบบได้ดี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ที่สุด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4908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31577" y="4717132"/>
            <a:ext cx="5760640" cy="4439841"/>
          </a:xfrm>
        </p:spPr>
        <p:txBody>
          <a:bodyPr>
            <a:normAutofit/>
          </a:bodyPr>
          <a:lstStyle/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1) 	ครูให้นักเรียนทำแบบทดสอบก่อนเรียน การงานอาชีพและเทคโนโลยี ม. 2 เล่ม 1 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7         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79388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	ครูคลิกเพื่อเฉลยคำตอบข้อ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7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เฉลย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  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ไม่ถูกต้อง เพราะการวิเคราะห์งานเป็นการศึกษาข้อมู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ล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เกี่ยวกับลักษณะงานและคุณสมบัติของ	ผู้ปฏิบัติงาน เพื่อนำมาใช้วางแผนในการทำงาน ซึ่งวายุจัดเตรียมวัสดุ อุปกรณ์ และเครื่องมือ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ทำงานประดิษฐ์ไว้ครบถ้วน แสดงว่าวายุไม่ได้ปฏิบัติอยู่ในขั้นตอนนี้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ถูกต้อง เพราะการวางแผนในการทำงานเป็นการกำหนดกรอบการทำงานไว้ล่วงหน้าว่าจะทำอะไร 	เมื่อไร ใครทำ และมีวิธีการทำงานอย่างไร รวมทั้งการจัดเตรียมวัสดุ อุปกรณ์ และเครื่องมือที่ใช้</a:t>
            </a:r>
          </a:p>
          <a:p>
            <a:pPr>
              <a:tabLst>
                <a:tab pos="180975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ในการทำงานให้พร้อม ซึ่งวายุจัดเตรียมวัสดุ อุปกรณ์ และเครื่องมือทำงานประดิษฐ์ไว้ครบถ้วน 	แสดงว่าวายุปฏิบัติอยู่ในขั้นตอนการวางแผนในการทำงาน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	ไม่ถูกต้อง เพราะการประเมินผลการทำงานเป็นการตรวจสอบผลงานที่ทำแล้วว่าเป็นไป	ตามวัตถุประสงค์หรือไม่ และมีข้อบกพร่องอะไร ซึ่งวายุจัดเตรียมวัสดุ อุปกรณ์ และเครื่องมือ	ทำงานประดิษฐ์ไว้ครบถ้วน แสดงว่าวายุยังทำงานไม่เสร็จ ดังนั้นจึงไม่ได้ปฏิบัติอยู่ในขั้นตอนนี้</a:t>
            </a:r>
          </a:p>
          <a:p>
            <a:pPr>
              <a:tabLst>
                <a:tab pos="180975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ไม่ถูกต้อง เพราะการปฏิบัติงานตามลำดับขั้นตอนเป็นการลงมือปฏิบัติงานตามแผนที่วางไว้ 	เพื่อให้งานสำเร็จ ซึ่งวายุจัดเตรียมวัสดุ อุปกรณ์ และเครื่องมือทำงานประดิษฐ์ไว้ครบถ้วน 	แสดงว่าวายุยังไม่ลงมือปฏิบัติงาน ดังนั้นจึงไม่ได้ปฏิบัติอยู่ในขั้นตอนนี้</a:t>
            </a:r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96E7-9EC8-4215-AD44-4D55BD30369F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58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2F5DD2-52A3-452C-AC7B-10715F5CDDB5}" type="datetimeFigureOut">
              <a:rPr lang="th-TH" smtClean="0"/>
              <a:pPr/>
              <a:t>29/10/58</a:t>
            </a:fld>
            <a:endParaRPr lang="th-TH" dirty="0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CCD1B9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CCD1B9"/>
                </a:solidFill>
              </a:rPr>
              <a:pPr/>
              <a:t>‹#›</a:t>
            </a:fld>
            <a:endParaRPr lang="th-TH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65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18956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7033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2F5DD2-52A3-452C-AC7B-10715F5CDDB5}" type="datetimeFigureOut">
              <a:rPr lang="th-TH" smtClean="0"/>
              <a:pPr/>
              <a:t>29/10/58</a:t>
            </a:fld>
            <a:endParaRPr lang="th-TH" dirty="0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CCD1B9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CCD1B9"/>
                </a:solidFill>
              </a:rPr>
              <a:pPr/>
              <a:t>‹#›</a:t>
            </a:fld>
            <a:endParaRPr lang="th-TH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1583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70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09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65470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1986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534949"/>
                </a:solidFill>
              </a:rPr>
              <a:pPr/>
              <a:t>‹#›</a:t>
            </a:fld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4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5859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940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78050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7147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7788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2F5DD2-52A3-452C-AC7B-10715F5CDDB5}" type="datetimeFigureOut">
              <a:rPr lang="th-TH" smtClean="0"/>
              <a:pPr/>
              <a:t>29/10/58</a:t>
            </a:fld>
            <a:endParaRPr lang="th-TH" dirty="0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CCD1B9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CCD1B9"/>
                </a:solidFill>
              </a:rPr>
              <a:pPr/>
              <a:t>‹#›</a:t>
            </a:fld>
            <a:endParaRPr lang="th-TH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2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1438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74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37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203068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1927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534949"/>
                </a:solidFill>
              </a:rPr>
              <a:pPr/>
              <a:t>‹#›</a:t>
            </a:fld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4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91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46143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2159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8077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97615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7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44039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7339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BB3A8-1406-4795-A216-405422C5D09D}" type="slidenum">
              <a:rPr lang="th-TH" smtClean="0">
                <a:solidFill>
                  <a:srgbClr val="534949"/>
                </a:solidFill>
              </a:rPr>
              <a:pPr/>
              <a:t>‹#›</a:t>
            </a:fld>
            <a:endParaRPr lang="th-TH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5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6637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2F5DD2-52A3-452C-AC7B-10715F5CDDB5}" type="datetimeFigureOut">
              <a:rPr lang="th-TH" smtClean="0">
                <a:solidFill>
                  <a:srgbClr val="534949"/>
                </a:solidFill>
              </a:rPr>
              <a:pPr/>
              <a:t>29/10/58</a:t>
            </a:fld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CBB3A8-1406-4795-A216-405422C5D09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 dirty="0">
              <a:solidFill>
                <a:srgbClr val="534949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67353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AD8F67"/>
                </a:solidFill>
              </a:rPr>
              <a:pPr/>
              <a:t>29/10/58</a:t>
            </a:fld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452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AD8F67"/>
                </a:solidFill>
              </a:rPr>
              <a:pPr/>
              <a:t>29/10/58</a:t>
            </a:fld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782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AD8F67"/>
                </a:solidFill>
              </a:rPr>
              <a:pPr/>
              <a:t>29/10/58</a:t>
            </a:fld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dirty="0">
              <a:solidFill>
                <a:srgbClr val="AD8F67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1161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1847"/>
            <a:ext cx="9144000" cy="5426153"/>
          </a:xfrm>
          <a:prstGeom prst="rect">
            <a:avLst/>
          </a:prstGeom>
        </p:spPr>
      </p:pic>
      <p:sp>
        <p:nvSpPr>
          <p:cNvPr id="20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schemeClr val="bg1"/>
                </a:solidFill>
              </a:rPr>
              <a:pPr/>
              <a:t>1</a:t>
            </a:fld>
            <a:endParaRPr lang="th-TH" sz="1600" dirty="0">
              <a:solidFill>
                <a:schemeClr val="bg1"/>
              </a:solidFill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-16603" y="363313"/>
            <a:ext cx="5596715" cy="1068534"/>
            <a:chOff x="500406" y="849186"/>
            <a:chExt cx="8857444" cy="971512"/>
          </a:xfrm>
          <a:solidFill>
            <a:schemeClr val="accent2"/>
          </a:solidFill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500406" y="849186"/>
              <a:ext cx="8857444" cy="971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526682" y="915196"/>
              <a:ext cx="8676454" cy="83949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/>
              <a:r>
                <a:rPr lang="th-TH" sz="5400" b="1" dirty="0" smtClean="0">
                  <a:solidFill>
                    <a:schemeClr val="bg1"/>
                  </a:solidFill>
                </a:rPr>
                <a:t>หน่วยการเรียนรู้ที่ 3</a:t>
              </a:r>
              <a:endParaRPr lang="th-TH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กลุ่ม 98"/>
          <p:cNvGrpSpPr/>
          <p:nvPr/>
        </p:nvGrpSpPr>
        <p:grpSpPr>
          <a:xfrm>
            <a:off x="5580112" y="363314"/>
            <a:ext cx="3563888" cy="1068533"/>
            <a:chOff x="5580112" y="363314"/>
            <a:chExt cx="3563888" cy="1068533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5580112" y="363314"/>
              <a:ext cx="3563888" cy="10685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5859962" y="435915"/>
              <a:ext cx="301717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แบ่งเป็น</a:t>
              </a:r>
              <a:r>
                <a:rPr kumimoji="0" lang="th-TH" sz="5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lang="th-TH" sz="5400" b="1" kern="0" dirty="0">
                  <a:solidFill>
                    <a:schemeClr val="bg1"/>
                  </a:solidFill>
                </a:rPr>
                <a:t>4</a:t>
              </a:r>
              <a:r>
                <a:rPr kumimoji="0" lang="th-TH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เรื่อง</a:t>
              </a:r>
              <a:endParaRPr kumimoji="0" lang="th-TH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ounded Rectangle 9"/>
          <p:cNvSpPr/>
          <p:nvPr/>
        </p:nvSpPr>
        <p:spPr>
          <a:xfrm>
            <a:off x="6876256" y="3327877"/>
            <a:ext cx="2065739" cy="1296144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การออกแบบ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งานประดิษฐ์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92604" y="3304777"/>
            <a:ext cx="2807655" cy="1360643"/>
          </a:xfrm>
          <a:prstGeom prst="roundRect">
            <a:avLst/>
          </a:prstGeom>
          <a:solidFill>
            <a:schemeClr val="bg1">
              <a:alpha val="73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การประดิษฐ์ของตกแต่งจากเศษวัสดุในโรงเรียน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sp>
        <p:nvSpPr>
          <p:cNvPr id="29" name="Rounded Rectangle 12"/>
          <p:cNvSpPr/>
          <p:nvPr/>
        </p:nvSpPr>
        <p:spPr>
          <a:xfrm>
            <a:off x="3799101" y="5373216"/>
            <a:ext cx="2153974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การประดิษฐ์ของใช้จากเศษวัสดุ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ในโรงเรียน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grpSp>
        <p:nvGrpSpPr>
          <p:cNvPr id="30" name="Group 4"/>
          <p:cNvGrpSpPr/>
          <p:nvPr/>
        </p:nvGrpSpPr>
        <p:grpSpPr>
          <a:xfrm>
            <a:off x="3606359" y="3452941"/>
            <a:ext cx="2448272" cy="1212479"/>
            <a:chOff x="3597111" y="1948830"/>
            <a:chExt cx="2448272" cy="1274599"/>
          </a:xfrm>
          <a:solidFill>
            <a:srgbClr val="506E94">
              <a:lumMod val="25000"/>
            </a:srgbClr>
          </a:solidFill>
        </p:grpSpPr>
        <p:sp>
          <p:nvSpPr>
            <p:cNvPr id="31" name="Plaque 4"/>
            <p:cNvSpPr/>
            <p:nvPr/>
          </p:nvSpPr>
          <p:spPr>
            <a:xfrm>
              <a:off x="3597111" y="1988840"/>
              <a:ext cx="2448272" cy="1234589"/>
            </a:xfrm>
            <a:prstGeom prst="plaque">
              <a:avLst/>
            </a:prstGeom>
            <a:solidFill>
              <a:schemeClr val="bg1">
                <a:alpha val="78000"/>
              </a:schemeClr>
            </a:solidFill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0" cap="all" spc="0" normalizeH="0" baseline="0" noProof="0" dirty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3597111" y="1948830"/>
              <a:ext cx="2448271" cy="126182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</a:rPr>
                <a:t>เศษวัสดุ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</a:rPr>
                <a:t>สร้างสรรค์</a:t>
              </a:r>
              <a:endParaRPr kumimoji="0" lang="th-TH" sz="3600" b="0" i="0" u="none" strike="noStrike" kern="0" cap="none" spc="0" normalizeH="0" baseline="0" noProof="0" dirty="0">
                <a:ln>
                  <a:noFill/>
                </a:ln>
                <a:uLnTx/>
                <a:uFillTx/>
              </a:endParaRPr>
            </a:p>
          </p:txBody>
        </p:sp>
      </p:grpSp>
      <p:sp>
        <p:nvSpPr>
          <p:cNvPr id="45" name="Rounded Rectangle 12"/>
          <p:cNvSpPr/>
          <p:nvPr/>
        </p:nvSpPr>
        <p:spPr>
          <a:xfrm>
            <a:off x="3781799" y="1609984"/>
            <a:ext cx="2153974" cy="1224136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ea typeface="+mn-ea"/>
                <a:cs typeface="Angsana New"/>
              </a:rPr>
              <a:t>เศษวัสดุในโรงเรียน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sp>
        <p:nvSpPr>
          <p:cNvPr id="2" name="ลูกศรลง 1"/>
          <p:cNvSpPr/>
          <p:nvPr/>
        </p:nvSpPr>
        <p:spPr>
          <a:xfrm rot="10800000">
            <a:off x="4547440" y="2880985"/>
            <a:ext cx="566110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96" name="ลูกศรลง 95"/>
          <p:cNvSpPr/>
          <p:nvPr/>
        </p:nvSpPr>
        <p:spPr>
          <a:xfrm rot="16200000">
            <a:off x="6175045" y="3756170"/>
            <a:ext cx="566110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ลูกศรลง 96"/>
          <p:cNvSpPr/>
          <p:nvPr/>
        </p:nvSpPr>
        <p:spPr>
          <a:xfrm>
            <a:off x="4572000" y="4754912"/>
            <a:ext cx="566110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ลูกศรลง 97"/>
          <p:cNvSpPr/>
          <p:nvPr/>
        </p:nvSpPr>
        <p:spPr>
          <a:xfrm rot="5400000">
            <a:off x="2937556" y="3725142"/>
            <a:ext cx="566110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294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5" grpId="0" animBg="1"/>
      <p:bldP spid="2" grpId="0" animBg="1"/>
      <p:bldP spid="96" grpId="0" animBg="1"/>
      <p:bldP spid="97" grpId="0" animBg="1"/>
      <p:bldP spid="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0121" y="1772816"/>
            <a:ext cx="3574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   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ทาสี</a:t>
            </a:r>
            <a:r>
              <a: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ไม้ไอศกรีมให้สวยงาม</a:t>
            </a:r>
            <a:endParaRPr kumimoji="0" lang="th-TH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044" y="4160693"/>
            <a:ext cx="4995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เรียง</a:t>
            </a:r>
            <a:r>
              <a: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ไม้ไอศกรีมเป็นรูปสามเหลี่ยม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</a:t>
            </a:r>
            <a:r>
              <a: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รูป</a:t>
            </a:r>
            <a:endParaRPr kumimoji="0" lang="th-TH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2578" y="3365703"/>
            <a:ext cx="4416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    เรียงไม้ไอศกรีมให้หัวท้ายเสมอกัน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0121" y="2564904"/>
            <a:ext cx="3718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rPr>
              <a:t>   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ทำ</a:t>
            </a:r>
            <a:r>
              <a: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ความสะอาดไม้ไอศกรีม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922049" y="908720"/>
            <a:ext cx="7344816" cy="646986"/>
            <a:chOff x="960259" y="765790"/>
            <a:chExt cx="7344816" cy="646986"/>
          </a:xfrm>
        </p:grpSpPr>
        <p:sp>
          <p:nvSpPr>
            <p:cNvPr id="4" name="TextBox 3"/>
            <p:cNvSpPr txBox="1"/>
            <p:nvPr/>
          </p:nvSpPr>
          <p:spPr>
            <a:xfrm>
              <a:off x="1536323" y="765790"/>
              <a:ext cx="6768752" cy="64698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chemeClr val="accent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ข้อใดเป็นขั้นตอนแรกของการประดิษฐ์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แจกันจาก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ไม้ไอศกรีม</a:t>
              </a:r>
            </a:p>
          </p:txBody>
        </p:sp>
        <p:sp>
          <p:nvSpPr>
            <p:cNvPr id="9" name="Oval 10"/>
            <p:cNvSpPr/>
            <p:nvPr/>
          </p:nvSpPr>
          <p:spPr>
            <a:xfrm>
              <a:off x="960259" y="777525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8.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10" name="Oval 8"/>
          <p:cNvSpPr/>
          <p:nvPr/>
        </p:nvSpPr>
        <p:spPr>
          <a:xfrm>
            <a:off x="1543345" y="2621314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Calibri"/>
              </a:rPr>
              <a:t>ข ถูกต้อง </a:t>
            </a:r>
            <a:r>
              <a:rPr lang="th-TH" sz="2400" dirty="0">
                <a:solidFill>
                  <a:prstClr val="black"/>
                </a:solidFill>
                <a:latin typeface="Calibri"/>
              </a:rPr>
              <a:t>เพราะการประดิษฐ์แจกันจากไม้ไอศกรีมจะต้องเตรียมไม้ไอศกรีม โดยนำมา</a:t>
            </a:r>
            <a:r>
              <a:rPr lang="th-TH" sz="2400" dirty="0" smtClean="0">
                <a:solidFill>
                  <a:prstClr val="black"/>
                </a:solidFill>
                <a:latin typeface="Calibri"/>
              </a:rPr>
              <a:t>ล้าง</a:t>
            </a:r>
          </a:p>
          <a:p>
            <a:pPr lvl="0">
              <a:tabLst>
                <a:tab pos="180975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alibri"/>
              </a:rPr>
              <a:t>ให้สะอาดและ</a:t>
            </a:r>
            <a:r>
              <a:rPr lang="th-TH" sz="2400" dirty="0">
                <a:solidFill>
                  <a:prstClr val="black"/>
                </a:solidFill>
                <a:latin typeface="Calibri"/>
              </a:rPr>
              <a:t>ผึ่งให้แห้งก่อนที่จะลงมือประดิษฐ์ ดังนั้น ทำความสะอาดไม้ไอศกรีมจึงเป็นขั้นตอนแรกของ</a:t>
            </a:r>
          </a:p>
          <a:p>
            <a:pPr lvl="0">
              <a:tabLst>
                <a:tab pos="180975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alibri"/>
              </a:rPr>
              <a:t>การ</a:t>
            </a:r>
            <a:r>
              <a:rPr lang="th-TH" sz="2400" dirty="0">
                <a:solidFill>
                  <a:prstClr val="black"/>
                </a:solidFill>
                <a:latin typeface="Calibri"/>
              </a:rPr>
              <a:t>ประดิษฐ์แจกันจากไม้ไอศกรีม</a:t>
            </a:r>
          </a:p>
          <a:p>
            <a:endParaRPr lang="th-TH" dirty="0"/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10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0" grpId="0" animBg="1"/>
      <p:bldP spid="10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1043608" y="908720"/>
            <a:ext cx="6912768" cy="648072"/>
            <a:chOff x="899592" y="747282"/>
            <a:chExt cx="6912768" cy="648072"/>
          </a:xfrm>
        </p:grpSpPr>
        <p:sp>
          <p:nvSpPr>
            <p:cNvPr id="4" name="TextBox 3"/>
            <p:cNvSpPr txBox="1"/>
            <p:nvPr/>
          </p:nvSpPr>
          <p:spPr>
            <a:xfrm>
              <a:off x="1475656" y="747282"/>
              <a:ext cx="6336704" cy="64698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chemeClr val="accent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  สิ่งใด</a:t>
              </a:r>
              <a:r>
                <a:rPr kumimoji="0" lang="th-TH" sz="32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ไม่เหมาะสม</a:t>
              </a:r>
              <a:r>
                <a:rPr kumimoji="0" lang="th-TH" sz="32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ที่จะนำมาใช้ทำก้านดอกไม้ประดิษฐ์</a:t>
              </a:r>
              <a:endParaRPr kumimoji="0" lang="th-TH" sz="3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899592" y="760103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9.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15"/>
          <p:cNvSpPr/>
          <p:nvPr/>
        </p:nvSpPr>
        <p:spPr>
          <a:xfrm>
            <a:off x="1856201" y="1791324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ลวด</a:t>
            </a:r>
          </a:p>
        </p:txBody>
      </p:sp>
      <p:sp>
        <p:nvSpPr>
          <p:cNvPr id="7" name="Rectangle 16"/>
          <p:cNvSpPr/>
          <p:nvPr/>
        </p:nvSpPr>
        <p:spPr>
          <a:xfrm>
            <a:off x="1840102" y="3713968"/>
            <a:ext cx="316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ไม้เสียบลูกชิ้น</a:t>
            </a:r>
          </a:p>
        </p:txBody>
      </p:sp>
      <p:sp>
        <p:nvSpPr>
          <p:cNvPr id="8" name="Rectangle 17"/>
          <p:cNvSpPr/>
          <p:nvPr/>
        </p:nvSpPr>
        <p:spPr>
          <a:xfrm>
            <a:off x="1856201" y="3068960"/>
            <a:ext cx="316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กิ่งไม้แห้ง</a:t>
            </a:r>
          </a:p>
        </p:txBody>
      </p:sp>
      <p:sp>
        <p:nvSpPr>
          <p:cNvPr id="9" name="Rectangle 18"/>
          <p:cNvSpPr/>
          <p:nvPr/>
        </p:nvSpPr>
        <p:spPr>
          <a:xfrm>
            <a:off x="1824668" y="2420888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ก้านสำลี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8"/>
          <p:cNvSpPr/>
          <p:nvPr/>
        </p:nvSpPr>
        <p:spPr>
          <a:xfrm>
            <a:off x="1824668" y="3117478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   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ถูกต้อง เพราะกิ่งไม้แห้งมีความเปราะ หักง่าย คดงอ และพันก้านได้ยาก ซึ่งไม่เหมาะสมที่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จะนำมาใช้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ทำก้านดอกไม้ประดิษฐ์ แต่คำตอบนี้สัมพันธ์กันกับคำถาม</a:t>
            </a:r>
          </a:p>
          <a:p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11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2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 animBg="1"/>
      <p:bldP spid="10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656167" y="619117"/>
            <a:ext cx="5828120" cy="1191816"/>
            <a:chOff x="832112" y="703560"/>
            <a:chExt cx="5828120" cy="1191816"/>
          </a:xfrm>
        </p:grpSpPr>
        <p:sp>
          <p:nvSpPr>
            <p:cNvPr id="11" name="TextBox 10"/>
            <p:cNvSpPr txBox="1"/>
            <p:nvPr/>
          </p:nvSpPr>
          <p:spPr>
            <a:xfrm>
              <a:off x="1403648" y="703560"/>
              <a:ext cx="5256584" cy="1191816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   งาน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ประดิษฐ์ชนิดใดต้องใช้หลักความ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สมดุล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rgbClr val="000000"/>
                  </a:solidFill>
                  <a:latin typeface="Angsana New"/>
                  <a:cs typeface="Angsana New"/>
                </a:rPr>
                <a:t> </a:t>
              </a:r>
              <a:r>
                <a:rPr lang="th-TH" sz="3200" b="1" kern="0" dirty="0" smtClean="0">
                  <a:solidFill>
                    <a:srgbClr val="000000"/>
                  </a:solidFill>
                  <a:latin typeface="Angsana New"/>
                  <a:cs typeface="Angsana New"/>
                </a:rPr>
                <a:t>   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ใน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การออกแบบ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832112" y="939428"/>
              <a:ext cx="756040" cy="72008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10.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13" name="Rectangle 8"/>
          <p:cNvSpPr/>
          <p:nvPr/>
        </p:nvSpPr>
        <p:spPr>
          <a:xfrm>
            <a:off x="2555776" y="2065830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</a:t>
            </a:r>
            <a:r>
              <a:rPr kumimoji="0" lang="th-TH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โมไบล์</a:t>
            </a:r>
            <a:endParaRPr kumimoji="0" lang="th-TH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2599745" y="3588195"/>
            <a:ext cx="324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ภาพ 3 มิติ</a:t>
            </a:r>
          </a:p>
        </p:txBody>
      </p:sp>
      <p:sp>
        <p:nvSpPr>
          <p:cNvPr id="15" name="Rectangle 12"/>
          <p:cNvSpPr/>
          <p:nvPr/>
        </p:nvSpPr>
        <p:spPr>
          <a:xfrm>
            <a:off x="2599745" y="4362636"/>
            <a:ext cx="324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ดอกไม้ประดิษฐ์</a:t>
            </a:r>
          </a:p>
        </p:txBody>
      </p:sp>
      <p:sp>
        <p:nvSpPr>
          <p:cNvPr id="16" name="Rectangle 13"/>
          <p:cNvSpPr/>
          <p:nvPr/>
        </p:nvSpPr>
        <p:spPr>
          <a:xfrm>
            <a:off x="2555776" y="2868115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 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แจกัน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Oval 9"/>
          <p:cNvSpPr/>
          <p:nvPr/>
        </p:nvSpPr>
        <p:spPr>
          <a:xfrm>
            <a:off x="2477111" y="2113561"/>
            <a:ext cx="396000" cy="4104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  ถูกต้อง 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เพราะ</a:t>
            </a:r>
            <a:r>
              <a:rPr lang="th-TH" sz="24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เป็นงานประดิษฐ์ประเภทเครื่องแขวนที่ต้องสร้าง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ชิ้นงานโดย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</a:p>
          <a:p>
            <a:pPr>
              <a:tabLst>
                <a:tab pos="18097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ถ่วงน้ำหนักของ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สิ่งที่แขวนให้เกิดความสมดุล เพื่อให้แลดูสวยงาม ดังนั้น </a:t>
            </a:r>
            <a:r>
              <a:rPr lang="th-TH" sz="24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จึงเป็นงานประดิษฐ์ที่ต้องใช้</a:t>
            </a:r>
          </a:p>
          <a:p>
            <a:pPr>
              <a:tabLst>
                <a:tab pos="18097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ความสมดุลในการออกแบบ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21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12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2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6" grpId="0"/>
      <p:bldP spid="17" grpId="0" animBg="1"/>
      <p:bldP spid="17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404664"/>
            <a:ext cx="91440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0800000">
            <a:off x="0" y="1016732"/>
            <a:ext cx="9143998" cy="1002015"/>
          </a:xfrm>
          <a:prstGeom prst="rect">
            <a:avLst/>
          </a:prstGeom>
          <a:solidFill>
            <a:srgbClr val="D6009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680" y="1163796"/>
            <a:ext cx="6048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หน่วยการเรียนรู้ที่ </a:t>
            </a:r>
            <a:r>
              <a:rPr lang="th-TH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เศษวัสดุสร้างสรรค์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63464" y="137057"/>
            <a:ext cx="81534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uLnTx/>
                <a:uFillTx/>
                <a:latin typeface="Angsana New"/>
                <a:ea typeface="+mj-ea"/>
                <a:cs typeface="Angsana New"/>
              </a:rPr>
              <a:t>   </a:t>
            </a:r>
            <a:r>
              <a:rPr kumimoji="0" lang="th-TH" sz="4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/>
                <a:ea typeface="+mj-ea"/>
                <a:cs typeface="Angsana New"/>
              </a:rPr>
              <a:t>การงานอาชีพและเทคโนโลยี ม. </a:t>
            </a:r>
            <a:r>
              <a:rPr kumimoji="0" lang="th-TH" sz="4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/>
                <a:ea typeface="+mj-ea"/>
                <a:cs typeface="Angsana New"/>
              </a:rPr>
              <a:t>2</a:t>
            </a:r>
            <a:endParaRPr kumimoji="0" lang="th-TH" sz="48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/>
              <a:ea typeface="+mj-ea"/>
              <a:cs typeface="Angsana New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19" y="3152100"/>
            <a:ext cx="3912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แผนการจัดการ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เรียนรู้ที่ </a:t>
            </a:r>
            <a:r>
              <a:rPr lang="th-TH" sz="4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 </a:t>
            </a:r>
          </a:p>
          <a:p>
            <a:pPr lvl="0" algn="ctr">
              <a:defRPr/>
            </a:pPr>
            <a:r>
              <a:rPr lang="th-TH" sz="4000" b="1" kern="50" dirty="0" smtClean="0">
                <a:solidFill>
                  <a:schemeClr val="accent6">
                    <a:lumMod val="75000"/>
                  </a:schemeClr>
                </a:solidFill>
                <a:latin typeface="Angsana New"/>
                <a:ea typeface="Angsana New"/>
              </a:rPr>
              <a:t>ประเภทของเศษวัสดุ</a:t>
            </a:r>
          </a:p>
          <a:p>
            <a:pPr lvl="0" algn="ctr">
              <a:defRPr/>
            </a:pPr>
            <a:r>
              <a:rPr lang="th-TH" sz="4000" b="1" kern="50" dirty="0" smtClean="0">
                <a:solidFill>
                  <a:schemeClr val="accent6">
                    <a:lumMod val="75000"/>
                  </a:schemeClr>
                </a:solidFill>
                <a:latin typeface="Angsana New"/>
                <a:ea typeface="Angsana New"/>
              </a:rPr>
              <a:t>ใน</a:t>
            </a:r>
            <a:r>
              <a:rPr lang="th-TH" sz="4000" b="1" kern="5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Angsana New"/>
              </a:rPr>
              <a:t>โรงเรียน 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เวลา 2 ชั่วโมง</a:t>
            </a:r>
            <a:endParaRPr kumimoji="0" lang="th-TH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2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13</a:t>
            </a:fld>
            <a:endParaRPr lang="th-TH" sz="1600" dirty="0">
              <a:solidFill>
                <a:prstClr val="black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1" y="2000745"/>
            <a:ext cx="4572000" cy="48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82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ฝ้าย\ม. 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884934" cy="3890427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กลุ่ม 2"/>
          <p:cNvGrpSpPr/>
          <p:nvPr/>
        </p:nvGrpSpPr>
        <p:grpSpPr>
          <a:xfrm>
            <a:off x="3775582" y="604774"/>
            <a:ext cx="3506439" cy="1512168"/>
            <a:chOff x="3856534" y="1128137"/>
            <a:chExt cx="3506439" cy="1512168"/>
          </a:xfrm>
        </p:grpSpPr>
        <p:sp>
          <p:nvSpPr>
            <p:cNvPr id="4" name="คำบรรยายภาพแบบสี่เหลี่ยมมุมมน 3"/>
            <p:cNvSpPr/>
            <p:nvPr/>
          </p:nvSpPr>
          <p:spPr>
            <a:xfrm>
              <a:off x="3856534" y="1128137"/>
              <a:ext cx="3379762" cy="1512168"/>
            </a:xfrm>
            <a:prstGeom prst="wedgeRoundRectCallout">
              <a:avLst>
                <a:gd name="adj1" fmla="val -61873"/>
                <a:gd name="adj2" fmla="val 43652"/>
                <a:gd name="adj3" fmla="val 16667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97645" y="1432083"/>
              <a:ext cx="3465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/>
                <a:t>งานประดิษฐ์ชิ้นนี้ทำจากวัสดุ</a:t>
              </a:r>
            </a:p>
            <a:p>
              <a:r>
                <a:rPr lang="th-TH" sz="3200" b="1" dirty="0" smtClean="0"/>
                <a:t>หรือเศษวัสดุอะไรบ้าง</a:t>
              </a:r>
              <a:endParaRPr lang="th-TH" sz="3200" b="1" dirty="0"/>
            </a:p>
          </p:txBody>
        </p:sp>
      </p:grp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schemeClr val="bg1"/>
                </a:solidFill>
              </a:rPr>
              <a:pPr/>
              <a:t>14</a:t>
            </a:fld>
            <a:endParaRPr lang="th-TH" sz="1600" dirty="0">
              <a:solidFill>
                <a:schemeClr val="bg1"/>
              </a:solidFill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2852936"/>
            <a:ext cx="3423454" cy="273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807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15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864" y="9795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</a:rPr>
              <a:t>1. เศษวัสดุในโรงเรียน</a:t>
            </a:r>
            <a:endParaRPr lang="th-TH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6737" y="70285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1.1 ประเภทของเศษวัสดุในโรงเรียน</a:t>
            </a:r>
            <a:endParaRPr lang="th-TH" sz="3600" b="1" dirty="0"/>
          </a:p>
        </p:txBody>
      </p:sp>
      <p:grpSp>
        <p:nvGrpSpPr>
          <p:cNvPr id="3" name="กลุ่ม 2"/>
          <p:cNvGrpSpPr/>
          <p:nvPr/>
        </p:nvGrpSpPr>
        <p:grpSpPr>
          <a:xfrm>
            <a:off x="100250" y="465906"/>
            <a:ext cx="375228" cy="339193"/>
            <a:chOff x="35496" y="404664"/>
            <a:chExt cx="555248" cy="518864"/>
          </a:xfrm>
          <a:solidFill>
            <a:srgbClr val="CC9900"/>
          </a:solidFill>
        </p:grpSpPr>
        <p:sp>
          <p:nvSpPr>
            <p:cNvPr id="8" name="ดาว 7 แฉก 7"/>
            <p:cNvSpPr/>
            <p:nvPr/>
          </p:nvSpPr>
          <p:spPr>
            <a:xfrm>
              <a:off x="35496" y="404664"/>
              <a:ext cx="360040" cy="359342"/>
            </a:xfrm>
            <a:prstGeom prst="star7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ดาว 7 แฉก 8"/>
            <p:cNvSpPr/>
            <p:nvPr/>
          </p:nvSpPr>
          <p:spPr>
            <a:xfrm>
              <a:off x="357968" y="716027"/>
              <a:ext cx="232776" cy="207501"/>
            </a:xfrm>
            <a:prstGeom prst="star7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1028350" y="5124649"/>
            <a:ext cx="2685643" cy="584775"/>
            <a:chOff x="878245" y="4910674"/>
            <a:chExt cx="2685643" cy="584775"/>
          </a:xfrm>
        </p:grpSpPr>
        <p:sp>
          <p:nvSpPr>
            <p:cNvPr id="25" name="สี่เหลี่ยมผืนผ้ามุมมน 24"/>
            <p:cNvSpPr/>
            <p:nvPr/>
          </p:nvSpPr>
          <p:spPr>
            <a:xfrm>
              <a:off x="878245" y="4910674"/>
              <a:ext cx="2685643" cy="584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6943" y="4910674"/>
              <a:ext cx="2556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</a:rPr>
                <a:t>เศษวัสดุธรรมชาติ</a:t>
              </a:r>
              <a:endParaRPr lang="th-TH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653560" y="1589619"/>
            <a:ext cx="3398757" cy="3454446"/>
            <a:chOff x="318172" y="1478146"/>
            <a:chExt cx="3398757" cy="3454446"/>
          </a:xfrm>
        </p:grpSpPr>
        <p:sp>
          <p:nvSpPr>
            <p:cNvPr id="27" name="วงรี 26"/>
            <p:cNvSpPr/>
            <p:nvPr/>
          </p:nvSpPr>
          <p:spPr>
            <a:xfrm>
              <a:off x="318172" y="1704138"/>
              <a:ext cx="3398757" cy="322845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529997" y="1478146"/>
              <a:ext cx="3090664" cy="3328590"/>
              <a:chOff x="628974" y="1488894"/>
              <a:chExt cx="3090664" cy="3328590"/>
            </a:xfrm>
          </p:grpSpPr>
          <p:grpSp>
            <p:nvGrpSpPr>
              <p:cNvPr id="15" name="กลุ่ม 14"/>
              <p:cNvGrpSpPr/>
              <p:nvPr/>
            </p:nvGrpSpPr>
            <p:grpSpPr>
              <a:xfrm>
                <a:off x="628974" y="1975303"/>
                <a:ext cx="3090664" cy="2842181"/>
                <a:chOff x="1232447" y="1975303"/>
                <a:chExt cx="3090664" cy="2842181"/>
              </a:xfrm>
            </p:grpSpPr>
            <p:grpSp>
              <p:nvGrpSpPr>
                <p:cNvPr id="10" name="กลุ่ม 9"/>
                <p:cNvGrpSpPr/>
                <p:nvPr/>
              </p:nvGrpSpPr>
              <p:grpSpPr>
                <a:xfrm rot="881596">
                  <a:off x="2261086" y="1975303"/>
                  <a:ext cx="2062025" cy="2043299"/>
                  <a:chOff x="6065331" y="1806613"/>
                  <a:chExt cx="1386987" cy="1622386"/>
                </a:xfrm>
              </p:grpSpPr>
              <p:pic>
                <p:nvPicPr>
                  <p:cNvPr id="5" name="รูปภาพ 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BEBA8EAE-BF5A-486C-A8C5-ECC9F3942E4B}">
                        <a14:imgProps xmlns:a14="http://schemas.microsoft.com/office/drawing/2010/main" xmlns="">
                          <a14:imgLayer r:embed="rId4">
                            <a14:imgEffect>
                              <a14:backgroundRemoval t="6224" b="89995" l="9992" r="89969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8558" t="7015" r="10399" b="11591"/>
                  <a:stretch/>
                </p:blipFill>
                <p:spPr>
                  <a:xfrm>
                    <a:off x="6444207" y="1910260"/>
                    <a:ext cx="1008111" cy="1518739"/>
                  </a:xfrm>
                  <a:prstGeom prst="rect">
                    <a:avLst/>
                  </a:prstGeom>
                </p:spPr>
              </p:pic>
              <p:pic>
                <p:nvPicPr>
                  <p:cNvPr id="14" name="รูปภาพ 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BEBA8EAE-BF5A-486C-A8C5-ECC9F3942E4B}">
                        <a14:imgProps xmlns:a14="http://schemas.microsoft.com/office/drawing/2010/main" xmlns="">
                          <a14:imgLayer r:embed="rId4">
                            <a14:imgEffect>
                              <a14:backgroundRemoval t="6224" b="89995" l="9992" r="89969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8558" t="7015" r="10399" b="11591"/>
                  <a:stretch/>
                </p:blipFill>
                <p:spPr>
                  <a:xfrm rot="20292079">
                    <a:off x="6065331" y="1806613"/>
                    <a:ext cx="1008111" cy="15187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" name="รูปภาพ 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34324" b="62523" l="6967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9663" t="34510" b="37828"/>
                <a:stretch/>
              </p:blipFill>
              <p:spPr>
                <a:xfrm>
                  <a:off x="2614485" y="3501008"/>
                  <a:ext cx="1443790" cy="1316476"/>
                </a:xfrm>
                <a:prstGeom prst="rect">
                  <a:avLst/>
                </a:prstGeom>
              </p:spPr>
            </p:pic>
            <p:pic>
              <p:nvPicPr>
                <p:cNvPr id="13" name="รูปภาพ 1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8">
                          <a14:imgEffect>
                            <a14:backgroundRemoval t="34384" b="60825" l="36204" r="656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428" t="34799" r="35706" b="38932"/>
                <a:stretch/>
              </p:blipFill>
              <p:spPr>
                <a:xfrm rot="19817320">
                  <a:off x="1232447" y="3256799"/>
                  <a:ext cx="1415726" cy="1384266"/>
                </a:xfrm>
                <a:prstGeom prst="rect">
                  <a:avLst/>
                </a:prstGeom>
              </p:spPr>
            </p:pic>
          </p:grpSp>
          <p:grpSp>
            <p:nvGrpSpPr>
              <p:cNvPr id="17" name="กลุ่ม 16"/>
              <p:cNvGrpSpPr/>
              <p:nvPr/>
            </p:nvGrpSpPr>
            <p:grpSpPr>
              <a:xfrm rot="18914570">
                <a:off x="671554" y="1798612"/>
                <a:ext cx="1046738" cy="1918857"/>
                <a:chOff x="4051535" y="2674407"/>
                <a:chExt cx="1046738" cy="1918857"/>
              </a:xfrm>
            </p:grpSpPr>
            <p:pic>
              <p:nvPicPr>
                <p:cNvPr id="16" name="รูปภาพ 15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6660" t="55995" r="42642" b="10211"/>
                <a:stretch/>
              </p:blipFill>
              <p:spPr>
                <a:xfrm rot="10061516">
                  <a:off x="4051535" y="2674407"/>
                  <a:ext cx="807544" cy="1918857"/>
                </a:xfrm>
                <a:prstGeom prst="rect">
                  <a:avLst/>
                </a:prstGeom>
              </p:spPr>
            </p:pic>
            <p:pic>
              <p:nvPicPr>
                <p:cNvPr id="22" name="รูปภาพ 21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2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576" t="51690" r="33914" b="11456"/>
                <a:stretch/>
              </p:blipFill>
              <p:spPr>
                <a:xfrm rot="12114150">
                  <a:off x="4621171" y="2997005"/>
                  <a:ext cx="477102" cy="1386590"/>
                </a:xfrm>
                <a:prstGeom prst="rect">
                  <a:avLst/>
                </a:prstGeom>
              </p:spPr>
            </p:pic>
          </p:grpSp>
          <p:pic>
            <p:nvPicPr>
              <p:cNvPr id="24" name="รูปภาพ 2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6660" t="55995" r="42642" b="10211"/>
              <a:stretch/>
            </p:blipFill>
            <p:spPr>
              <a:xfrm rot="10092934">
                <a:off x="1167062" y="1488894"/>
                <a:ext cx="807544" cy="1918857"/>
              </a:xfrm>
              <a:prstGeom prst="rect">
                <a:avLst/>
              </a:pr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5245403" y="5676901"/>
            <a:ext cx="2685642" cy="584775"/>
            <a:chOff x="878246" y="4910674"/>
            <a:chExt cx="2685642" cy="584775"/>
          </a:xfrm>
        </p:grpSpPr>
        <p:sp>
          <p:nvSpPr>
            <p:cNvPr id="33" name="สี่เหลี่ยมผืนผ้ามุมมน 32"/>
            <p:cNvSpPr/>
            <p:nvPr/>
          </p:nvSpPr>
          <p:spPr>
            <a:xfrm>
              <a:off x="878246" y="4910674"/>
              <a:ext cx="2437986" cy="584775"/>
            </a:xfrm>
            <a:prstGeom prst="roundRect">
              <a:avLst/>
            </a:prstGeom>
            <a:solidFill>
              <a:srgbClr val="E62E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6943" y="4910674"/>
              <a:ext cx="2556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</a:rPr>
                <a:t>เศษวัสดุสังเคราะห์</a:t>
              </a:r>
              <a:endParaRPr lang="th-TH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139" y="2129160"/>
            <a:ext cx="3967274" cy="3618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693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2386564" y="1484112"/>
            <a:ext cx="3000583" cy="2305399"/>
            <a:chOff x="2386564" y="1484112"/>
            <a:chExt cx="3000583" cy="2305399"/>
          </a:xfrm>
        </p:grpSpPr>
        <p:sp>
          <p:nvSpPr>
            <p:cNvPr id="3" name="สี่เหลี่ยมผืนผ้า 2"/>
            <p:cNvSpPr/>
            <p:nvPr/>
          </p:nvSpPr>
          <p:spPr>
            <a:xfrm rot="19931093">
              <a:off x="3825875" y="2566318"/>
              <a:ext cx="151698" cy="193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3736220" y="1484112"/>
              <a:ext cx="1650927" cy="1525735"/>
              <a:chOff x="3731947" y="1778412"/>
              <a:chExt cx="1650927" cy="1525735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รูปหกเหลี่ยม 19"/>
              <p:cNvSpPr/>
              <p:nvPr/>
            </p:nvSpPr>
            <p:spPr>
              <a:xfrm>
                <a:off x="3731947" y="1783904"/>
                <a:ext cx="1650927" cy="15202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-5514574"/>
                  <a:satOff val="30963"/>
                  <a:lumOff val="-143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44" name="รูปภาพ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100000" l="0" r="980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122613" y="1778412"/>
                <a:ext cx="1091389" cy="1405458"/>
              </a:xfrm>
              <a:prstGeom prst="rect">
                <a:avLst/>
              </a:prstGeom>
            </p:spPr>
          </p:pic>
        </p:grpSp>
        <p:grpSp>
          <p:nvGrpSpPr>
            <p:cNvPr id="57" name="กลุ่ม 56"/>
            <p:cNvGrpSpPr/>
            <p:nvPr/>
          </p:nvGrpSpPr>
          <p:grpSpPr>
            <a:xfrm>
              <a:off x="2386564" y="2269268"/>
              <a:ext cx="1650927" cy="1520243"/>
              <a:chOff x="2331932" y="2621926"/>
              <a:chExt cx="1650927" cy="152024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2331932" y="2621926"/>
                <a:ext cx="1650927" cy="1520243"/>
                <a:chOff x="1174699" y="1118070"/>
                <a:chExt cx="1383792" cy="1187825"/>
              </a:xfrm>
            </p:grpSpPr>
            <p:sp>
              <p:nvSpPr>
                <p:cNvPr id="28" name="รูปหกเหลี่ยม 27"/>
                <p:cNvSpPr/>
                <p:nvPr/>
              </p:nvSpPr>
              <p:spPr>
                <a:xfrm>
                  <a:off x="1174699" y="1118070"/>
                  <a:ext cx="1383792" cy="118782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4">
                    <a:hueOff val="-5514574"/>
                    <a:satOff val="30963"/>
                    <a:lumOff val="-1437"/>
                    <a:alphaOff val="0"/>
                  </a:schemeClr>
                </a:lnRef>
                <a:fillRef idx="1">
                  <a:schemeClr val="accent4">
                    <a:hueOff val="-5514574"/>
                    <a:satOff val="30963"/>
                    <a:lumOff val="-1437"/>
                    <a:alphaOff val="0"/>
                  </a:schemeClr>
                </a:fillRef>
                <a:effectRef idx="0">
                  <a:schemeClr val="accent4">
                    <a:hueOff val="-5514574"/>
                    <a:satOff val="30963"/>
                    <a:lumOff val="-1437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รูปหกเหลี่ยม 14"/>
                <p:cNvSpPr/>
                <p:nvPr/>
              </p:nvSpPr>
              <p:spPr>
                <a:xfrm>
                  <a:off x="1389000" y="1302023"/>
                  <a:ext cx="955190" cy="819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55880" rIns="0" bIns="55880" numCol="1" spcCol="1270" anchor="ctr" anchorCtr="0">
                  <a:noAutofit/>
                </a:bodyPr>
                <a:lstStyle/>
                <a:p>
                  <a:pPr lvl="0" algn="ctr" defTabSz="1955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4400" kern="1200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2437618" y="3137098"/>
                <a:ext cx="1332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 smtClean="0"/>
                  <a:t>พลาสติก</a:t>
                </a:r>
                <a:endParaRPr lang="th-TH" b="1" dirty="0"/>
              </a:p>
            </p:txBody>
          </p:sp>
        </p:grpSp>
      </p:grpSp>
      <p:grpSp>
        <p:nvGrpSpPr>
          <p:cNvPr id="6" name="กลุ่ม 5"/>
          <p:cNvGrpSpPr/>
          <p:nvPr/>
        </p:nvGrpSpPr>
        <p:grpSpPr>
          <a:xfrm>
            <a:off x="3745703" y="3114884"/>
            <a:ext cx="1650927" cy="3151870"/>
            <a:chOff x="3745703" y="3114884"/>
            <a:chExt cx="1650927" cy="3151870"/>
          </a:xfrm>
        </p:grpSpPr>
        <p:sp>
          <p:nvSpPr>
            <p:cNvPr id="85" name="สี่เหลี่ยมผืนผ้า 84"/>
            <p:cNvSpPr/>
            <p:nvPr/>
          </p:nvSpPr>
          <p:spPr>
            <a:xfrm rot="5400000">
              <a:off x="4535778" y="4588486"/>
              <a:ext cx="151698" cy="193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7" name="กลุ่ม 46"/>
            <p:cNvGrpSpPr/>
            <p:nvPr/>
          </p:nvGrpSpPr>
          <p:grpSpPr>
            <a:xfrm>
              <a:off x="3745703" y="4746511"/>
              <a:ext cx="1650927" cy="1520243"/>
              <a:chOff x="5139236" y="4276687"/>
              <a:chExt cx="1650927" cy="152024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รูปหกเหลี่ยม 15"/>
              <p:cNvSpPr/>
              <p:nvPr/>
            </p:nvSpPr>
            <p:spPr>
              <a:xfrm>
                <a:off x="5139236" y="4276687"/>
                <a:ext cx="1650927" cy="1520243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rgbClr val="50DE4A"/>
                </a:solidFill>
              </a:ln>
            </p:spPr>
            <p:style>
              <a:lnRef idx="2">
                <a:schemeClr val="accent4">
                  <a:hueOff val="-2757287"/>
                  <a:satOff val="15482"/>
                  <a:lumOff val="-71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46" name="รูปภาพ 4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93551" y="4446880"/>
                <a:ext cx="942296" cy="1149964"/>
              </a:xfrm>
              <a:prstGeom prst="rect">
                <a:avLst/>
              </a:prstGeom>
            </p:spPr>
          </p:pic>
        </p:grpSp>
        <p:grpSp>
          <p:nvGrpSpPr>
            <p:cNvPr id="59" name="กลุ่ม 58"/>
            <p:cNvGrpSpPr/>
            <p:nvPr/>
          </p:nvGrpSpPr>
          <p:grpSpPr>
            <a:xfrm>
              <a:off x="3745703" y="3114884"/>
              <a:ext cx="1650927" cy="1520243"/>
              <a:chOff x="3731947" y="3441075"/>
              <a:chExt cx="1650927" cy="152024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กลุ่ม 13"/>
              <p:cNvGrpSpPr/>
              <p:nvPr/>
            </p:nvGrpSpPr>
            <p:grpSpPr>
              <a:xfrm>
                <a:off x="3731947" y="3441075"/>
                <a:ext cx="1650927" cy="1520243"/>
                <a:chOff x="2348179" y="1758103"/>
                <a:chExt cx="1383792" cy="1187825"/>
              </a:xfrm>
            </p:grpSpPr>
            <p:sp>
              <p:nvSpPr>
                <p:cNvPr id="30" name="รูปหกเหลี่ยม 29"/>
                <p:cNvSpPr/>
                <p:nvPr/>
              </p:nvSpPr>
              <p:spPr>
                <a:xfrm>
                  <a:off x="2348179" y="1758103"/>
                  <a:ext cx="1383792" cy="118782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4">
                    <a:hueOff val="-2757287"/>
                    <a:satOff val="15482"/>
                    <a:lumOff val="-719"/>
                    <a:alphaOff val="0"/>
                  </a:schemeClr>
                </a:lnRef>
                <a:fillRef idx="1">
                  <a:schemeClr val="accent4">
                    <a:hueOff val="-2757287"/>
                    <a:satOff val="15482"/>
                    <a:lumOff val="-719"/>
                    <a:alphaOff val="0"/>
                  </a:schemeClr>
                </a:fillRef>
                <a:effectRef idx="0">
                  <a:schemeClr val="accent4">
                    <a:hueOff val="-2757287"/>
                    <a:satOff val="15482"/>
                    <a:lumOff val="-71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รูปหกเหลี่ยม 9"/>
                <p:cNvSpPr/>
                <p:nvPr/>
              </p:nvSpPr>
              <p:spPr>
                <a:xfrm>
                  <a:off x="2562480" y="1942056"/>
                  <a:ext cx="955190" cy="819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34290" rIns="0" bIns="3429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700" kern="1200" dirty="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881854" y="3951231"/>
                <a:ext cx="1332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 smtClean="0"/>
                  <a:t>แก้ว</a:t>
                </a:r>
                <a:endParaRPr lang="th-TH" b="1" dirty="0"/>
              </a:p>
            </p:txBody>
          </p:sp>
        </p:grpSp>
      </p:grpSp>
      <p:grpSp>
        <p:nvGrpSpPr>
          <p:cNvPr id="7" name="กลุ่ม 6"/>
          <p:cNvGrpSpPr/>
          <p:nvPr/>
        </p:nvGrpSpPr>
        <p:grpSpPr>
          <a:xfrm>
            <a:off x="5103714" y="2320365"/>
            <a:ext cx="1681673" cy="3132569"/>
            <a:chOff x="5046637" y="2293326"/>
            <a:chExt cx="1681673" cy="3132569"/>
          </a:xfrm>
        </p:grpSpPr>
        <p:sp>
          <p:nvSpPr>
            <p:cNvPr id="86" name="สี่เหลี่ยมผืนผ้า 85"/>
            <p:cNvSpPr/>
            <p:nvPr/>
          </p:nvSpPr>
          <p:spPr>
            <a:xfrm rot="5400000">
              <a:off x="5842120" y="3768393"/>
              <a:ext cx="151698" cy="193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0" name="กลุ่ม 59"/>
            <p:cNvGrpSpPr/>
            <p:nvPr/>
          </p:nvGrpSpPr>
          <p:grpSpPr>
            <a:xfrm>
              <a:off x="5077383" y="2293326"/>
              <a:ext cx="1650927" cy="1520243"/>
              <a:chOff x="5063627" y="2619517"/>
              <a:chExt cx="1650927" cy="152024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" name="กลุ่ม 21"/>
              <p:cNvGrpSpPr/>
              <p:nvPr/>
            </p:nvGrpSpPr>
            <p:grpSpPr>
              <a:xfrm>
                <a:off x="5063627" y="2619517"/>
                <a:ext cx="1650927" cy="1520243"/>
                <a:chOff x="3464380" y="1116188"/>
                <a:chExt cx="1383792" cy="1187825"/>
              </a:xfrm>
            </p:grpSpPr>
            <p:sp>
              <p:nvSpPr>
                <p:cNvPr id="26" name="รูปหกเหลี่ยม 25"/>
                <p:cNvSpPr/>
                <p:nvPr/>
              </p:nvSpPr>
              <p:spPr>
                <a:xfrm>
                  <a:off x="3464380" y="1116188"/>
                  <a:ext cx="1383792" cy="118782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4">
                    <a:hueOff val="-8271860"/>
                    <a:satOff val="46445"/>
                    <a:lumOff val="-2156"/>
                    <a:alphaOff val="0"/>
                  </a:schemeClr>
                </a:lnRef>
                <a:fillRef idx="1">
                  <a:schemeClr val="accent4">
                    <a:hueOff val="-8271860"/>
                    <a:satOff val="46445"/>
                    <a:lumOff val="-2156"/>
                    <a:alphaOff val="0"/>
                  </a:schemeClr>
                </a:fillRef>
                <a:effectRef idx="0">
                  <a:schemeClr val="accent4">
                    <a:hueOff val="-8271860"/>
                    <a:satOff val="46445"/>
                    <a:lumOff val="-215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รูปหกเหลี่ยม 19"/>
                <p:cNvSpPr/>
                <p:nvPr/>
              </p:nvSpPr>
              <p:spPr>
                <a:xfrm>
                  <a:off x="3742056" y="1300141"/>
                  <a:ext cx="955190" cy="819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34290" rIns="0" bIns="3429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700" kern="1200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5273418" y="3189613"/>
                <a:ext cx="1332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 smtClean="0"/>
                  <a:t>โลหะ</a:t>
                </a:r>
                <a:endParaRPr lang="th-TH" b="1" dirty="0"/>
              </a:p>
            </p:txBody>
          </p:sp>
        </p:grpSp>
        <p:grpSp>
          <p:nvGrpSpPr>
            <p:cNvPr id="68" name="กลุ่ม 67"/>
            <p:cNvGrpSpPr/>
            <p:nvPr/>
          </p:nvGrpSpPr>
          <p:grpSpPr>
            <a:xfrm>
              <a:off x="5046637" y="3905652"/>
              <a:ext cx="1650927" cy="1520243"/>
              <a:chOff x="6630551" y="3128938"/>
              <a:chExt cx="1650927" cy="152024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รูปหกเหลี่ยม 23"/>
              <p:cNvSpPr/>
              <p:nvPr/>
            </p:nvSpPr>
            <p:spPr>
              <a:xfrm>
                <a:off x="6630551" y="3128938"/>
                <a:ext cx="1650927" cy="152024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4">
                  <a:hueOff val="-8271860"/>
                  <a:satOff val="46445"/>
                  <a:lumOff val="-215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41" name="รูปภาพ 4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754595" y="3293554"/>
                <a:ext cx="1305311" cy="1044848"/>
              </a:xfrm>
              <a:prstGeom prst="rect">
                <a:avLst/>
              </a:prstGeom>
            </p:spPr>
          </p:pic>
        </p:grpSp>
      </p:grpSp>
      <p:grpSp>
        <p:nvGrpSpPr>
          <p:cNvPr id="4" name="กลุ่ม 3"/>
          <p:cNvGrpSpPr/>
          <p:nvPr/>
        </p:nvGrpSpPr>
        <p:grpSpPr>
          <a:xfrm>
            <a:off x="1023639" y="3097431"/>
            <a:ext cx="3013853" cy="2355368"/>
            <a:chOff x="1023639" y="3097431"/>
            <a:chExt cx="3013853" cy="2355368"/>
          </a:xfrm>
        </p:grpSpPr>
        <p:sp>
          <p:nvSpPr>
            <p:cNvPr id="84" name="สี่เหลี่ยมผืนผ้า 83"/>
            <p:cNvSpPr/>
            <p:nvPr/>
          </p:nvSpPr>
          <p:spPr>
            <a:xfrm rot="1503919">
              <a:off x="2485835" y="4135031"/>
              <a:ext cx="151698" cy="193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8" name="กลุ่ม 57"/>
            <p:cNvGrpSpPr/>
            <p:nvPr/>
          </p:nvGrpSpPr>
          <p:grpSpPr>
            <a:xfrm>
              <a:off x="2386565" y="3932556"/>
              <a:ext cx="1650927" cy="1520243"/>
              <a:chOff x="2331932" y="4279097"/>
              <a:chExt cx="1650927" cy="152024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กลุ่ม 9"/>
              <p:cNvGrpSpPr/>
              <p:nvPr/>
            </p:nvGrpSpPr>
            <p:grpSpPr>
              <a:xfrm>
                <a:off x="2331932" y="4279097"/>
                <a:ext cx="1650927" cy="1520243"/>
                <a:chOff x="1174699" y="2412882"/>
                <a:chExt cx="1383792" cy="1187825"/>
              </a:xfrm>
            </p:grpSpPr>
            <p:sp>
              <p:nvSpPr>
                <p:cNvPr id="32" name="รูปหกเหลี่ยม 31"/>
                <p:cNvSpPr/>
                <p:nvPr/>
              </p:nvSpPr>
              <p:spPr>
                <a:xfrm>
                  <a:off x="1174699" y="2412882"/>
                  <a:ext cx="1383792" cy="118782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รูปหกเหลี่ยม 4"/>
                <p:cNvSpPr/>
                <p:nvPr/>
              </p:nvSpPr>
              <p:spPr>
                <a:xfrm>
                  <a:off x="1389000" y="2596835"/>
                  <a:ext cx="955190" cy="819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34290" rIns="0" bIns="3429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700" kern="120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2538857" y="4785237"/>
                <a:ext cx="14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 smtClean="0"/>
                  <a:t>เศษกระดาษ</a:t>
                </a:r>
                <a:endParaRPr lang="th-TH" b="1" dirty="0"/>
              </a:p>
            </p:txBody>
          </p:sp>
        </p:grpSp>
        <p:grpSp>
          <p:nvGrpSpPr>
            <p:cNvPr id="69" name="กลุ่ม 68"/>
            <p:cNvGrpSpPr/>
            <p:nvPr/>
          </p:nvGrpSpPr>
          <p:grpSpPr>
            <a:xfrm>
              <a:off x="1023639" y="3097431"/>
              <a:ext cx="1650927" cy="1520243"/>
              <a:chOff x="1391249" y="3281301"/>
              <a:chExt cx="1650927" cy="152024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รูปหกเหลี่ยม 11"/>
              <p:cNvSpPr/>
              <p:nvPr/>
            </p:nvSpPr>
            <p:spPr>
              <a:xfrm>
                <a:off x="1391249" y="3281301"/>
                <a:ext cx="1650927" cy="15202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5" name="รูปภาพ 54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65977" y="3527570"/>
                <a:ext cx="1300790" cy="984039"/>
              </a:xfrm>
              <a:prstGeom prst="rect">
                <a:avLst/>
              </a:prstGeom>
            </p:spPr>
          </p:pic>
        </p:grpSp>
      </p:grpSp>
      <p:sp>
        <p:nvSpPr>
          <p:cNvPr id="62" name="TextBox 61"/>
          <p:cNvSpPr txBox="1"/>
          <p:nvPr/>
        </p:nvSpPr>
        <p:spPr>
          <a:xfrm>
            <a:off x="5943" y="3189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</a:rPr>
              <a:t>1. เศษวัสดุในโรงเรียน</a:t>
            </a:r>
            <a:endParaRPr lang="th-TH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9512" y="37968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1.1 ประเภทของเศษวัสดุในโรงเรียน</a:t>
            </a:r>
            <a:endParaRPr lang="th-TH" sz="3600" b="1" dirty="0"/>
          </a:p>
        </p:txBody>
      </p:sp>
      <p:grpSp>
        <p:nvGrpSpPr>
          <p:cNvPr id="67" name="กลุ่ม 66"/>
          <p:cNvGrpSpPr/>
          <p:nvPr/>
        </p:nvGrpSpPr>
        <p:grpSpPr>
          <a:xfrm>
            <a:off x="156774" y="2150321"/>
            <a:ext cx="1865393" cy="851143"/>
            <a:chOff x="199101" y="1630539"/>
            <a:chExt cx="2089764" cy="1078382"/>
          </a:xfrm>
        </p:grpSpPr>
        <p:sp>
          <p:nvSpPr>
            <p:cNvPr id="64" name="คำบรรยายภาพแบบสี่เหลี่ยมมุมมน 63"/>
            <p:cNvSpPr/>
            <p:nvPr/>
          </p:nvSpPr>
          <p:spPr>
            <a:xfrm>
              <a:off x="214852" y="1630539"/>
              <a:ext cx="1980884" cy="1078382"/>
            </a:xfrm>
            <a:prstGeom prst="wedgeRoundRectCallout">
              <a:avLst>
                <a:gd name="adj1" fmla="val -1585"/>
                <a:gd name="adj2" fmla="val 7880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9101" y="1739021"/>
              <a:ext cx="208976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dirty="0" smtClean="0"/>
                <a:t>เก็บโดยการม้วน</a:t>
              </a:r>
            </a:p>
            <a:p>
              <a:r>
                <a:rPr lang="th-TH" sz="2200" dirty="0" smtClean="0"/>
                <a:t>หรือวางเรียงซ้อนกัน</a:t>
              </a:r>
              <a:endParaRPr lang="th-TH" sz="2200" dirty="0"/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5428553" y="900552"/>
            <a:ext cx="2628252" cy="924869"/>
            <a:chOff x="155324" y="1630538"/>
            <a:chExt cx="2851349" cy="924869"/>
          </a:xfrm>
          <a:effectLst/>
        </p:grpSpPr>
        <p:sp>
          <p:nvSpPr>
            <p:cNvPr id="71" name="คำบรรยายภาพแบบสี่เหลี่ยมมุมมน 70"/>
            <p:cNvSpPr/>
            <p:nvPr/>
          </p:nvSpPr>
          <p:spPr>
            <a:xfrm>
              <a:off x="214851" y="1630538"/>
              <a:ext cx="2585591" cy="924869"/>
            </a:xfrm>
            <a:prstGeom prst="wedgeRoundRectCallout">
              <a:avLst>
                <a:gd name="adj1" fmla="val -61458"/>
                <a:gd name="adj2" fmla="val 3311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5324" y="1708251"/>
              <a:ext cx="285134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dirty="0" smtClean="0"/>
                <a:t>- ล้างให้สะอาด เช็ดให้แห้ง</a:t>
              </a:r>
            </a:p>
            <a:p>
              <a:r>
                <a:rPr lang="th-TH" sz="2200" dirty="0" smtClean="0"/>
                <a:t>- เก็บใส่ถุงหรือวางเรียงซ้อนกัน</a:t>
              </a:r>
              <a:endParaRPr lang="th-TH" sz="2200" dirty="0"/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155822" y="5539322"/>
            <a:ext cx="3393475" cy="1058030"/>
            <a:chOff x="-659166" y="1678666"/>
            <a:chExt cx="3113779" cy="1272690"/>
          </a:xfrm>
        </p:grpSpPr>
        <p:sp>
          <p:nvSpPr>
            <p:cNvPr id="75" name="คำบรรยายภาพแบบสี่เหลี่ยมมุมมน 74"/>
            <p:cNvSpPr/>
            <p:nvPr/>
          </p:nvSpPr>
          <p:spPr>
            <a:xfrm>
              <a:off x="-637429" y="1678666"/>
              <a:ext cx="2940513" cy="1272690"/>
            </a:xfrm>
            <a:prstGeom prst="wedgeRoundRectCallout">
              <a:avLst>
                <a:gd name="adj1" fmla="val 61138"/>
                <a:gd name="adj2" fmla="val -41422"/>
                <a:gd name="adj3" fmla="val 16667"/>
              </a:avLst>
            </a:prstGeom>
            <a:solidFill>
              <a:srgbClr val="DAF8D8"/>
            </a:solidFill>
            <a:ln>
              <a:solidFill>
                <a:srgbClr val="50DE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659166" y="1808146"/>
              <a:ext cx="31137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dirty="0" smtClean="0"/>
                <a:t>- ล้าง</a:t>
              </a:r>
              <a:r>
                <a:rPr lang="th-TH" sz="2200" dirty="0"/>
                <a:t>ให้สะอาด เช็ดให้</a:t>
              </a:r>
              <a:r>
                <a:rPr lang="th-TH" sz="2200" dirty="0" smtClean="0"/>
                <a:t>แห้ง </a:t>
              </a:r>
            </a:p>
            <a:p>
              <a:r>
                <a:rPr lang="th-TH" sz="2200" dirty="0" smtClean="0"/>
                <a:t>- นำกระดาษมาพันรอบขวดก่อนเก็บใส่ลัง </a:t>
              </a:r>
            </a:p>
          </p:txBody>
        </p:sp>
      </p:grpSp>
      <p:grpSp>
        <p:nvGrpSpPr>
          <p:cNvPr id="81" name="กลุ่ม 80"/>
          <p:cNvGrpSpPr/>
          <p:nvPr/>
        </p:nvGrpSpPr>
        <p:grpSpPr>
          <a:xfrm>
            <a:off x="6631094" y="3404725"/>
            <a:ext cx="2445277" cy="901837"/>
            <a:chOff x="6832866" y="3350316"/>
            <a:chExt cx="2445277" cy="901837"/>
          </a:xfrm>
        </p:grpSpPr>
        <p:sp>
          <p:nvSpPr>
            <p:cNvPr id="78" name="คำบรรยายภาพแบบสี่เหลี่ยมมุมมน 77"/>
            <p:cNvSpPr/>
            <p:nvPr/>
          </p:nvSpPr>
          <p:spPr>
            <a:xfrm>
              <a:off x="6844976" y="3350316"/>
              <a:ext cx="2179765" cy="901837"/>
            </a:xfrm>
            <a:prstGeom prst="wedgeRoundRectCallout">
              <a:avLst>
                <a:gd name="adj1" fmla="val -45097"/>
                <a:gd name="adj2" fmla="val 73968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สี่เหลี่ยมผืนผ้า 79"/>
            <p:cNvSpPr/>
            <p:nvPr/>
          </p:nvSpPr>
          <p:spPr>
            <a:xfrm>
              <a:off x="6832866" y="3378558"/>
              <a:ext cx="24452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200" dirty="0" smtClean="0"/>
                <a:t>- ล้าง</a:t>
              </a:r>
              <a:r>
                <a:rPr lang="th-TH" sz="2200" dirty="0"/>
                <a:t>ให้สะอาด เช็ดให้แห้ง</a:t>
              </a:r>
            </a:p>
            <a:p>
              <a:r>
                <a:rPr lang="th-TH" sz="2200" dirty="0" smtClean="0"/>
                <a:t>- เก็บใส่ตะกร้าหรือกล่อง</a:t>
              </a:r>
              <a:endParaRPr lang="th-TH" sz="2200" dirty="0"/>
            </a:p>
          </p:txBody>
        </p:sp>
      </p:grpSp>
      <p:sp>
        <p:nvSpPr>
          <p:cNvPr id="82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16</a:t>
            </a:fld>
            <a:endParaRPr lang="th-TH" sz="1600" dirty="0">
              <a:solidFill>
                <a:prstClr val="black"/>
              </a:solidFill>
            </a:endParaRPr>
          </a:p>
        </p:txBody>
      </p:sp>
      <p:pic>
        <p:nvPicPr>
          <p:cNvPr id="6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18607"/>
            <a:ext cx="121905" cy="182857"/>
          </a:xfrm>
          <a:prstGeom prst="rect">
            <a:avLst/>
          </a:prstGeom>
        </p:spPr>
      </p:pic>
      <p:pic>
        <p:nvPicPr>
          <p:cNvPr id="7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203878"/>
            <a:ext cx="121905" cy="182857"/>
          </a:xfrm>
          <a:prstGeom prst="rect">
            <a:avLst/>
          </a:prstGeom>
        </p:spPr>
      </p:pic>
      <p:pic>
        <p:nvPicPr>
          <p:cNvPr id="7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409" y="6016091"/>
            <a:ext cx="121905" cy="182857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399694"/>
            <a:ext cx="121905" cy="182857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644551" y="988142"/>
            <a:ext cx="1779565" cy="5686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วิธีเก็บรักษา 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382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17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</a:rPr>
              <a:t>1. เศษวัสดุในโรงเรียน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2798974" y="1030828"/>
            <a:ext cx="4320480" cy="1280178"/>
            <a:chOff x="1771104" y="1129104"/>
            <a:chExt cx="4320480" cy="1280178"/>
          </a:xfrm>
        </p:grpSpPr>
        <p:sp>
          <p:nvSpPr>
            <p:cNvPr id="19" name="รูปห้าเหลี่ยม 18"/>
            <p:cNvSpPr/>
            <p:nvPr/>
          </p:nvSpPr>
          <p:spPr>
            <a:xfrm>
              <a:off x="2913100" y="1392989"/>
              <a:ext cx="3178484" cy="783724"/>
            </a:xfrm>
            <a:prstGeom prst="homePlate">
              <a:avLst/>
            </a:prstGeom>
            <a:solidFill>
              <a:srgbClr val="E68900"/>
            </a:solidFill>
            <a:ln w="47625" cap="flat" cmpd="dbl" algn="ctr">
              <a:solidFill>
                <a:srgbClr val="FFFFFF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3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บูรณา</a:t>
              </a:r>
              <a:r>
                <a:rPr lang="th-TH" sz="3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การอาเซียน</a:t>
              </a:r>
            </a:p>
          </p:txBody>
        </p:sp>
        <p:pic>
          <p:nvPicPr>
            <p:cNvPr id="20" name="Picture 1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1104" y="1129104"/>
              <a:ext cx="1368152" cy="1280178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" name="กลุ่ม 1"/>
          <p:cNvGrpSpPr/>
          <p:nvPr/>
        </p:nvGrpSpPr>
        <p:grpSpPr>
          <a:xfrm>
            <a:off x="2324711" y="2453715"/>
            <a:ext cx="5213883" cy="2382637"/>
            <a:chOff x="3805677" y="2374297"/>
            <a:chExt cx="5213883" cy="2382637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3854776" y="2374297"/>
              <a:ext cx="5029685" cy="2262952"/>
              <a:chOff x="1774726" y="1848596"/>
              <a:chExt cx="5688632" cy="3441946"/>
            </a:xfrm>
            <a:solidFill>
              <a:srgbClr val="FFFF99"/>
            </a:solidFill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1774726" y="1988840"/>
                <a:ext cx="5688632" cy="330170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D8F67">
                        <a:lumMod val="50000"/>
                      </a:srgbClr>
                    </a:solidFill>
                    <a:effectLst/>
                    <a:uLnTx/>
                    <a:uFillTx/>
                    <a:latin typeface="Angsana New"/>
                    <a:ea typeface="+mn-ea"/>
                    <a:cs typeface="Angsana New"/>
                  </a:rPr>
                  <a:t>   </a:t>
                </a:r>
                <a:endPara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31" name="วงรี 30"/>
              <p:cNvSpPr/>
              <p:nvPr/>
            </p:nvSpPr>
            <p:spPr>
              <a:xfrm>
                <a:off x="2674479" y="1848596"/>
                <a:ext cx="324097" cy="428275"/>
              </a:xfrm>
              <a:prstGeom prst="ellipse">
                <a:avLst/>
              </a:prstGeom>
              <a:solidFill>
                <a:schemeClr val="accent6"/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</p:grpSp>
        <p:sp>
          <p:nvSpPr>
            <p:cNvPr id="34" name="วงรี 33"/>
            <p:cNvSpPr/>
            <p:nvPr/>
          </p:nvSpPr>
          <p:spPr>
            <a:xfrm>
              <a:off x="4139952" y="2593804"/>
              <a:ext cx="286555" cy="281575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35" name="วงรี 34"/>
            <p:cNvSpPr/>
            <p:nvPr/>
          </p:nvSpPr>
          <p:spPr>
            <a:xfrm>
              <a:off x="3805677" y="2996952"/>
              <a:ext cx="286555" cy="281575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36" name="วงรี 35"/>
            <p:cNvSpPr/>
            <p:nvPr/>
          </p:nvSpPr>
          <p:spPr>
            <a:xfrm>
              <a:off x="8733005" y="3570562"/>
              <a:ext cx="286555" cy="281575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8446450" y="4113837"/>
              <a:ext cx="286555" cy="281575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38" name="วงรี 37"/>
            <p:cNvSpPr/>
            <p:nvPr/>
          </p:nvSpPr>
          <p:spPr>
            <a:xfrm>
              <a:off x="8028384" y="4475359"/>
              <a:ext cx="286555" cy="281575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2655812" y="3154239"/>
            <a:ext cx="4606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ประเทศไทยนำเข้าเศษวัสดุสังเคราะห์ประเภทเศษโลหะจากประเทศกัมพูชาและลาว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283" y="38449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1.1 ประเภทของเศษวัสดุในโรงเรียน</a:t>
            </a:r>
            <a:endParaRPr lang="th-TH" sz="3600" b="1" dirty="0"/>
          </a:p>
        </p:txBody>
      </p:sp>
      <p:pic>
        <p:nvPicPr>
          <p:cNvPr id="14" name="Picture 2" descr="T:\56-01-0565 PowerPoint เศรษฐศาสตร์ ม.2\หน่วย 2 (ส่งจัดหน้า)\Graphic Design\Link\part 1\p2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51"/>
          <a:stretch/>
        </p:blipFill>
        <p:spPr bwMode="auto">
          <a:xfrm>
            <a:off x="5580112" y="4856110"/>
            <a:ext cx="3365010" cy="21699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:\56-01-0565 PowerPoint เศรษฐศาสตร์ ม.2\หน่วย 2 (ส่งจัดหน้า)\Graphic Design\Link\part 1\p2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52"/>
          <a:stretch/>
        </p:blipFill>
        <p:spPr bwMode="auto">
          <a:xfrm>
            <a:off x="-89537" y="4885373"/>
            <a:ext cx="3290643" cy="221819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45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</a:rPr>
              <a:t>1. เศษวัสดุในโรงเรียน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795" y="33236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1.1 ประเภทของเศษวัสดุในโรงเรียน</a:t>
            </a:r>
            <a:endParaRPr lang="th-TH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6800" y="962924"/>
            <a:ext cx="868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solidFill>
                  <a:schemeClr val="accent1"/>
                </a:solidFill>
              </a:rPr>
              <a:t>คำชี้แจง </a:t>
            </a:r>
            <a:r>
              <a:rPr lang="th-TH" dirty="0" smtClean="0"/>
              <a:t>นักเรียนสำรวจเศษวัสดุในโรงเรียนพร้อมกับจัดประเภทของเศษวัสดุ</a:t>
            </a:r>
          </a:p>
          <a:p>
            <a:r>
              <a:rPr lang="th-TH" dirty="0"/>
              <a:t> </a:t>
            </a:r>
            <a:r>
              <a:rPr lang="th-TH" dirty="0" smtClean="0"/>
              <a:t>             และการนำไปใช้ แล้วบันทึก</a:t>
            </a:r>
            <a:endParaRPr lang="th-TH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3146790" y="1954003"/>
            <a:ext cx="2808312" cy="864096"/>
            <a:chOff x="3203848" y="2062101"/>
            <a:chExt cx="2808312" cy="864096"/>
          </a:xfrm>
        </p:grpSpPr>
        <p:sp>
          <p:nvSpPr>
            <p:cNvPr id="8" name="คลื่นคู่ 7"/>
            <p:cNvSpPr/>
            <p:nvPr/>
          </p:nvSpPr>
          <p:spPr>
            <a:xfrm>
              <a:off x="3203848" y="2062101"/>
              <a:ext cx="2664296" cy="864096"/>
            </a:xfrm>
            <a:prstGeom prst="doubleWav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2201761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solidFill>
                    <a:schemeClr val="bg1"/>
                  </a:solidFill>
                </a:rPr>
                <a:t>บันทึกผลการสำรวจ</a:t>
              </a:r>
              <a:endParaRPr lang="th-TH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942428" y="3052196"/>
            <a:ext cx="7175192" cy="3192590"/>
            <a:chOff x="961204" y="3101633"/>
            <a:chExt cx="7175192" cy="31925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1" name="กลุ่ม 60"/>
            <p:cNvGrpSpPr/>
            <p:nvPr/>
          </p:nvGrpSpPr>
          <p:grpSpPr>
            <a:xfrm>
              <a:off x="961204" y="3101633"/>
              <a:ext cx="7175192" cy="3192590"/>
              <a:chOff x="961204" y="3101633"/>
              <a:chExt cx="7175192" cy="3192590"/>
            </a:xfrm>
          </p:grpSpPr>
          <p:sp>
            <p:nvSpPr>
              <p:cNvPr id="13" name="สี่เหลี่ยมผืนผ้า 12"/>
              <p:cNvSpPr/>
              <p:nvPr/>
            </p:nvSpPr>
            <p:spPr>
              <a:xfrm>
                <a:off x="961204" y="3101633"/>
                <a:ext cx="7175192" cy="1176366"/>
              </a:xfrm>
              <a:prstGeom prst="rect">
                <a:avLst/>
              </a:prstGeom>
              <a:solidFill>
                <a:srgbClr val="9F5FCF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961204" y="4277999"/>
                <a:ext cx="7175192" cy="504056"/>
              </a:xfrm>
              <a:prstGeom prst="rect">
                <a:avLst/>
              </a:prstGeom>
              <a:solidFill>
                <a:srgbClr val="ECD1FF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961204" y="4782055"/>
                <a:ext cx="7175192" cy="504056"/>
              </a:xfrm>
              <a:prstGeom prst="rect">
                <a:avLst/>
              </a:prstGeom>
              <a:solidFill>
                <a:srgbClr val="DAA3FF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961204" y="5286111"/>
                <a:ext cx="7175192" cy="504056"/>
              </a:xfrm>
              <a:prstGeom prst="rect">
                <a:avLst/>
              </a:prstGeom>
              <a:solidFill>
                <a:srgbClr val="ECD1FF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961204" y="5790167"/>
                <a:ext cx="7175192" cy="504056"/>
              </a:xfrm>
              <a:prstGeom prst="rect">
                <a:avLst/>
              </a:prstGeom>
              <a:solidFill>
                <a:srgbClr val="DAA3FF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2580348" y="3569687"/>
                <a:ext cx="5556048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3779394" y="3569686"/>
                <a:ext cx="0" cy="2724537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ตัวเชื่อมต่อตรง 25"/>
              <p:cNvCxnSpPr/>
              <p:nvPr/>
            </p:nvCxnSpPr>
            <p:spPr>
              <a:xfrm>
                <a:off x="4920608" y="3551684"/>
                <a:ext cx="0" cy="2742539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981479" y="3458983"/>
                <a:ext cx="1549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smtClean="0"/>
                  <a:t>ชื่อเศษวัสดุ</a:t>
                </a:r>
                <a:endParaRPr lang="th-TH" sz="24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14267" y="3116112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smtClean="0"/>
                  <a:t>ประเภทของเศษวัสดุ</a:t>
                </a:r>
                <a:endParaRPr lang="th-TH" sz="24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1559" y="3534183"/>
                <a:ext cx="14645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smtClean="0"/>
                  <a:t>เศษวัสดุ</a:t>
                </a:r>
              </a:p>
              <a:p>
                <a:pPr algn="ctr"/>
                <a:r>
                  <a:rPr lang="th-TH" sz="2400" b="1" dirty="0" smtClean="0"/>
                  <a:t>สังเคราะห์</a:t>
                </a:r>
                <a:endParaRPr lang="th-TH" sz="24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634384" y="3551684"/>
                <a:ext cx="14645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smtClean="0"/>
                  <a:t>เศษวัสดุ</a:t>
                </a:r>
              </a:p>
              <a:p>
                <a:pPr algn="ctr"/>
                <a:r>
                  <a:rPr lang="th-TH" sz="2400" b="1" dirty="0" smtClean="0"/>
                  <a:t>ธรรมชาติ</a:t>
                </a:r>
                <a:endParaRPr lang="th-TH" sz="2400" b="1" dirty="0"/>
              </a:p>
            </p:txBody>
          </p:sp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2580348" y="3101634"/>
                <a:ext cx="0" cy="3192589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5134831" y="3689815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/>
                <a:t>การนำไปใช้</a:t>
              </a:r>
              <a:endParaRPr lang="th-TH" sz="24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42428" y="4255564"/>
            <a:ext cx="161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กระป๋องน้ำอัดลม</a:t>
            </a:r>
            <a:endParaRPr lang="th-TH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952565" y="5257869"/>
            <a:ext cx="156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กล่องนม</a:t>
            </a:r>
            <a:endParaRPr lang="th-TH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942428" y="4775663"/>
            <a:ext cx="75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กิ่งไม้</a:t>
            </a:r>
            <a:endParaRPr lang="th-TH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934506" y="5761925"/>
            <a:ext cx="151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เปลือกไข่</a:t>
            </a:r>
            <a:endParaRPr lang="th-TH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003971" y="431255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agneto"/>
              </a:rPr>
              <a:t>√</a:t>
            </a:r>
            <a:endParaRPr lang="th-TH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4154902" y="4753813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agneto"/>
              </a:rPr>
              <a:t>√</a:t>
            </a:r>
            <a:endParaRPr lang="th-TH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003971" y="5303730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agneto"/>
              </a:rPr>
              <a:t>√</a:t>
            </a:r>
            <a:endParaRPr lang="th-TH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133980" y="5783121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agneto"/>
              </a:rPr>
              <a:t>√</a:t>
            </a:r>
            <a:endParaRPr lang="th-TH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955644" y="4292007"/>
            <a:ext cx="286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ประดิษฐ์ที่รองแก้ว </a:t>
            </a:r>
            <a:r>
              <a:rPr lang="th-TH" sz="2400" dirty="0" err="1" smtClean="0"/>
              <a:t>โมไบล์</a:t>
            </a:r>
            <a:endParaRPr lang="th-TH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944992" y="4774217"/>
            <a:ext cx="28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ประดิษฐ์ที่แขวนผ้าเช็ดมือ</a:t>
            </a:r>
            <a:endParaRPr lang="th-TH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4966295" y="5279065"/>
            <a:ext cx="284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ประดิษฐ์หมวก กระเป๋า</a:t>
            </a:r>
            <a:endParaRPr lang="th-TH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988516" y="5767028"/>
            <a:ext cx="312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ประดิษฐ์งานโมเสก ตุ๊กตาล้มลุก</a:t>
            </a:r>
            <a:endParaRPr lang="th-TH" sz="2400" dirty="0"/>
          </a:p>
        </p:txBody>
      </p:sp>
      <p:sp>
        <p:nvSpPr>
          <p:cNvPr id="37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18</a:t>
            </a:fld>
            <a:endParaRPr lang="th-TH" sz="1600" dirty="0">
              <a:solidFill>
                <a:prstClr val="black"/>
              </a:solidFill>
            </a:endParaRPr>
          </a:p>
        </p:txBody>
      </p:sp>
      <p:pic>
        <p:nvPicPr>
          <p:cNvPr id="38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172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587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5" grpId="0"/>
      <p:bldP spid="55" grpId="1"/>
      <p:bldP spid="56" grpId="0" build="allAtOnce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45" y="389656"/>
            <a:ext cx="825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1.2 ประโยชน์ของการนำเศษวัสดุในโรงเรียนมาใช้ทำงานประดิษฐ์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</a:rPr>
              <a:t>1. เศษวัสดุในโรงเรียน</a:t>
            </a:r>
          </a:p>
        </p:txBody>
      </p:sp>
      <p:grpSp>
        <p:nvGrpSpPr>
          <p:cNvPr id="149" name="กลุ่ม 148"/>
          <p:cNvGrpSpPr/>
          <p:nvPr/>
        </p:nvGrpSpPr>
        <p:grpSpPr>
          <a:xfrm>
            <a:off x="2439363" y="1182306"/>
            <a:ext cx="3425769" cy="830997"/>
            <a:chOff x="237876" y="1411344"/>
            <a:chExt cx="3425769" cy="830997"/>
          </a:xfrm>
        </p:grpSpPr>
        <p:grpSp>
          <p:nvGrpSpPr>
            <p:cNvPr id="132" name="Diagram group"/>
            <p:cNvGrpSpPr/>
            <p:nvPr/>
          </p:nvGrpSpPr>
          <p:grpSpPr>
            <a:xfrm>
              <a:off x="237876" y="1453907"/>
              <a:ext cx="801276" cy="760413"/>
              <a:chOff x="506053" y="27368"/>
              <a:chExt cx="865662" cy="605935"/>
            </a:xfrm>
            <a:scene3d>
              <a:camera prst="isometricOffAxis2Left" zoom="95000"/>
              <a:lightRig rig="flat" dir="t"/>
            </a:scene3d>
          </p:grpSpPr>
          <p:grpSp>
            <p:nvGrpSpPr>
              <p:cNvPr id="133" name="กลุ่ม 132"/>
              <p:cNvGrpSpPr/>
              <p:nvPr/>
            </p:nvGrpSpPr>
            <p:grpSpPr>
              <a:xfrm>
                <a:off x="506053" y="27368"/>
                <a:ext cx="865662" cy="605935"/>
                <a:chOff x="506053" y="27368"/>
                <a:chExt cx="865662" cy="605935"/>
              </a:xfrm>
            </p:grpSpPr>
            <p:sp>
              <p:nvSpPr>
                <p:cNvPr id="134" name="สี่เหลี่ยมผืนผ้ามุมมน 133"/>
                <p:cNvSpPr/>
                <p:nvPr/>
              </p:nvSpPr>
              <p:spPr>
                <a:xfrm>
                  <a:off x="506053" y="27368"/>
                  <a:ext cx="865662" cy="605935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5DCEAF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extrusionH="381000" contourW="38100" prstMaterial="matte">
                  <a:contourClr>
                    <a:sysClr val="window" lastClr="FFFFFF"/>
                  </a:contourClr>
                </a:sp3d>
              </p:spPr>
            </p:sp>
            <p:sp>
              <p:nvSpPr>
                <p:cNvPr id="135" name="สี่เหลี่ยมผืนผ้ามุมมน 4"/>
                <p:cNvSpPr/>
                <p:nvPr/>
              </p:nvSpPr>
              <p:spPr>
                <a:xfrm>
                  <a:off x="535638" y="56953"/>
                  <a:ext cx="806492" cy="5467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72390" tIns="72390" rIns="72390" bIns="72390" numCol="1" spcCol="1270" anchor="ctr" anchorCtr="0">
                  <a:noAutofit/>
                </a:bodyPr>
                <a:lstStyle/>
                <a:p>
                  <a:pPr marL="0" marR="0" lvl="0" indent="0" algn="ctr" defTabSz="8445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Angsana New"/>
                  </a:endParaRPr>
                </a:p>
              </p:txBody>
            </p:sp>
          </p:grpSp>
        </p:grpSp>
        <p:sp>
          <p:nvSpPr>
            <p:cNvPr id="140" name="สี่เหลี่ยมผืนผ้า 139"/>
            <p:cNvSpPr/>
            <p:nvPr/>
          </p:nvSpPr>
          <p:spPr>
            <a:xfrm>
              <a:off x="412386" y="1411344"/>
              <a:ext cx="5902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b="1" dirty="0">
                  <a:solidFill>
                    <a:srgbClr val="506E94">
                      <a:lumMod val="10000"/>
                    </a:srgbClr>
                  </a:solidFill>
                </a:rPr>
                <a:t>1. </a:t>
              </a:r>
              <a:endParaRPr lang="th-TH" sz="5400" dirty="0"/>
            </a:p>
          </p:txBody>
        </p:sp>
        <p:sp>
          <p:nvSpPr>
            <p:cNvPr id="146" name="สี่เหลี่ยมผืนผ้า 145"/>
            <p:cNvSpPr/>
            <p:nvPr/>
          </p:nvSpPr>
          <p:spPr>
            <a:xfrm>
              <a:off x="1108137" y="1495074"/>
              <a:ext cx="2555508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b="1" dirty="0">
                  <a:solidFill>
                    <a:srgbClr val="506E94">
                      <a:lumMod val="10000"/>
                    </a:srgbClr>
                  </a:solidFill>
                </a:rPr>
                <a:t>ประโยชน์ด้านการใช้สอย</a:t>
              </a: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3754075" y="1978010"/>
            <a:ext cx="3299941" cy="830997"/>
            <a:chOff x="638515" y="2302664"/>
            <a:chExt cx="3299941" cy="830997"/>
          </a:xfrm>
        </p:grpSpPr>
        <p:grpSp>
          <p:nvGrpSpPr>
            <p:cNvPr id="110" name="กลุ่ม 109"/>
            <p:cNvGrpSpPr/>
            <p:nvPr/>
          </p:nvGrpSpPr>
          <p:grpSpPr>
            <a:xfrm>
              <a:off x="638515" y="2337957"/>
              <a:ext cx="801276" cy="760413"/>
              <a:chOff x="1223779" y="708034"/>
              <a:chExt cx="865662" cy="605935"/>
            </a:xfrm>
            <a:scene3d>
              <a:camera prst="isometricOffAxis2Left" zoom="95000"/>
              <a:lightRig rig="flat" dir="t"/>
            </a:scene3d>
          </p:grpSpPr>
          <p:sp>
            <p:nvSpPr>
              <p:cNvPr id="126" name="สี่เหลี่ยมผืนผ้ามุมมน 125"/>
              <p:cNvSpPr/>
              <p:nvPr/>
            </p:nvSpPr>
            <p:spPr>
              <a:xfrm>
                <a:off x="1223779" y="708034"/>
                <a:ext cx="865662" cy="605935"/>
              </a:xfrm>
              <a:prstGeom prst="roundRect">
                <a:avLst>
                  <a:gd name="adj" fmla="val 16670"/>
                </a:avLst>
              </a:prstGeom>
              <a:solidFill>
                <a:srgbClr val="5DCEAF">
                  <a:hueOff val="-1654372"/>
                  <a:satOff val="9289"/>
                  <a:lumOff val="-431"/>
                  <a:alphaOff val="0"/>
                </a:srgbClr>
              </a:solidFill>
              <a:ln>
                <a:noFill/>
              </a:ln>
              <a:effectLst/>
              <a:sp3d extrusionH="381000" contourW="38100" prstMaterial="matte">
                <a:contourClr>
                  <a:sysClr val="window" lastClr="FFFFFF"/>
                </a:contourClr>
              </a:sp3d>
            </p:spPr>
          </p:sp>
          <p:sp>
            <p:nvSpPr>
              <p:cNvPr id="127" name="สี่เหลี่ยมผืนผ้ามุมมน 6"/>
              <p:cNvSpPr/>
              <p:nvPr/>
            </p:nvSpPr>
            <p:spPr>
              <a:xfrm>
                <a:off x="1253364" y="737619"/>
                <a:ext cx="806492" cy="546765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Angsana New"/>
                </a:endParaRPr>
              </a:p>
            </p:txBody>
          </p:sp>
        </p:grpSp>
        <p:sp>
          <p:nvSpPr>
            <p:cNvPr id="141" name="สี่เหลี่ยมผืนผ้า 140"/>
            <p:cNvSpPr/>
            <p:nvPr/>
          </p:nvSpPr>
          <p:spPr>
            <a:xfrm>
              <a:off x="822181" y="2302664"/>
              <a:ext cx="5902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b="1" dirty="0" smtClean="0">
                  <a:solidFill>
                    <a:srgbClr val="506E94">
                      <a:lumMod val="10000"/>
                    </a:srgbClr>
                  </a:solidFill>
                </a:rPr>
                <a:t>2. </a:t>
              </a:r>
              <a:endParaRPr lang="th-TH" sz="5400" dirty="0"/>
            </a:p>
          </p:txBody>
        </p:sp>
        <p:sp>
          <p:nvSpPr>
            <p:cNvPr id="147" name="สี่เหลี่ยมผืนผ้า 146"/>
            <p:cNvSpPr/>
            <p:nvPr/>
          </p:nvSpPr>
          <p:spPr>
            <a:xfrm>
              <a:off x="1540043" y="2378506"/>
              <a:ext cx="23984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 smtClean="0">
                  <a:solidFill>
                    <a:schemeClr val="accent6">
                      <a:lumMod val="10000"/>
                    </a:schemeClr>
                  </a:solidFill>
                  <a:effectLst/>
                </a:rPr>
                <a:t>ทำให้ประหยัดค่าใช้จ่าย</a:t>
              </a:r>
              <a:endParaRPr lang="th-TH" dirty="0"/>
            </a:p>
          </p:txBody>
        </p:sp>
      </p:grpSp>
      <p:grpSp>
        <p:nvGrpSpPr>
          <p:cNvPr id="151" name="กลุ่ม 150"/>
          <p:cNvGrpSpPr/>
          <p:nvPr/>
        </p:nvGrpSpPr>
        <p:grpSpPr>
          <a:xfrm>
            <a:off x="3737079" y="3049597"/>
            <a:ext cx="3323009" cy="830997"/>
            <a:chOff x="1302858" y="3140767"/>
            <a:chExt cx="3323009" cy="830997"/>
          </a:xfrm>
        </p:grpSpPr>
        <p:grpSp>
          <p:nvGrpSpPr>
            <p:cNvPr id="112" name="กลุ่ม 111"/>
            <p:cNvGrpSpPr/>
            <p:nvPr/>
          </p:nvGrpSpPr>
          <p:grpSpPr>
            <a:xfrm>
              <a:off x="1302858" y="3192152"/>
              <a:ext cx="801276" cy="760413"/>
              <a:chOff x="1941505" y="1388699"/>
              <a:chExt cx="865662" cy="605935"/>
            </a:xfrm>
            <a:scene3d>
              <a:camera prst="isometricOffAxis2Left" zoom="95000"/>
              <a:lightRig rig="flat" dir="t"/>
            </a:scene3d>
          </p:grpSpPr>
          <p:sp>
            <p:nvSpPr>
              <p:cNvPr id="124" name="สี่เหลี่ยมผืนผ้ามุมมน 123"/>
              <p:cNvSpPr/>
              <p:nvPr/>
            </p:nvSpPr>
            <p:spPr>
              <a:xfrm>
                <a:off x="1941505" y="1388699"/>
                <a:ext cx="865662" cy="605935"/>
              </a:xfrm>
              <a:prstGeom prst="roundRect">
                <a:avLst>
                  <a:gd name="adj" fmla="val 16670"/>
                </a:avLst>
              </a:prstGeom>
              <a:solidFill>
                <a:srgbClr val="5DCEAF">
                  <a:hueOff val="-3308744"/>
                  <a:satOff val="18578"/>
                  <a:lumOff val="-862"/>
                  <a:alphaOff val="0"/>
                </a:srgbClr>
              </a:solidFill>
              <a:ln>
                <a:noFill/>
              </a:ln>
              <a:effectLst/>
              <a:sp3d extrusionH="381000" contourW="38100" prstMaterial="matte">
                <a:contourClr>
                  <a:sysClr val="window" lastClr="FFFFFF"/>
                </a:contourClr>
              </a:sp3d>
            </p:spPr>
          </p:sp>
          <p:sp>
            <p:nvSpPr>
              <p:cNvPr id="125" name="สี่เหลี่ยมผืนผ้ามุมมน 9"/>
              <p:cNvSpPr/>
              <p:nvPr/>
            </p:nvSpPr>
            <p:spPr>
              <a:xfrm>
                <a:off x="1971090" y="1418284"/>
                <a:ext cx="806492" cy="546765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Angsana New"/>
                </a:endParaRPr>
              </a:p>
            </p:txBody>
          </p:sp>
        </p:grpSp>
        <p:sp>
          <p:nvSpPr>
            <p:cNvPr id="142" name="สี่เหลี่ยมผืนผ้า 141"/>
            <p:cNvSpPr/>
            <p:nvPr/>
          </p:nvSpPr>
          <p:spPr>
            <a:xfrm>
              <a:off x="1534036" y="3140767"/>
              <a:ext cx="5902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b="1" dirty="0" smtClean="0">
                  <a:solidFill>
                    <a:srgbClr val="506E94">
                      <a:lumMod val="10000"/>
                    </a:srgbClr>
                  </a:solidFill>
                </a:rPr>
                <a:t>3. </a:t>
              </a:r>
              <a:endParaRPr lang="th-TH" sz="5400" dirty="0"/>
            </a:p>
          </p:txBody>
        </p:sp>
        <p:sp>
          <p:nvSpPr>
            <p:cNvPr id="148" name="สี่เหลี่ยมผืนผ้า 147"/>
            <p:cNvSpPr/>
            <p:nvPr/>
          </p:nvSpPr>
          <p:spPr>
            <a:xfrm>
              <a:off x="2205011" y="3294656"/>
              <a:ext cx="2420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 smtClean="0">
                  <a:solidFill>
                    <a:schemeClr val="accent6">
                      <a:lumMod val="10000"/>
                    </a:schemeClr>
                  </a:solidFill>
                  <a:effectLst/>
                </a:rPr>
                <a:t>ช่วยอนุรักษ์สิ่งแวดล้อม</a:t>
              </a:r>
              <a:endParaRPr lang="th-TH" b="1" dirty="0">
                <a:solidFill>
                  <a:schemeClr val="accent6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157" name="กลุ่ม 156"/>
          <p:cNvGrpSpPr/>
          <p:nvPr/>
        </p:nvGrpSpPr>
        <p:grpSpPr>
          <a:xfrm>
            <a:off x="3778995" y="4203279"/>
            <a:ext cx="4905666" cy="830997"/>
            <a:chOff x="4238334" y="4224442"/>
            <a:chExt cx="4905666" cy="830997"/>
          </a:xfrm>
        </p:grpSpPr>
        <p:grpSp>
          <p:nvGrpSpPr>
            <p:cNvPr id="152" name="กลุ่ม 151"/>
            <p:cNvGrpSpPr/>
            <p:nvPr/>
          </p:nvGrpSpPr>
          <p:grpSpPr>
            <a:xfrm>
              <a:off x="4238334" y="4224442"/>
              <a:ext cx="801276" cy="830997"/>
              <a:chOff x="1967201" y="4032217"/>
              <a:chExt cx="801276" cy="830997"/>
            </a:xfrm>
          </p:grpSpPr>
          <p:grpSp>
            <p:nvGrpSpPr>
              <p:cNvPr id="114" name="กลุ่ม 113"/>
              <p:cNvGrpSpPr/>
              <p:nvPr/>
            </p:nvGrpSpPr>
            <p:grpSpPr>
              <a:xfrm>
                <a:off x="1967201" y="4046347"/>
                <a:ext cx="801276" cy="760413"/>
                <a:chOff x="2659231" y="2069364"/>
                <a:chExt cx="865662" cy="605935"/>
              </a:xfrm>
              <a:scene3d>
                <a:camera prst="isometricOffAxis2Left" zoom="95000"/>
                <a:lightRig rig="flat" dir="t"/>
              </a:scene3d>
            </p:grpSpPr>
            <p:sp>
              <p:nvSpPr>
                <p:cNvPr id="122" name="สี่เหลี่ยมผืนผ้ามุมมน 121"/>
                <p:cNvSpPr/>
                <p:nvPr/>
              </p:nvSpPr>
              <p:spPr>
                <a:xfrm>
                  <a:off x="2659231" y="2069364"/>
                  <a:ext cx="865662" cy="605935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5DCEAF">
                    <a:hueOff val="-4963116"/>
                    <a:satOff val="27867"/>
                    <a:lumOff val="-1294"/>
                    <a:alphaOff val="0"/>
                  </a:srgbClr>
                </a:solidFill>
                <a:ln>
                  <a:noFill/>
                </a:ln>
                <a:effectLst/>
                <a:sp3d extrusionH="381000" contourW="38100" prstMaterial="matte">
                  <a:contourClr>
                    <a:sysClr val="window" lastClr="FFFFFF"/>
                  </a:contourClr>
                </a:sp3d>
              </p:spPr>
            </p:sp>
            <p:sp>
              <p:nvSpPr>
                <p:cNvPr id="123" name="สี่เหลี่ยมผืนผ้ามุมมน 12"/>
                <p:cNvSpPr/>
                <p:nvPr/>
              </p:nvSpPr>
              <p:spPr>
                <a:xfrm>
                  <a:off x="2688816" y="2098949"/>
                  <a:ext cx="806492" cy="5467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marL="0" marR="0" lvl="0" indent="0" algn="ctr" defTabSz="1022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Angsana New"/>
                  </a:endParaRPr>
                </a:p>
              </p:txBody>
            </p:sp>
          </p:grpSp>
          <p:sp>
            <p:nvSpPr>
              <p:cNvPr id="143" name="สี่เหลี่ยมผืนผ้า 142"/>
              <p:cNvSpPr/>
              <p:nvPr/>
            </p:nvSpPr>
            <p:spPr>
              <a:xfrm>
                <a:off x="2146955" y="4032217"/>
                <a:ext cx="59022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800" b="1" dirty="0" smtClean="0">
                    <a:solidFill>
                      <a:srgbClr val="506E94">
                        <a:lumMod val="10000"/>
                      </a:srgbClr>
                    </a:solidFill>
                  </a:rPr>
                  <a:t>4. </a:t>
                </a:r>
                <a:endParaRPr lang="th-TH" sz="5400" dirty="0"/>
              </a:p>
            </p:txBody>
          </p:sp>
        </p:grpSp>
        <p:sp>
          <p:nvSpPr>
            <p:cNvPr id="156" name="สี่เหลี่ยมผืนผ้า 155"/>
            <p:cNvSpPr/>
            <p:nvPr/>
          </p:nvSpPr>
          <p:spPr>
            <a:xfrm>
              <a:off x="5131363" y="4284769"/>
              <a:ext cx="40126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 smtClean="0">
                  <a:solidFill>
                    <a:schemeClr val="accent6">
                      <a:lumMod val="10000"/>
                    </a:schemeClr>
                  </a:solidFill>
                  <a:effectLst/>
                </a:rPr>
                <a:t>เกิดจากความคิดสร้างสรรค์สิ่งแปลกใหม่</a:t>
              </a:r>
              <a:endParaRPr lang="th-TH" b="1" dirty="0">
                <a:solidFill>
                  <a:schemeClr val="accent6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159" name="กลุ่ม 158"/>
          <p:cNvGrpSpPr/>
          <p:nvPr/>
        </p:nvGrpSpPr>
        <p:grpSpPr>
          <a:xfrm>
            <a:off x="3751610" y="5116847"/>
            <a:ext cx="4245713" cy="830997"/>
            <a:chOff x="3751610" y="5055439"/>
            <a:chExt cx="4245713" cy="830997"/>
          </a:xfrm>
        </p:grpSpPr>
        <p:grpSp>
          <p:nvGrpSpPr>
            <p:cNvPr id="153" name="กลุ่ม 152"/>
            <p:cNvGrpSpPr/>
            <p:nvPr/>
          </p:nvGrpSpPr>
          <p:grpSpPr>
            <a:xfrm>
              <a:off x="3751610" y="5055439"/>
              <a:ext cx="814961" cy="830997"/>
              <a:chOff x="2631544" y="4844510"/>
              <a:chExt cx="814961" cy="830997"/>
            </a:xfrm>
          </p:grpSpPr>
          <p:grpSp>
            <p:nvGrpSpPr>
              <p:cNvPr id="116" name="กลุ่ม 115"/>
              <p:cNvGrpSpPr/>
              <p:nvPr/>
            </p:nvGrpSpPr>
            <p:grpSpPr>
              <a:xfrm>
                <a:off x="2631544" y="4900544"/>
                <a:ext cx="801276" cy="760413"/>
                <a:chOff x="3376957" y="2750030"/>
                <a:chExt cx="865662" cy="605935"/>
              </a:xfrm>
              <a:scene3d>
                <a:camera prst="isometricOffAxis2Left" zoom="95000"/>
                <a:lightRig rig="flat" dir="t"/>
              </a:scene3d>
            </p:grpSpPr>
            <p:sp>
              <p:nvSpPr>
                <p:cNvPr id="120" name="สี่เหลี่ยมผืนผ้ามุมมน 119"/>
                <p:cNvSpPr/>
                <p:nvPr/>
              </p:nvSpPr>
              <p:spPr>
                <a:xfrm>
                  <a:off x="3376957" y="2750030"/>
                  <a:ext cx="865662" cy="605935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5DCEAF">
                    <a:hueOff val="-6617488"/>
                    <a:satOff val="37156"/>
                    <a:lumOff val="-1725"/>
                    <a:alphaOff val="0"/>
                  </a:srgbClr>
                </a:solidFill>
                <a:ln>
                  <a:noFill/>
                </a:ln>
                <a:effectLst/>
                <a:sp3d extrusionH="381000" contourW="38100" prstMaterial="matte">
                  <a:contourClr>
                    <a:sysClr val="window" lastClr="FFFFFF"/>
                  </a:contourClr>
                </a:sp3d>
              </p:spPr>
            </p:sp>
            <p:sp>
              <p:nvSpPr>
                <p:cNvPr id="121" name="สี่เหลี่ยมผืนผ้ามุมมน 15"/>
                <p:cNvSpPr/>
                <p:nvPr/>
              </p:nvSpPr>
              <p:spPr>
                <a:xfrm>
                  <a:off x="3406542" y="2779615"/>
                  <a:ext cx="806492" cy="5467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marL="0" marR="0" lvl="0" indent="0" algn="ctr" defTabSz="1022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Angsana New"/>
                  </a:endParaRPr>
                </a:p>
              </p:txBody>
            </p:sp>
          </p:grpSp>
          <p:sp>
            <p:nvSpPr>
              <p:cNvPr id="144" name="สี่เหลี่ยมผืนผ้า 143"/>
              <p:cNvSpPr/>
              <p:nvPr/>
            </p:nvSpPr>
            <p:spPr>
              <a:xfrm>
                <a:off x="2856279" y="4844510"/>
                <a:ext cx="59022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800" b="1" dirty="0" smtClean="0">
                    <a:solidFill>
                      <a:srgbClr val="506E94">
                        <a:lumMod val="10000"/>
                      </a:srgbClr>
                    </a:solidFill>
                  </a:rPr>
                  <a:t>5. </a:t>
                </a:r>
                <a:endParaRPr lang="th-TH" sz="5400" dirty="0"/>
              </a:p>
            </p:txBody>
          </p:sp>
        </p:grpSp>
        <p:sp>
          <p:nvSpPr>
            <p:cNvPr id="158" name="สี่เหลี่ยมผืนผ้า 157"/>
            <p:cNvSpPr/>
            <p:nvPr/>
          </p:nvSpPr>
          <p:spPr>
            <a:xfrm>
              <a:off x="4653138" y="5209328"/>
              <a:ext cx="33441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 smtClean="0">
                  <a:solidFill>
                    <a:schemeClr val="accent6">
                      <a:lumMod val="10000"/>
                    </a:schemeClr>
                  </a:solidFill>
                  <a:effectLst/>
                </a:rPr>
                <a:t>ช่วยฝึกลักษณะนิสัยในการทำงาน</a:t>
              </a:r>
              <a:endParaRPr lang="th-TH" b="1" dirty="0">
                <a:solidFill>
                  <a:schemeClr val="accent6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161" name="กลุ่ม 160"/>
          <p:cNvGrpSpPr/>
          <p:nvPr/>
        </p:nvGrpSpPr>
        <p:grpSpPr>
          <a:xfrm>
            <a:off x="2618178" y="5959180"/>
            <a:ext cx="3692655" cy="830997"/>
            <a:chOff x="2889338" y="5959180"/>
            <a:chExt cx="3692655" cy="830997"/>
          </a:xfrm>
        </p:grpSpPr>
        <p:grpSp>
          <p:nvGrpSpPr>
            <p:cNvPr id="154" name="กลุ่ม 153"/>
            <p:cNvGrpSpPr/>
            <p:nvPr/>
          </p:nvGrpSpPr>
          <p:grpSpPr>
            <a:xfrm>
              <a:off x="2889338" y="5959180"/>
              <a:ext cx="801276" cy="830997"/>
              <a:chOff x="3295888" y="5684155"/>
              <a:chExt cx="801276" cy="830997"/>
            </a:xfrm>
          </p:grpSpPr>
          <p:grpSp>
            <p:nvGrpSpPr>
              <p:cNvPr id="117" name="กลุ่ม 116"/>
              <p:cNvGrpSpPr/>
              <p:nvPr/>
            </p:nvGrpSpPr>
            <p:grpSpPr>
              <a:xfrm>
                <a:off x="3295888" y="5754739"/>
                <a:ext cx="801276" cy="760413"/>
                <a:chOff x="4094683" y="3430695"/>
                <a:chExt cx="865662" cy="605935"/>
              </a:xfrm>
              <a:scene3d>
                <a:camera prst="isometricOffAxis2Left" zoom="95000"/>
                <a:lightRig rig="flat" dir="t"/>
              </a:scene3d>
            </p:grpSpPr>
            <p:sp>
              <p:nvSpPr>
                <p:cNvPr id="118" name="สี่เหลี่ยมผืนผ้ามุมมน 117"/>
                <p:cNvSpPr/>
                <p:nvPr/>
              </p:nvSpPr>
              <p:spPr>
                <a:xfrm>
                  <a:off x="4094683" y="3430695"/>
                  <a:ext cx="865662" cy="605935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5DCEAF">
                    <a:hueOff val="-8271860"/>
                    <a:satOff val="46445"/>
                    <a:lumOff val="-2156"/>
                    <a:alphaOff val="0"/>
                  </a:srgbClr>
                </a:solidFill>
                <a:ln>
                  <a:noFill/>
                </a:ln>
                <a:effectLst/>
                <a:sp3d extrusionH="381000" contourW="38100" prstMaterial="matte">
                  <a:contourClr>
                    <a:sysClr val="window" lastClr="FFFFFF"/>
                  </a:contourClr>
                </a:sp3d>
              </p:spPr>
            </p:sp>
            <p:sp>
              <p:nvSpPr>
                <p:cNvPr id="119" name="สี่เหลี่ยมผืนผ้ามุมมน 17"/>
                <p:cNvSpPr/>
                <p:nvPr/>
              </p:nvSpPr>
              <p:spPr>
                <a:xfrm>
                  <a:off x="4124268" y="3460280"/>
                  <a:ext cx="806492" cy="5467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marL="0" marR="0" lvl="0" indent="0" algn="ctr" defTabSz="1022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Angsana New"/>
                  </a:endParaRPr>
                </a:p>
              </p:txBody>
            </p:sp>
          </p:grpSp>
          <p:sp>
            <p:nvSpPr>
              <p:cNvPr id="145" name="สี่เหลี่ยมผืนผ้า 144"/>
              <p:cNvSpPr/>
              <p:nvPr/>
            </p:nvSpPr>
            <p:spPr>
              <a:xfrm>
                <a:off x="3471937" y="5684155"/>
                <a:ext cx="59022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800" b="1" dirty="0" smtClean="0">
                    <a:solidFill>
                      <a:srgbClr val="506E94">
                        <a:lumMod val="10000"/>
                      </a:srgbClr>
                    </a:solidFill>
                  </a:rPr>
                  <a:t>6. </a:t>
                </a:r>
                <a:endParaRPr lang="th-TH" sz="5400" dirty="0"/>
              </a:p>
            </p:txBody>
          </p:sp>
        </p:grpSp>
        <p:sp>
          <p:nvSpPr>
            <p:cNvPr id="160" name="สี่เหลี่ยมผืนผ้า 159"/>
            <p:cNvSpPr/>
            <p:nvPr/>
          </p:nvSpPr>
          <p:spPr>
            <a:xfrm>
              <a:off x="3811683" y="6114702"/>
              <a:ext cx="27703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 smtClean="0">
                  <a:solidFill>
                    <a:schemeClr val="accent6">
                      <a:lumMod val="10000"/>
                    </a:schemeClr>
                  </a:solidFill>
                  <a:effectLst/>
                </a:rPr>
                <a:t>ใช้เวลาว่างให้เป็นประโยชน์</a:t>
              </a:r>
              <a:endParaRPr lang="th-TH" b="1" dirty="0">
                <a:solidFill>
                  <a:schemeClr val="accent6">
                    <a:lumMod val="10000"/>
                  </a:schemeClr>
                </a:solidFill>
                <a:effectLst/>
              </a:endParaRPr>
            </a:p>
          </p:txBody>
        </p:sp>
      </p:grpSp>
      <p:sp>
        <p:nvSpPr>
          <p:cNvPr id="162" name="สี่เหลี่ยมผืนผ้า 161"/>
          <p:cNvSpPr/>
          <p:nvPr/>
        </p:nvSpPr>
        <p:spPr>
          <a:xfrm>
            <a:off x="-16996" y="1948154"/>
            <a:ext cx="3754075" cy="39480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19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32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79712" y="2996952"/>
            <a:ext cx="5991039" cy="2146721"/>
          </a:xfrm>
          <a:prstGeom prst="roundRect">
            <a:avLst/>
          </a:prstGeom>
          <a:solidFill>
            <a:srgbClr val="FF9933"/>
          </a:solidFill>
          <a:ln w="47625" cap="flat" cmpd="dbl" algn="ctr">
            <a:solidFill>
              <a:sysClr val="window" lastClr="FFFFFF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500" b="0" i="0" u="none" strike="noStrike" kern="1200" cap="all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500" b="0" i="0" u="none" strike="noStrike" kern="1200" cap="all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500" b="0" i="0" u="none" strike="noStrike" kern="1200" cap="all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500" b="0" i="0" u="none" strike="noStrike" kern="1200" cap="all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0" i="0" u="none" strike="noStrike" kern="1200" cap="all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0" i="0" u="none" strike="noStrike" kern="1200" cap="all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2067908" y="3436122"/>
            <a:ext cx="5814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EB80A"/>
              </a:buClr>
              <a:buSzPct val="60000"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การ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งานอาชีพและ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เทคโนโลยี</a:t>
            </a:r>
            <a:r>
              <a:rPr kumimoji="0" lang="th-TH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ม. 2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</a:rPr>
              <a:t>เล่ม 1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ngsana New" pitchFamily="18" charset="-34"/>
              </a:rPr>
              <a:t/>
            </a:r>
            <a:b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ngsana New" pitchFamily="18" charset="-34"/>
              </a:rPr>
            </a:b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</a:rPr>
              <a:t>หน่วยการเรียนรู้ที่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</a:rPr>
              <a:t>3 เศษวัสดุสร้างสรรค์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3" name="Rectangle 20"/>
          <p:cNvSpPr/>
          <p:nvPr/>
        </p:nvSpPr>
        <p:spPr>
          <a:xfrm>
            <a:off x="2267744" y="1484784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0" cap="none" spc="0" normalizeH="0" baseline="0" noProof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แบบทดสอบ</a:t>
            </a:r>
            <a:r>
              <a:rPr kumimoji="0" lang="th-TH" sz="4400" b="1" i="0" u="none" strike="noStrike" kern="0" cap="none" spc="0" normalizeH="0" baseline="0" noProof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ก่อนเรียน (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Pre-test</a:t>
            </a:r>
            <a:r>
              <a:rPr kumimoji="0" lang="th-TH" sz="4400" b="1" i="0" u="none" strike="noStrike" kern="0" cap="none" spc="0" normalizeH="0" baseline="0" noProof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4400" b="0" i="0" u="none" strike="noStrike" kern="0" cap="none" spc="0" normalizeH="0" baseline="0" noProof="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2</a:t>
            </a:fld>
            <a:endParaRPr lang="th-TH" sz="1600" dirty="0">
              <a:solidFill>
                <a:prstClr val="black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34" y="908720"/>
            <a:ext cx="2267525" cy="35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43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2" grpId="0"/>
      <p:bldP spid="32" grpId="1"/>
      <p:bldP spid="33" grpId="0"/>
      <p:bldP spid="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37"/>
          <p:cNvSpPr/>
          <p:nvPr/>
        </p:nvSpPr>
        <p:spPr>
          <a:xfrm>
            <a:off x="3897992" y="1275817"/>
            <a:ext cx="4176464" cy="1872208"/>
          </a:xfrm>
          <a:prstGeom prst="wedgeRoundRectCallout">
            <a:avLst>
              <a:gd name="adj1" fmla="val -61695"/>
              <a:gd name="adj2" fmla="val 35461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การนำเศษวัสดุที่มีอยู่ในโรงเรียนมาใช้ทำงานประดิษฐ์มีผลดีอย่างไร</a:t>
            </a: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3" descr="D:\TEN\New folder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08" y="1772816"/>
            <a:ext cx="3456384" cy="24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กลุ่ม 3"/>
          <p:cNvGrpSpPr/>
          <p:nvPr/>
        </p:nvGrpSpPr>
        <p:grpSpPr>
          <a:xfrm>
            <a:off x="3055669" y="3170634"/>
            <a:ext cx="5861110" cy="3240360"/>
            <a:chOff x="3059832" y="3104764"/>
            <a:chExt cx="5861110" cy="3240360"/>
          </a:xfrm>
        </p:grpSpPr>
        <p:pic>
          <p:nvPicPr>
            <p:cNvPr id="5" name="Picture 2" descr="D:\TEN\New folder\Answ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104764"/>
              <a:ext cx="5861110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"/>
            <p:cNvSpPr/>
            <p:nvPr/>
          </p:nvSpPr>
          <p:spPr>
            <a:xfrm>
              <a:off x="3729995" y="4005064"/>
              <a:ext cx="36503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แนวคำตอบ</a:t>
              </a:r>
              <a:r>
                <a:rPr lang="en-US" b="1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: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ช่วยประหยัดค่าใช้จ่าย ช่วยอนุรักษ์สิ่งแวดล้อม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845" y="389656"/>
            <a:ext cx="825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1.2 ประโยชน์ของการนำเศษวัสดุในโรงเรียนมาใช้ทำงานประดิษฐ์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</a:rPr>
              <a:t>1. เศษวัสดุในโรงเรียน</a:t>
            </a:r>
          </a:p>
        </p:txBody>
      </p:sp>
      <p:sp>
        <p:nvSpPr>
          <p:cNvPr id="10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schemeClr val="bg1"/>
                </a:solidFill>
              </a:rPr>
              <a:pPr/>
              <a:t>20</a:t>
            </a:fld>
            <a:endParaRPr lang="th-T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3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pPr algn="ctr"/>
            <a:fld id="{910A3E03-4CA6-4862-B3EB-E06406CE1541}" type="slidenum">
              <a:rPr lang="th-TH" sz="1600" b="1" smtClean="0">
                <a:solidFill>
                  <a:schemeClr val="tx1"/>
                </a:solidFill>
              </a:rPr>
              <a:pPr algn="ctr"/>
              <a:t>21</a:t>
            </a:fld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826645"/>
            <a:ext cx="751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ถ้าในโรงเรียนมีเศษวัสดุประเภทพลาสติก เช่น ขวดพลาสติก</a:t>
            </a:r>
          </a:p>
          <a:p>
            <a:r>
              <a:rPr lang="th-TH" sz="3200" b="1" dirty="0" smtClean="0"/>
              <a:t>เป็นจำนวนมาก นักเรียนจะจัดการเศษวัสดุนี้อย่างไร เพราะเหตุใด</a:t>
            </a:r>
            <a:endParaRPr lang="th-TH" sz="3200" b="1" dirty="0"/>
          </a:p>
        </p:txBody>
      </p:sp>
      <p:sp>
        <p:nvSpPr>
          <p:cNvPr id="23" name="วงรี 22"/>
          <p:cNvSpPr/>
          <p:nvPr/>
        </p:nvSpPr>
        <p:spPr>
          <a:xfrm>
            <a:off x="1303096" y="386944"/>
            <a:ext cx="6552728" cy="1427488"/>
          </a:xfrm>
          <a:prstGeom prst="ellipse">
            <a:avLst/>
          </a:prstGeom>
          <a:solidFill>
            <a:srgbClr val="E3ABFF"/>
          </a:solidFill>
          <a:ln w="19050" cap="flat" cmpd="sng" algn="ctr">
            <a:noFill/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FreesiaUP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9240" y="665583"/>
            <a:ext cx="4277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คำถามทบทวนความรู้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 rot="1162568">
            <a:off x="6420025" y="339670"/>
            <a:ext cx="647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?</a:t>
            </a:r>
            <a:endParaRPr kumimoji="0" lang="th-TH" sz="9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 rot="20868160">
            <a:off x="6048456" y="78722"/>
            <a:ext cx="647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?</a:t>
            </a:r>
            <a:endParaRPr kumimoji="0" lang="th-TH" sz="9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2267744" y="2937817"/>
            <a:ext cx="5450688" cy="3400852"/>
            <a:chOff x="3467141" y="2623634"/>
            <a:chExt cx="5557873" cy="3400852"/>
          </a:xfrm>
        </p:grpSpPr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7141" y="2623634"/>
              <a:ext cx="5557873" cy="3400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41029" y="3618873"/>
              <a:ext cx="42839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   นำมาประดิษฐ์เป็นของใช้และของตกแต่งเพราะจะช่วยลดปริมาณขยะใน   โรงเรียนและมีของใช้และของตกแต่ง</a:t>
              </a:r>
            </a:p>
            <a:p>
              <a:r>
                <a:rPr lang="th-TH" dirty="0"/>
                <a:t> </a:t>
              </a:r>
              <a:r>
                <a:rPr lang="th-TH" dirty="0" smtClean="0"/>
                <a:t>ไว้ใช้ประโยชน์โดยไม่ต้องเสียเงินซื้อ</a:t>
              </a:r>
              <a:endParaRPr lang="th-TH" dirty="0"/>
            </a:p>
          </p:txBody>
        </p:sp>
      </p:grpSp>
      <p:pic>
        <p:nvPicPr>
          <p:cNvPr id="18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03686" y="4155126"/>
            <a:ext cx="1754866" cy="25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88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  <p:bldP spid="24" grpId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467891"/>
            <a:ext cx="533400" cy="381000"/>
          </a:xfrm>
        </p:spPr>
        <p:txBody>
          <a:bodyPr/>
          <a:lstStyle/>
          <a:p>
            <a:pPr algn="ctr"/>
            <a:fld id="{910A3E03-4CA6-4862-B3EB-E06406CE1541}" type="slidenum">
              <a:rPr lang="th-TH" sz="1600" b="1" smtClean="0">
                <a:solidFill>
                  <a:schemeClr val="tx1"/>
                </a:solidFill>
              </a:rPr>
              <a:pPr algn="ctr"/>
              <a:t>22</a:t>
            </a:fld>
            <a:endParaRPr lang="th-TH" sz="1600" b="1" dirty="0">
              <a:solidFill>
                <a:schemeClr val="tx1"/>
              </a:solidFill>
            </a:endParaRPr>
          </a:p>
        </p:txBody>
      </p:sp>
      <p:grpSp>
        <p:nvGrpSpPr>
          <p:cNvPr id="17" name="กลุ่ม 2"/>
          <p:cNvGrpSpPr/>
          <p:nvPr/>
        </p:nvGrpSpPr>
        <p:grpSpPr>
          <a:xfrm>
            <a:off x="3163793" y="526030"/>
            <a:ext cx="2832514" cy="900100"/>
            <a:chOff x="3164189" y="269611"/>
            <a:chExt cx="2832514" cy="900100"/>
          </a:xfrm>
        </p:grpSpPr>
        <p:sp>
          <p:nvSpPr>
            <p:cNvPr id="18" name="ข้าวหลามตัด 7"/>
            <p:cNvSpPr/>
            <p:nvPr/>
          </p:nvSpPr>
          <p:spPr>
            <a:xfrm>
              <a:off x="4076388" y="269611"/>
              <a:ext cx="1008112" cy="900100"/>
            </a:xfrm>
            <a:prstGeom prst="diamond">
              <a:avLst/>
            </a:prstGeom>
            <a:solidFill>
              <a:srgbClr val="FF9999"/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grpSp>
          <p:nvGrpSpPr>
            <p:cNvPr id="19" name="กลุ่ม 23"/>
            <p:cNvGrpSpPr/>
            <p:nvPr/>
          </p:nvGrpSpPr>
          <p:grpSpPr>
            <a:xfrm>
              <a:off x="3164189" y="269611"/>
              <a:ext cx="2832514" cy="900100"/>
              <a:chOff x="2938314" y="671392"/>
              <a:chExt cx="3063738" cy="900100"/>
            </a:xfrm>
          </p:grpSpPr>
          <p:sp>
            <p:nvSpPr>
              <p:cNvPr id="20" name="ข้าวหลามตัด 6"/>
              <p:cNvSpPr/>
              <p:nvPr/>
            </p:nvSpPr>
            <p:spPr>
              <a:xfrm>
                <a:off x="343164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21" name="ข้าวหลามตัด 8"/>
              <p:cNvSpPr/>
              <p:nvPr/>
            </p:nvSpPr>
            <p:spPr>
              <a:xfrm>
                <a:off x="450060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22" name="ข้าวหลามตัด 9"/>
              <p:cNvSpPr/>
              <p:nvPr/>
            </p:nvSpPr>
            <p:spPr>
              <a:xfrm>
                <a:off x="4993940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23" name="ข้าวหลามตัด 10"/>
              <p:cNvSpPr/>
              <p:nvPr/>
            </p:nvSpPr>
            <p:spPr>
              <a:xfrm>
                <a:off x="2938314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24" name="สี่เหลี่ยมผืนผ้า 22"/>
              <p:cNvSpPr/>
              <p:nvPr/>
            </p:nvSpPr>
            <p:spPr>
              <a:xfrm>
                <a:off x="3068413" y="671392"/>
                <a:ext cx="2803535" cy="900100"/>
              </a:xfrm>
              <a:prstGeom prst="rect">
                <a:avLst/>
              </a:prstGeom>
              <a:solidFill>
                <a:srgbClr val="F0F3D1"/>
              </a:solidFill>
              <a:ln w="25400" cap="flat" cmpd="sng" algn="ctr">
                <a:solidFill>
                  <a:srgbClr val="797B7E">
                    <a:shade val="50000"/>
                  </a:srgbClr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69810" y="730555"/>
                <a:ext cx="2261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ngsana New" pitchFamily="18" charset="-34"/>
                    <a:cs typeface="Angsana New" pitchFamily="18" charset="-34"/>
                  </a:rPr>
                  <a:t>สรุปความรู้</a:t>
                </a:r>
                <a:endParaRPr kumimoji="0" lang="th-TH" sz="4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  <p:grpSp>
        <p:nvGrpSpPr>
          <p:cNvPr id="2" name="กลุ่ม 1"/>
          <p:cNvGrpSpPr/>
          <p:nvPr/>
        </p:nvGrpSpPr>
        <p:grpSpPr>
          <a:xfrm>
            <a:off x="2903835" y="1743502"/>
            <a:ext cx="3352423" cy="768086"/>
            <a:chOff x="2319675" y="1728670"/>
            <a:chExt cx="4464495" cy="768086"/>
          </a:xfrm>
        </p:grpSpPr>
        <p:sp>
          <p:nvSpPr>
            <p:cNvPr id="26" name="Rounded Rectangle 26"/>
            <p:cNvSpPr/>
            <p:nvPr/>
          </p:nvSpPr>
          <p:spPr>
            <a:xfrm>
              <a:off x="2411761" y="1728670"/>
              <a:ext cx="4320480" cy="768086"/>
            </a:xfrm>
            <a:prstGeom prst="snip2DiagRect">
              <a:avLst>
                <a:gd name="adj1" fmla="val 22080"/>
                <a:gd name="adj2" fmla="val 16667"/>
              </a:avLst>
            </a:prstGeom>
            <a:solidFill>
              <a:srgbClr val="00B050"/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lvl="0" algn="ctr"/>
              <a:endParaRPr lang="th-TH" sz="3600" b="1" kern="0" dirty="0">
                <a:solidFill>
                  <a:sysClr val="windowText" lastClr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9675" y="1804380"/>
              <a:ext cx="4464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</a:rPr>
                <a:t>เศษ</a:t>
              </a:r>
              <a:r>
                <a:rPr lang="th-TH" sz="3600" b="1" dirty="0">
                  <a:solidFill>
                    <a:schemeClr val="bg1"/>
                  </a:solidFill>
                </a:rPr>
                <a:t>วัสดุในโรงเรียน</a:t>
              </a:r>
            </a:p>
          </p:txBody>
        </p:sp>
      </p:grpSp>
      <p:sp>
        <p:nvSpPr>
          <p:cNvPr id="29" name="ลูกศรขวาท้ายขีด 28"/>
          <p:cNvSpPr/>
          <p:nvPr/>
        </p:nvSpPr>
        <p:spPr>
          <a:xfrm rot="5400000">
            <a:off x="4350814" y="2612679"/>
            <a:ext cx="556768" cy="684267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1454713" y="3375751"/>
            <a:ext cx="6320916" cy="2752253"/>
            <a:chOff x="1602371" y="3413050"/>
            <a:chExt cx="6194417" cy="2752253"/>
          </a:xfrm>
        </p:grpSpPr>
        <p:sp>
          <p:nvSpPr>
            <p:cNvPr id="34" name="Rounded Rectangle 16"/>
            <p:cNvSpPr/>
            <p:nvPr/>
          </p:nvSpPr>
          <p:spPr>
            <a:xfrm>
              <a:off x="1602371" y="3413050"/>
              <a:ext cx="6194417" cy="2752253"/>
            </a:xfrm>
            <a:prstGeom prst="roundRect">
              <a:avLst>
                <a:gd name="adj" fmla="val 9116"/>
              </a:avLst>
            </a:prstGeom>
            <a:solidFill>
              <a:srgbClr val="FF99FF"/>
            </a:solidFill>
            <a:ln w="1905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      </a:t>
              </a:r>
              <a:endPara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6379" y="3450348"/>
              <a:ext cx="61538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      เศษ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วัสดุในโรงเรียนเป็นวัสดุที่เหลือจากการ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ใช้ทำกิจกรรม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ต่าง ๆ ภายในโรงเรียน เช่น กระดาษ ขวดน้ำดื่ม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      การ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นำเศษวัสดุในโรงเรียนมาใช้ในงานประดิษฐ์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จะทำให้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เกิดประโยชน์ด้านใช้สอย ประหยัดค่าใช้จ่าย ช่วย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อนุรักษ์สิ่งแวดล้อม เกิดความคิดสร้างสรรค์ ฝึกลักษณะนิสัยในการทำงานและเป็นการใช้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เวลาว่างให้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เป็นประโยชน์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309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623895" y="54868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เลือกคำตอบที่ถูกต้องที่สุดเพียงคำตอบเดียว </a:t>
            </a:r>
            <a:endParaRPr kumimoji="0" lang="th-TH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2379833" y="1797364"/>
            <a:ext cx="4248472" cy="646987"/>
            <a:chOff x="1907704" y="1701893"/>
            <a:chExt cx="4248472" cy="6469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TextBox 4"/>
            <p:cNvSpPr txBox="1"/>
            <p:nvPr/>
          </p:nvSpPr>
          <p:spPr>
            <a:xfrm>
              <a:off x="2491740" y="1701894"/>
              <a:ext cx="3664436" cy="646986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 เศษวัสดุชนิดใด</a:t>
              </a:r>
              <a:r>
                <a:rPr kumimoji="0" lang="th-TH" sz="3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ต่าง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จากพวก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1907704" y="1701893"/>
              <a:ext cx="693248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1.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3241953" y="2651642"/>
            <a:ext cx="222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ใบไม้</a:t>
            </a:r>
          </a:p>
        </p:txBody>
      </p:sp>
      <p:sp>
        <p:nvSpPr>
          <p:cNvPr id="8" name="Rectangle 11"/>
          <p:cNvSpPr/>
          <p:nvPr/>
        </p:nvSpPr>
        <p:spPr>
          <a:xfrm>
            <a:off x="3277634" y="3978895"/>
            <a:ext cx="2213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เมล็ดส้ม</a:t>
            </a:r>
          </a:p>
        </p:txBody>
      </p:sp>
      <p:sp>
        <p:nvSpPr>
          <p:cNvPr id="9" name="Rectangle 12"/>
          <p:cNvSpPr/>
          <p:nvPr/>
        </p:nvSpPr>
        <p:spPr>
          <a:xfrm>
            <a:off x="3280058" y="4657489"/>
            <a:ext cx="222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</a:t>
            </a:r>
            <a:r>
              <a:rPr kumimoji="0" lang="th-TH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เปลือกหอย</a:t>
            </a:r>
          </a:p>
        </p:txBody>
      </p:sp>
      <p:sp>
        <p:nvSpPr>
          <p:cNvPr id="10" name="Rectangle 13"/>
          <p:cNvSpPr/>
          <p:nvPr/>
        </p:nvSpPr>
        <p:spPr>
          <a:xfrm>
            <a:off x="3241953" y="3298959"/>
            <a:ext cx="222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ไม้อัด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3240754" y="3329536"/>
            <a:ext cx="396000" cy="4104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  <a:tab pos="182563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  ถูกต้อง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เพราะไม้อัดเป็นเศษวัสดุที่ได้จากการสังเคราะห์โดยผ่านกระบวนการแปรรูป แต่ใบไม้</a:t>
            </a:r>
          </a:p>
          <a:p>
            <a:pPr>
              <a:tabLst>
                <a:tab pos="182563" algn="l"/>
              </a:tabLst>
            </a:pP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เมล็ด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ส้ม และเปลือกหอยเป็นเศษวัสดุที่ได้จากพืชและสัตว์ในธรรมชาติ ดังนั้น ไม้อัดจึง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เป็นเศษ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วัสดุ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ที่ต่างจากพวก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แต่คำตอบนี้สัมพันธ์กันกับคำถาม</a:t>
            </a:r>
          </a:p>
          <a:p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5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3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07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326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326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2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  <p:bldP spid="10" grpId="0"/>
      <p:bldP spid="10" grpId="1"/>
      <p:bldP spid="11" grpId="0" animBg="1"/>
      <p:bldP spid="11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681" y="2083795"/>
            <a:ext cx="424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ช่วยประหยัดค่าใช้จ่าย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681" y="2872970"/>
            <a:ext cx="424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ช่วยอนุรักษ์สิ่งแวดล้อม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2232681" y="3665058"/>
            <a:ext cx="424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ช่วยให้เกิดความคิดสร้างสรรค์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232681" y="4460059"/>
            <a:ext cx="424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ช่วยฝึกลักษณะนิสัยในการทำงาน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9"/>
          <p:cNvSpPr/>
          <p:nvPr/>
        </p:nvSpPr>
        <p:spPr>
          <a:xfrm>
            <a:off x="2182695" y="2929380"/>
            <a:ext cx="419421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1508503" y="654975"/>
            <a:ext cx="6126994" cy="1191816"/>
            <a:chOff x="533238" y="1130185"/>
            <a:chExt cx="6126994" cy="11918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TextBox 2"/>
            <p:cNvSpPr txBox="1"/>
            <p:nvPr/>
          </p:nvSpPr>
          <p:spPr>
            <a:xfrm>
              <a:off x="971600" y="1130185"/>
              <a:ext cx="5688632" cy="1191816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 การ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นำเศษวัสดุในโรงเรียนมาใช้ทำงาน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ประดิษฐ์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 มี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ผลดีข้อใดมากที่สุด</a:t>
              </a:r>
            </a:p>
          </p:txBody>
        </p:sp>
        <p:sp>
          <p:nvSpPr>
            <p:cNvPr id="9" name="Oval 10"/>
            <p:cNvSpPr/>
            <p:nvPr/>
          </p:nvSpPr>
          <p:spPr>
            <a:xfrm>
              <a:off x="533238" y="1431415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2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เพราะช่วยอนุรักษ์สิ่งแวดล้อมเป็นผลจากการนำเศษวัสดุมาใช้ทำงานประดิษฐ์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ซึ่งเป็นผลดีต่อ</a:t>
            </a:r>
          </a:p>
          <a:p>
            <a:pPr>
              <a:tabLst>
                <a:tab pos="180975" algn="l"/>
              </a:tabLst>
            </a:pP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ประดิษฐ์ สังคม และประทศชาติ เนื่องจากประหยัดค่าใช้จ่าย ช่วยลดปริมาณขยะใน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โรงเรียน ลด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ปริมาณก๊าซที่เป็นสาเหตุให้เกิดภาวะโลกร้อน และประหยัดพลังงานในการกำจัดขยะ ดังนั้น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ช่วย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อนุรักษ์สิ่งแวดล้อมจึงเป็นผลดีมากที่สุด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</a:p>
          <a:p>
            <a:pPr>
              <a:tabLst>
                <a:tab pos="180975" algn="l"/>
              </a:tabLst>
            </a:pP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การนำ</a:t>
            </a: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เศษวัสดุมาใช้ทำงานประดิษฐ์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200" dirty="0">
              <a:solidFill>
                <a:schemeClr val="tx1"/>
              </a:solidFill>
            </a:endParaRPr>
          </a:p>
        </p:txBody>
      </p:sp>
      <p:sp>
        <p:nvSpPr>
          <p:cNvPr id="12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4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0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 animBg="1"/>
      <p:bldP spid="8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1131918" y="691551"/>
            <a:ext cx="6691738" cy="1191816"/>
            <a:chOff x="976606" y="574047"/>
            <a:chExt cx="6691738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1403649" y="574047"/>
              <a:ext cx="6264695" cy="1191816"/>
            </a:xfrm>
            <a:prstGeom prst="roundRect">
              <a:avLst/>
            </a:prstGeom>
            <a:solidFill>
              <a:schemeClr val="bg1"/>
            </a:soli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    “</a:t>
              </a:r>
              <a:r>
                <a:rPr kumimoji="0" lang="th-TH" sz="32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ก้อยออกแบบผ้าจับของร้อนโดยนำเศษผ้า </a:t>
              </a:r>
              <a:r>
                <a:rPr kumimoji="0" lang="en-US" sz="32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2 </a:t>
              </a:r>
              <a:r>
                <a:rPr kumimoji="0" lang="th-TH" sz="32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ชิ้น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มา</a:t>
              </a:r>
              <a:r>
                <a:rPr kumimoji="0" lang="th-TH" sz="32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เย็บประกบกัน” 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ก้อยออกแบบตามหลักการข้อใด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976606" y="851185"/>
              <a:ext cx="648044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3.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15"/>
          <p:cNvSpPr/>
          <p:nvPr/>
        </p:nvSpPr>
        <p:spPr>
          <a:xfrm>
            <a:off x="1979475" y="2074205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หน้าที่ใช้สอย</a:t>
            </a:r>
          </a:p>
        </p:txBody>
      </p:sp>
      <p:sp>
        <p:nvSpPr>
          <p:cNvPr id="7" name="Rectangle 16"/>
          <p:cNvSpPr/>
          <p:nvPr/>
        </p:nvSpPr>
        <p:spPr>
          <a:xfrm>
            <a:off x="2016421" y="3440946"/>
            <a:ext cx="367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ความสวยงามน่าใช้</a:t>
            </a:r>
          </a:p>
        </p:txBody>
      </p:sp>
      <p:sp>
        <p:nvSpPr>
          <p:cNvPr id="8" name="Rectangle 17"/>
          <p:cNvSpPr/>
          <p:nvPr/>
        </p:nvSpPr>
        <p:spPr>
          <a:xfrm>
            <a:off x="2016421" y="4189477"/>
            <a:ext cx="3744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ความแข็งแรงของโครงสร้าง</a:t>
            </a:r>
          </a:p>
        </p:txBody>
      </p:sp>
      <p:sp>
        <p:nvSpPr>
          <p:cNvPr id="9" name="Rectangle 18"/>
          <p:cNvSpPr/>
          <p:nvPr/>
        </p:nvSpPr>
        <p:spPr>
          <a:xfrm>
            <a:off x="1979712" y="2777299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ราคาเหมาะสม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1941465" y="2130615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 ถูกต้อง เพราะผ้าจับของร้อนใช้สำหรับป้องกันความร้อนเป็นสำคัญ ซึ่งควรทำจากวัสดุที่ไม่</a:t>
            </a: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เป็นตัวนำ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ความร้อน เช่น ผ้าหนา ๆ ซึ่งก้อยออกแบบผ้าจับของร้อน โดยนำเศษผ้า 2 ชิ้น มาเย็บประกบกัน </a:t>
            </a: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แสดง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ว่าก้อยออกแบบตามหลักการหน้าที่ใช้สอย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/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5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 animBg="1"/>
      <p:bldP spid="10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1489005" y="981814"/>
            <a:ext cx="6364727" cy="646986"/>
            <a:chOff x="1489005" y="981814"/>
            <a:chExt cx="6364727" cy="646986"/>
          </a:xfrm>
        </p:grpSpPr>
        <p:sp>
          <p:nvSpPr>
            <p:cNvPr id="4" name="TextBox 3"/>
            <p:cNvSpPr txBox="1"/>
            <p:nvPr/>
          </p:nvSpPr>
          <p:spPr>
            <a:xfrm>
              <a:off x="1979711" y="981814"/>
              <a:ext cx="5874021" cy="646986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   การ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/>
                  <a:ea typeface="+mn-ea"/>
                  <a:cs typeface="Angsana New"/>
                </a:rPr>
                <a:t>ออกแบบของตกแต่งสามารถใช้สิ่งใดแทนสีได้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5" name="Oval 8"/>
            <p:cNvSpPr/>
            <p:nvPr/>
          </p:nvSpPr>
          <p:spPr>
            <a:xfrm>
              <a:off x="1489005" y="993549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4.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14"/>
          <p:cNvSpPr/>
          <p:nvPr/>
        </p:nvSpPr>
        <p:spPr>
          <a:xfrm>
            <a:off x="2280931" y="1921736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ดินสอ</a:t>
            </a:r>
          </a:p>
        </p:txBody>
      </p:sp>
      <p:sp>
        <p:nvSpPr>
          <p:cNvPr id="7" name="Rectangle 15"/>
          <p:cNvSpPr/>
          <p:nvPr/>
        </p:nvSpPr>
        <p:spPr>
          <a:xfrm>
            <a:off x="2324821" y="3212213"/>
            <a:ext cx="2591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กระดาษไข</a:t>
            </a:r>
          </a:p>
        </p:txBody>
      </p:sp>
      <p:sp>
        <p:nvSpPr>
          <p:cNvPr id="8" name="Rectangle 16"/>
          <p:cNvSpPr/>
          <p:nvPr/>
        </p:nvSpPr>
        <p:spPr>
          <a:xfrm>
            <a:off x="2335124" y="3818895"/>
            <a:ext cx="2591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กระดาษโปสเตอร์</a:t>
            </a:r>
          </a:p>
        </p:txBody>
      </p:sp>
      <p:sp>
        <p:nvSpPr>
          <p:cNvPr id="9" name="Rectangle 17"/>
          <p:cNvSpPr/>
          <p:nvPr/>
        </p:nvSpPr>
        <p:spPr>
          <a:xfrm>
            <a:off x="2280931" y="2542873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ปากกา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18"/>
          <p:cNvSpPr/>
          <p:nvPr/>
        </p:nvSpPr>
        <p:spPr>
          <a:xfrm>
            <a:off x="2280931" y="3872135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เพราะกระดาษโปสเตอร์เป็นวัสดุที่มีสีสันสวยงาม หากนำไปใช้ในการทำงานประดิษฐ์</a:t>
            </a:r>
          </a:p>
          <a:p>
            <a:pPr>
              <a:tabLst>
                <a:tab pos="18097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ก็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ไม่จำเป็นต้องตกแต่งอีก ดังนั้น การออกแบบของตกแต่งจึงสามารถใช้กระดาษโปสเตอร์แทนสีได้</a:t>
            </a:r>
          </a:p>
          <a:p>
            <a:endParaRPr lang="th-TH" dirty="0"/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6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 animBg="1"/>
      <p:bldP spid="10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1885138" y="924523"/>
            <a:ext cx="5711198" cy="656264"/>
            <a:chOff x="2006588" y="943212"/>
            <a:chExt cx="5711198" cy="656264"/>
          </a:xfrm>
        </p:grpSpPr>
        <p:sp>
          <p:nvSpPr>
            <p:cNvPr id="4" name="TextBox 3"/>
            <p:cNvSpPr txBox="1"/>
            <p:nvPr/>
          </p:nvSpPr>
          <p:spPr>
            <a:xfrm>
              <a:off x="2483768" y="943212"/>
              <a:ext cx="5234018" cy="646986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งานประดิษฐ์ชนิดใดมีราคาต้นทุนน้อยที่สุด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2006588" y="964225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5.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15"/>
          <p:cNvSpPr/>
          <p:nvPr/>
        </p:nvSpPr>
        <p:spPr>
          <a:xfrm>
            <a:off x="2705763" y="1850268"/>
            <a:ext cx="2025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ภาพ 3 มิติ</a:t>
            </a:r>
          </a:p>
        </p:txBody>
      </p:sp>
      <p:sp>
        <p:nvSpPr>
          <p:cNvPr id="7" name="Rectangle 16"/>
          <p:cNvSpPr/>
          <p:nvPr/>
        </p:nvSpPr>
        <p:spPr>
          <a:xfrm>
            <a:off x="2714890" y="3102575"/>
            <a:ext cx="3009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เยอบีร่าจากหลอดกาแฟ</a:t>
            </a:r>
          </a:p>
        </p:txBody>
      </p:sp>
      <p:sp>
        <p:nvSpPr>
          <p:cNvPr id="8" name="Rectangle 17"/>
          <p:cNvSpPr/>
          <p:nvPr/>
        </p:nvSpPr>
        <p:spPr>
          <a:xfrm>
            <a:off x="2741222" y="3731262"/>
            <a:ext cx="3630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    </a:t>
            </a:r>
            <a:r>
              <a:rPr kumimoji="0" lang="th-TH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โมไบล์</a:t>
            </a: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จากกระป๋องเครื่องดื่ม</a:t>
            </a:r>
          </a:p>
        </p:txBody>
      </p:sp>
      <p:sp>
        <p:nvSpPr>
          <p:cNvPr id="9" name="Rectangle 18"/>
          <p:cNvSpPr/>
          <p:nvPr/>
        </p:nvSpPr>
        <p:spPr>
          <a:xfrm>
            <a:off x="2701356" y="2482174"/>
            <a:ext cx="2878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แจกันจากไม้ไอศกรีม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2649447" y="1937455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sz="24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ถูกต้อง เพราะภาพ 3 มิติ ใช้วัสดุ อุปกรณ์ และเครื่องมือ ได้แก่ กระดาษสี กาว ดินสอ ยางลบ </a:t>
            </a:r>
            <a:endParaRPr lang="th-TH" sz="2400" dirty="0" smtClean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0975" algn="l"/>
              </a:tabLst>
            </a:pPr>
            <a:r>
              <a:rPr lang="th-TH" sz="24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สี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เมจิก ไม้บรรทัด และกรรไกร ซึ่งส่วนใหญ่เป็นเครื่องเขียนที่มีอยู่แล้ว อาจจะลงทุน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ซื้อเพียง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อย่าง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เดียวคือ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กระดาษสี ดังนั้น ภาพ 3 มิติ จึงเป็นงานประดิษฐ์ที่มีราคาต้นทุนน้อยที่สุด</a:t>
            </a:r>
          </a:p>
          <a:p>
            <a:endParaRPr lang="th-TH" dirty="0"/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7</a:t>
            </a:fld>
            <a:endParaRPr lang="th-TH" sz="1600" dirty="0">
              <a:solidFill>
                <a:prstClr val="black"/>
              </a:solidFill>
            </a:endParaRPr>
          </a:p>
        </p:txBody>
      </p:sp>
      <p:pic>
        <p:nvPicPr>
          <p:cNvPr id="15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172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 animBg="1"/>
      <p:bldP spid="10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2168722" y="621774"/>
            <a:ext cx="4806556" cy="1191816"/>
            <a:chOff x="1133596" y="811029"/>
            <a:chExt cx="4806556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1678276" y="811029"/>
              <a:ext cx="4261876" cy="1191816"/>
            </a:xfrm>
            <a:prstGeom prst="roundRect">
              <a:avLst/>
            </a:prstGeom>
            <a:solidFill>
              <a:schemeClr val="bg1"/>
            </a:soli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 การ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ออกแบบลักษณะใดทำให้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เห็น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</a:t>
              </a:r>
              <a:r>
                <a:rPr kumimoji="0" lang="th-TH" sz="32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รูปทรง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ของ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แบบได้ดี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ที่สุด</a:t>
              </a:r>
            </a:p>
          </p:txBody>
        </p:sp>
        <p:sp>
          <p:nvSpPr>
            <p:cNvPr id="5" name="Oval 10"/>
            <p:cNvSpPr/>
            <p:nvPr/>
          </p:nvSpPr>
          <p:spPr>
            <a:xfrm>
              <a:off x="1133596" y="1089311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6.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8"/>
          <p:cNvSpPr/>
          <p:nvPr/>
        </p:nvSpPr>
        <p:spPr>
          <a:xfrm>
            <a:off x="3048509" y="2016413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1 มิติ</a:t>
            </a:r>
          </a:p>
        </p:txBody>
      </p:sp>
      <p:sp>
        <p:nvSpPr>
          <p:cNvPr id="7" name="Rectangle 9"/>
          <p:cNvSpPr/>
          <p:nvPr/>
        </p:nvSpPr>
        <p:spPr>
          <a:xfrm>
            <a:off x="3082180" y="3505362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3 มิติ</a:t>
            </a:r>
          </a:p>
        </p:txBody>
      </p:sp>
      <p:sp>
        <p:nvSpPr>
          <p:cNvPr id="8" name="Rectangle 11"/>
          <p:cNvSpPr/>
          <p:nvPr/>
        </p:nvSpPr>
        <p:spPr>
          <a:xfrm>
            <a:off x="3082180" y="4204015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ภาพลายเส้น</a:t>
            </a:r>
          </a:p>
        </p:txBody>
      </p:sp>
      <p:sp>
        <p:nvSpPr>
          <p:cNvPr id="9" name="Rectangle 12"/>
          <p:cNvSpPr/>
          <p:nvPr/>
        </p:nvSpPr>
        <p:spPr>
          <a:xfrm>
            <a:off x="3048509" y="2767139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 </a:t>
            </a: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2 มิติ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48509" y="3581731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23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ถูกต้อง เพราะการออกแบบ 3 มิติเป็นการเขียนแบบชิ้นงานที่มีทั้งความกว้าง ความยาว และความ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สูงหรือ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ความลึก ซึ่งจะเห็นรูปทรงเหมือนของจริง ดังนั้น การออกแบบลักษณะ 3 มิติ จึงทำให้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เห็นรูปทรง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แบบได้ดี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ที่สุด</a:t>
            </a:r>
          </a:p>
          <a:p>
            <a:endParaRPr lang="th-TH" sz="2300" dirty="0"/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8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 animBg="1"/>
      <p:bldP spid="10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812481" y="633508"/>
            <a:ext cx="7215903" cy="1736646"/>
            <a:chOff x="812481" y="653008"/>
            <a:chExt cx="7215903" cy="1736646"/>
          </a:xfrm>
        </p:grpSpPr>
        <p:sp>
          <p:nvSpPr>
            <p:cNvPr id="4" name="TextBox 3"/>
            <p:cNvSpPr txBox="1"/>
            <p:nvPr/>
          </p:nvSpPr>
          <p:spPr>
            <a:xfrm>
              <a:off x="1187624" y="653008"/>
              <a:ext cx="6840760" cy="1736646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    “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วายุ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จัดเตรียมวัสดุ อุปกรณ์ และ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เครื่องมือ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ทำงานประดิษฐ์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b="1" kern="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ไว้ครบถ้วน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” วายุปฏิบัติอยู่ในขั้นตอน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ใดของกระบวน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b="1" kern="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การ</a:t>
              </a: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ทำงาน</a:t>
              </a:r>
            </a:p>
          </p:txBody>
        </p:sp>
        <p:sp>
          <p:nvSpPr>
            <p:cNvPr id="5" name="Oval 10"/>
            <p:cNvSpPr/>
            <p:nvPr/>
          </p:nvSpPr>
          <p:spPr>
            <a:xfrm>
              <a:off x="812481" y="1216977"/>
              <a:ext cx="648072" cy="63525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7.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6" name="Rectangle 9"/>
          <p:cNvSpPr/>
          <p:nvPr/>
        </p:nvSpPr>
        <p:spPr>
          <a:xfrm>
            <a:off x="1553679" y="2515667"/>
            <a:ext cx="253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361950" algn="l"/>
              </a:tabLst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วิเคราะห์งาน</a:t>
            </a:r>
          </a:p>
        </p:txBody>
      </p:sp>
      <p:sp>
        <p:nvSpPr>
          <p:cNvPr id="7" name="Rectangle 15"/>
          <p:cNvSpPr/>
          <p:nvPr/>
        </p:nvSpPr>
        <p:spPr>
          <a:xfrm>
            <a:off x="1553679" y="3857691"/>
            <a:ext cx="349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361950" algn="l"/>
              </a:tabLst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การประเมินผลการทำงาน</a:t>
            </a:r>
          </a:p>
        </p:txBody>
      </p:sp>
      <p:sp>
        <p:nvSpPr>
          <p:cNvPr id="8" name="Rectangle 16"/>
          <p:cNvSpPr/>
          <p:nvPr/>
        </p:nvSpPr>
        <p:spPr>
          <a:xfrm>
            <a:off x="1557146" y="4598705"/>
            <a:ext cx="409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การปฏิบัติงานตามลำดับขั้นตอน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1507116" y="3158545"/>
            <a:ext cx="3466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การวางแผนในการทำงาน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18"/>
          <p:cNvSpPr/>
          <p:nvPr/>
        </p:nvSpPr>
        <p:spPr>
          <a:xfrm>
            <a:off x="1460553" y="3245732"/>
            <a:ext cx="396000" cy="41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80975" algn="l"/>
              </a:tabLst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sz="23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3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  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เพราะการวางแผนในการทำงานเป็นการกำหนดกรอบการทำงานไว้ล่วงหน้าว่าจะทำอะไร 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เมื่อไร 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ใครทำ และมีวิธีการทำงานอย่างไร รวมทั้งการจัดเตรียมวัสดุ อุปกรณ์ และ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เครื่องมือที่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ใช้ในการ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</a:p>
          <a:p>
            <a:pPr>
              <a:tabLst>
                <a:tab pos="180975" algn="l"/>
              </a:tabLst>
            </a:pP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พร้อม ซึ่งวายุจัดเตรียมวัสดุ อุปกรณ์ และเครื่องมือทำงาน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ประดิษฐ์ไว้ครบถ้วน แสดง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ว่าวายุปฏิบัติอยู่ในขั้นตอนการ</a:t>
            </a:r>
            <a:r>
              <a:rPr lang="th-TH" sz="23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วางแผนในการ</a:t>
            </a:r>
            <a:r>
              <a:rPr lang="th-TH" sz="23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</a:p>
          <a:p>
            <a:endParaRPr lang="th-TH" sz="2300" dirty="0">
              <a:solidFill>
                <a:schemeClr val="tx1"/>
              </a:solidFill>
            </a:endParaRPr>
          </a:p>
        </p:txBody>
      </p:sp>
      <p:sp>
        <p:nvSpPr>
          <p:cNvPr id="1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610600" y="6505029"/>
            <a:ext cx="533400" cy="381000"/>
          </a:xfrm>
        </p:spPr>
        <p:txBody>
          <a:bodyPr/>
          <a:lstStyle/>
          <a:p>
            <a:fld id="{910A3E03-4CA6-4862-B3EB-E06406CE1541}" type="slidenum">
              <a:rPr lang="th-TH" sz="1600" smtClean="0">
                <a:solidFill>
                  <a:prstClr val="black"/>
                </a:solidFill>
              </a:rPr>
              <a:pPr/>
              <a:t>9</a:t>
            </a:fld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67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 animBg="1"/>
      <p:bldP spid="10" grpId="1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กำหนดเอง 34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ตรงกลาง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กำหนดเอง 34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ตรงกลาง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กำหนดเอง 34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3970</TotalTime>
  <Words>1872</Words>
  <Application>Microsoft Office PowerPoint</Application>
  <PresentationFormat>นำเสนอทางหน้าจอ (4:3)</PresentationFormat>
  <Paragraphs>416</Paragraphs>
  <Slides>22</Slides>
  <Notes>22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5" baseType="lpstr">
      <vt:lpstr>ตรงกลาง</vt:lpstr>
      <vt:lpstr>1_ตรงกลาง</vt:lpstr>
      <vt:lpstr>2_ตรงกลาง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Kamonchanok Skawattananon</dc:creator>
  <cp:lastModifiedBy>sk</cp:lastModifiedBy>
  <cp:revision>167</cp:revision>
  <cp:lastPrinted>2015-02-17T03:43:30Z</cp:lastPrinted>
  <dcterms:created xsi:type="dcterms:W3CDTF">2014-11-20T01:53:56Z</dcterms:created>
  <dcterms:modified xsi:type="dcterms:W3CDTF">2015-10-29T15:45:36Z</dcterms:modified>
</cp:coreProperties>
</file>