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49" saveSubsetFonts="1">
  <p:sldMasterIdLst>
    <p:sldMasterId id="2147483696" r:id="rId1"/>
    <p:sldMasterId id="2147483708" r:id="rId2"/>
  </p:sldMasterIdLst>
  <p:notesMasterIdLst>
    <p:notesMasterId r:id="rId29"/>
  </p:notesMasterIdLst>
  <p:sldIdLst>
    <p:sldId id="282" r:id="rId3"/>
    <p:sldId id="283" r:id="rId4"/>
    <p:sldId id="284" r:id="rId5"/>
    <p:sldId id="285" r:id="rId6"/>
    <p:sldId id="286" r:id="rId7"/>
    <p:sldId id="287" r:id="rId8"/>
    <p:sldId id="288" r:id="rId9"/>
    <p:sldId id="315" r:id="rId10"/>
    <p:sldId id="289" r:id="rId11"/>
    <p:sldId id="290" r:id="rId12"/>
    <p:sldId id="292" r:id="rId13"/>
    <p:sldId id="316" r:id="rId14"/>
    <p:sldId id="293" r:id="rId15"/>
    <p:sldId id="294" r:id="rId16"/>
    <p:sldId id="295" r:id="rId17"/>
    <p:sldId id="296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7" r:id="rId28"/>
  </p:sldIdLst>
  <p:sldSz cx="9144000" cy="6858000" type="screen4x3"/>
  <p:notesSz cx="6735763" cy="98663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52A449"/>
    <a:srgbClr val="E3FA04"/>
    <a:srgbClr val="FF5050"/>
    <a:srgbClr val="FF6699"/>
    <a:srgbClr val="B92933"/>
    <a:srgbClr val="5C9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09" autoAdjust="0"/>
    <p:restoredTop sz="70935" autoAdjust="0"/>
  </p:normalViewPr>
  <p:slideViewPr>
    <p:cSldViewPr>
      <p:cViewPr>
        <p:scale>
          <a:sx n="60" d="100"/>
          <a:sy n="60" d="100"/>
        </p:scale>
        <p:origin x="-2220" y="-780"/>
      </p:cViewPr>
      <p:guideLst>
        <p:guide orient="horz" pos="2160"/>
        <p:guide pos="2880"/>
      </p:guideLst>
    </p:cSldViewPr>
  </p:slideViewPr>
  <p:notesTextViewPr>
    <p:cViewPr>
      <p:scale>
        <a:sx n="120" d="100"/>
        <a:sy n="1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B658A-41CB-4881-8472-26B67BDC3AEA}" type="datetimeFigureOut">
              <a:rPr lang="th-TH" smtClean="0"/>
              <a:t>04/11/58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13614-A566-4350-A86E-4C6ABE2F37B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2468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แผนการจัดการเรียนรู้ที่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 6 </a:t>
            </a:r>
            <a:r>
              <a:rPr lang="th-TH" sz="1600" b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การตกแต่งและบริการเครื่องดื่ม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	เวลา   2  ชั่วโมง</a:t>
            </a:r>
            <a:endParaRPr lang="th-TH" sz="1600" b="0" baseline="0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endParaRPr lang="th-TH" sz="1600" b="0" baseline="0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1600" b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2. การตกแต่งและบริการเครื่องดื่ม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2.1 รูปแบบการตกแต่งเครื่องดื่ม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2.2 การบริการเครื่องดื่ม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r>
              <a:rPr lang="th-TH" sz="1600" spc="-20" baseline="0" dirty="0" smtClean="0">
                <a:latin typeface="Angsana New" pitchFamily="18" charset="-34"/>
                <a:cs typeface="Angsana New" pitchFamily="18" charset="-34"/>
              </a:rPr>
              <a:t>จากหนังสือเรียน รายวิชาพื้นฐาน การงานอาชีพและเทคโนโลยี ม. 2 เล่ม 1 </a:t>
            </a:r>
            <a:r>
              <a:rPr lang="th-TH" sz="1600" b="0" spc="-20" baseline="0" dirty="0" smtClean="0">
                <a:latin typeface="Angsana New" pitchFamily="18" charset="-34"/>
                <a:cs typeface="Angsana New" pitchFamily="18" charset="-34"/>
              </a:rPr>
              <a:t>ของบริษัท สำนักพิมพ์วัฒนาพานิช จำกัด (ใช้คู่กับคู่มือครู แผนการจัดการเรียนรู้ </a:t>
            </a:r>
            <a:r>
              <a:rPr lang="th-TH" sz="1600" spc="-20" baseline="0" dirty="0" smtClean="0">
                <a:latin typeface="Angsana New" pitchFamily="18" charset="-34"/>
                <a:cs typeface="Angsana New" pitchFamily="18" charset="-34"/>
              </a:rPr>
              <a:t>การงานอาชีพและเทคโนโลยี ม. 2 เล่ม 1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หน่วยการเรียนรู้ที่ 2 เครื่องดื่มเพื่อสุขภาพ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)</a:t>
            </a:r>
            <a:endParaRPr lang="en-US" sz="160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sz="1600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49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</a:p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2.2 การบริการเครื่องดื่ม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นักเรียนระดมสมองเกี่ยวกับคุณสมบัติของผู้บริการเครื่องดื่ม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แล้วสรุป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ครูอธิบายเกี่ยวกับคุณสมบัติของผู้บริการเครื่องดื่ม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แล้วให้นักเรียนเปรียบเทียบกับการสาธิตการบริการเครื่องดื่มในงานเลี้ยง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3) นักเรียนร่วมกันเสนอแนะคุณสมบัติของผู้บริการเครื่องดื่ม แล้วจัดทำแผ่นพับเพื่อเผยแพร่ความรู้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58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</a:p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2.2 การบริการเครื่องดื่ม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ครูคลิก</a:t>
            </a:r>
            <a:r>
              <a:rPr kumimoji="0" lang="th-TH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บูรณา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การอาเซียนเกี่ยวกับ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การบริโภคเครื่องดื่มในประเทศสมาชิกอาเซียน</a:t>
            </a:r>
          </a:p>
          <a:p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59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5000"/>
              </a:lnSpc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2.2 การบริการเครื่องดื่ม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ครูให้นักเรียนปฏิบัติกิจกรรมที่ 18 แสดงบทบาทสมมุติ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รายวิชาพื้นฐาน 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การงานอาชีพและเทคโนโลยี ม. 2 เล่ม 1)</a:t>
            </a:r>
          </a:p>
          <a:p>
            <a: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2) ครูคลิกคำถาม</a:t>
            </a:r>
            <a:r>
              <a:rPr lang="th-TH" sz="1600" b="0" baseline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แล้วคลิกเฉลยที่ซ่อนอยู่ด้านหลัง</a:t>
            </a:r>
          </a:p>
          <a:p>
            <a: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baseline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เฉลย</a:t>
            </a:r>
            <a:endParaRPr lang="th-TH" sz="1600" b="0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(1) น้ำผักและผลไม้รวม</a:t>
            </a:r>
          </a:p>
          <a:p>
            <a: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(2) ให้นักเรียน 2 คน เป็นผู้บริการเครื่องดื่ม และให้นักเรียน 3 คน เป็นผู้รับบริการเครื่องดื่ม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(3) กลุ่มที่ 3 เพราะบริการเครื่องดื่มได้ถูกต้องมากที่สุด</a:t>
            </a:r>
          </a:p>
          <a:p>
            <a:pPr>
              <a:lnSpc>
                <a:spcPct val="95000"/>
              </a:lnSpc>
            </a:pPr>
            <a:r>
              <a:rPr lang="th-TH" sz="1600" b="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(4) ปัญหา คือ รินเครื่องดื่มจนเต็มแก้ว ทำให้เครื่องดื่มหกขณะบริการเครื่องดื่ม</a:t>
            </a:r>
            <a:r>
              <a:rPr lang="th-TH" sz="1600" b="0" baseline="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วิธีแก้ปัญหา คือ รินเครื่องดื่มประมาณ 3 ส่วน 4 ของแก้ว </a:t>
            </a:r>
          </a:p>
          <a:p>
            <a: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(5) ประโยชน์ คือ ฝึกทักษะการทำงานกลุ่ม การแสดงบทบาทสมมุติ และการวางแผนในการทำงาน</a:t>
            </a:r>
          </a:p>
          <a:p>
            <a: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(6) นำไปใช้ในการบริการเครื่องดื่มภายในครอบครัว หรือนำไปใช้ประกอบอาชีพในอนาคต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3) </a:t>
            </a:r>
            <a:r>
              <a:rPr lang="th-TH" sz="1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ครูให้นักเรียนปฏิบัติกิจกรรมที่ 19 เครื่องดื่มที่น่าสนใจ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รายวิชาพื้นฐาน 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การงานอาชีพและเทคโนโลยี ม. 2 เล่ม 1)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4) </a:t>
            </a:r>
            <a:r>
              <a:rPr lang="th-TH" sz="1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ครูให้นักเรียนปฏิบัติกิจกรรมที่ 20 สัมภาษณ์ผู้เชี่ยวชาญ</a:t>
            </a:r>
            <a:r>
              <a:rPr lang="th-TH" sz="1600" baseline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รายวิชาพื้นฐาน 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การงานอาชีพและเทคโนโลยี ม. 2 เล่ม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5) </a:t>
            </a:r>
            <a:r>
              <a:rPr lang="th-TH" sz="1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ครูให้นักเรียนปฏิบัติกิจกรรมที่ 21 เรียนรู้เรื่องเครื่องดื่มเพื่อสุขภาพด้วยโครงงาน</a:t>
            </a:r>
            <a:r>
              <a:rPr lang="th-TH" sz="1600" baseline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รายวิชาพื้นฐาน การงานอาชีพและเทคโนโลยี ม. 2 เล่ม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6)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ครูให้นักเรียนปฏิบัติกิจกรรมที่ 22 การประยุกต์ใช้ในชีวิตประจำวัน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รายวิชาพื้นฐาน การงานอาชีพและเทคโนโลยี ม. 2 เล่ม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7)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ครูให้นักเรียนปฏิบัติกิจกรรมที่ 23 คำถามชวนตอบ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รายวิชาพื้นฐาน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การงานอาชีพและเทคโนโลยี ม. 2 เล่ม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b="0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b="1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60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ครูคลิกเพื่อถามคำถามทบทวนความรู้ของนักเรียน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ครูคลิกเฉลยแนวคำตอบ</a:t>
            </a: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61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นักเรียนร่วมกันสรุปความรู้เกี่ยวกับการตกแต่งและบริการเครื่องดื่ม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ครูคลิกเพื่อสรุปความรู้เรื่อง การตกแต่งและบริการเครื่องดื่ม และให้ความรู้เสริมในส่วนที่นักเรียนสรุปไม่ถูกต้อง</a:t>
            </a: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ครูใช้เวลาในการสรุปประมาณ</a:t>
            </a:r>
            <a:r>
              <a:rPr lang="en-US" sz="1600" b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10 นาที (หรือให้ครูใช้เวลาตามความเหมาะสม)</a:t>
            </a:r>
            <a:endParaRPr lang="en-US" sz="1600" b="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62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ครูให้นักเรียนทำแบบทดสอบก่อนเรียน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(Post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test)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การงานอาชีพและเทคโนโลยี ม. 2 เล่ม 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ของบริษัท สำนักพิมพ์วัฒนาพานิช จำกัด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(การทำแบบทดสอบใน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PowerPoint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อาจใช้เวลามาก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ครูควร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print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ให้นักเรียนทำ แล้วจึงใช้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PowerPoint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ตรวจคำตอบ)</a:t>
            </a:r>
          </a:p>
          <a:p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63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ครูให้นักเรียนทำแบบทดสอบหลังเรียน การงานอาชีพและเทคโนโลยี ม. 2 เล่ม 1 ข้อ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1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ไม่ถูกต้อง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เพราะนมเป็นเครื่องดื่มที่มีสารอาหาร คือ โปรตีนและแคลเซียมสูง ซึ่งไม่มีสรรพคุณทางยา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ไม่ถูกต้อง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เพราะน้ำผักเป็นเครื่องดื่มที่มีสารอาหาร คือ วิตามินและแคลเซียม ซึ่งน้ำผักบางชนิดมีสรรพคุณทางยาแต่มีเพียงเล็กน้อย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ไม่ถูกต้อง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 เพราะน้ำอัดลมเป็นเครื่องดื่มที่มีส่วนประกอบของน้ำ น้ำตาล สารแต่งกลิ่น สี และกรด</a:t>
            </a:r>
            <a:r>
              <a:rPr lang="th-TH" sz="1600" b="0" i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คาร์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บอ</a:t>
            </a:r>
            <a:r>
              <a:rPr lang="th-TH" sz="1600" b="0" i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นิก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ซึ่งไม่มีสรรพคุณทางยา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ถูกต้อง เพราะ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น้ำสมุนไพรเป็นเครื่องดื่มที่ได้มาจากส่วนต่าง ๆ ของพืช ซึ่งมีคุณค่าทางโภชนาการและมีสรรพคุณทางยามากที่สุด</a:t>
            </a:r>
            <a:endParaRPr lang="th-TH" sz="1600" b="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64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ครูให้นักเรียนทำแบบทดสอบหลังเรียน การงานอาชีพและเทคโนโลยี ม. 2 เล่ม 1 ข้อ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2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ถูกต้อง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เพราะน้ำขิงและน้ำ</a:t>
            </a:r>
            <a:r>
              <a:rPr lang="th-TH" sz="1600" b="0" i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บีท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รูทเป็นเครื่องดื่มประเภทน้ำผัก ซึ่งมีสารอาหารที่ช่วยลดความเสี่ยงของการเกิดโรคหลอดเลือดหัวใจ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ไม่ถูกต้อง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เพราะน้ำส้มและน้ำแตงโมเป็นเครื่องดื่มประเภทน้ำผลไม้ ซึ่งมีสารอาหาร คือ วิตามินและเกลือแร่ที่ช่วยให้ร่างกายสดชื่นและมีภูมิต้านทานโรค ซึ่งไม่ได้ช่วยลดความเสี่ยงในการเกิดโรคหลอดเลือดหัวใจ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ไม่ถูกต้อง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เพราะน้ำกระเจี๊ยบและน้ำเก๊กฮวยเป็นเครื่องดื่มประเภทน้ำสมุนไพรที่มีสรรพคุณทางยา ซึ่งไม่ได้ช่วยลดความเสี่ยงของการเกิดโรคหลอดเลือดหัวใจ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ถูกต้อง เพราะ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น้ำอ้อยและน้ำสต</a:t>
            </a:r>
            <a:r>
              <a:rPr lang="th-TH" sz="1600" b="0" i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รอว์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เบอร์รีเป็นเครื่องดื่มประเภทน้ำผลไม้ ซึ่งมีสารอาหาร คือ วิตามินและเกลือแร่ที่ช่วยให้ร่างกายสดชื่น  และมีภูมิต้านทานโรค ซึ่งไม่ได้ช่วยลดความเสี่ยงของการเกิดโรคหลอดเลือดหัวใจ</a:t>
            </a:r>
            <a:endParaRPr lang="th-TH" sz="1600" b="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65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ครูให้นักเรียนทำแบบทดสอบหลังเรียน การงานอาชีพและเทคโนโลยี ม. 2 เล่ม 1 ข้อ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3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ถูกต้อง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เพราะการสำรวจเป็นการตรวจสอบข้อมูลต่าง ๆ โดยการสอบถาม สัมภาษณ์ หรือใช้แบบสำรวจ เพื่อนำผลไปใช้ประโยชน์ ดังนั้น อุษาสอบถามนักโภชนาการเกี่ยวกับเครื่องดื่มเพื่อสุขภาพ แสดงว่าอุษาปฏิบัติอยู่ในขั้นตอนการสำรวจของทักษะการแสวงหาความรู้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ไม่ถูกต้อง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เพราะการสังเกตเป็นการพิจารณารายละเอียดของสิ่งต่าง ๆ ที่ต้องการศึกษา ดังนั้น อุษาสอบถามนักโภชนาการเกี่ยวกับเครื่องดื่มเพื่อสุขภาพ แสดงว่าอุษาไม่ได้ปฏิบัติอยู่ในขั้นตอนนี้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ไม่ถูกต้อง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เพราะการศึกษาค้นคว้าเป็นการค้นหาข้อมูลจากแหล่งการเรียนรู้ต่าง ๆ ดังนั้น อุษาสอบถามนักโภชนาการเกี่ยวกับเครื่องดื่มเพื่อสุขภาพ แสดงว่าอุษาไม่ได้ปฏิบัติอยู่ในขั้นตอนนี้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ถูกต้อง เพราะ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การรวบรวมข้อมูลความรู้เป็นการจัดกลุ่มข้อมูลความรู้ที่ได้จากการศึกษาค้นคว้า ดังนั้น อุษาสอบถามนักโภชนาการเกี่ยวกับเครื่องดื่มเพื่อสุขภาพ แสดงว่าอุษาไม่ได้ปฏิบัติอยู่ในขั้นตอนนี้</a:t>
            </a:r>
          </a:p>
          <a:p>
            <a:endParaRPr lang="th-TH" sz="1600" b="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66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ครูให้นักเรียนทำแบบทดสอบหลังเรียน การงานอาชีพและเทคโนโลยี ม. 2 เล่ม 1 ข้อ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4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ไม่ถูกต้อง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เพราะน้ำอัดลมเป็นเครื่องดื่มที่มีส่วนประกอบสำคัญ คือ น้ำตาล และกรด</a:t>
            </a:r>
            <a:r>
              <a:rPr lang="th-TH" sz="1600" b="0" i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คาร์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บอ</a:t>
            </a:r>
            <a:r>
              <a:rPr lang="th-TH" sz="1600" b="0" i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นิก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ซึ่งอาจทำให้เกิดอาการท้องอืด จุกเสียด และฟันผุ ซึ่งอานนท์ดื่มน้ำอัดลมเป็นประจำ ดังนั้น</a:t>
            </a:r>
            <a:r>
              <a:rPr lang="th-TH" sz="1600" b="0" i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อานนท์จึงเลือกบริโภคเครื่องดื่มไม่เหมาะสม</a:t>
            </a:r>
            <a:endParaRPr lang="th-TH" sz="1600" b="0" i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ไม่ถูกต้อง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เพราะน้ำผลไม้บรรจุกระป๋องจะให้คุณค่าทางโภชนาการน้อยและมีราคาแพงมาก ซึ่งเดือนดื่มน้ำผลไม้บรรจุกระป๋อง ดังนั้น เดือนจึงเลือกบริโภคเครื่องดื่มที่ไม่เหมาะสม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ไม่ถูกต้อง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เพราะไวน์เป็นเครื่องดื่มที่มีแอลกอฮอล์</a:t>
            </a:r>
            <a:r>
              <a:rPr lang="th-TH" sz="1600" b="0" i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ไม่มีคุณค่าทางโภชนาการ และอาจทำให้เกิดอาการมึนเมา ซึ่งวายุดื่มไวน์ก่อนรับประทานอาหารทุกครั้ง ดังนั้น วายุจึงเลือกบริโภคเครื่องดื่มที่ไม่เหมาะสม 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ถูกต้อง เพราะนมพร่องมันเนยเป็นนมที่มีสารอาหารครบถ้วนและยังมีปริมาณไขมันไม่เกิน 15</a:t>
            </a:r>
            <a:r>
              <a:rPr lang="en-US" sz="1600" baseline="0" dirty="0" smtClean="0">
                <a:latin typeface="Angsana New" pitchFamily="18" charset="-34"/>
                <a:cs typeface="Angsana New" pitchFamily="18" charset="-34"/>
              </a:rPr>
              <a:t>%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เหมาะสำหรับผู้ที่ต้องการควบคุมน้ำหนักหรือลดน้ำหนัก</a:t>
            </a:r>
            <a:r>
              <a:rPr lang="en-US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ซึ่ง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จันทร์ฉายดื่มนมพร่องมันเนยเพื่อช่วยควบคุมน้ำหนัก ดังนั้น จันทร์ฉายจึงเลือกบริโภคเครื่องดื่มที่เหมาะสม</a:t>
            </a:r>
            <a:endParaRPr lang="th-TH" sz="1600" b="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67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1)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ครูคลิกถามคำถามเพื่อกระตุ้นความคิดและความสนใจของนักเรียน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</a:t>
            </a:r>
            <a:r>
              <a:rPr lang="th-TH" sz="1600" b="1" i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แนวคำตอบ</a:t>
            </a:r>
            <a:r>
              <a:rPr lang="en-US" sz="1600" b="1" i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: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แตกต่างกัน เพราะเครื่องดื่มภาพที่ 1 ไม่มีมีการตกแต่งแก้วให้สวยงามเหมือนเครื่องดื่มภาพที่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2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3) ครูอธิบายเกี่ยวกับวิธีการตกแต่งเครื่องดื่มเพื่อเชื่อมโยงเข้าเนื้อหาที่จะเรียน</a:t>
            </a:r>
            <a:endParaRPr lang="en-US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ครูใช้เวลาในการนำเข้าสู่บทเรียนประมาณ</a:t>
            </a:r>
            <a:r>
              <a:rPr lang="en-US" sz="1600" b="0" dirty="0" smtClean="0">
                <a:latin typeface="Angsana New" pitchFamily="18" charset="-34"/>
                <a:cs typeface="Angsana New" pitchFamily="18" charset="-34"/>
              </a:rPr>
              <a:t> 5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 นาที (หรือให้ครูใช้เวลาตามความเหมาะสม)</a:t>
            </a:r>
            <a:endParaRPr lang="en-US" sz="1600" b="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50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ครูให้นักเรียนทำแบบทดสอบหลังเรียน การงานอาชีพและเทคโนโลยี ม. 2 เล่ม 1 ข้อ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5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ถูกต้อง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เพราะการยกถาดใส่เครื่องดื่ม หากไม่ระวังจะทำให้เกิดอุบัติเหตุ ถาดแก้วตกแตก เครื่องดื่มหกรดผู้อื่น ซึ่งเกิดความเสียหายแก่งานเป็นอย่างมาก ดังนั้น การยกถาดใส่เครื่องดื่มจึงเป็นขั้นตอนของการบริการเครื่องดื่มที่ควรทำด้วยความระมัดระวังมากที่สุด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เพราะการรินเครื่องดื่มใส่แก้ว หากไม่ระวังก็อาจหกออกนอกแก้ว ซึ่งเกิดความเสียหายเพียงเล็กน้อย ดังนั้น การรินเครื่องดื่มใส่แก้วจึงไม่ใช่ขั้นตอนของการบริการเครื่องดื่มที่ควรทำด้วยความระมัดระวังมากที่สุด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ไม่ถูกต้อง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เพราะการจับแก้วที่ใส่เครื่องดื่ม หากไม่ระวังอาจทำให้แก้วหลุดมือตกแตก ซึ่งเกิดความเสียหายเพียงเล็กน้อย ดังนั้น การจับแก้วที่ใส่เครื่องดื่มจึงไม่ใช่ขั้นตอนของการบริการเครื่องดื่มที่ควรทำด้วยความระมัดระวังมากที่สุด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ไม่ถูกต้อง เพรา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ะการจัดแก้วเครื่องดื่มใส่ถาด หากไม่ระวังก็อาจทำให้แก้วล้มหรือตกแตก ซึ่งเกิดความเสียหายเพียงเล็กน้อย ดังนั้น การจัดแก้วเครื่องดื่มใส่ถาดจึงไม่ใช่ขั้นตอนของการบริการเครื่องดื่มที่ควรทำด้วยความระมัดระวังมากที่สุด</a:t>
            </a:r>
            <a:endParaRPr lang="th-TH" sz="1600" b="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68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ครูให้นักเรียนทำแบบทดสอบหลังเรียน การงานอาชีพและเทคโนโลยี ม. 2 เล่ม 1 ข้อ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6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ถูกต้อง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เพราะน้ำหวานและนมโคมีสารอาหารต่างกัน น้ำหวานมีสารอาหาร คือ คาร์โบไฮเดรต ส่วนนมโคมีสารอาหาร คือ แคลเซียม ซึ่งอมรไม่ชอบดื่มนมโคทำให้ขาดแคลเซียม ดังนั้น</a:t>
            </a:r>
            <a:r>
              <a:rPr lang="th-TH" sz="1600" b="0" i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อมรจึงไม่ควรแก้ปัญหาด้วยการดื่มน้ำหวานทดแทน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เพราะน้ำสมุนไพรและนมโคมีสารอาหารต่างกัน น้ำสมุนไพรมีสรรพคุณทางยา</a:t>
            </a:r>
            <a:r>
              <a:rPr lang="th-TH" sz="1600" b="0" i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ส่วนนมโคมีสารอาหาร คือ แคลเซียม ซึ่งอมรไม่ชอบดื่มนมโคทำให้ขาดแคลเซียม ดังนั้น อมรจึงไม่ควรแก้ปัญหาด้วยการดื่มน้ำสมุนไพรทดแทน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เพราะนมถั่วเหลืองและนมโคมีสารอาหารเหมือนกัน คือ แคลเซียม ซึ่งอมรไม่ชอบดื่มนมโคทำให้ขาดแคลเซียม ดังนั้น อมรจึงควรแก้ปัญหาด้วยการดื่มนมถั่วเหลืองทดแทน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ไม่ถูกต้อง เพรา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ะน้ำผักและน้ำผลไม้และนมโคมีสารอาหารต่างกัน น้ำผักและน้ำผลไม้มีสารอาหาร คือ วิตามิน ส่วนนมโคมีสารอาหาร คือ แคลเซียม ซึ่งอมรไม่ชอบดื่มนมโคทำให้ขาดแคลเซียม ดังนั้น อมรจึงไม่ควรแก้ปัญหาด้วยวิธีการดื่มน้ำผักและผลไม้ทดแทน</a:t>
            </a:r>
            <a:endParaRPr lang="th-TH" sz="1600" b="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69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ครูให้นักเรียนทำแบบทดสอบหลังเรียน การงานอาชีพและเทคโนโลยี ม. 2 เล่ม 1 ข้อ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7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ถูกต้อง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เพราะน้ำผลไม้กระป๋องหาซื้อได้ตามร้านค้า ร้านสะดวกซื้อ หรือซูเปอร์มาร์เกต ดังนั้น สุรชัยชอบดื่มน้ำผลไม้กระป๋องเป็นการปฏิบัติที่ไม่ถูกต้อง ไม่ใช่เพราะหาซื้อง่าย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เพราะน้ำผลไม้กระป๋องสามารถเก็บไว้ได้นานแต่ก็มีวันหมดอายุ ดังนั้น สุรชัยชอบดื่มน้ำผลไม้กระป๋องเป็นการปฏิบัติที่ไม่ถูกต้อง</a:t>
            </a:r>
            <a:r>
              <a:rPr lang="th-TH" sz="1600" b="0" i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ไม่ใช่เพราะเก็บไว้ได้นาน 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เพราะน้ำผลไม้กระป๋องที่ไม่ได้มาตรฐานอาจมีสารปนเปื้อน ดังนั้น</a:t>
            </a:r>
            <a:r>
              <a:rPr lang="th-TH" sz="1600" b="0" i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สุรชัยชอบดื่มน้ำผลไม้กระป๋องเป็นการปฏิบัติที่ไม่ถูกต้อง เพราะมีสารปนเปื้อน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ไม่ถูกต้อง เพรา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ะน้ำผลไม้กระป๋องบางประเภทอาจมีคุณค่าทางโภชนาการ ดังนั้น</a:t>
            </a:r>
            <a:r>
              <a:rPr lang="th-TH" sz="1600" b="0" i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สุรชัยชอบดื่มน้ำผลไม้กระป๋องเป็นการปฏิบัติที่ไม่ถูกต้อง เนื่องจากน้ำผลไม้กระป๋องมีสารปนเปื้อน ไม่ใช่เพราะมีสารอาหารน้อย</a:t>
            </a:r>
          </a:p>
          <a:p>
            <a:endParaRPr lang="th-TH" sz="1600" b="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70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ครูให้นักเรียนทำแบบทดสอบหลังเรียน การงานอาชีพและเทคโนโลยี ม. 2 เล่ม 1 ข้อ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8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ถูกต้อง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เพราะการพิจารณาปัญหาเป็นการสังเกตและทำความเข้าใจกับปัญหาที่เกิดขึ้น</a:t>
            </a:r>
            <a:r>
              <a:rPr lang="th-TH" sz="1600" b="0" i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ซึ่งปรียาสังเกตส่วนประกอบของเครื่องดื่มบำรุงกำลังที่ส่งผลกระทบต่อผู้บริโภค ดังนั้น ปรียาจึงปฏิบัติอยู่ในขั้นตอนการพิจารณาปัญหา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เพราะการวิเคราะห์ปัญหาเป็นการแยกแยะว่าปัญหาที่ตัวเองต้องการแก้ไขนั้นมีสภาพเป็นอย่างไร ซึ่งปรียาสังเกตส่วนประกอบของเครื่องดื่มบำรุงกำลังที่ส่งผลกระทบต่อผู้บริโภค ดังนั้น ปรียาไม่ได้ปฏิบัติอยู่ในขั้นตอนนี้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ไม่ถูกต้อง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เพราะการสร้างทางเลือกในการแก้ปัญหาเป็นการคิดวิธีการแก้ปัญหาไว้หลาย ๆ วิธี ซึ่งปรียาสังเกตส่วนประกอบของเครื่องดื่มบำรุงกำลังที่ส่งผลกระทบต่อผู้บริโภค ดังนั้น ปรียาไม่ได้ปฏิบัติอยู่ในขั้นตอนนี้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ไม่ถูกต้อง เพรา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ะการประเมินทางเลือกในการแก้ปัญหาเป็นการประเมินแต่ละทางเลือกว่ามีข้อดีและข้อเสียอย่างไร ซึ่งปรียาสังเกตส่วนประกอบของเครื่องดื่มบำรุงกำลังที่ส่งผลกระทบต่อผู้บริโภค ดังนั้น ปรียาไม่ได้ปฏิบัติอยู่ในขั้นตอนนี้ </a:t>
            </a:r>
            <a:endParaRPr lang="th-TH" sz="1600" b="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71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ครูให้นักเรียนทำแบบทดสอบหลังเรียน การงานอาชีพและเทคโนโลยี ม. 2 เล่ม 1 ข้อ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9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ไม่ถูกต้อง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เพราะการเติมเกลือจะทำให้เครื่องดื่มมีรสชาติเค็ม ซึ่ง</a:t>
            </a:r>
            <a:r>
              <a:rPr lang="th-TH" sz="1600" b="0" i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นิก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กี้ต้องการดื่มน้ำมะนาวเย็น ๆ แต่ไม่มีตู้เย็น ดังนั้น </a:t>
            </a:r>
            <a:r>
              <a:rPr lang="th-TH" sz="1600" b="0" i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นิก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กี้จึงไม่ควรแก้ไขด้วยการเติมเกลือ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ถูกต้อง 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เพราะ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การเติมน้ำแข็งจะทำให้เครื่องดื่มมีความเย็น ซึ่ง</a:t>
            </a:r>
            <a:r>
              <a:rPr lang="th-TH" sz="1600" b="0" i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นิก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กี้ต้องการดื่มน้ำมะนาวเย็น ๆ แต่ไม่มีตู้เย็น ดังนั้น </a:t>
            </a:r>
            <a:r>
              <a:rPr lang="th-TH" sz="1600" b="0" i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นิก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กี้จึงควรแก้ไขด้วยการเติมน้ำแข็ง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ไม่ถูกต้อง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เพราะการเติมน้ำสะอาดจะทำให้เครื่องดื่มมีรสชาติจืด ซึ่ง</a:t>
            </a:r>
            <a:r>
              <a:rPr lang="th-TH" sz="1600" b="0" i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นิก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กี้ต้องการดื่มน้ำมะนาวเย็น ๆ แต่ไม่มีตู้เย็น ดังนั้น </a:t>
            </a:r>
            <a:r>
              <a:rPr lang="th-TH" sz="1600" b="0" i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นิก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กี้จึงไม่ควรแก้ไขด้วยการเติมน้ำสะอาด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ไม่ถูกต้อง เพรา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ะการเติมน้ำมะนาวเพิ่มจะทำให้เครื่องดื่มมีรสชาติเปรี้ยวมากขึ้น ซึ่ง</a:t>
            </a:r>
            <a:r>
              <a:rPr lang="th-TH" sz="1600" b="0" i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นิก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กี้ต้องการดื่มน้ำมะนาวเย็น ๆ แต่ไม่มีตู้เย็น ดังนั้น </a:t>
            </a:r>
            <a:r>
              <a:rPr lang="th-TH" sz="1600" b="0" i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นิก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กี้จึงไม่ควรแก้ไขด้วยการเติมน้ำมะนาวเพิ่ม</a:t>
            </a:r>
            <a:endParaRPr lang="th-TH" sz="1600" b="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72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ครูให้นักเรียนทำแบบทดสอบหลังเรียน การงานอาชีพและเทคโนโลยี ม. 2 เล่ม 1 ข้อ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10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ไม่ถูกต้อง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เพราะการเคลือบขอบแก้วด้วยเกลือเป็นวิธีการตกแต่งภาชนะใส่เครื่องดื่มทั่วไป ซึ่งรินต้องการตกแต่งภาชนะใส่น้ำมะเขือเทศให้สวยงาม ดังนั้น รินจึงไม่ควรตกแต่งด้วยวิธีนี้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ไม่ถูกต้อง 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เพราะ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การเคลือบขอบแก้วด้วยน้ำหวานไม่ใช่วิธีการตกแต่งเครื่องดื่ม ซึ่งรินต้องการตกแต่งภาชนะใส่น้ำมะเขือเทศให้สวยงาม ดังนั้น รินจึงไม่ควรตกแต่งด้วยวิธีนี้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ถูกต้อง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เพราะการตกแต่งขอบแก้วด้วยดอกกล้วยไม้เป็นวิธีการที่นิยมใช้ในการตกแต่งเครื่องดื่ม ซึ่งรินต้องการตกแต่งภาชนะใส่น้ำมะเขือเทศให้สวยงาม ดังนั้น รินจึงควรตกแต่งขอบแก้วด้วยดอกกล้วยไม้</a:t>
            </a:r>
          </a:p>
          <a:p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ง ไม่ถูกต้อง เพรา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ะการตกแต่งขอบแก้วด้วยมะเขือเทศฝานเป็นชิ้นไม่ใช่วิธีการตกแต่งเครื่องดื่ม แต่จะต้องปอกเปลือกมะเขือเทศเป็นชิ้นยาว ๆ แล้วทำเป็นเกลียว เสียบหลอดดูด ซึ่งรินต้องการตกแต่งภาชนะใส่น้ำมะเขือเทศ</a:t>
            </a:r>
            <a:r>
              <a:rPr lang="th-TH" sz="1600" b="0" i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b="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ดังนั้น รินจึงไม่ควรตกแต่งด้วยวิธีนี้ </a:t>
            </a:r>
            <a:endParaRPr lang="th-TH" sz="1600" b="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73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indent="-457200"/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ครูคลิกถามคำถามนักเรียนเพื่อเชื่อมโยงเข้าสู่หน่วยการเรียนรู้ต่อไป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โดย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ให้นักเรียนแสดง</a:t>
            </a:r>
          </a:p>
          <a:p>
            <a:pPr marL="180000" indent="-457200"/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    ความคิดเห็นอย่างอิสระเพื่อประเมินความรู้ </a:t>
            </a:r>
          </a:p>
          <a:p>
            <a:pPr marL="180000" indent="-457200"/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ครูเฉลยแนวคำตอบ</a:t>
            </a:r>
          </a:p>
          <a:p>
            <a:pPr marL="180000" indent="-457200"/>
            <a:r>
              <a:rPr lang="th-TH" sz="1600" b="1" i="1" u="none" dirty="0" smtClean="0">
                <a:latin typeface="Angsana New" pitchFamily="18" charset="-34"/>
                <a:cs typeface="Angsana New" pitchFamily="18" charset="-34"/>
              </a:rPr>
              <a:t>    แนวคำตอบ</a:t>
            </a:r>
            <a:r>
              <a:rPr lang="en-US" sz="1600" b="1" i="1" u="none" dirty="0" smtClean="0"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1600" b="1" i="1" u="none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i="0" u="none" dirty="0" smtClean="0">
                <a:latin typeface="Angsana New" pitchFamily="18" charset="-34"/>
                <a:cs typeface="Angsana New" pitchFamily="18" charset="-34"/>
              </a:rPr>
              <a:t>นำไปใช้ประโยชน์ได้ โดยนำความรู้ไปใช้ในการออกแบบและตกแต่ง</a:t>
            </a:r>
          </a:p>
          <a:p>
            <a:pPr marL="180000" indent="-457200"/>
            <a:r>
              <a:rPr lang="th-TH" sz="1600" b="0" i="0" u="none" dirty="0" smtClean="0">
                <a:latin typeface="Angsana New" pitchFamily="18" charset="-34"/>
                <a:cs typeface="Angsana New" pitchFamily="18" charset="-34"/>
              </a:rPr>
              <a:t>    งานประดิษฐ์</a:t>
            </a:r>
          </a:p>
          <a:p>
            <a:pPr marL="180000" indent="-457200"/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3) ครูคลิกเพื่อมอบหมายให้นักเรียนไปศึกษาเนื้อหาในหน่วยการเรียนรู้ที่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3 เศษวัสดุสร้างสรรค์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180000" indent="-457200"/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    เพื่อจัดการเรียนรู้ครั้งต่อไป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>
                <a:solidFill>
                  <a:prstClr val="black"/>
                </a:solidFill>
              </a:rPr>
              <a:pPr/>
              <a:t>74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40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</a:p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2.1 รูปแบบการตกแต่งเครื่องดื่ม</a:t>
            </a:r>
          </a:p>
          <a:p>
            <a:pPr marL="0" indent="0">
              <a:buNone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1) ครูอธิบายเกี่ยวกับรูปแบบการตกแต่งเครื่องดื่ม</a:t>
            </a:r>
          </a:p>
          <a:p>
            <a:pPr marL="0" indent="0">
              <a:buNone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นักเรียนร่วมกันอภิปรายเกี่ยวกับรูปแบบการตกแต่งเครื่องดื่ม แล้วสรุป</a:t>
            </a:r>
          </a:p>
          <a:p>
            <a:pPr marL="0" indent="0">
              <a:buNone/>
            </a:pPr>
            <a:endParaRPr lang="th-TH" sz="1600" b="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ครูใช้เวลาในการจัดกิจกรรมการเรียนรู้ประมาณ</a:t>
            </a:r>
            <a:r>
              <a:rPr lang="en-US" sz="1600" b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90 นาที (หรือให้ครูใช้เวลาตามความเหมาะสม)</a:t>
            </a:r>
            <a:endParaRPr lang="en-US" sz="1600" b="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51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</a:p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2.1 รูปแบบการตกแต่งเครื่องดื่ม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ครูถามคำถามเพื่อให้นักเรียนคิดวิเคราะห์ เช่น สิ่งที่ควรนำมาตกแต่งเครื่องดื่มควรมีลักษณะเด่นในด้านใด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1600" b="1" i="1" dirty="0" smtClean="0">
                <a:latin typeface="Angsana New" pitchFamily="18" charset="-34"/>
                <a:cs typeface="Angsana New" pitchFamily="18" charset="-34"/>
              </a:rPr>
              <a:t>แนวคำตอบ</a:t>
            </a:r>
            <a:r>
              <a:rPr lang="en-US" sz="1600" b="1" i="1" dirty="0" smtClean="0"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ส่งเสริมให้เครื่องดื่มน่าดื่มยิ่งขึ้น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ครูอธิบายเพิ่มเติมเกี่ยวกับสิ่งที่นิยมนำมาตกแต่งเครื่องดื่ม </a:t>
            </a:r>
            <a:r>
              <a:rPr lang="th-TH" sz="160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(ศึกษาจากหนังสือเรียน รายวิชาพื้นฐาน การงานอาชีพและเทคโนโลยี ม. 2 เล่ม 1</a:t>
            </a:r>
            <a:r>
              <a:rPr lang="th-TH" sz="1600" baseline="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 หน้า 35</a:t>
            </a:r>
            <a:r>
              <a:rPr lang="en-US" sz="1600" baseline="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–</a:t>
            </a:r>
            <a:r>
              <a:rPr lang="th-TH" sz="1600" baseline="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36</a:t>
            </a:r>
            <a:r>
              <a:rPr lang="th-TH" sz="1600" dirty="0" smtClean="0">
                <a:effectLst/>
                <a:latin typeface="Angsana New" pitchFamily="18" charset="-34"/>
                <a:ea typeface="Times New Roman"/>
                <a:cs typeface="Angsana New" pitchFamily="18" charset="-34"/>
              </a:rPr>
              <a:t>)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3) นักเรียนยกตัวอย่างสิ่งตกแต่งเครื่องดื่มจากธรรมชาติและวัสดุสังเคราะห์</a:t>
            </a:r>
          </a:p>
          <a:p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52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</a:p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2.1 รูปแบบการตกแต่งเครื่องดื่ม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ครูคลิกรูปภาพ แล้วให้นักเรียนอธิบายวิธีการตกแต่งเครื่องดื่มในแต่ละภาพ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ครูอธิบายเพิ่มเติมเกี่ยวกับการตกแต่งภาชนะใส่เครื่องดื่ม แล้วเปิดโอกาสให้นักเรียนซักถาม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3)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นักเรียนร่วมกันสรุปผลการตกแต่งภาชนะใส่เครื่องดื่ม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53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</a:p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2.1 รูปแบบการตกแต่งเครื่องดื่ม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ครูอธิบายเกี่ยวกับวิธีการตกแต่งเครื่องดื่มให้มีความน่าสนใจ โดย</a:t>
            </a:r>
            <a:r>
              <a:rPr lang="th-TH" sz="1600" dirty="0" err="1" smtClean="0">
                <a:latin typeface="Angsana New" pitchFamily="18" charset="-34"/>
                <a:cs typeface="Angsana New" pitchFamily="18" charset="-34"/>
              </a:rPr>
              <a:t>บูรณา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การศิลปะ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เรื่อง การออกแบบตกแต่ง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ครูสาธิตวิธีการตกแต่งเครื่องดื่ม แล้วให้นักเรียนฝึกหัดทำ โดยครูคอยให้คำแนะนำ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54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</a:p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2.1 รูปแบบการตกแต่งเครื่องดื่ม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ครูคลิกเรื่องน่ารู้ แล้วให้นักเรียนอ่านเพื่อเสริมความรู้ในบทเรียน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55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</a:p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2.1 รูปแบบการตกแต่งเครื่องดื่ม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ครูให้นักเรียนปฏิบัติกิจกรรมที่ 17 อภิปรายร่วมกัน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รายวิชาพื้นฐาน การงานอาชีพและเทคโนโลยี ม. 2 เล่ม 1)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13614-A566-4350-A86E-4C6ABE2F37B4}" type="slidenum">
              <a:rPr lang="th-TH" smtClean="0"/>
              <a:t>56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3863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+mj-cs"/>
              </a:rPr>
              <a:t>2. การตกแต่งและบริการเครื่องดื่ม</a:t>
            </a:r>
          </a:p>
          <a:p>
            <a:pPr marL="0" indent="0">
              <a:buNone/>
            </a:pPr>
            <a:r>
              <a:rPr lang="th-TH" sz="1600" b="1" dirty="0" smtClean="0">
                <a:latin typeface="Angsana New" pitchFamily="18" charset="-34"/>
                <a:cs typeface="+mj-cs"/>
              </a:rPr>
              <a:t>2.2 การบริการเครื่องดื่ม</a:t>
            </a:r>
          </a:p>
          <a:p>
            <a:pPr marL="0" indent="0">
              <a:buNone/>
            </a:pPr>
            <a:r>
              <a:rPr lang="th-TH" sz="1600" dirty="0" smtClean="0">
                <a:latin typeface="Angsana New" pitchFamily="18" charset="-34"/>
                <a:cs typeface="+mj-cs"/>
              </a:rPr>
              <a:t>1) ครูให้นักเรียนอาสาสมัคร 2</a:t>
            </a:r>
            <a:r>
              <a:rPr lang="th-TH" sz="1600" baseline="0" dirty="0" smtClean="0">
                <a:latin typeface="Angsana New" pitchFamily="18" charset="-34"/>
                <a:cs typeface="+mj-cs"/>
              </a:rPr>
              <a:t>–4 คน แสดงบทบาทสมมุติเกี่ยวกับการบริการเครื่องดื่ม</a:t>
            </a:r>
            <a:endParaRPr lang="th-TH" sz="1600" dirty="0" smtClean="0">
              <a:latin typeface="Angsana New" pitchFamily="18" charset="-34"/>
              <a:cs typeface="+mj-cs"/>
            </a:endParaRPr>
          </a:p>
          <a:p>
            <a:pPr marL="0" indent="0">
              <a:buNone/>
            </a:pPr>
            <a:r>
              <a:rPr lang="th-TH" sz="1600" dirty="0" smtClean="0">
                <a:latin typeface="Angsana New" pitchFamily="18" charset="-34"/>
                <a:cs typeface="+mj-cs"/>
              </a:rPr>
              <a:t>2) ครูสมมุติสถานการณ์งานจัดเลี้ยง</a:t>
            </a:r>
            <a:r>
              <a:rPr lang="th-TH" sz="1600" baseline="0" dirty="0" smtClean="0">
                <a:latin typeface="Angsana New" pitchFamily="18" charset="-34"/>
                <a:cs typeface="+mj-cs"/>
              </a:rPr>
              <a:t> แล้วให้นักเรียนแบ่งกลุ่ม อภิปรายเสนอแนะวิธีการบริการเครื่องดื่มแก่คนในงานเลี้ยง</a:t>
            </a:r>
          </a:p>
          <a:p>
            <a:pPr marL="0" indent="0">
              <a:buNone/>
            </a:pPr>
            <a:r>
              <a:rPr lang="th-TH" sz="1600" dirty="0" smtClean="0">
                <a:latin typeface="Angsana New" pitchFamily="18" charset="-34"/>
                <a:cs typeface="+mj-cs"/>
              </a:rPr>
              <a:t>3) ครูคลิกเพื่ออธิบายเพิ่มเติมเกี่ยวกับการบริการเครื่องดื่ม โดย</a:t>
            </a:r>
            <a:r>
              <a:rPr lang="th-TH" sz="1600" dirty="0" err="1" smtClean="0">
                <a:latin typeface="Angsana New" pitchFamily="18" charset="-34"/>
                <a:cs typeface="+mj-cs"/>
              </a:rPr>
              <a:t>บูรณา</a:t>
            </a:r>
            <a:r>
              <a:rPr lang="th-TH" sz="1600" dirty="0" smtClean="0">
                <a:latin typeface="Angsana New" pitchFamily="18" charset="-34"/>
                <a:cs typeface="+mj-cs"/>
              </a:rPr>
              <a:t>การสังคมศึกษาฯ เรื่อง แนวทางการปฏิบัติตามมารยาทของสมาชิกในสังคม  </a:t>
            </a:r>
            <a:r>
              <a:rPr lang="th-TH" sz="1600" dirty="0" smtClean="0">
                <a:effectLst/>
                <a:latin typeface="Angsana New" pitchFamily="18" charset="-34"/>
                <a:ea typeface="Times New Roman"/>
                <a:cs typeface="+mj-cs"/>
              </a:rPr>
              <a:t>(ศึกษาจากหนังสือเรียน รายวิชาพื้นฐาน การงานอาชีพและเทคโนโลยี ม. 2 เล่ม 1</a:t>
            </a:r>
            <a:r>
              <a:rPr lang="th-TH" sz="1600" baseline="0" dirty="0" smtClean="0">
                <a:effectLst/>
                <a:latin typeface="Angsana New" pitchFamily="18" charset="-34"/>
                <a:ea typeface="Times New Roman"/>
                <a:cs typeface="+mj-cs"/>
              </a:rPr>
              <a:t> หน้า 37–38</a:t>
            </a:r>
            <a:r>
              <a:rPr lang="th-TH" sz="1600" dirty="0" smtClean="0">
                <a:effectLst/>
                <a:latin typeface="Angsana New" pitchFamily="18" charset="-34"/>
                <a:ea typeface="Times New Roman"/>
                <a:cs typeface="+mj-cs"/>
              </a:rPr>
              <a:t>)</a:t>
            </a:r>
          </a:p>
          <a:p>
            <a:pPr marL="0" indent="0">
              <a:buNone/>
            </a:pPr>
            <a:r>
              <a:rPr lang="th-TH" sz="1600" dirty="0" smtClean="0">
                <a:effectLst/>
                <a:latin typeface="Angsana New" pitchFamily="18" charset="-34"/>
                <a:cs typeface="+mj-cs"/>
              </a:rPr>
              <a:t>4) นักเรียนสาธิตการบริการเครื่องดื่มในงานเลี้ยง</a:t>
            </a:r>
            <a:r>
              <a:rPr lang="th-TH" sz="1600" baseline="0" dirty="0" smtClean="0">
                <a:effectLst/>
                <a:latin typeface="Angsana New" pitchFamily="18" charset="-34"/>
                <a:cs typeface="+mj-cs"/>
              </a:rPr>
              <a:t> แล้วให้</a:t>
            </a:r>
            <a:r>
              <a:rPr lang="th-TH" sz="1600" dirty="0" smtClean="0">
                <a:effectLst/>
                <a:latin typeface="Angsana New" pitchFamily="18" charset="-34"/>
                <a:cs typeface="+mj-cs"/>
              </a:rPr>
              <a:t>เพื่อนวิเคราะห์ผลการสาธิต</a:t>
            </a:r>
            <a:endParaRPr lang="th-TH" sz="1600" dirty="0" smtClean="0">
              <a:latin typeface="Angsana New" pitchFamily="18" charset="-34"/>
              <a:cs typeface="+mj-cs"/>
            </a:endParaRPr>
          </a:p>
          <a:p>
            <a:pPr marL="0" indent="0">
              <a:buNone/>
            </a:pPr>
            <a:endParaRPr lang="th-TH" sz="1600" b="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E71-133B-4B80-9C0D-45ADC1A2084E}" type="slidenum">
              <a:rPr lang="th-TH" smtClean="0">
                <a:solidFill>
                  <a:prstClr val="black"/>
                </a:solidFill>
              </a:rPr>
              <a:pPr/>
              <a:t>57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22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9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99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29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89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20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56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794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8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14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97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749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95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72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58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8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5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55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7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0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5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B7FA8-C63F-4C9F-B9D1-8A203DE5EA1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A4B3F-3B32-4817-BC80-FD14A1619280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7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B7FA8-C63F-4C9F-B9D1-8A203DE5EA1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A4B3F-3B32-4817-BC80-FD14A161928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16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F59A8-4C8E-497A-9350-39C3D166641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04/11/58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A3E03-4CA6-4862-B3EB-E06406CE154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3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jpg"/><Relationship Id="rId7" Type="http://schemas.microsoft.com/office/2007/relationships/hdphoto" Target="../media/hdphoto1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13.wdp"/><Relationship Id="rId4" Type="http://schemas.openxmlformats.org/officeDocument/2006/relationships/image" Target="../media/image20.png"/><Relationship Id="rId9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420888"/>
            <a:ext cx="4124328" cy="39692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49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0" y="1340768"/>
            <a:ext cx="9144000" cy="1080120"/>
          </a:xfrm>
          <a:prstGeom prst="rect">
            <a:avLst/>
          </a:prstGeom>
          <a:solidFill>
            <a:srgbClr val="FF6699"/>
          </a:solidFill>
          <a:ln w="11429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sz="1800" kern="0">
              <a:solidFill>
                <a:sysClr val="window" lastClr="FFFFFF"/>
              </a:solidFill>
              <a:latin typeface="Angsana New"/>
              <a:cs typeface="Angsana New"/>
            </a:endParaRPr>
          </a:p>
        </p:txBody>
      </p:sp>
      <p:sp>
        <p:nvSpPr>
          <p:cNvPr id="13" name="ชื่อเรื่อง 1"/>
          <p:cNvSpPr txBox="1">
            <a:spLocks/>
          </p:cNvSpPr>
          <p:nvPr/>
        </p:nvSpPr>
        <p:spPr>
          <a:xfrm>
            <a:off x="307032" y="404664"/>
            <a:ext cx="8153400" cy="9906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 smtClean="0">
                <a:solidFill>
                  <a:srgbClr val="0070C0"/>
                </a:solidFill>
                <a:latin typeface="Angsana New" pitchFamily="18" charset="-34"/>
              </a:rPr>
              <a:t>   </a:t>
            </a:r>
            <a:r>
              <a:rPr lang="th-TH" sz="4800" b="1" dirty="0" smtClean="0">
                <a:solidFill>
                  <a:srgbClr val="0070C0"/>
                </a:solidFill>
                <a:latin typeface="Angsana New" pitchFamily="18" charset="-34"/>
              </a:rPr>
              <a:t>การงานอาชีพและเทคโนโลยี ม. 2 เล่ม 1</a:t>
            </a:r>
            <a:endParaRPr lang="th-TH" sz="4800" b="1" dirty="0">
              <a:solidFill>
                <a:srgbClr val="0070C0"/>
              </a:solidFill>
              <a:latin typeface="Angsana New" pitchFamily="18" charset="-34"/>
            </a:endParaRPr>
          </a:p>
        </p:txBody>
      </p:sp>
      <p:sp>
        <p:nvSpPr>
          <p:cNvPr id="14" name="ตัวแทนเนื้อหา 2"/>
          <p:cNvSpPr txBox="1">
            <a:spLocks/>
          </p:cNvSpPr>
          <p:nvPr/>
        </p:nvSpPr>
        <p:spPr>
          <a:xfrm>
            <a:off x="1504787" y="1340768"/>
            <a:ext cx="6120680" cy="108023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0504D"/>
              </a:buClr>
            </a:pP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หน่วยการเรียนรู้ที่ 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เครื่องดื่มเพื่อสุขภาพ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323528" y="3573016"/>
            <a:ext cx="4248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C00000"/>
                </a:solidFill>
                <a:effectLst>
                  <a:glow rad="101600">
                    <a:prstClr val="white">
                      <a:lumMod val="75000"/>
                      <a:alpha val="40000"/>
                    </a:prstClr>
                  </a:glow>
                </a:effectLst>
                <a:latin typeface="Angsana New" pitchFamily="18" charset="-34"/>
                <a:cs typeface="Angsana New" pitchFamily="18" charset="-34"/>
              </a:rPr>
              <a:t>แผนการจัดการ</a:t>
            </a:r>
            <a:r>
              <a:rPr lang="th-TH" sz="3600" b="1" dirty="0">
                <a:solidFill>
                  <a:srgbClr val="C00000"/>
                </a:solidFill>
                <a:effectLst>
                  <a:glow rad="101600">
                    <a:prstClr val="white">
                      <a:lumMod val="75000"/>
                      <a:alpha val="40000"/>
                    </a:prstClr>
                  </a:glow>
                </a:effectLst>
                <a:latin typeface="Angsana New" pitchFamily="18" charset="-34"/>
                <a:cs typeface="Angsana New" pitchFamily="18" charset="-34"/>
              </a:rPr>
              <a:t>เรียนรู้ที่ </a:t>
            </a:r>
            <a:r>
              <a:rPr lang="th-TH" sz="3600" b="1" dirty="0" smtClean="0">
                <a:solidFill>
                  <a:srgbClr val="C00000"/>
                </a:solidFill>
                <a:effectLst>
                  <a:glow rad="101600">
                    <a:prstClr val="white">
                      <a:lumMod val="75000"/>
                      <a:alpha val="40000"/>
                    </a:prstClr>
                  </a:glow>
                </a:effectLst>
                <a:latin typeface="Angsana New" pitchFamily="18" charset="-34"/>
                <a:cs typeface="Angsana New" pitchFamily="18" charset="-34"/>
              </a:rPr>
              <a:t>6  </a:t>
            </a:r>
          </a:p>
          <a:p>
            <a:pPr algn="ctr"/>
            <a:r>
              <a:rPr lang="th-TH" sz="3600" b="1" dirty="0" smtClean="0">
                <a:solidFill>
                  <a:srgbClr val="00B050"/>
                </a:solidFill>
                <a:effectLst>
                  <a:glow rad="101600">
                    <a:prstClr val="white">
                      <a:lumMod val="75000"/>
                      <a:alpha val="40000"/>
                    </a:prstClr>
                  </a:glow>
                </a:effectLst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lumMod val="75000"/>
                      <a:alpha val="40000"/>
                    </a:prstClr>
                  </a:glow>
                </a:effectLst>
                <a:latin typeface="Angsana New" pitchFamily="18" charset="-34"/>
                <a:cs typeface="Angsana New" pitchFamily="18" charset="-34"/>
              </a:rPr>
              <a:t>การตกแต่งและบริการเครื่องดื่ม</a:t>
            </a:r>
            <a:endParaRPr lang="th-TH" sz="3600" b="1" dirty="0">
              <a:solidFill>
                <a:schemeClr val="accent5">
                  <a:lumMod val="75000"/>
                </a:schemeClr>
              </a:solidFill>
              <a:effectLst>
                <a:glow rad="101600">
                  <a:prstClr val="white">
                    <a:lumMod val="75000"/>
                    <a:alpha val="40000"/>
                  </a:prstClr>
                </a:glow>
              </a:effectLst>
              <a:latin typeface="Angsana New" pitchFamily="18" charset="-34"/>
              <a:cs typeface="Angsana New" pitchFamily="18" charset="-34"/>
            </a:endParaRPr>
          </a:p>
          <a:p>
            <a:pPr algn="ctr"/>
            <a:r>
              <a:rPr lang="th-TH" sz="36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prstClr val="white">
                      <a:lumMod val="75000"/>
                      <a:alpha val="40000"/>
                    </a:prstClr>
                  </a:glow>
                </a:effectLst>
                <a:latin typeface="Angsana New" pitchFamily="18" charset="-34"/>
                <a:cs typeface="Angsana New" pitchFamily="18" charset="-34"/>
              </a:rPr>
              <a:t>เวลา 2 ชั่วโมง</a:t>
            </a:r>
          </a:p>
        </p:txBody>
      </p:sp>
    </p:spTree>
    <p:extLst>
      <p:ext uri="{BB962C8B-B14F-4D97-AF65-F5344CB8AC3E}">
        <p14:creationId xmlns:p14="http://schemas.microsoft.com/office/powerpoint/2010/main" val="202935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สี่เหลี่ยมผืนผ้ามุมมน 37"/>
          <p:cNvSpPr/>
          <p:nvPr/>
        </p:nvSpPr>
        <p:spPr>
          <a:xfrm>
            <a:off x="4932040" y="2564904"/>
            <a:ext cx="3622135" cy="3718349"/>
          </a:xfrm>
          <a:prstGeom prst="roundRect">
            <a:avLst>
              <a:gd name="adj" fmla="val 10379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9545703"/>
              <a:satOff val="-1284"/>
              <a:lumOff val="12723"/>
              <a:alphaOff val="0"/>
            </a:schemeClr>
          </a:fillRef>
          <a:effectRef idx="3">
            <a:schemeClr val="accent5">
              <a:hueOff val="9545703"/>
              <a:satOff val="-1284"/>
              <a:lumOff val="12723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สี่เหลี่ยมผืนผ้ามุมมน 36"/>
          <p:cNvSpPr/>
          <p:nvPr/>
        </p:nvSpPr>
        <p:spPr>
          <a:xfrm>
            <a:off x="539552" y="2572027"/>
            <a:ext cx="3550127" cy="3711226"/>
          </a:xfrm>
          <a:prstGeom prst="roundRect">
            <a:avLst>
              <a:gd name="adj" fmla="val 6985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5966065"/>
              <a:satOff val="-802"/>
              <a:lumOff val="7952"/>
              <a:alphaOff val="0"/>
            </a:schemeClr>
          </a:fillRef>
          <a:effectRef idx="3">
            <a:schemeClr val="accent5">
              <a:hueOff val="5966065"/>
              <a:satOff val="-802"/>
              <a:lumOff val="7952"/>
              <a:alphaOff val="0"/>
            </a:schemeClr>
          </a:effectRef>
          <a:fontRef idx="minor">
            <a:schemeClr val="lt1"/>
          </a:fontRef>
        </p:style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58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1" name="สี่เหลี่ยมผืนผ้ามุมมน 110"/>
          <p:cNvSpPr/>
          <p:nvPr/>
        </p:nvSpPr>
        <p:spPr>
          <a:xfrm>
            <a:off x="2240617" y="960956"/>
            <a:ext cx="4275599" cy="102788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346847" y="1178721"/>
            <a:ext cx="416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คุณสมบัติของผู้บริการเครื่องดื่ม</a:t>
            </a:r>
            <a:endParaRPr lang="th-TH" sz="36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11561" y="2907943"/>
            <a:ext cx="2720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1. แต่งกายสุภาพเรียบร้อย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11560" y="3429000"/>
            <a:ext cx="1747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2. มีสุขภาพดี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38281" y="5067181"/>
            <a:ext cx="3069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5. มีความตั้งใจและบริการ</a:t>
            </a:r>
          </a:p>
          <a:p>
            <a:r>
              <a:rPr lang="th-TH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 ด้วยความเต็มใจ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38281" y="4020741"/>
            <a:ext cx="2853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3. หน้าตายิ้มแย้มแจ่มใส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11560" y="4543961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4. มีความสุภาพอ่อนน้อม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0" y="0"/>
            <a:ext cx="2943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251520" y="344850"/>
            <a:ext cx="3417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6600FF"/>
                  </a:solidFill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2.2 การบริการเครื่องดื่ม</a:t>
            </a:r>
            <a:endParaRPr lang="th-TH" sz="4000" b="1" dirty="0">
              <a:ln>
                <a:solidFill>
                  <a:srgbClr val="6600FF"/>
                </a:solidFill>
              </a:ln>
              <a:solidFill>
                <a:srgbClr val="FF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23407" y="2805223"/>
            <a:ext cx="3478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6. มีมารยาทขณะหยิบหรือวางของ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04048" y="4173375"/>
            <a:ext cx="3497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8. ระมัดระวังอย่าให้นิ้วสัมผัส</a:t>
            </a:r>
          </a:p>
          <a:p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   เครื่องดื่มที่อยู่ในภาชนะ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04048" y="5091476"/>
            <a:ext cx="3313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9. ไม่ไอหรือจามขณะบริการ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33908" y="5614696"/>
            <a:ext cx="3661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10. มีความรับผิดชอบต่อการบริการ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19306" y="3258917"/>
            <a:ext cx="3388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7. ขณะบริการต้องยืนเบี่ยงตัว</a:t>
            </a:r>
          </a:p>
          <a:p>
            <a:r>
              <a:rPr lang="th-TH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 และค้อมตัวเล็กน้อย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4" name="ลูกศรโค้งลง 43"/>
          <p:cNvSpPr/>
          <p:nvPr/>
        </p:nvSpPr>
        <p:spPr>
          <a:xfrm rot="10800000" flipH="1" flipV="1">
            <a:off x="3635896" y="2132856"/>
            <a:ext cx="1793015" cy="700307"/>
          </a:xfrm>
          <a:prstGeom prst="curved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1" b="97816" l="6278" r="98180">
                        <a14:foregroundMark x1="16742" y1="24333" x2="26297" y2="21238"/>
                        <a14:foregroundMark x1="26297" y1="22633" x2="41128" y2="21420"/>
                        <a14:foregroundMark x1="41583" y1="21238" x2="67880" y2="22330"/>
                        <a14:foregroundMark x1="44859" y1="53337" x2="45132" y2="55218"/>
                        <a14:foregroundMark x1="44859" y1="55522" x2="42311" y2="57221"/>
                        <a14:foregroundMark x1="42129" y1="57524" x2="45587" y2="61529"/>
                        <a14:foregroundMark x1="44859" y1="62197" x2="45132" y2="74575"/>
                        <a14:foregroundMark x1="44404" y1="74393" x2="44677" y2="78277"/>
                        <a14:foregroundMark x1="54413" y1="62015" x2="54231" y2="77670"/>
                        <a14:foregroundMark x1="55141" y1="61226" x2="57234" y2="57342"/>
                        <a14:foregroundMark x1="56961" y1="57524" x2="55141" y2="54126"/>
                        <a14:foregroundMark x1="53685" y1="54126" x2="54686" y2="52063"/>
                        <a14:foregroundMark x1="54686" y1="77973" x2="62602" y2="79369"/>
                        <a14:foregroundMark x1="62602" y1="79369" x2="71429" y2="82039"/>
                        <a14:foregroundMark x1="72338" y1="82342" x2="75341" y2="86833"/>
                        <a14:foregroundMark x1="74613" y1="86529" x2="70701" y2="91626"/>
                        <a14:foregroundMark x1="70974" y1="90837" x2="70974" y2="90837"/>
                        <a14:foregroundMark x1="43676" y1="78277" x2="32575" y2="79551"/>
                        <a14:foregroundMark x1="33212" y1="79672" x2="25114" y2="83556"/>
                        <a14:foregroundMark x1="24841" y1="83859" x2="25114" y2="90049"/>
                        <a14:foregroundMark x1="25387" y1="90716" x2="43676" y2="95024"/>
                        <a14:foregroundMark x1="49318" y1="86044" x2="49773" y2="95024"/>
                        <a14:backgroundMark x1="44495" y1="70692" x2="43858" y2="76881"/>
                        <a14:backgroundMark x1="55232" y1="74272" x2="60328" y2="77670"/>
                        <a14:backgroundMark x1="55687" y1="75667" x2="57052" y2="77184"/>
                        <a14:backgroundMark x1="70064" y1="81250" x2="71065" y2="80947"/>
                        <a14:backgroundMark x1="71702" y1="80765" x2="76160" y2="84163"/>
                        <a14:backgroundMark x1="75432" y1="86044" x2="75432" y2="86044"/>
                        <a14:backgroundMark x1="24295" y1="89138" x2="27116" y2="91141"/>
                        <a14:backgroundMark x1="43312" y1="77367" x2="45223" y2="76760"/>
                        <a14:backgroundMark x1="56142" y1="78155" x2="54777" y2="77184"/>
                        <a14:backgroundMark x1="53776" y1="55340" x2="55414" y2="56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985">
            <a:off x="7644375" y="3350125"/>
            <a:ext cx="1393641" cy="209046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11" b="98242" l="5572" r="92082">
                        <a14:foregroundMark x1="53958" y1="86833" x2="45405" y2="90959"/>
                        <a14:foregroundMark x1="58963" y1="87439" x2="64604" y2="90595"/>
                        <a14:foregroundMark x1="59327" y1="87015" x2="60510" y2="82888"/>
                        <a14:foregroundMark x1="60783" y1="87621" x2="68426" y2="86044"/>
                        <a14:foregroundMark x1="61965" y1="82706" x2="68153" y2="84648"/>
                        <a14:foregroundMark x1="52775" y1="82888" x2="43949" y2="84284"/>
                        <a14:foregroundMark x1="73794" y1="15777" x2="69336" y2="14988"/>
                        <a14:foregroundMark x1="65514" y1="15413" x2="37125" y2="16383"/>
                        <a14:foregroundMark x1="39672" y1="22027" x2="35851" y2="17718"/>
                        <a14:foregroundMark x1="38123" y1="12109" x2="66569" y2="12109"/>
                        <a14:foregroundMark x1="68035" y1="10938" x2="68328" y2="3711"/>
                        <a14:foregroundMark x1="40176" y1="14258" x2="65396" y2="12891"/>
                        <a14:backgroundMark x1="37817" y1="11337" x2="64467" y2="11506"/>
                        <a14:backgroundMark x1="42640" y1="15059" x2="65990" y2="15059"/>
                        <a14:backgroundMark x1="41117" y1="13536" x2="66497" y2="10829"/>
                        <a14:backgroundMark x1="64975" y1="11675" x2="39594" y2="13198"/>
                        <a14:backgroundMark x1="66244" y1="16751" x2="40863" y2="10660"/>
                        <a14:backgroundMark x1="64467" y1="10829" x2="62944" y2="13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4881">
            <a:off x="5884269" y="321477"/>
            <a:ext cx="1486857" cy="2230285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60" b="95146" l="9827" r="89991">
                        <a14:foregroundMark x1="56506" y1="24029" x2="31392" y2="23847"/>
                        <a14:foregroundMark x1="30937" y1="24333" x2="25842" y2="26032"/>
                        <a14:foregroundMark x1="26297" y1="26638" x2="26297" y2="31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10620" r="18420" b="4275"/>
          <a:stretch/>
        </p:blipFill>
        <p:spPr>
          <a:xfrm rot="784626">
            <a:off x="3587607" y="4196521"/>
            <a:ext cx="915555" cy="211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1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1" grpId="1" animBg="1"/>
      <p:bldP spid="112" grpId="0"/>
      <p:bldP spid="112" grpId="2"/>
      <p:bldP spid="113" grpId="0"/>
      <p:bldP spid="114" grpId="0"/>
      <p:bldP spid="115" grpId="0"/>
      <p:bldP spid="116" grpId="0"/>
      <p:bldP spid="117" grpId="0"/>
      <p:bldP spid="30" grpId="0"/>
      <p:bldP spid="30" grpId="1"/>
      <p:bldP spid="32" grpId="0"/>
      <p:bldP spid="33" grpId="0"/>
      <p:bldP spid="34" grpId="0"/>
      <p:bldP spid="35" grpId="0"/>
      <p:bldP spid="36" grpId="0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:\56-01-0565 PowerPoint เศรษฐศาสตร์ ม.2\หน่วย 2 (ส่งจัดหน้า)\Graphic Design\Link\part 1\p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1"/>
          <a:stretch/>
        </p:blipFill>
        <p:spPr bwMode="auto">
          <a:xfrm>
            <a:off x="6619213" y="4897006"/>
            <a:ext cx="2345275" cy="177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:\56-01-0565 PowerPoint เศรษฐศาสตร์ ม.2\หน่วย 2 (ส่งจัดหน้า)\Graphic Design\Link\part 1\p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567"/>
          <a:stretch/>
        </p:blipFill>
        <p:spPr bwMode="auto">
          <a:xfrm>
            <a:off x="107504" y="4839465"/>
            <a:ext cx="2295305" cy="182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59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9" name="รูปห้าเหลี่ยม 98"/>
          <p:cNvSpPr/>
          <p:nvPr/>
        </p:nvSpPr>
        <p:spPr>
          <a:xfrm>
            <a:off x="3273455" y="1094977"/>
            <a:ext cx="3960440" cy="783724"/>
          </a:xfrm>
          <a:prstGeom prst="homePlate">
            <a:avLst/>
          </a:prstGeom>
          <a:solidFill>
            <a:srgbClr val="E68900"/>
          </a:solidFill>
          <a:ln>
            <a:noFill/>
          </a:ln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orthographicFront"/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rgbClr val="93A299">
                <a:tint val="10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บูรณา</a:t>
            </a:r>
            <a:r>
              <a:rPr kumimoji="0" lang="th-TH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การอาเซียน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grpSp>
        <p:nvGrpSpPr>
          <p:cNvPr id="100" name="กลุ่ม 99"/>
          <p:cNvGrpSpPr/>
          <p:nvPr/>
        </p:nvGrpSpPr>
        <p:grpSpPr>
          <a:xfrm>
            <a:off x="2051720" y="2242718"/>
            <a:ext cx="5248500" cy="2445201"/>
            <a:chOff x="1774726" y="1988840"/>
            <a:chExt cx="5688632" cy="3301702"/>
          </a:xfrm>
          <a:solidFill>
            <a:srgbClr val="FFFF99"/>
          </a:solidFill>
        </p:grpSpPr>
        <p:sp>
          <p:nvSpPr>
            <p:cNvPr id="101" name="มนมุมสี่เหลี่ยมผืนผ้าด้านทแยงมุม 100"/>
            <p:cNvSpPr/>
            <p:nvPr/>
          </p:nvSpPr>
          <p:spPr>
            <a:xfrm>
              <a:off x="1774726" y="1988840"/>
              <a:ext cx="5688632" cy="3301702"/>
            </a:xfrm>
            <a:prstGeom prst="round2DiagRect">
              <a:avLst>
                <a:gd name="adj1" fmla="val 50000"/>
                <a:gd name="adj2" fmla="val 0"/>
              </a:avLst>
            </a:prstGeom>
            <a:grpFill/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D8F67">
                      <a:lumMod val="50000"/>
                    </a:srgbClr>
                  </a:solidFill>
                  <a:effectLst/>
                  <a:uLnTx/>
                  <a:uFillTx/>
                  <a:latin typeface="Angsana New"/>
                  <a:ea typeface="+mn-ea"/>
                  <a:cs typeface="Angsana New"/>
                </a:rPr>
                <a:t>   </a:t>
              </a:r>
              <a:endPara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6442270" y="4941168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6774869" y="4702621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104" name="วงรี 103"/>
            <p:cNvSpPr/>
            <p:nvPr/>
          </p:nvSpPr>
          <p:spPr>
            <a:xfrm>
              <a:off x="7064146" y="4350221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105" name="วงรี 104"/>
            <p:cNvSpPr/>
            <p:nvPr/>
          </p:nvSpPr>
          <p:spPr>
            <a:xfrm>
              <a:off x="2674479" y="1988840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106" name="วงรี 105"/>
            <p:cNvSpPr/>
            <p:nvPr/>
          </p:nvSpPr>
          <p:spPr>
            <a:xfrm>
              <a:off x="2154904" y="2276872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107" name="วงรี 106"/>
            <p:cNvSpPr/>
            <p:nvPr/>
          </p:nvSpPr>
          <p:spPr>
            <a:xfrm>
              <a:off x="1828354" y="2636912"/>
              <a:ext cx="324097" cy="288032"/>
            </a:xfrm>
            <a:prstGeom prst="ellipse">
              <a:avLst/>
            </a:prstGeom>
            <a:solidFill>
              <a:srgbClr val="93A299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2483969" y="2525521"/>
            <a:ext cx="460022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     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เครื่องดื่มที่นิยมดื่มในประเทศมาเลเซีย ได้แก่ 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Air Mata </a:t>
            </a:r>
            <a:r>
              <a:rPr lang="en-US" b="1" dirty="0" err="1" smtClean="0">
                <a:latin typeface="Angsana New" pitchFamily="18" charset="-34"/>
                <a:cs typeface="Angsana New" pitchFamily="18" charset="-34"/>
              </a:rPr>
              <a:t>Kucing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เป็นเครื่องดื่มที่ผสม   ยาจีน คือ หล่อ</a:t>
            </a:r>
            <a:r>
              <a:rPr lang="th-TH" b="1" dirty="0" err="1" smtClean="0">
                <a:latin typeface="Angsana New" pitchFamily="18" charset="-34"/>
                <a:cs typeface="Angsana New" pitchFamily="18" charset="-34"/>
              </a:rPr>
              <a:t>ฮั้งก๊วย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และลำไยอบแห้ง ซึ่งมี         รสหวานคล้ายจับเลี้ยงที่มีขายในประเทศไทย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9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3032" y="980728"/>
            <a:ext cx="1132451" cy="112647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สี่เหลี่ยมผืนผ้า 15"/>
          <p:cNvSpPr/>
          <p:nvPr/>
        </p:nvSpPr>
        <p:spPr>
          <a:xfrm>
            <a:off x="0" y="0"/>
            <a:ext cx="2943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251520" y="344850"/>
            <a:ext cx="3417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6600FF"/>
                  </a:solidFill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2.2 การบริการเครื่องดื่ม</a:t>
            </a:r>
            <a:endParaRPr lang="th-TH" sz="4000" b="1" dirty="0">
              <a:ln>
                <a:solidFill>
                  <a:srgbClr val="6600FF"/>
                </a:solidFill>
              </a:ln>
              <a:solidFill>
                <a:srgbClr val="FF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14"/>
          <a:stretch/>
        </p:blipFill>
        <p:spPr>
          <a:xfrm>
            <a:off x="2864561" y="4345526"/>
            <a:ext cx="1608060" cy="181739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t="9736" r="58512" b="23975"/>
          <a:stretch/>
        </p:blipFill>
        <p:spPr>
          <a:xfrm>
            <a:off x="4472621" y="4375319"/>
            <a:ext cx="1562108" cy="180171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3431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1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99" grpId="1" animBg="1"/>
      <p:bldP spid="108" grpId="0"/>
      <p:bldP spid="108" grpId="1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07504" y="5930116"/>
            <a:ext cx="861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6. นำไปใช้ในการบริการเครื่องดื่มภายในครอบครัว หรือนำไปใช้ประกอบอาชีพในอนาคต</a:t>
            </a:r>
            <a:endParaRPr lang="th-TH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5192" y="5282044"/>
            <a:ext cx="907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spc="-4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5. ประโยชน์ คือ ฝึกทักษะการทำงานกลุ่ม การแสดงบทบาทสมมุติ และการวางแผนในการทำงาน</a:t>
            </a:r>
            <a:endParaRPr lang="th-TH" b="1" spc="-40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1520" y="4275093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4. ปัญหา คือ รินเครื่องดื่มจนเต็มแก้ว ทำให้เครื่องดื่มหกขณะบริการเครื่องดื่ม</a:t>
            </a:r>
          </a:p>
          <a:p>
            <a:r>
              <a:rPr lang="th-TH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  วิธีแก้ปัญหา คือ รินเครื่องดื่มประมาณ 3 ส่วน 4 ของแก้ว </a:t>
            </a:r>
            <a:endParaRPr lang="th-TH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1520" y="366418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3. กลุ่มที่ 3 เพราะบริการเครื่องดื่มได้ถูกต้องมากที่สุด</a:t>
            </a:r>
            <a:endParaRPr lang="th-TH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7504" y="3016116"/>
            <a:ext cx="861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2. </a:t>
            </a:r>
            <a:r>
              <a:rPr lang="th-TH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ให้นักเรียน 2 </a:t>
            </a: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คน เป็น</a:t>
            </a:r>
            <a:r>
              <a:rPr lang="th-TH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ผู้บริการเครื่องดื่ม และให้นักเรียน 3 คน เป็นผู้รับบริการเครื่องดื่ม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3528" y="23488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1. น้ำผักและผลไม้รวม</a:t>
            </a:r>
            <a:endParaRPr lang="th-TH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447616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60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0" y="0"/>
            <a:ext cx="2943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251520" y="344850"/>
            <a:ext cx="3417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6600FF"/>
                  </a:solidFill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2.2 การบริการเครื่องดื่ม</a:t>
            </a:r>
            <a:endParaRPr lang="th-TH" sz="4000" b="1" dirty="0">
              <a:ln>
                <a:solidFill>
                  <a:srgbClr val="6600FF"/>
                </a:solidFill>
              </a:ln>
              <a:solidFill>
                <a:srgbClr val="FF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804" y="908720"/>
            <a:ext cx="7794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i="1" dirty="0" smtClean="0">
                <a:latin typeface="Angsana New" pitchFamily="18" charset="-34"/>
                <a:cs typeface="Angsana New" pitchFamily="18" charset="-34"/>
              </a:rPr>
              <a:t>คำชี้แจง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นักเรียนแบ่งกลุ่ม แสดงบทบาทสมมุติเกี่ยวกับการบริการเครื่องดื่ม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074" name="Picture 2" descr="C:\Program Files (x86)\Microsoft Office\MEDIA\CAGCAT10\j0229389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2830" y="-566325"/>
            <a:ext cx="773437" cy="45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2843808" y="1484784"/>
            <a:ext cx="3456384" cy="525115"/>
          </a:xfrm>
          <a:prstGeom prst="roundRect">
            <a:avLst/>
          </a:prstGeom>
          <a:solidFill>
            <a:srgbClr val="E3FA04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2764101" y="1412776"/>
            <a:ext cx="3896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สรุปผลการแสดงบทบาทสมมุติ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8630" y="2924944"/>
            <a:ext cx="898133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2. วิธีการแสดงบทบาทสมมุติเกี่ยวกับการบริการเครื่องดื่ม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7504" y="3573016"/>
            <a:ext cx="897246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3. กลุ่มที่นักเรียนประทับใจในการแสดงบทบาทสมมุติมากที่สุด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7505" y="4221088"/>
            <a:ext cx="897246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4. ปัญหาและอุปสรรคในการทำกิจกรรมนี้</a:t>
            </a:r>
          </a:p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   วิธีแก้ปัญหา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192" y="5301208"/>
            <a:ext cx="897246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5. ประโยชน์ที่ได้รับจากกิจกรรมนี้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8629" y="5949280"/>
            <a:ext cx="898133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6. การนำความรู้ไปประยุกต์ใช้ในชีวิตประจำวัน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2276872"/>
            <a:ext cx="8972462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1. เครื่องดื่มที่นำมาใช้ในการแสดงบทบาทสมมุติ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914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2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47" grpId="0"/>
      <p:bldP spid="47" grpId="1"/>
      <p:bldP spid="46" grpId="0"/>
      <p:bldP spid="46" grpId="1"/>
      <p:bldP spid="45" grpId="0"/>
      <p:bldP spid="45" grpId="1"/>
      <p:bldP spid="44" grpId="0"/>
      <p:bldP spid="44" grpId="1"/>
      <p:bldP spid="43" grpId="0"/>
      <p:bldP spid="43" grpId="1"/>
      <p:bldP spid="17" grpId="0"/>
      <p:bldP spid="17" grpId="1"/>
      <p:bldP spid="20" grpId="0"/>
      <p:bldP spid="20" grpId="1"/>
      <p:bldP spid="3" grpId="0" animBg="1"/>
      <p:bldP spid="3" grpId="1" animBg="1"/>
      <p:bldP spid="2" grpId="0"/>
      <p:bldP spid="2" grpId="2"/>
      <p:bldP spid="28" grpId="0" animBg="1"/>
      <p:bldP spid="28" grpId="1" animBg="1"/>
      <p:bldP spid="30" grpId="0" animBg="1"/>
      <p:bldP spid="30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08" y="2276872"/>
            <a:ext cx="5816009" cy="4506828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61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5509" y="1844824"/>
            <a:ext cx="5656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3200" b="1" kern="0" dirty="0" smtClean="0">
                <a:latin typeface="Angsana New" pitchFamily="18" charset="-34"/>
                <a:cs typeface="Angsana New" pitchFamily="18" charset="-34"/>
              </a:rPr>
              <a:t>การตกแต่งน้ำผักและผลไม้รวมมีวิธีการอย่างไร</a:t>
            </a:r>
            <a:endParaRPr lang="th-TH" sz="3200" b="1" kern="0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1" name="กลุ่ม 20"/>
          <p:cNvGrpSpPr/>
          <p:nvPr/>
        </p:nvGrpSpPr>
        <p:grpSpPr>
          <a:xfrm>
            <a:off x="1187624" y="332656"/>
            <a:ext cx="6552728" cy="1427488"/>
            <a:chOff x="2344687" y="469330"/>
            <a:chExt cx="4800653" cy="1224136"/>
          </a:xfrm>
        </p:grpSpPr>
        <p:sp>
          <p:nvSpPr>
            <p:cNvPr id="22" name="วงรี 21"/>
            <p:cNvSpPr/>
            <p:nvPr/>
          </p:nvSpPr>
          <p:spPr>
            <a:xfrm>
              <a:off x="2344687" y="469330"/>
              <a:ext cx="4800653" cy="1224136"/>
            </a:xfrm>
            <a:prstGeom prst="ellipse">
              <a:avLst/>
            </a:prstGeom>
            <a:solidFill>
              <a:srgbClr val="E3ABFF"/>
            </a:solidFill>
            <a:ln w="1905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FreesiaUPC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4267" y="769293"/>
              <a:ext cx="3133735" cy="799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 smtClean="0">
                  <a:latin typeface="Angsana New" pitchFamily="18" charset="-34"/>
                  <a:cs typeface="Angsana New" pitchFamily="18" charset="-34"/>
                </a:rPr>
                <a:t>คำถามทบทวนความรู้</a:t>
              </a:r>
              <a:endParaRPr lang="th-TH" sz="4400" b="1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rot="1162568">
            <a:off x="6182201" y="428251"/>
            <a:ext cx="647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9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?</a:t>
            </a:r>
            <a:endParaRPr kumimoji="0" lang="th-TH" sz="9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 rot="20868160">
            <a:off x="5810632" y="167303"/>
            <a:ext cx="647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9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?</a:t>
            </a:r>
            <a:endParaRPr kumimoji="0" lang="th-TH" sz="9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9792" y="3861048"/>
            <a:ext cx="36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ตกแต่งด้วยสต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รอว์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เบอร์รีหั่นเป็นชิ้น แล้วเสียบด้วยไม้จิ้มฟันร่มเล็ก     เสียบหลอดดูด ช้อนคนน้ำผลไม้ ตกแต่ง ขอบแก้วเคลือบด้วยน้ำตาล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3431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1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/>
      <p:bldP spid="24" grpId="1"/>
      <p:bldP spid="25" grpId="0"/>
      <p:bldP spid="25" grpId="1"/>
      <p:bldP spid="27" grpId="0"/>
      <p:bldP spid="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62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99" name="กลุ่ม 98"/>
          <p:cNvGrpSpPr/>
          <p:nvPr/>
        </p:nvGrpSpPr>
        <p:grpSpPr>
          <a:xfrm>
            <a:off x="2668865" y="332656"/>
            <a:ext cx="3528392" cy="1085300"/>
            <a:chOff x="2810521" y="177011"/>
            <a:chExt cx="3528392" cy="1085300"/>
          </a:xfrm>
        </p:grpSpPr>
        <p:sp>
          <p:nvSpPr>
            <p:cNvPr id="100" name="ข้าวหลามตัด 99"/>
            <p:cNvSpPr/>
            <p:nvPr/>
          </p:nvSpPr>
          <p:spPr>
            <a:xfrm>
              <a:off x="3923928" y="362211"/>
              <a:ext cx="1008112" cy="900100"/>
            </a:xfrm>
            <a:prstGeom prst="diamond">
              <a:avLst/>
            </a:prstGeom>
            <a:solidFill>
              <a:srgbClr val="FFD8C5"/>
            </a:solidFill>
            <a:ln w="1270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th-TH" sz="1800" kern="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grpSp>
          <p:nvGrpSpPr>
            <p:cNvPr id="101" name="กลุ่ม 100"/>
            <p:cNvGrpSpPr/>
            <p:nvPr/>
          </p:nvGrpSpPr>
          <p:grpSpPr>
            <a:xfrm>
              <a:off x="2810521" y="177011"/>
              <a:ext cx="3528392" cy="934220"/>
              <a:chOff x="2555776" y="578792"/>
              <a:chExt cx="3816424" cy="934220"/>
            </a:xfrm>
          </p:grpSpPr>
          <p:sp>
            <p:nvSpPr>
              <p:cNvPr id="102" name="สี่เหลี่ยมผืนผ้า 101"/>
              <p:cNvSpPr/>
              <p:nvPr/>
            </p:nvSpPr>
            <p:spPr>
              <a:xfrm>
                <a:off x="2555776" y="581286"/>
                <a:ext cx="3816424" cy="903498"/>
              </a:xfrm>
              <a:prstGeom prst="rect">
                <a:avLst/>
              </a:prstGeom>
              <a:solidFill>
                <a:srgbClr val="FFFF99"/>
              </a:solidFill>
              <a:ln w="12700" cap="flat" cmpd="sng" algn="ctr">
                <a:solidFill>
                  <a:srgbClr val="93A299">
                    <a:shade val="50000"/>
                  </a:srgbClr>
                </a:solidFill>
                <a:prstDash val="solid"/>
              </a:ln>
              <a:effectLst>
                <a:softEdge rad="317500"/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th-TH" sz="1800" kern="0" dirty="0">
                  <a:solidFill>
                    <a:srgbClr val="FFFFFF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103" name="ข้าวหลามตัด 102"/>
              <p:cNvSpPr/>
              <p:nvPr/>
            </p:nvSpPr>
            <p:spPr>
              <a:xfrm>
                <a:off x="3419872" y="612912"/>
                <a:ext cx="1008112" cy="900100"/>
              </a:xfrm>
              <a:prstGeom prst="diamond">
                <a:avLst/>
              </a:prstGeom>
              <a:solidFill>
                <a:srgbClr val="B8FCA6"/>
              </a:solidFill>
              <a:ln w="12700" cap="flat" cmpd="sng" algn="ctr">
                <a:noFill/>
                <a:prstDash val="solid"/>
              </a:ln>
              <a:effectLst>
                <a:softEdge rad="63500"/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th-TH" sz="1800" kern="0" dirty="0">
                  <a:solidFill>
                    <a:srgbClr val="FFFFFF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104" name="ข้าวหลามตัด 103"/>
              <p:cNvSpPr/>
              <p:nvPr/>
            </p:nvSpPr>
            <p:spPr>
              <a:xfrm>
                <a:off x="4497127" y="584684"/>
                <a:ext cx="1008112" cy="900100"/>
              </a:xfrm>
              <a:prstGeom prst="diamond">
                <a:avLst/>
              </a:prstGeom>
              <a:solidFill>
                <a:srgbClr val="B8FCA6"/>
              </a:solidFill>
              <a:ln w="12700" cap="flat" cmpd="sng" algn="ctr">
                <a:noFill/>
                <a:prstDash val="solid"/>
              </a:ln>
              <a:effectLst>
                <a:softEdge rad="63500"/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th-TH" sz="1800" kern="0" dirty="0">
                  <a:solidFill>
                    <a:srgbClr val="FFFFFF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105" name="ข้าวหลามตัด 104"/>
              <p:cNvSpPr/>
              <p:nvPr/>
            </p:nvSpPr>
            <p:spPr>
              <a:xfrm>
                <a:off x="4993940" y="612912"/>
                <a:ext cx="1008112" cy="900100"/>
              </a:xfrm>
              <a:prstGeom prst="diamond">
                <a:avLst/>
              </a:prstGeom>
              <a:solidFill>
                <a:srgbClr val="FFD8C5"/>
              </a:solidFill>
              <a:ln w="12700" cap="flat" cmpd="sng" algn="ctr">
                <a:noFill/>
                <a:prstDash val="solid"/>
              </a:ln>
              <a:effectLst>
                <a:softEdge rad="63500"/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th-TH" sz="1800" kern="0" dirty="0">
                  <a:solidFill>
                    <a:srgbClr val="FFFFFF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106" name="ข้าวหลามตัด 105"/>
              <p:cNvSpPr/>
              <p:nvPr/>
            </p:nvSpPr>
            <p:spPr>
              <a:xfrm>
                <a:off x="2938314" y="578792"/>
                <a:ext cx="1008112" cy="900100"/>
              </a:xfrm>
              <a:prstGeom prst="diamond">
                <a:avLst/>
              </a:prstGeom>
              <a:solidFill>
                <a:srgbClr val="FFD8C5"/>
              </a:solidFill>
              <a:ln w="12700" cap="flat" cmpd="sng" algn="ctr">
                <a:noFill/>
                <a:prstDash val="solid"/>
              </a:ln>
              <a:effectLst>
                <a:softEdge rad="63500"/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th-TH" sz="1800" kern="0" dirty="0">
                  <a:solidFill>
                    <a:srgbClr val="FFFFFF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3333192" y="644121"/>
                <a:ext cx="226159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th-TH" sz="4400" b="1" kern="0" dirty="0" smtClean="0">
                    <a:solidFill>
                      <a:sysClr val="windowText" lastClr="000000"/>
                    </a:solidFill>
                    <a:latin typeface="Angsana New" pitchFamily="18" charset="-34"/>
                    <a:cs typeface="Angsana New" pitchFamily="18" charset="-34"/>
                  </a:rPr>
                  <a:t>สรุปความรู้</a:t>
                </a:r>
                <a:endParaRPr lang="th-TH" sz="4400" b="1" kern="0" dirty="0">
                  <a:solidFill>
                    <a:sysClr val="windowText" lastClr="000000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  <p:sp>
        <p:nvSpPr>
          <p:cNvPr id="109" name="Rounded Rectangle 16"/>
          <p:cNvSpPr/>
          <p:nvPr/>
        </p:nvSpPr>
        <p:spPr>
          <a:xfrm>
            <a:off x="1569059" y="3065048"/>
            <a:ext cx="6027277" cy="2845646"/>
          </a:xfrm>
          <a:prstGeom prst="roundRect">
            <a:avLst>
              <a:gd name="adj" fmla="val 9116"/>
            </a:avLst>
          </a:prstGeom>
          <a:solidFill>
            <a:srgbClr val="FF99FF"/>
          </a:soli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</a:t>
            </a: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</a:t>
            </a: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2" name="Rounded Rectangle 26"/>
          <p:cNvSpPr/>
          <p:nvPr/>
        </p:nvSpPr>
        <p:spPr>
          <a:xfrm>
            <a:off x="2197894" y="1537172"/>
            <a:ext cx="4464496" cy="768086"/>
          </a:xfrm>
          <a:prstGeom prst="snip2DiagRect">
            <a:avLst>
              <a:gd name="adj1" fmla="val 22080"/>
              <a:gd name="adj2" fmla="val 16667"/>
            </a:avLst>
          </a:prstGeom>
          <a:solidFill>
            <a:srgbClr val="00B050"/>
          </a:solidFill>
          <a:ln w="2857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rtlCol="0" anchor="ctr"/>
          <a:lstStyle/>
          <a:p>
            <a:pPr lvl="0" algn="ctr"/>
            <a:endParaRPr lang="th-TH" sz="3600" b="1" kern="0" dirty="0">
              <a:solidFill>
                <a:sysClr val="windowText" lastClr="000000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114" name="ลูกศรลง 113"/>
          <p:cNvSpPr/>
          <p:nvPr/>
        </p:nvSpPr>
        <p:spPr>
          <a:xfrm>
            <a:off x="4157234" y="2429951"/>
            <a:ext cx="715491" cy="576064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637088" y="3140968"/>
            <a:ext cx="59046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>
              <a:defRPr/>
            </a:pP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      การ</a:t>
            </a: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ตกแต่งเครื่องดื่มทำได้โดยนำสิ่งตกแต่ง 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เช่น ผัก </a:t>
            </a: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ผลไม้ มาตกแต่งเพิ่มเติมบนภาชนะใส่เครื่องดื่ม 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หรือนำ</a:t>
            </a: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ผลไม้มา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คว้าน</a:t>
            </a: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เนื้อหรือ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เมล็ดออก</a:t>
            </a: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แล้วทำ</a:t>
            </a: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เป็นภาชนะแทนแก้ว</a:t>
            </a:r>
          </a:p>
          <a:p>
            <a:pPr lvl="0" algn="thaiDist">
              <a:defRPr/>
            </a:pP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      การบริการเครื่องดื่มควรศึกษาแนวทางปฏิบัติในการบริการและคุณสมบัติของผู้บริการให้เข้าใจอย่างถูกต้อง </a:t>
            </a:r>
            <a:r>
              <a:rPr lang="th-TH" b="1" kern="0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  เพื่อ</a:t>
            </a:r>
            <a:r>
              <a:rPr lang="th-TH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สร้างความพึงพอใจและความประทับใจให้แก่ผู้รับบริการ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2429702" y="1628800"/>
            <a:ext cx="40110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th-TH" sz="36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การตกแต่งและบริการเครื่องดื่ม</a:t>
            </a:r>
          </a:p>
        </p:txBody>
      </p:sp>
    </p:spTree>
    <p:extLst>
      <p:ext uri="{BB962C8B-B14F-4D97-AF65-F5344CB8AC3E}">
        <p14:creationId xmlns:p14="http://schemas.microsoft.com/office/powerpoint/2010/main" val="393431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2" grpId="0" animBg="1"/>
      <p:bldP spid="112" grpId="1" animBg="1"/>
      <p:bldP spid="114" grpId="0" animBg="1"/>
      <p:bldP spid="2" grpId="0"/>
      <p:bldP spid="2" grpId="1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63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9" name="สี่เหลี่ยมผืนผ้ามุมมน 98"/>
          <p:cNvSpPr/>
          <p:nvPr/>
        </p:nvSpPr>
        <p:spPr>
          <a:xfrm>
            <a:off x="1703032" y="3356992"/>
            <a:ext cx="6249374" cy="2160240"/>
          </a:xfrm>
          <a:prstGeom prst="roundRect">
            <a:avLst/>
          </a:prstGeom>
          <a:solidFill>
            <a:srgbClr val="FF5050"/>
          </a:solidFill>
          <a:ln w="47625" cap="flat" cmpd="dbl" algn="ctr">
            <a:solidFill>
              <a:sysClr val="window" lastClr="FFFFFF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FreesiaUPC"/>
            </a:endParaRPr>
          </a:p>
        </p:txBody>
      </p:sp>
      <p:sp>
        <p:nvSpPr>
          <p:cNvPr id="100" name="Rectangle 20"/>
          <p:cNvSpPr/>
          <p:nvPr/>
        </p:nvSpPr>
        <p:spPr>
          <a:xfrm>
            <a:off x="2267744" y="1569859"/>
            <a:ext cx="6408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0" cap="none" spc="0" normalizeH="0" baseline="0" noProof="0" dirty="0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แบบทดสอบ</a:t>
            </a:r>
            <a:r>
              <a:rPr kumimoji="0" lang="th-TH" sz="4400" b="1" i="0" u="none" strike="noStrike" kern="0" cap="none" spc="0" normalizeH="0" baseline="0" noProof="0" dirty="0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หลังเรียน (</a:t>
            </a:r>
            <a:r>
              <a:rPr kumimoji="0" lang="en-US" sz="4400" b="1" i="0" u="none" strike="noStrike" kern="0" cap="none" spc="0" normalizeH="0" baseline="0" noProof="0" dirty="0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Post-test</a:t>
            </a:r>
            <a:r>
              <a:rPr kumimoji="0" lang="th-TH" sz="4400" b="1" i="0" u="none" strike="noStrike" kern="0" cap="none" spc="0" normalizeH="0" baseline="0" noProof="0" dirty="0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)</a:t>
            </a:r>
            <a:endParaRPr kumimoji="0" lang="th-TH" sz="4400" b="0" i="0" u="none" strike="noStrike" kern="0" cap="none" spc="0" normalizeH="0" baseline="0" noProof="0" dirty="0" smtClean="0">
              <a:ln w="0"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01" name="สี่เหลี่ยมผืนผ้า 100"/>
          <p:cNvSpPr/>
          <p:nvPr/>
        </p:nvSpPr>
        <p:spPr>
          <a:xfrm>
            <a:off x="1907704" y="3836947"/>
            <a:ext cx="57606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3800" b="1" kern="0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การงานอาชีพและ</a:t>
            </a:r>
            <a:r>
              <a:rPr lang="th-TH" sz="3800" b="1" kern="0" dirty="0" smtClean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เทคโนโลยี ม. 2 </a:t>
            </a:r>
            <a:r>
              <a:rPr lang="th-TH" sz="3800" b="1" kern="0" dirty="0">
                <a:solidFill>
                  <a:schemeClr val="tx2"/>
                </a:solidFill>
                <a:latin typeface="Angsana New" pitchFamily="18" charset="-34"/>
                <a:cs typeface="Angsana New" pitchFamily="18" charset="-34"/>
              </a:rPr>
              <a:t>เล่ม 1</a:t>
            </a:r>
            <a:r>
              <a:rPr lang="th-TH" sz="3800" b="1" kern="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3800" b="1" kern="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800" b="1" kern="0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หน่วยการเรียนรู้ที่ 2 เครื่องดื่มเพื่อสุขภาพ</a:t>
            </a:r>
            <a:endParaRPr kumimoji="0" lang="th-TH" sz="3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2" name="รูปภาพ 1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848327"/>
            <a:ext cx="2664298" cy="40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1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99" grpId="1" animBg="1"/>
      <p:bldP spid="100" grpId="0"/>
      <p:bldP spid="100" grpId="1"/>
      <p:bldP spid="101" grpId="0"/>
      <p:bldP spid="10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ง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ถูกต้อง เพราะน้ำสมุนไพรเป็นเครื่องดื่มที่ได้มาจากส่วนต่าง ๆ ของพืช ซึ่งมีคุณค่าทางโภชนาการและมีสรรพคุณทางยามาก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ที่สุด</a:t>
            </a:r>
            <a:endParaRPr lang="th-TH" sz="2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64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5631" y="1732999"/>
            <a:ext cx="5940705" cy="646986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107504" y="476672"/>
            <a:ext cx="8972462" cy="864096"/>
          </a:xfrm>
          <a:prstGeom prst="roundRect">
            <a:avLst/>
          </a:prstGeom>
          <a:solidFill>
            <a:srgbClr val="00B0F0"/>
          </a:solidFill>
          <a:ln w="190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1307403" y="562893"/>
            <a:ext cx="6216926" cy="777875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เลือกคำตอบที่ถูกต้องที่สุดเพียงคำตอบเดียว </a:t>
            </a:r>
            <a:endParaRPr lang="th-TH" sz="4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2108" y="2605280"/>
            <a:ext cx="378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นม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4338" y="4489956"/>
            <a:ext cx="4729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ง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น้ำสมุนไพร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2108" y="3870119"/>
            <a:ext cx="378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น้ำอัดลม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22108" y="3222047"/>
            <a:ext cx="378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น้ำผัก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Oval 10"/>
          <p:cNvSpPr/>
          <p:nvPr/>
        </p:nvSpPr>
        <p:spPr>
          <a:xfrm>
            <a:off x="2084971" y="4559862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2051720" y="1764105"/>
            <a:ext cx="5472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เครื่องดื่มประเภทใดที่มีสรรพคุณทางยามากที่สุด</a:t>
            </a:r>
            <a:endParaRPr lang="th-TH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Oval 9"/>
          <p:cNvSpPr/>
          <p:nvPr/>
        </p:nvSpPr>
        <p:spPr>
          <a:xfrm>
            <a:off x="1259632" y="1744734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1.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829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10" grpId="0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8" grpId="0"/>
      <p:bldP spid="18" grpId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 ถูกต้อง เพราะน้ำขิงและน้ำ</a:t>
            </a:r>
            <a:r>
              <a:rPr lang="th-TH" sz="2400" dirty="0" err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บีท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รูทเป็น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เครื่องดื่มประเภทน้ำผัก ซึ่งมีสารอาหารที่ช่วยลดความเสี่ยงของการเกิดโรคหลอดเลือดหัวใจ</a:t>
            </a:r>
          </a:p>
        </p:txBody>
      </p:sp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65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6218" y="980728"/>
            <a:ext cx="4668291" cy="1335561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792" y="2493392"/>
            <a:ext cx="378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น้ำขิงและน้ำ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บีท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รูท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4378068"/>
            <a:ext cx="4729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ง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น้ำอ้อยและน้ำสต</a:t>
            </a:r>
            <a:r>
              <a:rPr lang="th-TH" dirty="0" err="1" smtClean="0">
                <a:latin typeface="Angsana New" pitchFamily="18" charset="-34"/>
                <a:cs typeface="Angsana New" pitchFamily="18" charset="-34"/>
              </a:rPr>
              <a:t>รอว์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เบอร์รี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75554" y="3758231"/>
            <a:ext cx="378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น้ำกระเจี๊ยบและน้ำเก๊กฮวย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75554" y="3110159"/>
            <a:ext cx="378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น้ำส้มและน้ำแตงโม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Oval 10"/>
          <p:cNvSpPr/>
          <p:nvPr/>
        </p:nvSpPr>
        <p:spPr>
          <a:xfrm>
            <a:off x="2638417" y="2564904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2699792" y="1109900"/>
            <a:ext cx="4176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เครื่องดื่มชนิดใดช่วยลดความ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เสี่ยง</a:t>
            </a:r>
          </a:p>
          <a:p>
            <a:pPr lvl="0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ของ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การเกิดโรคหลอดเลือดหัวใจ</a:t>
            </a:r>
            <a:endParaRPr lang="th-TH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Oval 9"/>
          <p:cNvSpPr/>
          <p:nvPr/>
        </p:nvSpPr>
        <p:spPr>
          <a:xfrm>
            <a:off x="2051720" y="1116758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2.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610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8" grpId="0"/>
      <p:bldP spid="18" grpId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ถูกต้อง เพราะการสำรวจเป็นการตรวจสอบข้อมูลต่าง ๆ โดยการสอบถาม สัมภาษณ์ หรือ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ใช้      แบบ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สำรวจ เพื่อนำผลไปใช้ประโยชน์ ดังนั้น อุษาสอบถามนักโภชนาการเกี่ยวกับเครื่องดื่มเพื่อสุขภาพ แสดงว่าอุษาปฏิบัติอยู่ในขั้นตอนการสำรวจของ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ทักษะการแสวงหาความรู้</a:t>
            </a:r>
            <a:endParaRPr lang="th-TH" sz="2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66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3648" y="908720"/>
            <a:ext cx="6840760" cy="1335561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3688" y="2493392"/>
            <a:ext cx="378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การสำรวจ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1680" y="4378068"/>
            <a:ext cx="4729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ง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การรวบรวมข้อมูลความรู้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9450" y="3758231"/>
            <a:ext cx="378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การศึกษาค้นคว้า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39450" y="3110159"/>
            <a:ext cx="378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การสังเกต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Oval 10"/>
          <p:cNvSpPr/>
          <p:nvPr/>
        </p:nvSpPr>
        <p:spPr>
          <a:xfrm>
            <a:off x="1702313" y="2564904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1586966" y="981067"/>
            <a:ext cx="6945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i="1" dirty="0">
                <a:latin typeface="Angsana New" pitchFamily="18" charset="-34"/>
                <a:cs typeface="Angsana New" pitchFamily="18" charset="-34"/>
              </a:rPr>
              <a:t>“อุษาสอบถามนักโภชนาการเกี่ยวกับเครื่องดื่มเพื่อสุขภาพ”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อุษาปฏิบัติอยู่ในขั้นตอนใดของทักษะการแสวงหาความรู้</a:t>
            </a:r>
            <a:endParaRPr lang="th-TH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Oval 9"/>
          <p:cNvSpPr/>
          <p:nvPr/>
        </p:nvSpPr>
        <p:spPr>
          <a:xfrm>
            <a:off x="971600" y="1116758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3.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397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8" grpId="0"/>
      <p:bldP spid="18" grpId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ง ถูกต้อง เพราะนมพร่องมันเนยเป็นนมที่มีสารอาหารครบถ้วนและยังมีปริมาณไขมันไม่เกิน 15</a:t>
            </a:r>
            <a:r>
              <a:rPr lang="en-US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%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เหมาะสำหรับผู้ที่ต้องการควบคุมน้ำหนักหรือลดน้ำหนัก</a:t>
            </a:r>
            <a:r>
              <a:rPr lang="en-US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ซึ่งจันทร์ฉายดื่มนมพร่องมันเนยเพื่อช่วยควบคุมน้ำหนัก ดังนั้น จันทร์ฉายจึงเลือกบริโภคเครื่องดื่มที่เหมาะสม</a:t>
            </a:r>
          </a:p>
        </p:txBody>
      </p:sp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67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9893" y="1126030"/>
            <a:ext cx="4956323" cy="718794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2225" y="2226523"/>
            <a:ext cx="378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อานนท์ดื่มน้ำอัดลมเป็นประจำ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0216" y="4111199"/>
            <a:ext cx="6250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ง  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จันทร์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ฉายดื่มนมพร่องมัน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เนย เพราะ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ช่วยควบคุมน้ำหนัก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57987" y="3491362"/>
            <a:ext cx="490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วายุดื่มไวน์ก่อนรับประทานอาหารทุกครั้ง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7987" y="2843290"/>
            <a:ext cx="378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เดือนดื่มน้ำผลไม้บรรจุกระป๋อง</a:t>
            </a:r>
          </a:p>
        </p:txBody>
      </p:sp>
      <p:sp>
        <p:nvSpPr>
          <p:cNvPr id="17" name="Oval 10"/>
          <p:cNvSpPr/>
          <p:nvPr/>
        </p:nvSpPr>
        <p:spPr>
          <a:xfrm>
            <a:off x="2206369" y="4170346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2235696" y="1177691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ใครเลือกบริโภคเครื่องดื่มได้เหมาะสม</a:t>
            </a:r>
            <a:endParaRPr lang="th-TH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Oval 9"/>
          <p:cNvSpPr/>
          <p:nvPr/>
        </p:nvSpPr>
        <p:spPr>
          <a:xfrm>
            <a:off x="1547664" y="1190342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4.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711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8" grpId="0"/>
      <p:bldP spid="18" grpId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41" b="94040" l="13184" r="84993">
                        <a14:foregroundMark x1="53015" y1="64646" x2="54839" y2="65960"/>
                        <a14:foregroundMark x1="54839" y1="65960" x2="53857" y2="67071"/>
                        <a14:foregroundMark x1="52314" y1="67172" x2="51893" y2="78384"/>
                        <a14:foregroundMark x1="52314" y1="78687" x2="54698" y2="84545"/>
                        <a14:foregroundMark x1="54418" y1="82424" x2="69004" y2="87980"/>
                        <a14:foregroundMark x1="45161" y1="65152" x2="45302" y2="65758"/>
                        <a14:foregroundMark x1="44180" y1="66768" x2="45722" y2="70505"/>
                        <a14:foregroundMark x1="46143" y1="71414" x2="46844" y2="80505"/>
                        <a14:foregroundMark x1="46844" y1="80202" x2="43899" y2="83131"/>
                        <a14:foregroundMark x1="44320" y1="83838" x2="32679" y2="85758"/>
                        <a14:foregroundMark x1="45021" y1="69293" x2="45161" y2="77374"/>
                        <a14:foregroundMark x1="45161" y1="76263" x2="44180" y2="80000"/>
                        <a14:foregroundMark x1="45863" y1="76566" x2="45302" y2="80303"/>
                        <a14:foregroundMark x1="53436" y1="69596" x2="53436" y2="69596"/>
                        <a14:foregroundMark x1="53156" y1="70707" x2="53997" y2="79697"/>
                        <a14:backgroundMark x1="46283" y1="75758" x2="44320" y2="81616"/>
                        <a14:backgroundMark x1="44320" y1="81616" x2="33380" y2="85657"/>
                        <a14:backgroundMark x1="59607" y1="83737" x2="53436" y2="8020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6" t="2915" r="5814" b="3412"/>
          <a:stretch/>
        </p:blipFill>
        <p:spPr>
          <a:xfrm rot="20977151">
            <a:off x="3720866" y="2223587"/>
            <a:ext cx="2979719" cy="41191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1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229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50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คำบรรยายภาพแบบสี่เหลี่ยมมุมมน 15"/>
          <p:cNvSpPr/>
          <p:nvPr/>
        </p:nvSpPr>
        <p:spPr>
          <a:xfrm>
            <a:off x="1979712" y="404664"/>
            <a:ext cx="4393477" cy="1647688"/>
          </a:xfrm>
          <a:prstGeom prst="wedgeRoundRectCallout">
            <a:avLst>
              <a:gd name="adj1" fmla="val -35351"/>
              <a:gd name="adj2" fmla="val 80296"/>
              <a:gd name="adj3" fmla="val 16667"/>
            </a:avLst>
          </a:prstGeom>
          <a:solidFill>
            <a:srgbClr val="FDFA7A"/>
          </a:solidFill>
          <a:ln w="1905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th-TH" sz="1800" kern="0">
              <a:solidFill>
                <a:srgbClr val="FFFFFF"/>
              </a:solidFill>
              <a:latin typeface="Angsana New"/>
              <a:cs typeface="Angsana New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20888"/>
            <a:ext cx="2517560" cy="33938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22739" y="695598"/>
            <a:ext cx="4321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นักเรียนคิดว่าภาพเครื่องดื่ม 2 ภาพนี้             มีความแตกต่างกันหรือไม่ อย่างไร</a:t>
            </a:r>
            <a:endParaRPr lang="th-TH" sz="3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93" b="94660" l="7734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213" flipH="1">
            <a:off x="6043542" y="1655205"/>
            <a:ext cx="2820633" cy="484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6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/>
      <p:bldP spid="1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 ถูกต้อง เพราะการยกถาดใส่เครื่องดื่ม หากไม่ระวังจะทำให้เกิดอุบัติเหตุ ถาดแก้วตกแตก เครื่องดื่มหกรดผู้อื่น ซึ่งเกิดความเสียหายแก่งานเป็นอย่างมาก ดังนั้น การยกถาดใส่เครื่องดื่มจึงเป็นขั้นตอนของการบริการเครื่องดื่มที่ควรทำด้วยความระมัดระวังมากที่สุด</a:t>
            </a:r>
          </a:p>
        </p:txBody>
      </p:sp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68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0008" y="820943"/>
            <a:ext cx="4762232" cy="1356094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2620" y="3068960"/>
            <a:ext cx="308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การรินเครื่องดื่มใส่แก้ว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5736" y="4221088"/>
            <a:ext cx="3513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ง  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การจัดแก้วเครื่องดื่มใส่ถาด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7987" y="3654095"/>
            <a:ext cx="3250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การจับแก้วที่ใส่เครื่องดื่ม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7744" y="2473732"/>
            <a:ext cx="3106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การยกถาดใส่เครื่องดื่ม</a:t>
            </a:r>
          </a:p>
        </p:txBody>
      </p:sp>
      <p:sp>
        <p:nvSpPr>
          <p:cNvPr id="17" name="Oval 10"/>
          <p:cNvSpPr/>
          <p:nvPr/>
        </p:nvSpPr>
        <p:spPr>
          <a:xfrm>
            <a:off x="2217002" y="2554271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2195736" y="960381"/>
            <a:ext cx="4464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ขั้นตอนใดของการบริการ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เครื่องดื่ม</a:t>
            </a:r>
          </a:p>
          <a:p>
            <a:pPr lvl="0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ควร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ทำด้วยความระมัดระวังมากที่สุด</a:t>
            </a:r>
            <a:endParaRPr lang="th-TH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Oval 9"/>
          <p:cNvSpPr/>
          <p:nvPr/>
        </p:nvSpPr>
        <p:spPr>
          <a:xfrm>
            <a:off x="1475656" y="973032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5.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771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8" grpId="0"/>
      <p:bldP spid="18" grpId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 ถูกต้อง เพราะนมถั่วเหลืองและนมโคมีสารอาหารเหมือนกัน คือ แคลเซียม ซึ่งอมรไม่ชอบ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ดื่ม     นม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โคทำให้ขาดแคลเซียม ดังนั้น อมรจึงควรแก้ปัญหาด้วยการดื่มนมถั่วเหลืองทดแทน</a:t>
            </a:r>
          </a:p>
        </p:txBody>
      </p:sp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69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0008" y="820943"/>
            <a:ext cx="5338296" cy="1356094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2620" y="3068960"/>
            <a:ext cx="308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ดื่มน้ำสมุนไพรทดแทน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5736" y="4221088"/>
            <a:ext cx="3513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ง   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ดื่มน้ำผักและผลไม้ทดแทน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7987" y="3654095"/>
            <a:ext cx="3250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ดื่มนมถั่วเหลืองทดแทน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7744" y="2473732"/>
            <a:ext cx="3106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ดื่มน้ำหวานทดแทน</a:t>
            </a:r>
          </a:p>
        </p:txBody>
      </p:sp>
      <p:sp>
        <p:nvSpPr>
          <p:cNvPr id="17" name="Oval 10"/>
          <p:cNvSpPr/>
          <p:nvPr/>
        </p:nvSpPr>
        <p:spPr>
          <a:xfrm>
            <a:off x="2210518" y="3738680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2195736" y="960381"/>
            <a:ext cx="51125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i="1" dirty="0">
                <a:latin typeface="Angsana New" pitchFamily="18" charset="-34"/>
                <a:cs typeface="Angsana New" pitchFamily="18" charset="-34"/>
              </a:rPr>
              <a:t>“อมรไม่ชอบดื่มนมโคทำให้ขาดแคลเซียม”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อมรควรแก้ปัญหาอย่างไร</a:t>
            </a:r>
            <a:endParaRPr lang="th-TH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Oval 9"/>
          <p:cNvSpPr/>
          <p:nvPr/>
        </p:nvSpPr>
        <p:spPr>
          <a:xfrm>
            <a:off x="1475656" y="973032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6.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90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8" grpId="0"/>
      <p:bldP spid="18" grpId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 ถูกต้อง เพราะน้ำผลไม้กระป๋องที่ไม่ได้มาตรฐานอาจมีสารปนเปื้อน ดังนั้น สุรชัยชอบดื่มน้ำผลไม้กระป๋องเป็นการปฏิบัติที่ไม่ถูกต้อง เพราะมีสารปนเปื้อน</a:t>
            </a:r>
          </a:p>
        </p:txBody>
      </p:sp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70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8000" y="820943"/>
            <a:ext cx="4986182" cy="1356094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8604" y="3068960"/>
            <a:ext cx="342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ใช่ เพราะ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เก็บไว้ได้นาน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1720" y="4221088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ง  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ไม่ใช่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เพราะมีสารอาหารน้อย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13971" y="3654095"/>
            <a:ext cx="382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ไม่ใช่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เพราะมีสารปนเปื้อน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3728" y="2473732"/>
            <a:ext cx="3106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  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ใช่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เพราะหาซื้อง่าย</a:t>
            </a:r>
            <a:endParaRPr lang="th-TH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Oval 10"/>
          <p:cNvSpPr/>
          <p:nvPr/>
        </p:nvSpPr>
        <p:spPr>
          <a:xfrm>
            <a:off x="2066502" y="3738680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2123728" y="960381"/>
            <a:ext cx="47604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i="1" dirty="0">
                <a:latin typeface="Angsana New" pitchFamily="18" charset="-34"/>
                <a:cs typeface="Angsana New" pitchFamily="18" charset="-34"/>
              </a:rPr>
              <a:t>“สุรชัยชอบดื่มน้ำผลไม้กระป๋อง</a:t>
            </a:r>
            <a:r>
              <a:rPr lang="th-TH" sz="3200" i="1" dirty="0" smtClean="0">
                <a:latin typeface="Angsana New" pitchFamily="18" charset="-34"/>
                <a:cs typeface="Angsana New" pitchFamily="18" charset="-34"/>
              </a:rPr>
              <a:t>”          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สุรชัยปฏิบัติ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ถูกต้องใช่หรือไม่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เพราะอะไร</a:t>
            </a:r>
            <a:endParaRPr lang="th-TH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Oval 9"/>
          <p:cNvSpPr/>
          <p:nvPr/>
        </p:nvSpPr>
        <p:spPr>
          <a:xfrm>
            <a:off x="1475656" y="973032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7.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90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8" grpId="0"/>
      <p:bldP spid="18" grpId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ถูกต้อง เพราะการพิจารณาปัญหาเป็นการสังเกตและทำความเข้าใจกับปัญหาที่เกิดขึ้น ซึ่งปรียาสังเกตส่วนประกอบของเครื่องดื่มบำรุงกำลังที่ส่งผลกระทบต่อผู้บริโภค ดังนั้น ปรียาจึงปฏิบัติอยู่ในขั้นตอนการพิจารณา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ปัญหา</a:t>
            </a:r>
            <a:endParaRPr lang="th-TH" sz="2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71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640" y="851634"/>
            <a:ext cx="6840760" cy="1571632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4548" y="3337828"/>
            <a:ext cx="342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การวิเคราะห์ปัญหา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664" y="4489956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ง 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การประเมินทางเลือกในการแก้ปัญหา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9915" y="3922963"/>
            <a:ext cx="382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การสร้างทางเลือกในการแก้ปัญหา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19672" y="2742600"/>
            <a:ext cx="3106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  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การพิจารณาปัญหา</a:t>
            </a:r>
          </a:p>
        </p:txBody>
      </p:sp>
      <p:sp>
        <p:nvSpPr>
          <p:cNvPr id="17" name="Oval 10"/>
          <p:cNvSpPr/>
          <p:nvPr/>
        </p:nvSpPr>
        <p:spPr>
          <a:xfrm>
            <a:off x="1562446" y="2802194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1547664" y="895815"/>
            <a:ext cx="6336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i="1" dirty="0">
                <a:latin typeface="Angsana New" pitchFamily="18" charset="-34"/>
                <a:cs typeface="Angsana New" pitchFamily="18" charset="-34"/>
              </a:rPr>
              <a:t>“</a:t>
            </a:r>
            <a:r>
              <a:rPr lang="th-TH" sz="3200" i="1" dirty="0" smtClean="0">
                <a:latin typeface="Angsana New" pitchFamily="18" charset="-34"/>
                <a:cs typeface="Angsana New" pitchFamily="18" charset="-34"/>
              </a:rPr>
              <a:t>ปรียาสังเกตส่วนประกอบ</a:t>
            </a:r>
            <a:r>
              <a:rPr lang="th-TH" sz="3200" i="1" dirty="0">
                <a:latin typeface="Angsana New" pitchFamily="18" charset="-34"/>
                <a:cs typeface="Angsana New" pitchFamily="18" charset="-34"/>
              </a:rPr>
              <a:t>ของเครื่องดื่มบำรุง</a:t>
            </a:r>
            <a:r>
              <a:rPr lang="th-TH" sz="3200" i="1" dirty="0" smtClean="0">
                <a:latin typeface="Angsana New" pitchFamily="18" charset="-34"/>
                <a:cs typeface="Angsana New" pitchFamily="18" charset="-34"/>
              </a:rPr>
              <a:t>กำลัง</a:t>
            </a:r>
          </a:p>
          <a:p>
            <a:pPr lvl="0"/>
            <a:r>
              <a:rPr lang="th-TH" sz="3200" i="1" dirty="0" smtClean="0">
                <a:latin typeface="Angsana New" pitchFamily="18" charset="-34"/>
                <a:cs typeface="Angsana New" pitchFamily="18" charset="-34"/>
              </a:rPr>
              <a:t>ที่</a:t>
            </a:r>
            <a:r>
              <a:rPr lang="th-TH" sz="3200" i="1" dirty="0">
                <a:latin typeface="Angsana New" pitchFamily="18" charset="-34"/>
                <a:cs typeface="Angsana New" pitchFamily="18" charset="-34"/>
              </a:rPr>
              <a:t>ส่งผลกระทบต่อผู้บริโภค”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ปรียาปฏิบัติอยู่ในขั้นตอน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ใด</a:t>
            </a:r>
          </a:p>
          <a:p>
            <a:pPr lvl="0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ของ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ทักษะกระบวนการแก้ปัญหา</a:t>
            </a:r>
            <a:endParaRPr lang="th-TH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Oval 9"/>
          <p:cNvSpPr/>
          <p:nvPr/>
        </p:nvSpPr>
        <p:spPr>
          <a:xfrm>
            <a:off x="899592" y="993549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8.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171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8" grpId="0"/>
      <p:bldP spid="18" grpId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 ถูกต้อง เพราะการเติมน้ำแข็งจะทำให้เครื่องดื่มมีความเย็น ซึ่ง</a:t>
            </a:r>
            <a:r>
              <a:rPr lang="th-TH" sz="2400" dirty="0" err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นิก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กี้ต้องการดื่มน้ำมะนาวเย็น ๆ แต่ไม่มีตู้เย็น ดังนั้น </a:t>
            </a:r>
            <a:r>
              <a:rPr lang="th-TH" sz="2400" dirty="0" err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นิก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กี้จึงควรแก้ไขด้วยการเติมน้ำแข็ง</a:t>
            </a:r>
          </a:p>
        </p:txBody>
      </p:sp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72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8" y="1007788"/>
            <a:ext cx="4850783" cy="1158748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6596" y="3049796"/>
            <a:ext cx="342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เติมน้ำแข็ง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9712" y="4201924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ง 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เติมน้ำมะนาวเพิ่ม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41963" y="3634931"/>
            <a:ext cx="382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เติมน้ำสะอาด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1720" y="2454568"/>
            <a:ext cx="3106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  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เติมเกลือ</a:t>
            </a:r>
          </a:p>
        </p:txBody>
      </p:sp>
      <p:sp>
        <p:nvSpPr>
          <p:cNvPr id="17" name="Oval 10"/>
          <p:cNvSpPr/>
          <p:nvPr/>
        </p:nvSpPr>
        <p:spPr>
          <a:xfrm>
            <a:off x="2015760" y="3102640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2038597" y="1086416"/>
            <a:ext cx="4536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i="1" dirty="0">
                <a:latin typeface="Angsana New" pitchFamily="18" charset="-34"/>
                <a:cs typeface="Angsana New" pitchFamily="18" charset="-34"/>
              </a:rPr>
              <a:t>“</a:t>
            </a:r>
            <a:r>
              <a:rPr lang="th-TH" sz="3200" i="1" dirty="0" err="1">
                <a:latin typeface="Angsana New" pitchFamily="18" charset="-34"/>
                <a:cs typeface="Angsana New" pitchFamily="18" charset="-34"/>
              </a:rPr>
              <a:t>นิก</a:t>
            </a:r>
            <a:r>
              <a:rPr lang="th-TH" sz="3200" i="1" dirty="0">
                <a:latin typeface="Angsana New" pitchFamily="18" charset="-34"/>
                <a:cs typeface="Angsana New" pitchFamily="18" charset="-34"/>
              </a:rPr>
              <a:t>กี้ต้องการดื่มน้ำมะนาวเย็น ๆ </a:t>
            </a:r>
            <a:endParaRPr lang="th-TH" sz="3200" i="1" dirty="0" smtClean="0">
              <a:latin typeface="Angsana New" pitchFamily="18" charset="-34"/>
              <a:cs typeface="Angsana New" pitchFamily="18" charset="-34"/>
            </a:endParaRPr>
          </a:p>
          <a:p>
            <a:pPr lvl="0"/>
            <a:r>
              <a:rPr lang="th-TH" sz="3200" i="1" dirty="0" smtClean="0">
                <a:latin typeface="Angsana New" pitchFamily="18" charset="-34"/>
                <a:cs typeface="Angsana New" pitchFamily="18" charset="-34"/>
              </a:rPr>
              <a:t>แต่</a:t>
            </a:r>
            <a:r>
              <a:rPr lang="th-TH" sz="3200" i="1" dirty="0">
                <a:latin typeface="Angsana New" pitchFamily="18" charset="-34"/>
                <a:cs typeface="Angsana New" pitchFamily="18" charset="-34"/>
              </a:rPr>
              <a:t>ไม่มีตู้เย็น”</a:t>
            </a:r>
            <a:r>
              <a:rPr lang="th-TH" sz="32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 err="1">
                <a:latin typeface="Angsana New" pitchFamily="18" charset="-34"/>
                <a:cs typeface="Angsana New" pitchFamily="18" charset="-34"/>
              </a:rPr>
              <a:t>นิก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กี้ควรแก้ไขอย่างไร</a:t>
            </a:r>
            <a:endParaRPr lang="th-TH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Oval 9"/>
          <p:cNvSpPr/>
          <p:nvPr/>
        </p:nvSpPr>
        <p:spPr>
          <a:xfrm>
            <a:off x="1403648" y="1269536"/>
            <a:ext cx="576064" cy="635251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9.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59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8" grpId="0"/>
      <p:bldP spid="18" grpId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3298" y="5621139"/>
            <a:ext cx="9144000" cy="122413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 ถูกต้อง เพราะการตกแต่งขอบแก้วด้วยดอกกล้วยไม้เป็นวิธีการที่นิยมใช้ในการตกแต่งเครื่องดื่ม ซึ่งรินต้องการตกแต่งภาชนะใส่น้ำมะเขือเทศให้สวยงาม ดังนั้น รินจึงควรตกแต่งขอบแก้วด้วยดอกกล้วยไม้</a:t>
            </a:r>
          </a:p>
        </p:txBody>
      </p:sp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73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8" y="1007788"/>
            <a:ext cx="5256584" cy="1158748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8604" y="3049796"/>
            <a:ext cx="342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เคลือบขอบแก้วด้วยน้ำหวาน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1720" y="4201924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ง 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ตกแต่งขอบแก้วด้วยมะเขือเทศฝานเป็นชิ้น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13971" y="3634931"/>
            <a:ext cx="382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ตกแต่งขอบแก้วด้วยดอกกล้วยไม้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23728" y="2454568"/>
            <a:ext cx="3106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   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เคลือบขอบแก้วด้วยเกลือ</a:t>
            </a:r>
          </a:p>
        </p:txBody>
      </p:sp>
      <p:sp>
        <p:nvSpPr>
          <p:cNvPr id="17" name="Oval 10"/>
          <p:cNvSpPr/>
          <p:nvPr/>
        </p:nvSpPr>
        <p:spPr>
          <a:xfrm>
            <a:off x="2051720" y="3706399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2038596" y="1086416"/>
            <a:ext cx="4837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i="1" dirty="0">
                <a:latin typeface="Angsana New" pitchFamily="18" charset="-34"/>
                <a:cs typeface="Angsana New" pitchFamily="18" charset="-34"/>
              </a:rPr>
              <a:t>“รินต้องการตกแต่งภาชนะใส่น้ำมะเขือเทศให้สวยงาม”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รินควรตกแต่งอย่างไร</a:t>
            </a:r>
            <a:endParaRPr lang="th-TH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Oval 9"/>
          <p:cNvSpPr/>
          <p:nvPr/>
        </p:nvSpPr>
        <p:spPr>
          <a:xfrm>
            <a:off x="1187624" y="1196752"/>
            <a:ext cx="792088" cy="708035"/>
          </a:xfrm>
          <a:prstGeom prst="ellipse">
            <a:avLst/>
          </a:prstGeom>
          <a:solidFill>
            <a:srgbClr val="FFCCFF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10.</a:t>
            </a:r>
            <a:endPara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660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9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8" grpId="0"/>
      <p:bldP spid="18" grpId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8532440" y="6453336"/>
            <a:ext cx="533400" cy="381000"/>
          </a:xfrm>
        </p:spPr>
        <p:txBody>
          <a:bodyPr>
            <a:normAutofit/>
          </a:bodyPr>
          <a:lstStyle/>
          <a:p>
            <a:fld id="{B279A4E1-4C23-49FE-BD61-91734DD92DB1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74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ชื่อเรื่อง 2"/>
          <p:cNvSpPr txBox="1">
            <a:spLocks/>
          </p:cNvSpPr>
          <p:nvPr/>
        </p:nvSpPr>
        <p:spPr>
          <a:xfrm>
            <a:off x="1371600" y="620688"/>
            <a:ext cx="7772400" cy="990600"/>
          </a:xfrm>
          <a:prstGeom prst="rect">
            <a:avLst/>
          </a:prstGeom>
          <a:solidFill>
            <a:srgbClr val="52A449"/>
          </a:solidFill>
        </p:spPr>
        <p:txBody>
          <a:bodyPr anchor="ctr"/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คำถามเชื่อมโยงสู่บทเรียนต่อไป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</p:txBody>
      </p:sp>
      <p:pic>
        <p:nvPicPr>
          <p:cNvPr id="5" name="Picture 2" descr="T:\56-01-0564 Powerpoint เศรษฐศาสตร์ ม.1\หน่วย 4\ภาพ\co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8105" y="4735247"/>
            <a:ext cx="1643074" cy="1968973"/>
          </a:xfrm>
          <a:prstGeom prst="rect">
            <a:avLst/>
          </a:prstGeom>
          <a:noFill/>
        </p:spPr>
      </p:pic>
      <p:grpSp>
        <p:nvGrpSpPr>
          <p:cNvPr id="6" name="Group 14"/>
          <p:cNvGrpSpPr/>
          <p:nvPr/>
        </p:nvGrpSpPr>
        <p:grpSpPr>
          <a:xfrm>
            <a:off x="3203848" y="3305262"/>
            <a:ext cx="5328592" cy="2644018"/>
            <a:chOff x="3066300" y="3714752"/>
            <a:chExt cx="8371459" cy="2904695"/>
          </a:xfrm>
        </p:grpSpPr>
        <p:sp>
          <p:nvSpPr>
            <p:cNvPr id="7" name="Oval Callout 15"/>
            <p:cNvSpPr/>
            <p:nvPr/>
          </p:nvSpPr>
          <p:spPr>
            <a:xfrm>
              <a:off x="3428991" y="3714752"/>
              <a:ext cx="7205508" cy="2810729"/>
            </a:xfrm>
            <a:prstGeom prst="wedgeEllipseCallout">
              <a:avLst>
                <a:gd name="adj1" fmla="val -47062"/>
                <a:gd name="adj2" fmla="val 39872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8" name="Cloud Callout 6"/>
            <p:cNvSpPr/>
            <p:nvPr/>
          </p:nvSpPr>
          <p:spPr>
            <a:xfrm>
              <a:off x="3066300" y="3833365"/>
              <a:ext cx="8371459" cy="2786082"/>
            </a:xfrm>
            <a:prstGeom prst="cloudCallout">
              <a:avLst>
                <a:gd name="adj1" fmla="val -71412"/>
                <a:gd name="adj2" fmla="val 6904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ให้นักเรียน</a:t>
              </a:r>
              <a:r>
                <a:rPr lang="th-TH" dirty="0" smtClean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ไปศึกษาเนื้อหา</a:t>
              </a:r>
            </a:p>
            <a:p>
              <a:pPr algn="ctr"/>
              <a:r>
                <a:rPr lang="th-TH" dirty="0" smtClean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ในหน่วยการ</a:t>
              </a:r>
              <a:r>
                <a:rPr lang="th-TH" dirty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เรียนรู้ที่ </a:t>
              </a:r>
              <a:r>
                <a:rPr lang="th-TH" dirty="0" smtClean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3</a:t>
              </a:r>
            </a:p>
            <a:p>
              <a:pPr algn="ctr"/>
              <a:r>
                <a:rPr lang="th-TH" dirty="0" smtClean="0">
                  <a:solidFill>
                    <a:prstClr val="white"/>
                  </a:solidFill>
                  <a:latin typeface="Angsana New" pitchFamily="18" charset="-34"/>
                  <a:cs typeface="Angsana New" pitchFamily="18" charset="-34"/>
                </a:rPr>
                <a:t>เศษวัสดุสร้างสรรค์</a:t>
              </a:r>
              <a:endParaRPr lang="th-TH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9" name="ชื่อเรื่อง 2"/>
          <p:cNvSpPr txBox="1">
            <a:spLocks/>
          </p:cNvSpPr>
          <p:nvPr/>
        </p:nvSpPr>
        <p:spPr>
          <a:xfrm>
            <a:off x="0" y="620688"/>
            <a:ext cx="1285852" cy="990600"/>
          </a:xfrm>
          <a:prstGeom prst="rect">
            <a:avLst/>
          </a:prstGeom>
          <a:solidFill>
            <a:srgbClr val="FF0000"/>
          </a:solidFill>
        </p:spPr>
        <p:txBody>
          <a:bodyPr vert="horz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th-TH" sz="4400" b="1" dirty="0">
              <a:solidFill>
                <a:srgbClr val="FFFFFF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สี่เหลี่ยมผืนผ้า 6"/>
          <p:cNvSpPr/>
          <p:nvPr/>
        </p:nvSpPr>
        <p:spPr>
          <a:xfrm>
            <a:off x="0" y="585597"/>
            <a:ext cx="12596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72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?</a:t>
            </a:r>
          </a:p>
        </p:txBody>
      </p:sp>
      <p:grpSp>
        <p:nvGrpSpPr>
          <p:cNvPr id="11" name="กลุ่ม 10"/>
          <p:cNvGrpSpPr/>
          <p:nvPr/>
        </p:nvGrpSpPr>
        <p:grpSpPr>
          <a:xfrm>
            <a:off x="0" y="2011481"/>
            <a:ext cx="9144000" cy="1112649"/>
            <a:chOff x="0" y="2132856"/>
            <a:chExt cx="9144000" cy="936104"/>
          </a:xfrm>
          <a:solidFill>
            <a:srgbClr val="FFFF00"/>
          </a:solidFill>
        </p:grpSpPr>
        <p:sp>
          <p:nvSpPr>
            <p:cNvPr id="12" name="สี่เหลี่ยมผืนผ้า 11"/>
            <p:cNvSpPr/>
            <p:nvPr/>
          </p:nvSpPr>
          <p:spPr>
            <a:xfrm>
              <a:off x="0" y="2132856"/>
              <a:ext cx="9144000" cy="936104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3" name="สี่เหลี่ยมผืนผ้า 12"/>
            <p:cNvSpPr/>
            <p:nvPr/>
          </p:nvSpPr>
          <p:spPr>
            <a:xfrm>
              <a:off x="1290998" y="2148255"/>
              <a:ext cx="6593370" cy="906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th-TH" sz="3200" b="1" kern="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นักเรียนสามารถนำความรู้เรื่องการตกแต่ง</a:t>
              </a:r>
              <a:r>
                <a:rPr lang="th-TH" sz="3200" b="1" kern="0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เครื่องดื่ม           ไปใช้ประโยชน์ใน</a:t>
              </a:r>
              <a:r>
                <a:rPr lang="th-TH" sz="3200" b="1" kern="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การทำงานประดิษฐ์ได้หรือไม่ อย่างไร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4539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51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536" y="116632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ดาว 7 แฉก 19"/>
          <p:cNvSpPr/>
          <p:nvPr/>
        </p:nvSpPr>
        <p:spPr>
          <a:xfrm>
            <a:off x="35496" y="548680"/>
            <a:ext cx="360040" cy="359342"/>
          </a:xfrm>
          <a:prstGeom prst="star7">
            <a:avLst/>
          </a:prstGeom>
          <a:solidFill>
            <a:srgbClr val="FF0000"/>
          </a:solidFill>
          <a:ln w="11429" cap="flat" cmpd="sng" algn="ctr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/>
              <a:ea typeface="+mn-ea"/>
              <a:cs typeface="Angsana New"/>
            </a:endParaRPr>
          </a:p>
        </p:txBody>
      </p:sp>
      <p:sp>
        <p:nvSpPr>
          <p:cNvPr id="21" name="ดาว 7 แฉก 20"/>
          <p:cNvSpPr/>
          <p:nvPr/>
        </p:nvSpPr>
        <p:spPr>
          <a:xfrm>
            <a:off x="357968" y="860043"/>
            <a:ext cx="232776" cy="207501"/>
          </a:xfrm>
          <a:prstGeom prst="star7">
            <a:avLst/>
          </a:prstGeom>
          <a:solidFill>
            <a:srgbClr val="FF0000"/>
          </a:solidFill>
          <a:ln w="11429" cap="flat" cmpd="sng" algn="ctr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ngsana New"/>
              <a:ea typeface="+mn-ea"/>
              <a:cs typeface="Angsana New"/>
            </a:endParaRPr>
          </a:p>
        </p:txBody>
      </p:sp>
      <p:grpSp>
        <p:nvGrpSpPr>
          <p:cNvPr id="24" name="กลุ่ม 23"/>
          <p:cNvGrpSpPr/>
          <p:nvPr/>
        </p:nvGrpSpPr>
        <p:grpSpPr>
          <a:xfrm>
            <a:off x="467544" y="2566152"/>
            <a:ext cx="2556114" cy="2501007"/>
            <a:chOff x="1352164" y="2066544"/>
            <a:chExt cx="2556114" cy="2501007"/>
          </a:xfrm>
        </p:grpSpPr>
        <p:sp>
          <p:nvSpPr>
            <p:cNvPr id="25" name="วงรี 24"/>
            <p:cNvSpPr/>
            <p:nvPr/>
          </p:nvSpPr>
          <p:spPr>
            <a:xfrm>
              <a:off x="1352164" y="2066544"/>
              <a:ext cx="2556114" cy="2501007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Box 25"/>
            <p:cNvSpPr txBox="1"/>
            <p:nvPr/>
          </p:nvSpPr>
          <p:spPr>
            <a:xfrm>
              <a:off x="1658112" y="2358552"/>
              <a:ext cx="18722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 smtClean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รูปแบบ</a:t>
              </a:r>
            </a:p>
            <a:p>
              <a:pPr algn="ctr"/>
              <a:r>
                <a:rPr lang="th-TH" sz="4000" b="1" dirty="0" smtClean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การตกแต่ง</a:t>
              </a:r>
            </a:p>
            <a:p>
              <a:pPr algn="ctr"/>
              <a:r>
                <a:rPr lang="th-TH" sz="4000" b="1" dirty="0" smtClean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เครื่องดื่ม</a:t>
              </a:r>
              <a:endParaRPr lang="th-TH" sz="4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28" name="กลุ่ม 27"/>
          <p:cNvGrpSpPr/>
          <p:nvPr/>
        </p:nvGrpSpPr>
        <p:grpSpPr>
          <a:xfrm>
            <a:off x="4450532" y="2060848"/>
            <a:ext cx="2570809" cy="1175879"/>
            <a:chOff x="2972846" y="159794"/>
            <a:chExt cx="1368028" cy="1368028"/>
          </a:xfrm>
          <a:solidFill>
            <a:schemeClr val="accent2"/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30" name="วงรี 13"/>
            <p:cNvSpPr/>
            <p:nvPr/>
          </p:nvSpPr>
          <p:spPr>
            <a:xfrm>
              <a:off x="2972846" y="159794"/>
              <a:ext cx="1368028" cy="1368028"/>
            </a:xfrm>
            <a:prstGeom prst="roundRect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5369458"/>
                <a:satOff val="-722"/>
                <a:lumOff val="7157"/>
                <a:alphaOff val="0"/>
              </a:schemeClr>
            </a:fillRef>
            <a:effectRef idx="0">
              <a:schemeClr val="accent5">
                <a:hueOff val="5369458"/>
                <a:satOff val="-722"/>
                <a:lumOff val="7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วงรี 7"/>
            <p:cNvSpPr/>
            <p:nvPr/>
          </p:nvSpPr>
          <p:spPr>
            <a:xfrm>
              <a:off x="3173189" y="360137"/>
              <a:ext cx="967342" cy="967342"/>
            </a:xfrm>
            <a:prstGeom prst="roundRect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32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33" name="กลุ่ม 32"/>
          <p:cNvGrpSpPr/>
          <p:nvPr/>
        </p:nvGrpSpPr>
        <p:grpSpPr>
          <a:xfrm>
            <a:off x="4453670" y="4563125"/>
            <a:ext cx="2567835" cy="1386155"/>
            <a:chOff x="2975987" y="2608067"/>
            <a:chExt cx="1378083" cy="1368028"/>
          </a:xfrm>
          <a:solidFill>
            <a:schemeClr val="accent4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35" name="วงรี 11"/>
            <p:cNvSpPr/>
            <p:nvPr/>
          </p:nvSpPr>
          <p:spPr>
            <a:xfrm>
              <a:off x="2975987" y="2608067"/>
              <a:ext cx="1378083" cy="1368028"/>
            </a:xfrm>
            <a:prstGeom prst="roundRect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0738916"/>
                <a:satOff val="-1444"/>
                <a:lumOff val="14313"/>
                <a:alphaOff val="0"/>
              </a:schemeClr>
            </a:fillRef>
            <a:effectRef idx="0">
              <a:schemeClr val="accent5">
                <a:hueOff val="10738916"/>
                <a:satOff val="-1444"/>
                <a:lumOff val="1431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วงรี 9"/>
            <p:cNvSpPr/>
            <p:nvPr/>
          </p:nvSpPr>
          <p:spPr>
            <a:xfrm>
              <a:off x="3177803" y="2808410"/>
              <a:ext cx="974451" cy="967342"/>
            </a:xfrm>
            <a:prstGeom prst="roundRect">
              <a:avLst/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700" kern="120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7" name="สี่เหลี่ยมผืนผ้า 36"/>
          <p:cNvSpPr/>
          <p:nvPr/>
        </p:nvSpPr>
        <p:spPr>
          <a:xfrm>
            <a:off x="611560" y="836712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FF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ngsana New" pitchFamily="18" charset="-34"/>
                <a:cs typeface="Angsana New" pitchFamily="18" charset="-34"/>
              </a:rPr>
              <a:t>2.1 รูปแบบการตกแต่งเครื่องดื่ม</a:t>
            </a:r>
            <a:endParaRPr lang="th-TH" sz="4000" b="1" dirty="0">
              <a:ln>
                <a:solidFill>
                  <a:srgbClr val="FF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99992" y="2420888"/>
            <a:ext cx="2377497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การตกแต่งเครื่องดื่ม</a:t>
            </a:r>
            <a:endParaRPr lang="th-TH" sz="32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594549" y="4728046"/>
            <a:ext cx="25697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การตกแต่งภาชนะ</a:t>
            </a:r>
          </a:p>
          <a:p>
            <a:r>
              <a:rPr lang="th-TH" sz="32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ใส่เครื่องดื่ม</a:t>
            </a:r>
          </a:p>
        </p:txBody>
      </p:sp>
      <p:sp>
        <p:nvSpPr>
          <p:cNvPr id="7" name="สามเหลี่ยมมุมฉาก 6"/>
          <p:cNvSpPr/>
          <p:nvPr/>
        </p:nvSpPr>
        <p:spPr>
          <a:xfrm flipH="1" flipV="1">
            <a:off x="3923928" y="2708920"/>
            <a:ext cx="360040" cy="288032"/>
          </a:xfrm>
          <a:prstGeom prst="rtTriangl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1" name="สามเหลี่ยมมุมฉาก 50"/>
          <p:cNvSpPr/>
          <p:nvPr/>
        </p:nvSpPr>
        <p:spPr>
          <a:xfrm flipH="1" flipV="1">
            <a:off x="3635896" y="2924944"/>
            <a:ext cx="360040" cy="288032"/>
          </a:xfrm>
          <a:prstGeom prst="rtTriangl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2" name="สามเหลี่ยมมุมฉาก 51"/>
          <p:cNvSpPr/>
          <p:nvPr/>
        </p:nvSpPr>
        <p:spPr>
          <a:xfrm flipH="1" flipV="1">
            <a:off x="3275856" y="3050181"/>
            <a:ext cx="360040" cy="288032"/>
          </a:xfrm>
          <a:prstGeom prst="rtTriangl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3" name="สามเหลี่ยมมุมฉาก 52"/>
          <p:cNvSpPr/>
          <p:nvPr/>
        </p:nvSpPr>
        <p:spPr>
          <a:xfrm flipH="1" flipV="1">
            <a:off x="2951820" y="3200400"/>
            <a:ext cx="360040" cy="288032"/>
          </a:xfrm>
          <a:prstGeom prst="rtTriangl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7" name="สามเหลี่ยมมุมฉาก 56"/>
          <p:cNvSpPr/>
          <p:nvPr/>
        </p:nvSpPr>
        <p:spPr>
          <a:xfrm rot="16200000">
            <a:off x="3888376" y="4822923"/>
            <a:ext cx="287128" cy="360040"/>
          </a:xfrm>
          <a:prstGeom prst="rtTriangl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8" name="สามเหลี่ยมมุมฉาก 57"/>
          <p:cNvSpPr/>
          <p:nvPr/>
        </p:nvSpPr>
        <p:spPr>
          <a:xfrm rot="16200000">
            <a:off x="3528336" y="4603976"/>
            <a:ext cx="287128" cy="360040"/>
          </a:xfrm>
          <a:prstGeom prst="rtTriangl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สามเหลี่ยมมุมฉาก 69"/>
          <p:cNvSpPr/>
          <p:nvPr/>
        </p:nvSpPr>
        <p:spPr>
          <a:xfrm rot="16200000">
            <a:off x="3162503" y="4408561"/>
            <a:ext cx="287128" cy="360040"/>
          </a:xfrm>
          <a:prstGeom prst="rtTriangl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1" name="สามเหลี่ยมมุมฉาก 70"/>
          <p:cNvSpPr/>
          <p:nvPr/>
        </p:nvSpPr>
        <p:spPr>
          <a:xfrm rot="16200000">
            <a:off x="2880264" y="4207541"/>
            <a:ext cx="287128" cy="360040"/>
          </a:xfrm>
          <a:prstGeom prst="rtTriangl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6" b="93869" l="9995" r="89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21" t="13282" r="34418" b="6134"/>
          <a:stretch/>
        </p:blipFill>
        <p:spPr>
          <a:xfrm>
            <a:off x="7164288" y="4001761"/>
            <a:ext cx="1824363" cy="2091535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74" b="96238" l="9645" r="944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05" y="807427"/>
            <a:ext cx="1942983" cy="29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5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4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3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 animBg="1"/>
      <p:bldP spid="21" grpId="0" animBg="1"/>
      <p:bldP spid="37" grpId="0"/>
      <p:bldP spid="37" grpId="1"/>
      <p:bldP spid="38" grpId="0"/>
      <p:bldP spid="38" grpId="1"/>
      <p:bldP spid="3" grpId="0"/>
      <p:bldP spid="3" grpId="1"/>
      <p:bldP spid="7" grpId="0" animBg="1"/>
      <p:bldP spid="51" grpId="0" animBg="1"/>
      <p:bldP spid="52" grpId="0" animBg="1"/>
      <p:bldP spid="53" grpId="0" animBg="1"/>
      <p:bldP spid="57" grpId="0" animBg="1"/>
      <p:bldP spid="58" grpId="0" animBg="1"/>
      <p:bldP spid="70" grpId="0" animBg="1"/>
      <p:bldP spid="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52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37" name="กลุ่ม 36"/>
          <p:cNvGrpSpPr/>
          <p:nvPr/>
        </p:nvGrpSpPr>
        <p:grpSpPr>
          <a:xfrm>
            <a:off x="1979712" y="1205073"/>
            <a:ext cx="4824536" cy="814707"/>
            <a:chOff x="2586289" y="0"/>
            <a:chExt cx="2094227" cy="1212884"/>
          </a:xfrm>
          <a:solidFill>
            <a:srgbClr val="52A449"/>
          </a:solidFill>
          <a:scene3d>
            <a:camera prst="orthographicFront"/>
            <a:lightRig rig="flat" dir="t"/>
          </a:scene3d>
        </p:grpSpPr>
        <p:sp>
          <p:nvSpPr>
            <p:cNvPr id="38" name="สี่เหลี่ยมผืนผ้ามุมมน 37"/>
            <p:cNvSpPr/>
            <p:nvPr/>
          </p:nvSpPr>
          <p:spPr>
            <a:xfrm>
              <a:off x="2586289" y="0"/>
              <a:ext cx="2094227" cy="1212884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สี่เหลี่ยมผืนผ้ามุมมน 4"/>
            <p:cNvSpPr/>
            <p:nvPr/>
          </p:nvSpPr>
          <p:spPr>
            <a:xfrm>
              <a:off x="2621813" y="35524"/>
              <a:ext cx="2023179" cy="114183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3600" b="1" kern="1200" dirty="0" smtClean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สิ่งที่นิยมนำมาตกแต่งเครื่องดื่ม</a:t>
              </a:r>
              <a:endParaRPr lang="th-TH" sz="3600" b="1" kern="12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40" name="ตัวเชื่อมต่อตรง 5"/>
          <p:cNvSpPr/>
          <p:nvPr/>
        </p:nvSpPr>
        <p:spPr>
          <a:xfrm>
            <a:off x="2655558" y="2019780"/>
            <a:ext cx="1715625" cy="48610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715625" y="0"/>
                </a:moveTo>
                <a:lnTo>
                  <a:pt x="1715625" y="243051"/>
                </a:lnTo>
                <a:lnTo>
                  <a:pt x="0" y="243051"/>
                </a:lnTo>
                <a:lnTo>
                  <a:pt x="0" y="486102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1" name="กลุ่ม 40"/>
          <p:cNvGrpSpPr/>
          <p:nvPr/>
        </p:nvGrpSpPr>
        <p:grpSpPr>
          <a:xfrm>
            <a:off x="1513538" y="2505884"/>
            <a:ext cx="2122358" cy="662569"/>
            <a:chOff x="1008114" y="1698987"/>
            <a:chExt cx="1819327" cy="1212884"/>
          </a:xfrm>
          <a:solidFill>
            <a:srgbClr val="FF6699"/>
          </a:solidFill>
          <a:scene3d>
            <a:camera prst="orthographicFront"/>
            <a:lightRig rig="flat" dir="t"/>
          </a:scene3d>
        </p:grpSpPr>
        <p:sp>
          <p:nvSpPr>
            <p:cNvPr id="42" name="สี่เหลี่ยมผืนผ้ามุมมน 41"/>
            <p:cNvSpPr/>
            <p:nvPr/>
          </p:nvSpPr>
          <p:spPr>
            <a:xfrm>
              <a:off x="1008114" y="1698987"/>
              <a:ext cx="1819327" cy="1212884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สี่เหลี่ยมผืนผ้ามุมมน 7"/>
            <p:cNvSpPr/>
            <p:nvPr/>
          </p:nvSpPr>
          <p:spPr>
            <a:xfrm>
              <a:off x="1043638" y="1734511"/>
              <a:ext cx="1748279" cy="114183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1700" b="1" kern="1200" dirty="0" smtClean="0">
                <a:latin typeface="Angsana New" pitchFamily="18" charset="-34"/>
                <a:cs typeface="Angsana New" pitchFamily="18" charset="-34"/>
              </a:endParaRP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1700" b="1" kern="1200" dirty="0" smtClean="0">
                <a:latin typeface="Angsana New" pitchFamily="18" charset="-34"/>
                <a:cs typeface="Angsana New" pitchFamily="18" charset="-34"/>
              </a:endParaRP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1700" b="1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44" name="ตัวเชื่อมต่อตรง 8"/>
          <p:cNvSpPr/>
          <p:nvPr/>
        </p:nvSpPr>
        <p:spPr>
          <a:xfrm>
            <a:off x="4391980" y="2019780"/>
            <a:ext cx="1748990" cy="50551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31528"/>
                </a:lnTo>
                <a:lnTo>
                  <a:pt x="1717863" y="231528"/>
                </a:lnTo>
                <a:lnTo>
                  <a:pt x="1717863" y="463056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5" name="กลุ่ม 44"/>
          <p:cNvGrpSpPr/>
          <p:nvPr/>
        </p:nvGrpSpPr>
        <p:grpSpPr>
          <a:xfrm>
            <a:off x="5076056" y="2482838"/>
            <a:ext cx="2305256" cy="685616"/>
            <a:chOff x="4441603" y="1675941"/>
            <a:chExt cx="1819327" cy="1212884"/>
          </a:xfrm>
          <a:solidFill>
            <a:srgbClr val="FF99FF"/>
          </a:solidFill>
          <a:scene3d>
            <a:camera prst="orthographicFront"/>
            <a:lightRig rig="flat" dir="t"/>
          </a:scene3d>
        </p:grpSpPr>
        <p:sp>
          <p:nvSpPr>
            <p:cNvPr id="46" name="สี่เหลี่ยมผืนผ้ามุมมน 45"/>
            <p:cNvSpPr/>
            <p:nvPr/>
          </p:nvSpPr>
          <p:spPr>
            <a:xfrm>
              <a:off x="4441603" y="1675941"/>
              <a:ext cx="1819327" cy="1212884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สี่เหลี่ยมผืนผ้ามุมมน 10"/>
            <p:cNvSpPr/>
            <p:nvPr/>
          </p:nvSpPr>
          <p:spPr>
            <a:xfrm>
              <a:off x="4477127" y="1711465"/>
              <a:ext cx="1748279" cy="114183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1700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554979" y="2617748"/>
            <a:ext cx="2059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สิ่งที่รับประทานได้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76056" y="2617748"/>
            <a:ext cx="2312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สิ่งที่รับประทานไม่ได้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0" name="ลูกศรลง 49"/>
          <p:cNvSpPr/>
          <p:nvPr/>
        </p:nvSpPr>
        <p:spPr>
          <a:xfrm>
            <a:off x="2404261" y="3290875"/>
            <a:ext cx="439547" cy="35414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2" name="ลูกศรลง 51"/>
          <p:cNvSpPr/>
          <p:nvPr/>
        </p:nvSpPr>
        <p:spPr>
          <a:xfrm>
            <a:off x="5940152" y="3284984"/>
            <a:ext cx="439547" cy="354149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979712" y="5820775"/>
            <a:ext cx="153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rPr>
              <a:t>ผักหรือผลไม้</a:t>
            </a:r>
            <a:endParaRPr lang="th-TH" b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789309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rPr>
              <a:t>หลอดดูดหรือช้อนคนน้ำผลไม้</a:t>
            </a:r>
            <a:endParaRPr lang="th-TH" b="1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8" name="สี่เหลี่ยมผืนผ้า 57"/>
          <p:cNvSpPr/>
          <p:nvPr/>
        </p:nvSpPr>
        <p:spPr>
          <a:xfrm>
            <a:off x="35496" y="332656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FF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ngsana New" pitchFamily="18" charset="-34"/>
                <a:cs typeface="Angsana New" pitchFamily="18" charset="-34"/>
              </a:rPr>
              <a:t>2.1 รูปแบบการตกแต่งเครื่องดื่ม</a:t>
            </a:r>
            <a:endParaRPr lang="th-TH" sz="4000" b="1" dirty="0">
              <a:ln>
                <a:solidFill>
                  <a:srgbClr val="FF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9" name="สี่เหลี่ยมผืนผ้า 58"/>
          <p:cNvSpPr/>
          <p:nvPr/>
        </p:nvSpPr>
        <p:spPr>
          <a:xfrm>
            <a:off x="0" y="0"/>
            <a:ext cx="2943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757592"/>
            <a:ext cx="2899466" cy="193297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50" b="100000" l="1563" r="5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" r="39049"/>
          <a:stretch/>
        </p:blipFill>
        <p:spPr>
          <a:xfrm rot="954550">
            <a:off x="6320294" y="3716910"/>
            <a:ext cx="1706476" cy="1826389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900" r="95350">
                        <a14:foregroundMark x1="70050" y1="28700" x2="56600" y2="37500"/>
                        <a14:foregroundMark x1="58300" y1="39550" x2="69850" y2="39750"/>
                        <a14:foregroundMark x1="71750" y1="40600" x2="87450" y2="40400"/>
                        <a14:foregroundMark x1="72450" y1="28550" x2="72800" y2="22500"/>
                        <a14:foregroundMark x1="69850" y1="28850" x2="70050" y2="22500"/>
                        <a14:backgroundMark x1="70050" y1="41300" x2="57100" y2="39200"/>
                        <a14:backgroundMark x1="72100" y1="41800" x2="85350" y2="40400"/>
                        <a14:backgroundMark x1="69082" y1="28341" x2="57166" y2="36554"/>
                        <a14:backgroundMark x1="68760" y1="29630" x2="56683" y2="376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33"/>
          <a:stretch/>
        </p:blipFill>
        <p:spPr>
          <a:xfrm rot="20082004">
            <a:off x="5099716" y="3220887"/>
            <a:ext cx="1255609" cy="271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4" presetClass="entr" presetSubtype="5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14" presetClass="entr" presetSubtype="5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49" grpId="0"/>
      <p:bldP spid="49" grpId="1"/>
      <p:bldP spid="50" grpId="0" animBg="1"/>
      <p:bldP spid="52" grpId="0" animBg="1"/>
      <p:bldP spid="53" grpId="0"/>
      <p:bldP spid="53" grpId="1"/>
      <p:bldP spid="56" grpId="0"/>
      <p:bldP spid="56" grpId="1"/>
      <p:bldP spid="58" grpId="0"/>
      <p:bldP spid="5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69" b="96185" l="9723" r="877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8" t="5013" r="2907" b="2842"/>
          <a:stretch/>
        </p:blipFill>
        <p:spPr>
          <a:xfrm rot="862963">
            <a:off x="-244953" y="3311570"/>
            <a:ext cx="3418064" cy="241809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82" b="93993" l="23931" r="862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7" t="6646" r="11843" b="3366"/>
          <a:stretch/>
        </p:blipFill>
        <p:spPr>
          <a:xfrm rot="20746259">
            <a:off x="505912" y="841429"/>
            <a:ext cx="1560718" cy="2808312"/>
          </a:xfrm>
          <a:prstGeom prst="rect">
            <a:avLst/>
          </a:prstGeom>
        </p:spPr>
      </p:pic>
      <p:sp>
        <p:nvSpPr>
          <p:cNvPr id="65" name="สี่เหลี่ยมผืนผ้ามุมมน 64"/>
          <p:cNvSpPr/>
          <p:nvPr/>
        </p:nvSpPr>
        <p:spPr>
          <a:xfrm>
            <a:off x="3376468" y="1196752"/>
            <a:ext cx="4032448" cy="757533"/>
          </a:xfrm>
          <a:prstGeom prst="roundRect">
            <a:avLst/>
          </a:prstGeom>
          <a:solidFill>
            <a:srgbClr val="5C92B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53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37" name="กลุ่ม 36"/>
          <p:cNvGrpSpPr/>
          <p:nvPr/>
        </p:nvGrpSpPr>
        <p:grpSpPr>
          <a:xfrm>
            <a:off x="2543738" y="2374820"/>
            <a:ext cx="6276734" cy="625205"/>
            <a:chOff x="460128" y="312440"/>
            <a:chExt cx="5580684" cy="625205"/>
          </a:xfrm>
          <a:scene3d>
            <a:camera prst="orthographicFront"/>
            <a:lightRig rig="flat" dir="t"/>
          </a:scene3d>
        </p:grpSpPr>
        <p:sp>
          <p:nvSpPr>
            <p:cNvPr id="38" name="สี่เหลี่ยมผืนผ้า 37"/>
            <p:cNvSpPr/>
            <p:nvPr/>
          </p:nvSpPr>
          <p:spPr>
            <a:xfrm>
              <a:off x="460128" y="312440"/>
              <a:ext cx="5580684" cy="625205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สี่เหลี่ยมผืนผ้า 38"/>
            <p:cNvSpPr/>
            <p:nvPr/>
          </p:nvSpPr>
          <p:spPr>
            <a:xfrm>
              <a:off x="460128" y="312440"/>
              <a:ext cx="5580684" cy="62520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6257" tIns="73660" rIns="73660" bIns="73660" numCol="1" spcCol="1270" anchor="ctr" anchorCtr="0">
              <a:noAutofit/>
            </a:bodyPr>
            <a:lstStyle/>
            <a:p>
              <a:pPr lvl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9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40" name="วงรี 39"/>
          <p:cNvSpPr/>
          <p:nvPr/>
        </p:nvSpPr>
        <p:spPr>
          <a:xfrm>
            <a:off x="2152985" y="2296669"/>
            <a:ext cx="781507" cy="781507"/>
          </a:xfrm>
          <a:prstGeom prst="ellipse">
            <a:avLst/>
          </a:pr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1" name="กลุ่ม 40"/>
          <p:cNvGrpSpPr/>
          <p:nvPr/>
        </p:nvGrpSpPr>
        <p:grpSpPr>
          <a:xfrm>
            <a:off x="2866603" y="3330057"/>
            <a:ext cx="5604192" cy="625205"/>
            <a:chOff x="818573" y="1250411"/>
            <a:chExt cx="5222240" cy="625205"/>
          </a:xfrm>
          <a:scene3d>
            <a:camera prst="orthographicFront"/>
            <a:lightRig rig="flat" dir="t"/>
          </a:scene3d>
        </p:grpSpPr>
        <p:sp>
          <p:nvSpPr>
            <p:cNvPr id="42" name="สี่เหลี่ยมผืนผ้า 41"/>
            <p:cNvSpPr/>
            <p:nvPr/>
          </p:nvSpPr>
          <p:spPr>
            <a:xfrm>
              <a:off x="818573" y="1250411"/>
              <a:ext cx="5222240" cy="625205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2250663"/>
                <a:satOff val="834"/>
                <a:lumOff val="2549"/>
                <a:alphaOff val="0"/>
              </a:schemeClr>
            </a:fillRef>
            <a:effectRef idx="2">
              <a:schemeClr val="accent2">
                <a:hueOff val="2250663"/>
                <a:satOff val="834"/>
                <a:lumOff val="2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สี่เหลี่ยมผืนผ้า 42"/>
            <p:cNvSpPr/>
            <p:nvPr/>
          </p:nvSpPr>
          <p:spPr>
            <a:xfrm>
              <a:off x="818573" y="1250411"/>
              <a:ext cx="5222240" cy="62520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6257" tIns="73660" rIns="73660" bIns="73660" numCol="1" spcCol="1270" anchor="ctr" anchorCtr="0">
              <a:noAutofit/>
            </a:bodyPr>
            <a:lstStyle/>
            <a:p>
              <a:pPr lvl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9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44" name="วงรี 43"/>
          <p:cNvSpPr/>
          <p:nvPr/>
        </p:nvSpPr>
        <p:spPr>
          <a:xfrm>
            <a:off x="2297001" y="3223557"/>
            <a:ext cx="781507" cy="781507"/>
          </a:xfrm>
          <a:prstGeom prst="ellipse">
            <a:avLst/>
          </a:pr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2">
              <a:hueOff val="2250663"/>
              <a:satOff val="834"/>
              <a:lumOff val="2549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5" name="กลุ่ม 44"/>
          <p:cNvGrpSpPr/>
          <p:nvPr/>
        </p:nvGrpSpPr>
        <p:grpSpPr>
          <a:xfrm>
            <a:off x="2658497" y="4299238"/>
            <a:ext cx="3785711" cy="625205"/>
            <a:chOff x="818573" y="2188382"/>
            <a:chExt cx="5222240" cy="625205"/>
          </a:xfrm>
          <a:scene3d>
            <a:camera prst="orthographicFront"/>
            <a:lightRig rig="flat" dir="t"/>
          </a:scene3d>
        </p:grpSpPr>
        <p:sp>
          <p:nvSpPr>
            <p:cNvPr id="46" name="สี่เหลี่ยมผืนผ้า 45"/>
            <p:cNvSpPr/>
            <p:nvPr/>
          </p:nvSpPr>
          <p:spPr>
            <a:xfrm>
              <a:off x="818573" y="2188382"/>
              <a:ext cx="5222240" cy="625205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4501327"/>
                <a:satOff val="1667"/>
                <a:lumOff val="5097"/>
                <a:alphaOff val="0"/>
              </a:schemeClr>
            </a:fillRef>
            <a:effectRef idx="2">
              <a:schemeClr val="accent2">
                <a:hueOff val="4501327"/>
                <a:satOff val="1667"/>
                <a:lumOff val="509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สี่เหลี่ยมผืนผ้า 46"/>
            <p:cNvSpPr/>
            <p:nvPr/>
          </p:nvSpPr>
          <p:spPr>
            <a:xfrm>
              <a:off x="818573" y="2188382"/>
              <a:ext cx="5222240" cy="62520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6257" tIns="73660" rIns="73660" bIns="73660" numCol="1" spcCol="1270" anchor="ctr" anchorCtr="0">
              <a:noAutofit/>
            </a:bodyPr>
            <a:lstStyle/>
            <a:p>
              <a:pPr lvl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900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48" name="วงรี 47"/>
          <p:cNvSpPr/>
          <p:nvPr/>
        </p:nvSpPr>
        <p:spPr>
          <a:xfrm>
            <a:off x="2267744" y="4221088"/>
            <a:ext cx="781507" cy="781507"/>
          </a:xfrm>
          <a:prstGeom prst="ellipse">
            <a:avLst/>
          </a:pr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2">
              <a:hueOff val="4501327"/>
              <a:satOff val="1667"/>
              <a:lumOff val="509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9" name="กลุ่ม 48"/>
          <p:cNvGrpSpPr/>
          <p:nvPr/>
        </p:nvGrpSpPr>
        <p:grpSpPr>
          <a:xfrm>
            <a:off x="2361167" y="5235342"/>
            <a:ext cx="3614989" cy="625205"/>
            <a:chOff x="460128" y="3126353"/>
            <a:chExt cx="5580684" cy="625205"/>
          </a:xfrm>
          <a:scene3d>
            <a:camera prst="orthographicFront"/>
            <a:lightRig rig="flat" dir="t"/>
          </a:scene3d>
        </p:grpSpPr>
        <p:sp>
          <p:nvSpPr>
            <p:cNvPr id="50" name="สี่เหลี่ยมผืนผ้า 49"/>
            <p:cNvSpPr/>
            <p:nvPr/>
          </p:nvSpPr>
          <p:spPr>
            <a:xfrm>
              <a:off x="460128" y="3126353"/>
              <a:ext cx="5580684" cy="625205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6751989"/>
                <a:satOff val="2501"/>
                <a:lumOff val="7646"/>
                <a:alphaOff val="0"/>
              </a:schemeClr>
            </a:fillRef>
            <a:effectRef idx="2">
              <a:schemeClr val="accent2">
                <a:hueOff val="6751989"/>
                <a:satOff val="2501"/>
                <a:lumOff val="764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สี่เหลี่ยมผืนผ้า 50"/>
            <p:cNvSpPr/>
            <p:nvPr/>
          </p:nvSpPr>
          <p:spPr>
            <a:xfrm>
              <a:off x="460128" y="3126353"/>
              <a:ext cx="5580684" cy="62520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6257" tIns="73660" rIns="73660" bIns="73660" numCol="1" spcCol="1270" anchor="ctr" anchorCtr="0">
              <a:noAutofit/>
            </a:bodyPr>
            <a:lstStyle/>
            <a:p>
              <a:pPr lvl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900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52" name="วงรี 51"/>
          <p:cNvSpPr/>
          <p:nvPr/>
        </p:nvSpPr>
        <p:spPr>
          <a:xfrm>
            <a:off x="1951174" y="5157192"/>
            <a:ext cx="781507" cy="781507"/>
          </a:xfrm>
          <a:prstGeom prst="ellipse">
            <a:avLst/>
          </a:pr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2">
              <a:hueOff val="6751989"/>
              <a:satOff val="2501"/>
              <a:lumOff val="7646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5" name="TextBox 54"/>
          <p:cNvSpPr txBox="1"/>
          <p:nvPr/>
        </p:nvSpPr>
        <p:spPr>
          <a:xfrm>
            <a:off x="3404629" y="1268760"/>
            <a:ext cx="3949005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การตกแต่งภาชนะใส่เครื่องดื่ม</a:t>
            </a:r>
            <a:endParaRPr lang="th-TH" sz="36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987824" y="246713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นำผลไม้มาฝานเป็นชิ้นบาง ๆ ทำเป็นร่องเสียบบนขอบแก้ว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968890" y="3414776"/>
            <a:ext cx="5501905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นำผลไม้มาคว้านเอาเนื้อหรือเมล็ดออกทำเป็นภาชนะ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08882" y="4411363"/>
            <a:ext cx="3053633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การเคลือบแก้วด้วยเกลือ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720643" y="5367225"/>
            <a:ext cx="2994186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การเคลือบแก้วด้วยน้ำตาล</a:t>
            </a:r>
            <a:endParaRPr lang="th-TH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387828" y="2374820"/>
            <a:ext cx="478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1.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539412" y="3347278"/>
            <a:ext cx="478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48159" y="4319453"/>
            <a:ext cx="478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153032" y="5235342"/>
            <a:ext cx="478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4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6" name="สี่เหลี่ยมผืนผ้า 65"/>
          <p:cNvSpPr/>
          <p:nvPr/>
        </p:nvSpPr>
        <p:spPr>
          <a:xfrm>
            <a:off x="35496" y="332656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FF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ngsana New" pitchFamily="18" charset="-34"/>
                <a:cs typeface="Angsana New" pitchFamily="18" charset="-34"/>
              </a:rPr>
              <a:t>2.1 รูปแบบการตกแต่งเครื่องดื่ม</a:t>
            </a:r>
            <a:endParaRPr lang="th-TH" sz="4000" b="1" dirty="0">
              <a:ln>
                <a:solidFill>
                  <a:srgbClr val="FF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7" name="สี่เหลี่ยมผืนผ้า 66"/>
          <p:cNvSpPr/>
          <p:nvPr/>
        </p:nvSpPr>
        <p:spPr>
          <a:xfrm>
            <a:off x="0" y="0"/>
            <a:ext cx="2943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22" b="92779" l="8189" r="90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1" t="4685" r="8139" b="5326"/>
          <a:stretch/>
        </p:blipFill>
        <p:spPr>
          <a:xfrm>
            <a:off x="7596336" y="3933056"/>
            <a:ext cx="1514749" cy="2415441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88" b="98125" l="2969" r="56563">
                        <a14:foregroundMark x1="47031" y1="17188" x2="56250" y2="9375"/>
                        <a14:foregroundMark x1="44531" y1="14688" x2="48906" y2="12188"/>
                        <a14:foregroundMark x1="40313" y1="17500" x2="41250" y2="12188"/>
                        <a14:foregroundMark x1="45938" y1="17500" x2="55000" y2="10313"/>
                        <a14:foregroundMark x1="47500" y1="12500" x2="50781" y2="5469"/>
                        <a14:foregroundMark x1="48281" y1="91094" x2="42188" y2="94219"/>
                        <a14:backgroundMark x1="46719" y1="15469" x2="58281" y2="8750"/>
                        <a14:backgroundMark x1="23281" y1="33750" x2="10938" y2="35781"/>
                        <a14:backgroundMark x1="48281" y1="90156" x2="48281" y2="90156"/>
                        <a14:backgroundMark x1="48906" y1="92031" x2="37188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6" t="3692" r="42913" b="2163"/>
          <a:stretch/>
        </p:blipFill>
        <p:spPr>
          <a:xfrm>
            <a:off x="6296036" y="3789040"/>
            <a:ext cx="1300300" cy="225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8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1" grpId="0"/>
      <p:bldP spid="62" grpId="0"/>
      <p:bldP spid="63" grpId="0"/>
      <p:bldP spid="66" grpId="0"/>
      <p:bldP spid="6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รูปภาพ 2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97" b="98621" l="13655" r="86212">
                        <a14:foregroundMark x1="47791" y1="69360" x2="46988" y2="83941"/>
                        <a14:foregroundMark x1="51941" y1="67783" x2="50067" y2="85616"/>
                        <a14:foregroundMark x1="51004" y1="85517" x2="62517" y2="90246"/>
                        <a14:foregroundMark x1="62383" y1="91232" x2="61312" y2="92808"/>
                        <a14:foregroundMark x1="46586" y1="86010" x2="34270" y2="90640"/>
                        <a14:foregroundMark x1="52075" y1="83842" x2="52075" y2="83842"/>
                        <a14:foregroundMark x1="51272" y1="79113" x2="50870" y2="86798"/>
                        <a14:backgroundMark x1="61178" y1="89064" x2="50335" y2="77143"/>
                        <a14:backgroundMark x1="59705" y1="88867" x2="52477" y2="86207"/>
                        <a14:backgroundMark x1="52343" y1="86601" x2="51807" y2="7803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0" t="5809" r="3510" b="2573"/>
          <a:stretch/>
        </p:blipFill>
        <p:spPr>
          <a:xfrm>
            <a:off x="6770250" y="2011753"/>
            <a:ext cx="3096344" cy="441669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54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37" name="กลุ่ม 36"/>
          <p:cNvGrpSpPr/>
          <p:nvPr/>
        </p:nvGrpSpPr>
        <p:grpSpPr>
          <a:xfrm>
            <a:off x="679209" y="1196752"/>
            <a:ext cx="3697671" cy="757533"/>
            <a:chOff x="287524" y="694088"/>
            <a:chExt cx="3168352" cy="757533"/>
          </a:xfr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</p:grpSpPr>
        <p:sp>
          <p:nvSpPr>
            <p:cNvPr id="38" name="สี่เหลี่ยมผืนผ้ามุมมน 37"/>
            <p:cNvSpPr/>
            <p:nvPr/>
          </p:nvSpPr>
          <p:spPr>
            <a:xfrm>
              <a:off x="287524" y="694088"/>
              <a:ext cx="3168352" cy="757533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5147" y="787091"/>
              <a:ext cx="27679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 smtClean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rPr>
                <a:t>วิธีการตกแต่งเครื่องดื่ม</a:t>
              </a:r>
              <a:endParaRPr lang="th-TH" sz="36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0" name="กลุ่ม 39"/>
          <p:cNvGrpSpPr/>
          <p:nvPr/>
        </p:nvGrpSpPr>
        <p:grpSpPr>
          <a:xfrm>
            <a:off x="661392" y="2207385"/>
            <a:ext cx="5181600" cy="1183491"/>
            <a:chOff x="0" y="35709"/>
            <a:chExt cx="5181600" cy="1183491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1" name="สี่เหลี่ยมผืนผ้ามุมมน 40"/>
            <p:cNvSpPr/>
            <p:nvPr/>
          </p:nvSpPr>
          <p:spPr>
            <a:xfrm>
              <a:off x="0" y="100609"/>
              <a:ext cx="5181600" cy="1118591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สี่เหลี่ยมผืนผ้ามุมมน 4"/>
            <p:cNvSpPr/>
            <p:nvPr/>
          </p:nvSpPr>
          <p:spPr>
            <a:xfrm>
              <a:off x="35709" y="35709"/>
              <a:ext cx="3865988" cy="1147782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48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3" name="กลุ่ม 42"/>
          <p:cNvGrpSpPr/>
          <p:nvPr/>
        </p:nvGrpSpPr>
        <p:grpSpPr>
          <a:xfrm>
            <a:off x="1118591" y="3659753"/>
            <a:ext cx="5181600" cy="1120698"/>
            <a:chOff x="457199" y="1422399"/>
            <a:chExt cx="5181600" cy="1219200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4" name="สี่เหลี่ยมผืนผ้ามุมมน 43"/>
            <p:cNvSpPr/>
            <p:nvPr/>
          </p:nvSpPr>
          <p:spPr>
            <a:xfrm>
              <a:off x="457199" y="1422399"/>
              <a:ext cx="5181600" cy="1219200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90000"/>
                <a:hueOff val="0"/>
                <a:satOff val="0"/>
                <a:lumOff val="0"/>
                <a:alphaOff val="-20000"/>
              </a:schemeClr>
            </a:fillRef>
            <a:effectRef idx="2">
              <a:schemeClr val="accent2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</p:sp>
        <p:sp>
          <p:nvSpPr>
            <p:cNvPr id="45" name="สี่เหลี่ยมผืนผ้ามุมมน 6"/>
            <p:cNvSpPr/>
            <p:nvPr/>
          </p:nvSpPr>
          <p:spPr>
            <a:xfrm>
              <a:off x="492908" y="1458108"/>
              <a:ext cx="3860502" cy="114778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48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6" name="กลุ่ม 45"/>
          <p:cNvGrpSpPr/>
          <p:nvPr/>
        </p:nvGrpSpPr>
        <p:grpSpPr>
          <a:xfrm>
            <a:off x="1619672" y="5016476"/>
            <a:ext cx="5472608" cy="1148828"/>
            <a:chOff x="914399" y="2844799"/>
            <a:chExt cx="5181600" cy="1219200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7" name="สี่เหลี่ยมผืนผ้ามุมมน 46"/>
            <p:cNvSpPr/>
            <p:nvPr/>
          </p:nvSpPr>
          <p:spPr>
            <a:xfrm>
              <a:off x="914399" y="2844799"/>
              <a:ext cx="5181600" cy="1219200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2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48" name="สี่เหลี่ยมผืนผ้ามุมมน 8"/>
            <p:cNvSpPr/>
            <p:nvPr/>
          </p:nvSpPr>
          <p:spPr>
            <a:xfrm>
              <a:off x="950108" y="2880508"/>
              <a:ext cx="3860502" cy="114778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48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9" name="กลุ่ม 48"/>
          <p:cNvGrpSpPr/>
          <p:nvPr/>
        </p:nvGrpSpPr>
        <p:grpSpPr>
          <a:xfrm>
            <a:off x="5050512" y="3096236"/>
            <a:ext cx="792480" cy="792480"/>
            <a:chOff x="4389120" y="924560"/>
            <a:chExt cx="792480" cy="792480"/>
          </a:xfrm>
          <a:solidFill>
            <a:srgbClr val="C0000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0" name="ลูกศรลง 49"/>
            <p:cNvSpPr/>
            <p:nvPr/>
          </p:nvSpPr>
          <p:spPr>
            <a:xfrm>
              <a:off x="4389120" y="924560"/>
              <a:ext cx="792480" cy="792480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  <a:ln>
              <a:noFill/>
            </a:ln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ลูกศรลง 10"/>
            <p:cNvSpPr/>
            <p:nvPr/>
          </p:nvSpPr>
          <p:spPr>
            <a:xfrm>
              <a:off x="4567428" y="924560"/>
              <a:ext cx="435864" cy="596341"/>
            </a:xfrm>
            <a:prstGeom prst="rect">
              <a:avLst/>
            </a:prstGeom>
            <a:noFill/>
            <a:ln>
              <a:noFill/>
            </a:ln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32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52" name="กลุ่ม 51"/>
          <p:cNvGrpSpPr/>
          <p:nvPr/>
        </p:nvGrpSpPr>
        <p:grpSpPr>
          <a:xfrm rot="16200000">
            <a:off x="6947872" y="5194650"/>
            <a:ext cx="792480" cy="792480"/>
            <a:chOff x="4846320" y="2338832"/>
            <a:chExt cx="792480" cy="792480"/>
          </a:xfrm>
          <a:solidFill>
            <a:srgbClr val="00B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ลูกศรลง 52"/>
            <p:cNvSpPr/>
            <p:nvPr/>
          </p:nvSpPr>
          <p:spPr>
            <a:xfrm>
              <a:off x="4846320" y="2338832"/>
              <a:ext cx="792480" cy="792480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  <a:ln>
              <a:noFill/>
            </a:ln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ลูกศรลง 12"/>
            <p:cNvSpPr/>
            <p:nvPr/>
          </p:nvSpPr>
          <p:spPr>
            <a:xfrm>
              <a:off x="5024628" y="2338832"/>
              <a:ext cx="435864" cy="596341"/>
            </a:xfrm>
            <a:prstGeom prst="rect">
              <a:avLst/>
            </a:prstGeom>
            <a:noFill/>
            <a:ln>
              <a:noFill/>
            </a:ln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3200" kern="120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697101" y="2519666"/>
            <a:ext cx="524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1. ตักเครื่องดื่มใส่แก้วมีก้านหรือแก้วทรงกระบอกสูง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85926" y="3902087"/>
            <a:ext cx="435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. นำสิ่งของต่าง ๆ มาตกแต่งให้สวยงาม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619672" y="5364465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ตัวอย่างน้ำผักและผลไม้รวมที่ตกแต่งด้วยสต</a:t>
            </a:r>
            <a:r>
              <a:rPr lang="th-TH" b="1" dirty="0" err="1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รอว์</a:t>
            </a:r>
            <a:r>
              <a:rPr lang="th-TH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เบอร์รี</a:t>
            </a:r>
            <a:endParaRPr lang="th-TH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35496" y="332656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FF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ngsana New" pitchFamily="18" charset="-34"/>
                <a:cs typeface="Angsana New" pitchFamily="18" charset="-34"/>
              </a:rPr>
              <a:t>2.1 รูปแบบการตกแต่งเครื่องดื่ม</a:t>
            </a:r>
            <a:endParaRPr lang="th-TH" sz="4000" b="1" dirty="0">
              <a:ln>
                <a:solidFill>
                  <a:srgbClr val="FF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0" y="0"/>
            <a:ext cx="2943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78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6" grpId="1"/>
      <p:bldP spid="57" grpId="0"/>
      <p:bldP spid="57" grpId="1"/>
      <p:bldP spid="58" grpId="0"/>
      <p:bldP spid="58" grpId="1"/>
      <p:bldP spid="26" grpId="0"/>
      <p:bldP spid="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55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37" name="กลุ่ม 36"/>
          <p:cNvGrpSpPr/>
          <p:nvPr/>
        </p:nvGrpSpPr>
        <p:grpSpPr>
          <a:xfrm>
            <a:off x="1115617" y="2348880"/>
            <a:ext cx="6408712" cy="3461270"/>
            <a:chOff x="2132756" y="2567540"/>
            <a:chExt cx="5184576" cy="2795619"/>
          </a:xfrm>
        </p:grpSpPr>
        <p:sp>
          <p:nvSpPr>
            <p:cNvPr id="38" name="สี่เหลี่ยมผืนผ้ามุมมน 37"/>
            <p:cNvSpPr/>
            <p:nvPr/>
          </p:nvSpPr>
          <p:spPr>
            <a:xfrm>
              <a:off x="2132756" y="2567540"/>
              <a:ext cx="5184576" cy="2795619"/>
            </a:xfrm>
            <a:prstGeom prst="roundRect">
              <a:avLst/>
            </a:prstGeom>
            <a:solidFill>
              <a:srgbClr val="D9FFEC"/>
            </a:solidFill>
            <a:ln w="1905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sp>
          <p:nvSpPr>
            <p:cNvPr id="39" name="สี่เหลี่ยมผืนผ้ามุมมน 38"/>
            <p:cNvSpPr/>
            <p:nvPr/>
          </p:nvSpPr>
          <p:spPr>
            <a:xfrm>
              <a:off x="2242404" y="2670881"/>
              <a:ext cx="4951588" cy="2574858"/>
            </a:xfrm>
            <a:prstGeom prst="roundRect">
              <a:avLst/>
            </a:prstGeom>
            <a:solidFill>
              <a:srgbClr val="FFFFCC"/>
            </a:solidFill>
            <a:ln w="1905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</p:grpSp>
      <p:grpSp>
        <p:nvGrpSpPr>
          <p:cNvPr id="68" name="กลุ่ม 67"/>
          <p:cNvGrpSpPr/>
          <p:nvPr/>
        </p:nvGrpSpPr>
        <p:grpSpPr>
          <a:xfrm>
            <a:off x="2673134" y="790615"/>
            <a:ext cx="2618946" cy="1470571"/>
            <a:chOff x="2934633" y="747927"/>
            <a:chExt cx="2618946" cy="1470571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3366681" y="1265384"/>
              <a:ext cx="2186898" cy="953114"/>
            </a:xfrm>
            <a:prstGeom prst="roundRect">
              <a:avLst/>
            </a:prstGeom>
            <a:solidFill>
              <a:srgbClr val="D9FFEC"/>
            </a:solidFill>
            <a:ln w="57150" cap="flat" cmpd="thickThin" algn="ctr">
              <a:solidFill>
                <a:srgbClr val="00B050"/>
              </a:solidFill>
              <a:prstDash val="sysDot"/>
            </a:ln>
            <a:effectLst>
              <a:glow rad="101600">
                <a:srgbClr val="FFFF99">
                  <a:alpha val="60000"/>
                </a:srgbClr>
              </a:glow>
              <a:softEdge rad="127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/>
                <a:ea typeface="+mn-ea"/>
                <a:cs typeface="Angsana New"/>
              </a:endParaRPr>
            </a:p>
          </p:txBody>
        </p:sp>
        <p:grpSp>
          <p:nvGrpSpPr>
            <p:cNvPr id="71" name="กลุ่ม 70"/>
            <p:cNvGrpSpPr/>
            <p:nvPr/>
          </p:nvGrpSpPr>
          <p:grpSpPr>
            <a:xfrm>
              <a:off x="2934633" y="747927"/>
              <a:ext cx="1159054" cy="1226004"/>
              <a:chOff x="2934633" y="747927"/>
              <a:chExt cx="1159054" cy="1226004"/>
            </a:xfrm>
          </p:grpSpPr>
          <p:sp>
            <p:nvSpPr>
              <p:cNvPr id="72" name="ข้าวหลามตัด 71"/>
              <p:cNvSpPr/>
              <p:nvPr/>
            </p:nvSpPr>
            <p:spPr>
              <a:xfrm rot="16423804">
                <a:off x="2981007" y="1272232"/>
                <a:ext cx="332497" cy="425245"/>
              </a:xfrm>
              <a:prstGeom prst="diamond">
                <a:avLst/>
              </a:prstGeom>
              <a:solidFill>
                <a:srgbClr val="00B050"/>
              </a:solidFill>
              <a:ln w="19050" cap="flat" cmpd="sng" algn="ctr">
                <a:solidFill>
                  <a:srgbClr val="00B050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ngsana New"/>
                  <a:ea typeface="+mn-ea"/>
                  <a:cs typeface="Angsana New"/>
                </a:endParaRPr>
              </a:p>
            </p:txBody>
          </p:sp>
          <p:sp>
            <p:nvSpPr>
              <p:cNvPr id="73" name="ข้าวหลามตัด 72"/>
              <p:cNvSpPr/>
              <p:nvPr/>
            </p:nvSpPr>
            <p:spPr>
              <a:xfrm rot="9560290">
                <a:off x="3338265" y="747927"/>
                <a:ext cx="332497" cy="465699"/>
              </a:xfrm>
              <a:prstGeom prst="diamond">
                <a:avLst/>
              </a:prstGeom>
              <a:solidFill>
                <a:srgbClr val="00B050"/>
              </a:solidFill>
              <a:ln w="19050" cap="flat" cmpd="sng" algn="ctr">
                <a:solidFill>
                  <a:srgbClr val="00B050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ngsana New"/>
                  <a:ea typeface="+mn-ea"/>
                  <a:cs typeface="Angsana New"/>
                </a:endParaRPr>
              </a:p>
            </p:txBody>
          </p:sp>
          <p:grpSp>
            <p:nvGrpSpPr>
              <p:cNvPr id="74" name="กลุ่ม 73"/>
              <p:cNvGrpSpPr/>
              <p:nvPr/>
            </p:nvGrpSpPr>
            <p:grpSpPr>
              <a:xfrm>
                <a:off x="3536126" y="854915"/>
                <a:ext cx="557561" cy="577958"/>
                <a:chOff x="4838110" y="5432472"/>
                <a:chExt cx="926137" cy="913934"/>
              </a:xfrm>
            </p:grpSpPr>
            <p:grpSp>
              <p:nvGrpSpPr>
                <p:cNvPr id="91" name="กลุ่ม 90"/>
                <p:cNvGrpSpPr/>
                <p:nvPr/>
              </p:nvGrpSpPr>
              <p:grpSpPr>
                <a:xfrm>
                  <a:off x="4838110" y="5432472"/>
                  <a:ext cx="926137" cy="913934"/>
                  <a:chOff x="4838110" y="5432472"/>
                  <a:chExt cx="926137" cy="913934"/>
                </a:xfrm>
              </p:grpSpPr>
              <p:sp>
                <p:nvSpPr>
                  <p:cNvPr id="93" name="หยดน้ำ 92"/>
                  <p:cNvSpPr/>
                  <p:nvPr/>
                </p:nvSpPr>
                <p:spPr>
                  <a:xfrm rot="20703651">
                    <a:off x="4976988" y="6016113"/>
                    <a:ext cx="314240" cy="330293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94" name="หยดน้ำ 93"/>
                  <p:cNvSpPr/>
                  <p:nvPr/>
                </p:nvSpPr>
                <p:spPr>
                  <a:xfrm rot="19723594" flipV="1">
                    <a:off x="4838110" y="5691125"/>
                    <a:ext cx="331730" cy="307593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95" name="หยดน้ำ 94"/>
                  <p:cNvSpPr/>
                  <p:nvPr/>
                </p:nvSpPr>
                <p:spPr>
                  <a:xfrm rot="2869806" flipV="1">
                    <a:off x="5122798" y="5452855"/>
                    <a:ext cx="353659" cy="312893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96" name="หยดน้ำ 95"/>
                  <p:cNvSpPr/>
                  <p:nvPr/>
                </p:nvSpPr>
                <p:spPr>
                  <a:xfrm rot="8072973" flipV="1">
                    <a:off x="5452041" y="5702913"/>
                    <a:ext cx="331730" cy="292682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97" name="หยดน้ำ 96"/>
                  <p:cNvSpPr/>
                  <p:nvPr/>
                </p:nvSpPr>
                <p:spPr>
                  <a:xfrm rot="12398413" flipV="1">
                    <a:off x="5313358" y="6022962"/>
                    <a:ext cx="339890" cy="291267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</p:grpSp>
            <p:sp>
              <p:nvSpPr>
                <p:cNvPr id="92" name="วงรี 91"/>
                <p:cNvSpPr/>
                <p:nvPr/>
              </p:nvSpPr>
              <p:spPr>
                <a:xfrm>
                  <a:off x="5109251" y="5724518"/>
                  <a:ext cx="380751" cy="345601"/>
                </a:xfrm>
                <a:prstGeom prst="ellipse">
                  <a:avLst/>
                </a:prstGeom>
                <a:solidFill>
                  <a:srgbClr val="FDD339"/>
                </a:solidFill>
                <a:ln w="19050" cap="flat" cmpd="sng" algn="ctr">
                  <a:noFill/>
                  <a:prstDash val="solid"/>
                </a:ln>
                <a:effectLst>
                  <a:softEdge rad="63500"/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ngsana New"/>
                    <a:ea typeface="+mn-ea"/>
                    <a:cs typeface="Angsana New"/>
                  </a:endParaRPr>
                </a:p>
              </p:txBody>
            </p:sp>
          </p:grpSp>
          <p:grpSp>
            <p:nvGrpSpPr>
              <p:cNvPr id="75" name="กลุ่ม 74"/>
              <p:cNvGrpSpPr/>
              <p:nvPr/>
            </p:nvGrpSpPr>
            <p:grpSpPr>
              <a:xfrm>
                <a:off x="3192044" y="1395973"/>
                <a:ext cx="557561" cy="577958"/>
                <a:chOff x="4838110" y="5432472"/>
                <a:chExt cx="926137" cy="913934"/>
              </a:xfrm>
            </p:grpSpPr>
            <p:grpSp>
              <p:nvGrpSpPr>
                <p:cNvPr id="84" name="กลุ่ม 83"/>
                <p:cNvGrpSpPr/>
                <p:nvPr/>
              </p:nvGrpSpPr>
              <p:grpSpPr>
                <a:xfrm>
                  <a:off x="4838110" y="5432472"/>
                  <a:ext cx="926137" cy="913934"/>
                  <a:chOff x="4838110" y="5432472"/>
                  <a:chExt cx="926137" cy="913934"/>
                </a:xfrm>
              </p:grpSpPr>
              <p:sp>
                <p:nvSpPr>
                  <p:cNvPr id="86" name="หยดน้ำ 85"/>
                  <p:cNvSpPr/>
                  <p:nvPr/>
                </p:nvSpPr>
                <p:spPr>
                  <a:xfrm rot="20703651">
                    <a:off x="4976988" y="6016113"/>
                    <a:ext cx="314240" cy="330293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87" name="หยดน้ำ 86"/>
                  <p:cNvSpPr/>
                  <p:nvPr/>
                </p:nvSpPr>
                <p:spPr>
                  <a:xfrm rot="19723594" flipV="1">
                    <a:off x="4838110" y="5691125"/>
                    <a:ext cx="331730" cy="307593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88" name="หยดน้ำ 87"/>
                  <p:cNvSpPr/>
                  <p:nvPr/>
                </p:nvSpPr>
                <p:spPr>
                  <a:xfrm rot="2869806" flipV="1">
                    <a:off x="5122798" y="5452855"/>
                    <a:ext cx="353659" cy="312893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89" name="หยดน้ำ 88"/>
                  <p:cNvSpPr/>
                  <p:nvPr/>
                </p:nvSpPr>
                <p:spPr>
                  <a:xfrm rot="8072973" flipV="1">
                    <a:off x="5452041" y="5702913"/>
                    <a:ext cx="331730" cy="292682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90" name="หยดน้ำ 89"/>
                  <p:cNvSpPr/>
                  <p:nvPr/>
                </p:nvSpPr>
                <p:spPr>
                  <a:xfrm rot="12398413" flipV="1">
                    <a:off x="5313358" y="6022962"/>
                    <a:ext cx="339890" cy="291267"/>
                  </a:xfrm>
                  <a:prstGeom prst="teardrop">
                    <a:avLst/>
                  </a:prstGeom>
                  <a:solidFill>
                    <a:srgbClr val="FFBDF6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</p:grpSp>
            <p:sp>
              <p:nvSpPr>
                <p:cNvPr id="85" name="วงรี 84"/>
                <p:cNvSpPr/>
                <p:nvPr/>
              </p:nvSpPr>
              <p:spPr>
                <a:xfrm>
                  <a:off x="5109251" y="5724518"/>
                  <a:ext cx="380751" cy="345601"/>
                </a:xfrm>
                <a:prstGeom prst="ellipse">
                  <a:avLst/>
                </a:prstGeom>
                <a:solidFill>
                  <a:srgbClr val="FDD339"/>
                </a:solidFill>
                <a:ln w="19050" cap="flat" cmpd="sng" algn="ctr">
                  <a:noFill/>
                  <a:prstDash val="solid"/>
                </a:ln>
                <a:effectLst>
                  <a:softEdge rad="63500"/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ngsana New"/>
                    <a:ea typeface="+mn-ea"/>
                    <a:cs typeface="Angsana New"/>
                  </a:endParaRPr>
                </a:p>
              </p:txBody>
            </p:sp>
          </p:grpSp>
          <p:grpSp>
            <p:nvGrpSpPr>
              <p:cNvPr id="76" name="กลุ่ม 75"/>
              <p:cNvGrpSpPr/>
              <p:nvPr/>
            </p:nvGrpSpPr>
            <p:grpSpPr>
              <a:xfrm>
                <a:off x="3174309" y="1002700"/>
                <a:ext cx="557561" cy="577958"/>
                <a:chOff x="4838110" y="5432472"/>
                <a:chExt cx="926137" cy="913934"/>
              </a:xfrm>
            </p:grpSpPr>
            <p:grpSp>
              <p:nvGrpSpPr>
                <p:cNvPr id="77" name="กลุ่ม 76"/>
                <p:cNvGrpSpPr/>
                <p:nvPr/>
              </p:nvGrpSpPr>
              <p:grpSpPr>
                <a:xfrm>
                  <a:off x="4838110" y="5432472"/>
                  <a:ext cx="926137" cy="913934"/>
                  <a:chOff x="4838110" y="5432472"/>
                  <a:chExt cx="926137" cy="913934"/>
                </a:xfrm>
              </p:grpSpPr>
              <p:sp>
                <p:nvSpPr>
                  <p:cNvPr id="79" name="หยดน้ำ 78"/>
                  <p:cNvSpPr/>
                  <p:nvPr/>
                </p:nvSpPr>
                <p:spPr>
                  <a:xfrm rot="20703651">
                    <a:off x="4976988" y="6016113"/>
                    <a:ext cx="314240" cy="330293"/>
                  </a:xfrm>
                  <a:prstGeom prst="teardrop">
                    <a:avLst/>
                  </a:prstGeom>
                  <a:solidFill>
                    <a:srgbClr val="D4ADF5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80" name="หยดน้ำ 79"/>
                  <p:cNvSpPr/>
                  <p:nvPr/>
                </p:nvSpPr>
                <p:spPr>
                  <a:xfrm rot="19723594" flipV="1">
                    <a:off x="4838110" y="5691125"/>
                    <a:ext cx="331730" cy="307593"/>
                  </a:xfrm>
                  <a:prstGeom prst="teardrop">
                    <a:avLst/>
                  </a:prstGeom>
                  <a:solidFill>
                    <a:srgbClr val="D4ADF5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81" name="หยดน้ำ 80"/>
                  <p:cNvSpPr/>
                  <p:nvPr/>
                </p:nvSpPr>
                <p:spPr>
                  <a:xfrm rot="2869806" flipV="1">
                    <a:off x="5122798" y="5452855"/>
                    <a:ext cx="353659" cy="312893"/>
                  </a:xfrm>
                  <a:prstGeom prst="teardrop">
                    <a:avLst/>
                  </a:prstGeom>
                  <a:solidFill>
                    <a:srgbClr val="D4ADF5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82" name="หยดน้ำ 81"/>
                  <p:cNvSpPr/>
                  <p:nvPr/>
                </p:nvSpPr>
                <p:spPr>
                  <a:xfrm rot="8072973" flipV="1">
                    <a:off x="5452041" y="5702913"/>
                    <a:ext cx="331730" cy="292682"/>
                  </a:xfrm>
                  <a:prstGeom prst="teardrop">
                    <a:avLst/>
                  </a:prstGeom>
                  <a:solidFill>
                    <a:srgbClr val="D4ADF5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  <p:sp>
                <p:nvSpPr>
                  <p:cNvPr id="83" name="หยดน้ำ 82"/>
                  <p:cNvSpPr/>
                  <p:nvPr/>
                </p:nvSpPr>
                <p:spPr>
                  <a:xfrm rot="12398413" flipV="1">
                    <a:off x="5313358" y="6022962"/>
                    <a:ext cx="339890" cy="291267"/>
                  </a:xfrm>
                  <a:prstGeom prst="teardrop">
                    <a:avLst/>
                  </a:prstGeom>
                  <a:solidFill>
                    <a:srgbClr val="D4ADF5"/>
                  </a:solidFill>
                  <a:ln w="19050" cap="flat" cmpd="sng" algn="ctr">
                    <a:noFill/>
                    <a:prstDash val="solid"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ngsana New"/>
                      <a:ea typeface="+mn-ea"/>
                      <a:cs typeface="Angsana New"/>
                    </a:endParaRPr>
                  </a:p>
                </p:txBody>
              </p:sp>
            </p:grpSp>
            <p:sp>
              <p:nvSpPr>
                <p:cNvPr id="78" name="วงรี 77"/>
                <p:cNvSpPr/>
                <p:nvPr/>
              </p:nvSpPr>
              <p:spPr>
                <a:xfrm>
                  <a:off x="5109251" y="5724518"/>
                  <a:ext cx="380751" cy="345601"/>
                </a:xfrm>
                <a:prstGeom prst="ellipse">
                  <a:avLst/>
                </a:prstGeom>
                <a:solidFill>
                  <a:srgbClr val="FDD339"/>
                </a:solidFill>
                <a:ln w="19050" cap="flat" cmpd="sng" algn="ctr">
                  <a:noFill/>
                  <a:prstDash val="solid"/>
                </a:ln>
                <a:effectLst>
                  <a:softEdge rad="63500"/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ngsana New"/>
                    <a:ea typeface="+mn-ea"/>
                    <a:cs typeface="Angsana New"/>
                  </a:endParaRPr>
                </a:p>
              </p:txBody>
            </p:sp>
          </p:grpSp>
        </p:grpSp>
      </p:grpSp>
      <p:sp>
        <p:nvSpPr>
          <p:cNvPr id="98" name="สี่เหลี่ยมผืนผ้า 97"/>
          <p:cNvSpPr/>
          <p:nvPr/>
        </p:nvSpPr>
        <p:spPr>
          <a:xfrm>
            <a:off x="1475656" y="3140968"/>
            <a:ext cx="57379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        การตกแต่งเครื่องดื่มด้วยผงเครื่องเทศหรือโกโก้     เขียนเป็นลาย โดยการตัดกระดาษและเจาะกระดาษเป็นช่องลวดลายหรือข้อความต่าง ๆ แล้วนำมาวางบนขอบแก้ว จากนั้นโรยผงเครื่องเทศหรือผงโกโก้ผ่านช่องกระดาษ       ที่เจาะไว้ และนำกระดาษออกก็จะได้ลวดลายตามต้องการ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513384" y="2636912"/>
            <a:ext cx="4650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ตกแต่งด้วยเครื่องเทศหรือโกโก้</a:t>
            </a:r>
            <a:endParaRPr lang="th-TH" sz="3600" b="1" dirty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2" name="สี่เหลี่ยมผืนผ้า 101"/>
          <p:cNvSpPr/>
          <p:nvPr/>
        </p:nvSpPr>
        <p:spPr>
          <a:xfrm>
            <a:off x="35496" y="260648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FF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ngsana New" pitchFamily="18" charset="-34"/>
                <a:cs typeface="Angsana New" pitchFamily="18" charset="-34"/>
              </a:rPr>
              <a:t>2.1 รูปแบบการตกแต่งเครื่องดื่ม</a:t>
            </a:r>
            <a:endParaRPr lang="th-TH" sz="4000" b="1" dirty="0">
              <a:ln>
                <a:solidFill>
                  <a:srgbClr val="FF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3" name="สี่เหลี่ยมผืนผ้า 102"/>
          <p:cNvSpPr/>
          <p:nvPr/>
        </p:nvSpPr>
        <p:spPr>
          <a:xfrm>
            <a:off x="0" y="0"/>
            <a:ext cx="2943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3491880" y="1366679"/>
            <a:ext cx="16145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th-TH" sz="4800" b="1" kern="0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เรื่องน่ารู้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98" y="5187849"/>
            <a:ext cx="2382119" cy="1786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8"/>
          <a:stretch/>
        </p:blipFill>
        <p:spPr>
          <a:xfrm>
            <a:off x="6843634" y="4070799"/>
            <a:ext cx="2300366" cy="1476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78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4" presetClass="emph" presetSubtype="0" fill="hold" grpId="3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5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5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8" grpId="1"/>
      <p:bldP spid="101" grpId="1"/>
      <p:bldP spid="101" grpId="2"/>
      <p:bldP spid="101" grpId="3"/>
      <p:bldP spid="102" grpId="0"/>
      <p:bldP spid="102" grpId="1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มุมมน 17"/>
          <p:cNvSpPr/>
          <p:nvPr/>
        </p:nvSpPr>
        <p:spPr>
          <a:xfrm>
            <a:off x="971600" y="2996952"/>
            <a:ext cx="7128792" cy="2976711"/>
          </a:xfrm>
          <a:prstGeom prst="roundRect">
            <a:avLst>
              <a:gd name="adj" fmla="val 8809"/>
            </a:avLst>
          </a:prstGeom>
          <a:ln w="1905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สี่เหลี่ยมผืนผ้ามุมมน 15"/>
          <p:cNvSpPr/>
          <p:nvPr/>
        </p:nvSpPr>
        <p:spPr>
          <a:xfrm>
            <a:off x="2519772" y="1986715"/>
            <a:ext cx="4049682" cy="730121"/>
          </a:xfrm>
          <a:prstGeom prst="roundRect">
            <a:avLst>
              <a:gd name="adj" fmla="val 4804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5496" y="332656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FF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ngsana New" pitchFamily="18" charset="-34"/>
                <a:cs typeface="Angsana New" pitchFamily="18" charset="-34"/>
              </a:rPr>
              <a:t>2.1 รูปแบบการตกแต่งเครื่องดื่ม</a:t>
            </a:r>
            <a:endParaRPr lang="th-TH" sz="4000" b="1" dirty="0">
              <a:ln>
                <a:solidFill>
                  <a:srgbClr val="FF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0" y="0"/>
            <a:ext cx="2943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804" y="1124744"/>
            <a:ext cx="7794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i="1" dirty="0" smtClean="0">
                <a:latin typeface="Angsana New" pitchFamily="18" charset="-34"/>
                <a:cs typeface="Angsana New" pitchFamily="18" charset="-34"/>
              </a:rPr>
              <a:t>คำชี้แจง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นักเรียนแบ่งกลุ่ม อภิปรายเกี่ยวกับความสำคัญของการตกแต่งเครื่องดื่ม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33" name="Picture 9" descr="C:\Program Files (x86)\Microsoft Office\MEDIA\OFFICE14\Lines\BD2137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50" y="3039484"/>
            <a:ext cx="6984776" cy="11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20"/>
          <p:cNvGrpSpPr>
            <a:grpSpLocks noChangeAspect="1"/>
          </p:cNvGrpSpPr>
          <p:nvPr/>
        </p:nvGrpSpPr>
        <p:grpSpPr bwMode="auto">
          <a:xfrm>
            <a:off x="2263182" y="1844824"/>
            <a:ext cx="940666" cy="944020"/>
            <a:chOff x="2319" y="1597"/>
            <a:chExt cx="1122" cy="1126"/>
          </a:xfrm>
        </p:grpSpPr>
        <p:sp>
          <p:nvSpPr>
            <p:cNvPr id="13" name="AutoShape 19"/>
            <p:cNvSpPr>
              <a:spLocks noChangeAspect="1" noChangeArrowheads="1" noTextEdit="1"/>
            </p:cNvSpPr>
            <p:nvPr/>
          </p:nvSpPr>
          <p:spPr bwMode="auto">
            <a:xfrm>
              <a:off x="2319" y="1597"/>
              <a:ext cx="1122" cy="1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5" name="Freeform 22"/>
            <p:cNvSpPr>
              <a:spLocks/>
            </p:cNvSpPr>
            <p:nvPr/>
          </p:nvSpPr>
          <p:spPr bwMode="auto">
            <a:xfrm>
              <a:off x="2319" y="1597"/>
              <a:ext cx="952" cy="1126"/>
            </a:xfrm>
            <a:custGeom>
              <a:avLst/>
              <a:gdLst>
                <a:gd name="T0" fmla="*/ 911 w 1904"/>
                <a:gd name="T1" fmla="*/ 1685 h 2252"/>
                <a:gd name="T2" fmla="*/ 842 w 1904"/>
                <a:gd name="T3" fmla="*/ 1586 h 2252"/>
                <a:gd name="T4" fmla="*/ 789 w 1904"/>
                <a:gd name="T5" fmla="*/ 1481 h 2252"/>
                <a:gd name="T6" fmla="*/ 752 w 1904"/>
                <a:gd name="T7" fmla="*/ 1371 h 2252"/>
                <a:gd name="T8" fmla="*/ 733 w 1904"/>
                <a:gd name="T9" fmla="*/ 1252 h 2252"/>
                <a:gd name="T10" fmla="*/ 730 w 1904"/>
                <a:gd name="T11" fmla="*/ 1128 h 2252"/>
                <a:gd name="T12" fmla="*/ 744 w 1904"/>
                <a:gd name="T13" fmla="*/ 1007 h 2252"/>
                <a:gd name="T14" fmla="*/ 775 w 1904"/>
                <a:gd name="T15" fmla="*/ 894 h 2252"/>
                <a:gd name="T16" fmla="*/ 822 w 1904"/>
                <a:gd name="T17" fmla="*/ 787 h 2252"/>
                <a:gd name="T18" fmla="*/ 887 w 1904"/>
                <a:gd name="T19" fmla="*/ 687 h 2252"/>
                <a:gd name="T20" fmla="*/ 968 w 1904"/>
                <a:gd name="T21" fmla="*/ 593 h 2252"/>
                <a:gd name="T22" fmla="*/ 1061 w 1904"/>
                <a:gd name="T23" fmla="*/ 513 h 2252"/>
                <a:gd name="T24" fmla="*/ 1161 w 1904"/>
                <a:gd name="T25" fmla="*/ 448 h 2252"/>
                <a:gd name="T26" fmla="*/ 1268 w 1904"/>
                <a:gd name="T27" fmla="*/ 401 h 2252"/>
                <a:gd name="T28" fmla="*/ 1381 w 1904"/>
                <a:gd name="T29" fmla="*/ 370 h 2252"/>
                <a:gd name="T30" fmla="*/ 1502 w 1904"/>
                <a:gd name="T31" fmla="*/ 356 h 2252"/>
                <a:gd name="T32" fmla="*/ 1592 w 1904"/>
                <a:gd name="T33" fmla="*/ 356 h 2252"/>
                <a:gd name="T34" fmla="*/ 1663 w 1904"/>
                <a:gd name="T35" fmla="*/ 363 h 2252"/>
                <a:gd name="T36" fmla="*/ 1733 w 1904"/>
                <a:gd name="T37" fmla="*/ 374 h 2252"/>
                <a:gd name="T38" fmla="*/ 1798 w 1904"/>
                <a:gd name="T39" fmla="*/ 393 h 2252"/>
                <a:gd name="T40" fmla="*/ 1863 w 1904"/>
                <a:gd name="T41" fmla="*/ 416 h 2252"/>
                <a:gd name="T42" fmla="*/ 1824 w 1904"/>
                <a:gd name="T43" fmla="*/ 0 h 2252"/>
                <a:gd name="T44" fmla="*/ 1800 w 1904"/>
                <a:gd name="T45" fmla="*/ 3 h 2252"/>
                <a:gd name="T46" fmla="*/ 1777 w 1904"/>
                <a:gd name="T47" fmla="*/ 7 h 2252"/>
                <a:gd name="T48" fmla="*/ 1715 w 1904"/>
                <a:gd name="T49" fmla="*/ 22 h 2252"/>
                <a:gd name="T50" fmla="*/ 1578 w 1904"/>
                <a:gd name="T51" fmla="*/ 59 h 2252"/>
                <a:gd name="T52" fmla="*/ 1448 w 1904"/>
                <a:gd name="T53" fmla="*/ 103 h 2252"/>
                <a:gd name="T54" fmla="*/ 1325 w 1904"/>
                <a:gd name="T55" fmla="*/ 150 h 2252"/>
                <a:gd name="T56" fmla="*/ 1206 w 1904"/>
                <a:gd name="T57" fmla="*/ 203 h 2252"/>
                <a:gd name="T58" fmla="*/ 1094 w 1904"/>
                <a:gd name="T59" fmla="*/ 260 h 2252"/>
                <a:gd name="T60" fmla="*/ 987 w 1904"/>
                <a:gd name="T61" fmla="*/ 323 h 2252"/>
                <a:gd name="T62" fmla="*/ 885 w 1904"/>
                <a:gd name="T63" fmla="*/ 389 h 2252"/>
                <a:gd name="T64" fmla="*/ 788 w 1904"/>
                <a:gd name="T65" fmla="*/ 460 h 2252"/>
                <a:gd name="T66" fmla="*/ 696 w 1904"/>
                <a:gd name="T67" fmla="*/ 533 h 2252"/>
                <a:gd name="T68" fmla="*/ 608 w 1904"/>
                <a:gd name="T69" fmla="*/ 612 h 2252"/>
                <a:gd name="T70" fmla="*/ 493 w 1904"/>
                <a:gd name="T71" fmla="*/ 726 h 2252"/>
                <a:gd name="T72" fmla="*/ 372 w 1904"/>
                <a:gd name="T73" fmla="*/ 864 h 2252"/>
                <a:gd name="T74" fmla="*/ 259 w 1904"/>
                <a:gd name="T75" fmla="*/ 1009 h 2252"/>
                <a:gd name="T76" fmla="*/ 156 w 1904"/>
                <a:gd name="T77" fmla="*/ 1161 h 2252"/>
                <a:gd name="T78" fmla="*/ 60 w 1904"/>
                <a:gd name="T79" fmla="*/ 1319 h 2252"/>
                <a:gd name="T80" fmla="*/ 1419 w 1904"/>
                <a:gd name="T81" fmla="*/ 2252 h 2252"/>
                <a:gd name="T82" fmla="*/ 1454 w 1904"/>
                <a:gd name="T83" fmla="*/ 2196 h 2252"/>
                <a:gd name="T84" fmla="*/ 1491 w 1904"/>
                <a:gd name="T85" fmla="*/ 2141 h 2252"/>
                <a:gd name="T86" fmla="*/ 1532 w 1904"/>
                <a:gd name="T87" fmla="*/ 2090 h 2252"/>
                <a:gd name="T88" fmla="*/ 1577 w 1904"/>
                <a:gd name="T89" fmla="*/ 2041 h 2252"/>
                <a:gd name="T90" fmla="*/ 1624 w 1904"/>
                <a:gd name="T91" fmla="*/ 1995 h 2252"/>
                <a:gd name="T92" fmla="*/ 1617 w 1904"/>
                <a:gd name="T93" fmla="*/ 1982 h 2252"/>
                <a:gd name="T94" fmla="*/ 1580 w 1904"/>
                <a:gd name="T95" fmla="*/ 1985 h 2252"/>
                <a:gd name="T96" fmla="*/ 1544 w 1904"/>
                <a:gd name="T97" fmla="*/ 1985 h 2252"/>
                <a:gd name="T98" fmla="*/ 1420 w 1904"/>
                <a:gd name="T99" fmla="*/ 1977 h 2252"/>
                <a:gd name="T100" fmla="*/ 1305 w 1904"/>
                <a:gd name="T101" fmla="*/ 1951 h 2252"/>
                <a:gd name="T102" fmla="*/ 1196 w 1904"/>
                <a:gd name="T103" fmla="*/ 1910 h 2252"/>
                <a:gd name="T104" fmla="*/ 1093 w 1904"/>
                <a:gd name="T105" fmla="*/ 1851 h 2252"/>
                <a:gd name="T106" fmla="*/ 998 w 1904"/>
                <a:gd name="T107" fmla="*/ 1775 h 2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04" h="2252">
                  <a:moveTo>
                    <a:pt x="968" y="1746"/>
                  </a:moveTo>
                  <a:lnTo>
                    <a:pt x="939" y="1716"/>
                  </a:lnTo>
                  <a:lnTo>
                    <a:pt x="911" y="1685"/>
                  </a:lnTo>
                  <a:lnTo>
                    <a:pt x="887" y="1653"/>
                  </a:lnTo>
                  <a:lnTo>
                    <a:pt x="863" y="1620"/>
                  </a:lnTo>
                  <a:lnTo>
                    <a:pt x="842" y="1586"/>
                  </a:lnTo>
                  <a:lnTo>
                    <a:pt x="822" y="1553"/>
                  </a:lnTo>
                  <a:lnTo>
                    <a:pt x="804" y="1517"/>
                  </a:lnTo>
                  <a:lnTo>
                    <a:pt x="789" y="1481"/>
                  </a:lnTo>
                  <a:lnTo>
                    <a:pt x="775" y="1446"/>
                  </a:lnTo>
                  <a:lnTo>
                    <a:pt x="763" y="1409"/>
                  </a:lnTo>
                  <a:lnTo>
                    <a:pt x="752" y="1371"/>
                  </a:lnTo>
                  <a:lnTo>
                    <a:pt x="744" y="1332"/>
                  </a:lnTo>
                  <a:lnTo>
                    <a:pt x="737" y="1292"/>
                  </a:lnTo>
                  <a:lnTo>
                    <a:pt x="733" y="1252"/>
                  </a:lnTo>
                  <a:lnTo>
                    <a:pt x="730" y="1211"/>
                  </a:lnTo>
                  <a:lnTo>
                    <a:pt x="729" y="1169"/>
                  </a:lnTo>
                  <a:lnTo>
                    <a:pt x="730" y="1128"/>
                  </a:lnTo>
                  <a:lnTo>
                    <a:pt x="733" y="1086"/>
                  </a:lnTo>
                  <a:lnTo>
                    <a:pt x="737" y="1046"/>
                  </a:lnTo>
                  <a:lnTo>
                    <a:pt x="744" y="1007"/>
                  </a:lnTo>
                  <a:lnTo>
                    <a:pt x="752" y="969"/>
                  </a:lnTo>
                  <a:lnTo>
                    <a:pt x="763" y="931"/>
                  </a:lnTo>
                  <a:lnTo>
                    <a:pt x="775" y="894"/>
                  </a:lnTo>
                  <a:lnTo>
                    <a:pt x="789" y="857"/>
                  </a:lnTo>
                  <a:lnTo>
                    <a:pt x="804" y="821"/>
                  </a:lnTo>
                  <a:lnTo>
                    <a:pt x="822" y="787"/>
                  </a:lnTo>
                  <a:lnTo>
                    <a:pt x="842" y="752"/>
                  </a:lnTo>
                  <a:lnTo>
                    <a:pt x="863" y="719"/>
                  </a:lnTo>
                  <a:lnTo>
                    <a:pt x="887" y="687"/>
                  </a:lnTo>
                  <a:lnTo>
                    <a:pt x="911" y="654"/>
                  </a:lnTo>
                  <a:lnTo>
                    <a:pt x="939" y="623"/>
                  </a:lnTo>
                  <a:lnTo>
                    <a:pt x="968" y="593"/>
                  </a:lnTo>
                  <a:lnTo>
                    <a:pt x="998" y="564"/>
                  </a:lnTo>
                  <a:lnTo>
                    <a:pt x="1029" y="537"/>
                  </a:lnTo>
                  <a:lnTo>
                    <a:pt x="1061" y="513"/>
                  </a:lnTo>
                  <a:lnTo>
                    <a:pt x="1093" y="488"/>
                  </a:lnTo>
                  <a:lnTo>
                    <a:pt x="1127" y="468"/>
                  </a:lnTo>
                  <a:lnTo>
                    <a:pt x="1161" y="448"/>
                  </a:lnTo>
                  <a:lnTo>
                    <a:pt x="1196" y="430"/>
                  </a:lnTo>
                  <a:lnTo>
                    <a:pt x="1231" y="415"/>
                  </a:lnTo>
                  <a:lnTo>
                    <a:pt x="1268" y="401"/>
                  </a:lnTo>
                  <a:lnTo>
                    <a:pt x="1305" y="388"/>
                  </a:lnTo>
                  <a:lnTo>
                    <a:pt x="1343" y="378"/>
                  </a:lnTo>
                  <a:lnTo>
                    <a:pt x="1381" y="370"/>
                  </a:lnTo>
                  <a:lnTo>
                    <a:pt x="1420" y="363"/>
                  </a:lnTo>
                  <a:lnTo>
                    <a:pt x="1461" y="358"/>
                  </a:lnTo>
                  <a:lnTo>
                    <a:pt x="1502" y="356"/>
                  </a:lnTo>
                  <a:lnTo>
                    <a:pt x="1544" y="355"/>
                  </a:lnTo>
                  <a:lnTo>
                    <a:pt x="1568" y="355"/>
                  </a:lnTo>
                  <a:lnTo>
                    <a:pt x="1592" y="356"/>
                  </a:lnTo>
                  <a:lnTo>
                    <a:pt x="1616" y="357"/>
                  </a:lnTo>
                  <a:lnTo>
                    <a:pt x="1640" y="359"/>
                  </a:lnTo>
                  <a:lnTo>
                    <a:pt x="1663" y="363"/>
                  </a:lnTo>
                  <a:lnTo>
                    <a:pt x="1686" y="366"/>
                  </a:lnTo>
                  <a:lnTo>
                    <a:pt x="1709" y="370"/>
                  </a:lnTo>
                  <a:lnTo>
                    <a:pt x="1733" y="374"/>
                  </a:lnTo>
                  <a:lnTo>
                    <a:pt x="1754" y="380"/>
                  </a:lnTo>
                  <a:lnTo>
                    <a:pt x="1776" y="386"/>
                  </a:lnTo>
                  <a:lnTo>
                    <a:pt x="1798" y="393"/>
                  </a:lnTo>
                  <a:lnTo>
                    <a:pt x="1820" y="400"/>
                  </a:lnTo>
                  <a:lnTo>
                    <a:pt x="1842" y="408"/>
                  </a:lnTo>
                  <a:lnTo>
                    <a:pt x="1863" y="416"/>
                  </a:lnTo>
                  <a:lnTo>
                    <a:pt x="1883" y="425"/>
                  </a:lnTo>
                  <a:lnTo>
                    <a:pt x="1904" y="435"/>
                  </a:lnTo>
                  <a:lnTo>
                    <a:pt x="1824" y="0"/>
                  </a:lnTo>
                  <a:lnTo>
                    <a:pt x="1815" y="1"/>
                  </a:lnTo>
                  <a:lnTo>
                    <a:pt x="1809" y="2"/>
                  </a:lnTo>
                  <a:lnTo>
                    <a:pt x="1800" y="3"/>
                  </a:lnTo>
                  <a:lnTo>
                    <a:pt x="1794" y="5"/>
                  </a:lnTo>
                  <a:lnTo>
                    <a:pt x="1786" y="6"/>
                  </a:lnTo>
                  <a:lnTo>
                    <a:pt x="1777" y="7"/>
                  </a:lnTo>
                  <a:lnTo>
                    <a:pt x="1771" y="9"/>
                  </a:lnTo>
                  <a:lnTo>
                    <a:pt x="1762" y="10"/>
                  </a:lnTo>
                  <a:lnTo>
                    <a:pt x="1715" y="22"/>
                  </a:lnTo>
                  <a:lnTo>
                    <a:pt x="1669" y="33"/>
                  </a:lnTo>
                  <a:lnTo>
                    <a:pt x="1623" y="46"/>
                  </a:lnTo>
                  <a:lnTo>
                    <a:pt x="1578" y="59"/>
                  </a:lnTo>
                  <a:lnTo>
                    <a:pt x="1534" y="73"/>
                  </a:lnTo>
                  <a:lnTo>
                    <a:pt x="1491" y="88"/>
                  </a:lnTo>
                  <a:lnTo>
                    <a:pt x="1448" y="103"/>
                  </a:lnTo>
                  <a:lnTo>
                    <a:pt x="1407" y="117"/>
                  </a:lnTo>
                  <a:lnTo>
                    <a:pt x="1365" y="134"/>
                  </a:lnTo>
                  <a:lnTo>
                    <a:pt x="1325" y="150"/>
                  </a:lnTo>
                  <a:lnTo>
                    <a:pt x="1284" y="167"/>
                  </a:lnTo>
                  <a:lnTo>
                    <a:pt x="1245" y="185"/>
                  </a:lnTo>
                  <a:lnTo>
                    <a:pt x="1206" y="203"/>
                  </a:lnTo>
                  <a:lnTo>
                    <a:pt x="1168" y="222"/>
                  </a:lnTo>
                  <a:lnTo>
                    <a:pt x="1130" y="241"/>
                  </a:lnTo>
                  <a:lnTo>
                    <a:pt x="1094" y="260"/>
                  </a:lnTo>
                  <a:lnTo>
                    <a:pt x="1057" y="281"/>
                  </a:lnTo>
                  <a:lnTo>
                    <a:pt x="1022" y="302"/>
                  </a:lnTo>
                  <a:lnTo>
                    <a:pt x="987" y="323"/>
                  </a:lnTo>
                  <a:lnTo>
                    <a:pt x="953" y="344"/>
                  </a:lnTo>
                  <a:lnTo>
                    <a:pt x="918" y="366"/>
                  </a:lnTo>
                  <a:lnTo>
                    <a:pt x="885" y="389"/>
                  </a:lnTo>
                  <a:lnTo>
                    <a:pt x="852" y="412"/>
                  </a:lnTo>
                  <a:lnTo>
                    <a:pt x="820" y="435"/>
                  </a:lnTo>
                  <a:lnTo>
                    <a:pt x="788" y="460"/>
                  </a:lnTo>
                  <a:lnTo>
                    <a:pt x="757" y="484"/>
                  </a:lnTo>
                  <a:lnTo>
                    <a:pt x="727" y="508"/>
                  </a:lnTo>
                  <a:lnTo>
                    <a:pt x="696" y="533"/>
                  </a:lnTo>
                  <a:lnTo>
                    <a:pt x="667" y="559"/>
                  </a:lnTo>
                  <a:lnTo>
                    <a:pt x="637" y="585"/>
                  </a:lnTo>
                  <a:lnTo>
                    <a:pt x="608" y="612"/>
                  </a:lnTo>
                  <a:lnTo>
                    <a:pt x="581" y="638"/>
                  </a:lnTo>
                  <a:lnTo>
                    <a:pt x="537" y="682"/>
                  </a:lnTo>
                  <a:lnTo>
                    <a:pt x="493" y="726"/>
                  </a:lnTo>
                  <a:lnTo>
                    <a:pt x="452" y="772"/>
                  </a:lnTo>
                  <a:lnTo>
                    <a:pt x="411" y="818"/>
                  </a:lnTo>
                  <a:lnTo>
                    <a:pt x="372" y="864"/>
                  </a:lnTo>
                  <a:lnTo>
                    <a:pt x="333" y="912"/>
                  </a:lnTo>
                  <a:lnTo>
                    <a:pt x="296" y="961"/>
                  </a:lnTo>
                  <a:lnTo>
                    <a:pt x="259" y="1009"/>
                  </a:lnTo>
                  <a:lnTo>
                    <a:pt x="225" y="1060"/>
                  </a:lnTo>
                  <a:lnTo>
                    <a:pt x="190" y="1110"/>
                  </a:lnTo>
                  <a:lnTo>
                    <a:pt x="156" y="1161"/>
                  </a:lnTo>
                  <a:lnTo>
                    <a:pt x="123" y="1213"/>
                  </a:lnTo>
                  <a:lnTo>
                    <a:pt x="91" y="1266"/>
                  </a:lnTo>
                  <a:lnTo>
                    <a:pt x="60" y="1319"/>
                  </a:lnTo>
                  <a:lnTo>
                    <a:pt x="30" y="1372"/>
                  </a:lnTo>
                  <a:lnTo>
                    <a:pt x="0" y="1426"/>
                  </a:lnTo>
                  <a:lnTo>
                    <a:pt x="1419" y="2252"/>
                  </a:lnTo>
                  <a:lnTo>
                    <a:pt x="1431" y="2232"/>
                  </a:lnTo>
                  <a:lnTo>
                    <a:pt x="1441" y="2214"/>
                  </a:lnTo>
                  <a:lnTo>
                    <a:pt x="1454" y="2196"/>
                  </a:lnTo>
                  <a:lnTo>
                    <a:pt x="1465" y="2177"/>
                  </a:lnTo>
                  <a:lnTo>
                    <a:pt x="1478" y="2159"/>
                  </a:lnTo>
                  <a:lnTo>
                    <a:pt x="1491" y="2141"/>
                  </a:lnTo>
                  <a:lnTo>
                    <a:pt x="1504" y="2124"/>
                  </a:lnTo>
                  <a:lnTo>
                    <a:pt x="1518" y="2107"/>
                  </a:lnTo>
                  <a:lnTo>
                    <a:pt x="1532" y="2090"/>
                  </a:lnTo>
                  <a:lnTo>
                    <a:pt x="1547" y="2073"/>
                  </a:lnTo>
                  <a:lnTo>
                    <a:pt x="1561" y="2056"/>
                  </a:lnTo>
                  <a:lnTo>
                    <a:pt x="1577" y="2041"/>
                  </a:lnTo>
                  <a:lnTo>
                    <a:pt x="1592" y="2025"/>
                  </a:lnTo>
                  <a:lnTo>
                    <a:pt x="1608" y="2010"/>
                  </a:lnTo>
                  <a:lnTo>
                    <a:pt x="1624" y="1995"/>
                  </a:lnTo>
                  <a:lnTo>
                    <a:pt x="1640" y="1980"/>
                  </a:lnTo>
                  <a:lnTo>
                    <a:pt x="1629" y="1981"/>
                  </a:lnTo>
                  <a:lnTo>
                    <a:pt x="1617" y="1982"/>
                  </a:lnTo>
                  <a:lnTo>
                    <a:pt x="1605" y="1984"/>
                  </a:lnTo>
                  <a:lnTo>
                    <a:pt x="1593" y="1984"/>
                  </a:lnTo>
                  <a:lnTo>
                    <a:pt x="1580" y="1985"/>
                  </a:lnTo>
                  <a:lnTo>
                    <a:pt x="1569" y="1985"/>
                  </a:lnTo>
                  <a:lnTo>
                    <a:pt x="1556" y="1985"/>
                  </a:lnTo>
                  <a:lnTo>
                    <a:pt x="1544" y="1985"/>
                  </a:lnTo>
                  <a:lnTo>
                    <a:pt x="1502" y="1984"/>
                  </a:lnTo>
                  <a:lnTo>
                    <a:pt x="1461" y="1981"/>
                  </a:lnTo>
                  <a:lnTo>
                    <a:pt x="1420" y="1977"/>
                  </a:lnTo>
                  <a:lnTo>
                    <a:pt x="1381" y="1970"/>
                  </a:lnTo>
                  <a:lnTo>
                    <a:pt x="1343" y="1962"/>
                  </a:lnTo>
                  <a:lnTo>
                    <a:pt x="1305" y="1951"/>
                  </a:lnTo>
                  <a:lnTo>
                    <a:pt x="1268" y="1939"/>
                  </a:lnTo>
                  <a:lnTo>
                    <a:pt x="1231" y="1925"/>
                  </a:lnTo>
                  <a:lnTo>
                    <a:pt x="1196" y="1910"/>
                  </a:lnTo>
                  <a:lnTo>
                    <a:pt x="1161" y="1891"/>
                  </a:lnTo>
                  <a:lnTo>
                    <a:pt x="1127" y="1872"/>
                  </a:lnTo>
                  <a:lnTo>
                    <a:pt x="1093" y="1851"/>
                  </a:lnTo>
                  <a:lnTo>
                    <a:pt x="1061" y="1827"/>
                  </a:lnTo>
                  <a:lnTo>
                    <a:pt x="1029" y="1803"/>
                  </a:lnTo>
                  <a:lnTo>
                    <a:pt x="998" y="1775"/>
                  </a:lnTo>
                  <a:lnTo>
                    <a:pt x="968" y="1746"/>
                  </a:lnTo>
                  <a:close/>
                </a:path>
              </a:pathLst>
            </a:custGeom>
            <a:solidFill>
              <a:srgbClr val="B20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28" name="Group 20"/>
          <p:cNvGrpSpPr>
            <a:grpSpLocks noChangeAspect="1"/>
          </p:cNvGrpSpPr>
          <p:nvPr/>
        </p:nvGrpSpPr>
        <p:grpSpPr bwMode="auto">
          <a:xfrm flipH="1">
            <a:off x="5940152" y="1844824"/>
            <a:ext cx="923158" cy="944020"/>
            <a:chOff x="2319" y="1597"/>
            <a:chExt cx="1122" cy="1126"/>
          </a:xfrm>
        </p:grpSpPr>
        <p:sp>
          <p:nvSpPr>
            <p:cNvPr id="29" name="AutoShape 19"/>
            <p:cNvSpPr>
              <a:spLocks noChangeAspect="1" noChangeArrowheads="1" noTextEdit="1"/>
            </p:cNvSpPr>
            <p:nvPr/>
          </p:nvSpPr>
          <p:spPr bwMode="auto">
            <a:xfrm>
              <a:off x="2319" y="1597"/>
              <a:ext cx="1122" cy="1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2319" y="1597"/>
              <a:ext cx="952" cy="1126"/>
            </a:xfrm>
            <a:custGeom>
              <a:avLst/>
              <a:gdLst>
                <a:gd name="T0" fmla="*/ 911 w 1904"/>
                <a:gd name="T1" fmla="*/ 1685 h 2252"/>
                <a:gd name="T2" fmla="*/ 842 w 1904"/>
                <a:gd name="T3" fmla="*/ 1586 h 2252"/>
                <a:gd name="T4" fmla="*/ 789 w 1904"/>
                <a:gd name="T5" fmla="*/ 1481 h 2252"/>
                <a:gd name="T6" fmla="*/ 752 w 1904"/>
                <a:gd name="T7" fmla="*/ 1371 h 2252"/>
                <a:gd name="T8" fmla="*/ 733 w 1904"/>
                <a:gd name="T9" fmla="*/ 1252 h 2252"/>
                <a:gd name="T10" fmla="*/ 730 w 1904"/>
                <a:gd name="T11" fmla="*/ 1128 h 2252"/>
                <a:gd name="T12" fmla="*/ 744 w 1904"/>
                <a:gd name="T13" fmla="*/ 1007 h 2252"/>
                <a:gd name="T14" fmla="*/ 775 w 1904"/>
                <a:gd name="T15" fmla="*/ 894 h 2252"/>
                <a:gd name="T16" fmla="*/ 822 w 1904"/>
                <a:gd name="T17" fmla="*/ 787 h 2252"/>
                <a:gd name="T18" fmla="*/ 887 w 1904"/>
                <a:gd name="T19" fmla="*/ 687 h 2252"/>
                <a:gd name="T20" fmla="*/ 968 w 1904"/>
                <a:gd name="T21" fmla="*/ 593 h 2252"/>
                <a:gd name="T22" fmla="*/ 1061 w 1904"/>
                <a:gd name="T23" fmla="*/ 513 h 2252"/>
                <a:gd name="T24" fmla="*/ 1161 w 1904"/>
                <a:gd name="T25" fmla="*/ 448 h 2252"/>
                <a:gd name="T26" fmla="*/ 1268 w 1904"/>
                <a:gd name="T27" fmla="*/ 401 h 2252"/>
                <a:gd name="T28" fmla="*/ 1381 w 1904"/>
                <a:gd name="T29" fmla="*/ 370 h 2252"/>
                <a:gd name="T30" fmla="*/ 1502 w 1904"/>
                <a:gd name="T31" fmla="*/ 356 h 2252"/>
                <a:gd name="T32" fmla="*/ 1592 w 1904"/>
                <a:gd name="T33" fmla="*/ 356 h 2252"/>
                <a:gd name="T34" fmla="*/ 1663 w 1904"/>
                <a:gd name="T35" fmla="*/ 363 h 2252"/>
                <a:gd name="T36" fmla="*/ 1733 w 1904"/>
                <a:gd name="T37" fmla="*/ 374 h 2252"/>
                <a:gd name="T38" fmla="*/ 1798 w 1904"/>
                <a:gd name="T39" fmla="*/ 393 h 2252"/>
                <a:gd name="T40" fmla="*/ 1863 w 1904"/>
                <a:gd name="T41" fmla="*/ 416 h 2252"/>
                <a:gd name="T42" fmla="*/ 1824 w 1904"/>
                <a:gd name="T43" fmla="*/ 0 h 2252"/>
                <a:gd name="T44" fmla="*/ 1800 w 1904"/>
                <a:gd name="T45" fmla="*/ 3 h 2252"/>
                <a:gd name="T46" fmla="*/ 1777 w 1904"/>
                <a:gd name="T47" fmla="*/ 7 h 2252"/>
                <a:gd name="T48" fmla="*/ 1715 w 1904"/>
                <a:gd name="T49" fmla="*/ 22 h 2252"/>
                <a:gd name="T50" fmla="*/ 1578 w 1904"/>
                <a:gd name="T51" fmla="*/ 59 h 2252"/>
                <a:gd name="T52" fmla="*/ 1448 w 1904"/>
                <a:gd name="T53" fmla="*/ 103 h 2252"/>
                <a:gd name="T54" fmla="*/ 1325 w 1904"/>
                <a:gd name="T55" fmla="*/ 150 h 2252"/>
                <a:gd name="T56" fmla="*/ 1206 w 1904"/>
                <a:gd name="T57" fmla="*/ 203 h 2252"/>
                <a:gd name="T58" fmla="*/ 1094 w 1904"/>
                <a:gd name="T59" fmla="*/ 260 h 2252"/>
                <a:gd name="T60" fmla="*/ 987 w 1904"/>
                <a:gd name="T61" fmla="*/ 323 h 2252"/>
                <a:gd name="T62" fmla="*/ 885 w 1904"/>
                <a:gd name="T63" fmla="*/ 389 h 2252"/>
                <a:gd name="T64" fmla="*/ 788 w 1904"/>
                <a:gd name="T65" fmla="*/ 460 h 2252"/>
                <a:gd name="T66" fmla="*/ 696 w 1904"/>
                <a:gd name="T67" fmla="*/ 533 h 2252"/>
                <a:gd name="T68" fmla="*/ 608 w 1904"/>
                <a:gd name="T69" fmla="*/ 612 h 2252"/>
                <a:gd name="T70" fmla="*/ 493 w 1904"/>
                <a:gd name="T71" fmla="*/ 726 h 2252"/>
                <a:gd name="T72" fmla="*/ 372 w 1904"/>
                <a:gd name="T73" fmla="*/ 864 h 2252"/>
                <a:gd name="T74" fmla="*/ 259 w 1904"/>
                <a:gd name="T75" fmla="*/ 1009 h 2252"/>
                <a:gd name="T76" fmla="*/ 156 w 1904"/>
                <a:gd name="T77" fmla="*/ 1161 h 2252"/>
                <a:gd name="T78" fmla="*/ 60 w 1904"/>
                <a:gd name="T79" fmla="*/ 1319 h 2252"/>
                <a:gd name="T80" fmla="*/ 1419 w 1904"/>
                <a:gd name="T81" fmla="*/ 2252 h 2252"/>
                <a:gd name="T82" fmla="*/ 1454 w 1904"/>
                <a:gd name="T83" fmla="*/ 2196 h 2252"/>
                <a:gd name="T84" fmla="*/ 1491 w 1904"/>
                <a:gd name="T85" fmla="*/ 2141 h 2252"/>
                <a:gd name="T86" fmla="*/ 1532 w 1904"/>
                <a:gd name="T87" fmla="*/ 2090 h 2252"/>
                <a:gd name="T88" fmla="*/ 1577 w 1904"/>
                <a:gd name="T89" fmla="*/ 2041 h 2252"/>
                <a:gd name="T90" fmla="*/ 1624 w 1904"/>
                <a:gd name="T91" fmla="*/ 1995 h 2252"/>
                <a:gd name="T92" fmla="*/ 1617 w 1904"/>
                <a:gd name="T93" fmla="*/ 1982 h 2252"/>
                <a:gd name="T94" fmla="*/ 1580 w 1904"/>
                <a:gd name="T95" fmla="*/ 1985 h 2252"/>
                <a:gd name="T96" fmla="*/ 1544 w 1904"/>
                <a:gd name="T97" fmla="*/ 1985 h 2252"/>
                <a:gd name="T98" fmla="*/ 1420 w 1904"/>
                <a:gd name="T99" fmla="*/ 1977 h 2252"/>
                <a:gd name="T100" fmla="*/ 1305 w 1904"/>
                <a:gd name="T101" fmla="*/ 1951 h 2252"/>
                <a:gd name="T102" fmla="*/ 1196 w 1904"/>
                <a:gd name="T103" fmla="*/ 1910 h 2252"/>
                <a:gd name="T104" fmla="*/ 1093 w 1904"/>
                <a:gd name="T105" fmla="*/ 1851 h 2252"/>
                <a:gd name="T106" fmla="*/ 998 w 1904"/>
                <a:gd name="T107" fmla="*/ 1775 h 2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04" h="2252">
                  <a:moveTo>
                    <a:pt x="968" y="1746"/>
                  </a:moveTo>
                  <a:lnTo>
                    <a:pt x="939" y="1716"/>
                  </a:lnTo>
                  <a:lnTo>
                    <a:pt x="911" y="1685"/>
                  </a:lnTo>
                  <a:lnTo>
                    <a:pt x="887" y="1653"/>
                  </a:lnTo>
                  <a:lnTo>
                    <a:pt x="863" y="1620"/>
                  </a:lnTo>
                  <a:lnTo>
                    <a:pt x="842" y="1586"/>
                  </a:lnTo>
                  <a:lnTo>
                    <a:pt x="822" y="1553"/>
                  </a:lnTo>
                  <a:lnTo>
                    <a:pt x="804" y="1517"/>
                  </a:lnTo>
                  <a:lnTo>
                    <a:pt x="789" y="1481"/>
                  </a:lnTo>
                  <a:lnTo>
                    <a:pt x="775" y="1446"/>
                  </a:lnTo>
                  <a:lnTo>
                    <a:pt x="763" y="1409"/>
                  </a:lnTo>
                  <a:lnTo>
                    <a:pt x="752" y="1371"/>
                  </a:lnTo>
                  <a:lnTo>
                    <a:pt x="744" y="1332"/>
                  </a:lnTo>
                  <a:lnTo>
                    <a:pt x="737" y="1292"/>
                  </a:lnTo>
                  <a:lnTo>
                    <a:pt x="733" y="1252"/>
                  </a:lnTo>
                  <a:lnTo>
                    <a:pt x="730" y="1211"/>
                  </a:lnTo>
                  <a:lnTo>
                    <a:pt x="729" y="1169"/>
                  </a:lnTo>
                  <a:lnTo>
                    <a:pt x="730" y="1128"/>
                  </a:lnTo>
                  <a:lnTo>
                    <a:pt x="733" y="1086"/>
                  </a:lnTo>
                  <a:lnTo>
                    <a:pt x="737" y="1046"/>
                  </a:lnTo>
                  <a:lnTo>
                    <a:pt x="744" y="1007"/>
                  </a:lnTo>
                  <a:lnTo>
                    <a:pt x="752" y="969"/>
                  </a:lnTo>
                  <a:lnTo>
                    <a:pt x="763" y="931"/>
                  </a:lnTo>
                  <a:lnTo>
                    <a:pt x="775" y="894"/>
                  </a:lnTo>
                  <a:lnTo>
                    <a:pt x="789" y="857"/>
                  </a:lnTo>
                  <a:lnTo>
                    <a:pt x="804" y="821"/>
                  </a:lnTo>
                  <a:lnTo>
                    <a:pt x="822" y="787"/>
                  </a:lnTo>
                  <a:lnTo>
                    <a:pt x="842" y="752"/>
                  </a:lnTo>
                  <a:lnTo>
                    <a:pt x="863" y="719"/>
                  </a:lnTo>
                  <a:lnTo>
                    <a:pt x="887" y="687"/>
                  </a:lnTo>
                  <a:lnTo>
                    <a:pt x="911" y="654"/>
                  </a:lnTo>
                  <a:lnTo>
                    <a:pt x="939" y="623"/>
                  </a:lnTo>
                  <a:lnTo>
                    <a:pt x="968" y="593"/>
                  </a:lnTo>
                  <a:lnTo>
                    <a:pt x="998" y="564"/>
                  </a:lnTo>
                  <a:lnTo>
                    <a:pt x="1029" y="537"/>
                  </a:lnTo>
                  <a:lnTo>
                    <a:pt x="1061" y="513"/>
                  </a:lnTo>
                  <a:lnTo>
                    <a:pt x="1093" y="488"/>
                  </a:lnTo>
                  <a:lnTo>
                    <a:pt x="1127" y="468"/>
                  </a:lnTo>
                  <a:lnTo>
                    <a:pt x="1161" y="448"/>
                  </a:lnTo>
                  <a:lnTo>
                    <a:pt x="1196" y="430"/>
                  </a:lnTo>
                  <a:lnTo>
                    <a:pt x="1231" y="415"/>
                  </a:lnTo>
                  <a:lnTo>
                    <a:pt x="1268" y="401"/>
                  </a:lnTo>
                  <a:lnTo>
                    <a:pt x="1305" y="388"/>
                  </a:lnTo>
                  <a:lnTo>
                    <a:pt x="1343" y="378"/>
                  </a:lnTo>
                  <a:lnTo>
                    <a:pt x="1381" y="370"/>
                  </a:lnTo>
                  <a:lnTo>
                    <a:pt x="1420" y="363"/>
                  </a:lnTo>
                  <a:lnTo>
                    <a:pt x="1461" y="358"/>
                  </a:lnTo>
                  <a:lnTo>
                    <a:pt x="1502" y="356"/>
                  </a:lnTo>
                  <a:lnTo>
                    <a:pt x="1544" y="355"/>
                  </a:lnTo>
                  <a:lnTo>
                    <a:pt x="1568" y="355"/>
                  </a:lnTo>
                  <a:lnTo>
                    <a:pt x="1592" y="356"/>
                  </a:lnTo>
                  <a:lnTo>
                    <a:pt x="1616" y="357"/>
                  </a:lnTo>
                  <a:lnTo>
                    <a:pt x="1640" y="359"/>
                  </a:lnTo>
                  <a:lnTo>
                    <a:pt x="1663" y="363"/>
                  </a:lnTo>
                  <a:lnTo>
                    <a:pt x="1686" y="366"/>
                  </a:lnTo>
                  <a:lnTo>
                    <a:pt x="1709" y="370"/>
                  </a:lnTo>
                  <a:lnTo>
                    <a:pt x="1733" y="374"/>
                  </a:lnTo>
                  <a:lnTo>
                    <a:pt x="1754" y="380"/>
                  </a:lnTo>
                  <a:lnTo>
                    <a:pt x="1776" y="386"/>
                  </a:lnTo>
                  <a:lnTo>
                    <a:pt x="1798" y="393"/>
                  </a:lnTo>
                  <a:lnTo>
                    <a:pt x="1820" y="400"/>
                  </a:lnTo>
                  <a:lnTo>
                    <a:pt x="1842" y="408"/>
                  </a:lnTo>
                  <a:lnTo>
                    <a:pt x="1863" y="416"/>
                  </a:lnTo>
                  <a:lnTo>
                    <a:pt x="1883" y="425"/>
                  </a:lnTo>
                  <a:lnTo>
                    <a:pt x="1904" y="435"/>
                  </a:lnTo>
                  <a:lnTo>
                    <a:pt x="1824" y="0"/>
                  </a:lnTo>
                  <a:lnTo>
                    <a:pt x="1815" y="1"/>
                  </a:lnTo>
                  <a:lnTo>
                    <a:pt x="1809" y="2"/>
                  </a:lnTo>
                  <a:lnTo>
                    <a:pt x="1800" y="3"/>
                  </a:lnTo>
                  <a:lnTo>
                    <a:pt x="1794" y="5"/>
                  </a:lnTo>
                  <a:lnTo>
                    <a:pt x="1786" y="6"/>
                  </a:lnTo>
                  <a:lnTo>
                    <a:pt x="1777" y="7"/>
                  </a:lnTo>
                  <a:lnTo>
                    <a:pt x="1771" y="9"/>
                  </a:lnTo>
                  <a:lnTo>
                    <a:pt x="1762" y="10"/>
                  </a:lnTo>
                  <a:lnTo>
                    <a:pt x="1715" y="22"/>
                  </a:lnTo>
                  <a:lnTo>
                    <a:pt x="1669" y="33"/>
                  </a:lnTo>
                  <a:lnTo>
                    <a:pt x="1623" y="46"/>
                  </a:lnTo>
                  <a:lnTo>
                    <a:pt x="1578" y="59"/>
                  </a:lnTo>
                  <a:lnTo>
                    <a:pt x="1534" y="73"/>
                  </a:lnTo>
                  <a:lnTo>
                    <a:pt x="1491" y="88"/>
                  </a:lnTo>
                  <a:lnTo>
                    <a:pt x="1448" y="103"/>
                  </a:lnTo>
                  <a:lnTo>
                    <a:pt x="1407" y="117"/>
                  </a:lnTo>
                  <a:lnTo>
                    <a:pt x="1365" y="134"/>
                  </a:lnTo>
                  <a:lnTo>
                    <a:pt x="1325" y="150"/>
                  </a:lnTo>
                  <a:lnTo>
                    <a:pt x="1284" y="167"/>
                  </a:lnTo>
                  <a:lnTo>
                    <a:pt x="1245" y="185"/>
                  </a:lnTo>
                  <a:lnTo>
                    <a:pt x="1206" y="203"/>
                  </a:lnTo>
                  <a:lnTo>
                    <a:pt x="1168" y="222"/>
                  </a:lnTo>
                  <a:lnTo>
                    <a:pt x="1130" y="241"/>
                  </a:lnTo>
                  <a:lnTo>
                    <a:pt x="1094" y="260"/>
                  </a:lnTo>
                  <a:lnTo>
                    <a:pt x="1057" y="281"/>
                  </a:lnTo>
                  <a:lnTo>
                    <a:pt x="1022" y="302"/>
                  </a:lnTo>
                  <a:lnTo>
                    <a:pt x="987" y="323"/>
                  </a:lnTo>
                  <a:lnTo>
                    <a:pt x="953" y="344"/>
                  </a:lnTo>
                  <a:lnTo>
                    <a:pt x="918" y="366"/>
                  </a:lnTo>
                  <a:lnTo>
                    <a:pt x="885" y="389"/>
                  </a:lnTo>
                  <a:lnTo>
                    <a:pt x="852" y="412"/>
                  </a:lnTo>
                  <a:lnTo>
                    <a:pt x="820" y="435"/>
                  </a:lnTo>
                  <a:lnTo>
                    <a:pt x="788" y="460"/>
                  </a:lnTo>
                  <a:lnTo>
                    <a:pt x="757" y="484"/>
                  </a:lnTo>
                  <a:lnTo>
                    <a:pt x="727" y="508"/>
                  </a:lnTo>
                  <a:lnTo>
                    <a:pt x="696" y="533"/>
                  </a:lnTo>
                  <a:lnTo>
                    <a:pt x="667" y="559"/>
                  </a:lnTo>
                  <a:lnTo>
                    <a:pt x="637" y="585"/>
                  </a:lnTo>
                  <a:lnTo>
                    <a:pt x="608" y="612"/>
                  </a:lnTo>
                  <a:lnTo>
                    <a:pt x="581" y="638"/>
                  </a:lnTo>
                  <a:lnTo>
                    <a:pt x="537" y="682"/>
                  </a:lnTo>
                  <a:lnTo>
                    <a:pt x="493" y="726"/>
                  </a:lnTo>
                  <a:lnTo>
                    <a:pt x="452" y="772"/>
                  </a:lnTo>
                  <a:lnTo>
                    <a:pt x="411" y="818"/>
                  </a:lnTo>
                  <a:lnTo>
                    <a:pt x="372" y="864"/>
                  </a:lnTo>
                  <a:lnTo>
                    <a:pt x="333" y="912"/>
                  </a:lnTo>
                  <a:lnTo>
                    <a:pt x="296" y="961"/>
                  </a:lnTo>
                  <a:lnTo>
                    <a:pt x="259" y="1009"/>
                  </a:lnTo>
                  <a:lnTo>
                    <a:pt x="225" y="1060"/>
                  </a:lnTo>
                  <a:lnTo>
                    <a:pt x="190" y="1110"/>
                  </a:lnTo>
                  <a:lnTo>
                    <a:pt x="156" y="1161"/>
                  </a:lnTo>
                  <a:lnTo>
                    <a:pt x="123" y="1213"/>
                  </a:lnTo>
                  <a:lnTo>
                    <a:pt x="91" y="1266"/>
                  </a:lnTo>
                  <a:lnTo>
                    <a:pt x="60" y="1319"/>
                  </a:lnTo>
                  <a:lnTo>
                    <a:pt x="30" y="1372"/>
                  </a:lnTo>
                  <a:lnTo>
                    <a:pt x="0" y="1426"/>
                  </a:lnTo>
                  <a:lnTo>
                    <a:pt x="1419" y="2252"/>
                  </a:lnTo>
                  <a:lnTo>
                    <a:pt x="1431" y="2232"/>
                  </a:lnTo>
                  <a:lnTo>
                    <a:pt x="1441" y="2214"/>
                  </a:lnTo>
                  <a:lnTo>
                    <a:pt x="1454" y="2196"/>
                  </a:lnTo>
                  <a:lnTo>
                    <a:pt x="1465" y="2177"/>
                  </a:lnTo>
                  <a:lnTo>
                    <a:pt x="1478" y="2159"/>
                  </a:lnTo>
                  <a:lnTo>
                    <a:pt x="1491" y="2141"/>
                  </a:lnTo>
                  <a:lnTo>
                    <a:pt x="1504" y="2124"/>
                  </a:lnTo>
                  <a:lnTo>
                    <a:pt x="1518" y="2107"/>
                  </a:lnTo>
                  <a:lnTo>
                    <a:pt x="1532" y="2090"/>
                  </a:lnTo>
                  <a:lnTo>
                    <a:pt x="1547" y="2073"/>
                  </a:lnTo>
                  <a:lnTo>
                    <a:pt x="1561" y="2056"/>
                  </a:lnTo>
                  <a:lnTo>
                    <a:pt x="1577" y="2041"/>
                  </a:lnTo>
                  <a:lnTo>
                    <a:pt x="1592" y="2025"/>
                  </a:lnTo>
                  <a:lnTo>
                    <a:pt x="1608" y="2010"/>
                  </a:lnTo>
                  <a:lnTo>
                    <a:pt x="1624" y="1995"/>
                  </a:lnTo>
                  <a:lnTo>
                    <a:pt x="1640" y="1980"/>
                  </a:lnTo>
                  <a:lnTo>
                    <a:pt x="1629" y="1981"/>
                  </a:lnTo>
                  <a:lnTo>
                    <a:pt x="1617" y="1982"/>
                  </a:lnTo>
                  <a:lnTo>
                    <a:pt x="1605" y="1984"/>
                  </a:lnTo>
                  <a:lnTo>
                    <a:pt x="1593" y="1984"/>
                  </a:lnTo>
                  <a:lnTo>
                    <a:pt x="1580" y="1985"/>
                  </a:lnTo>
                  <a:lnTo>
                    <a:pt x="1569" y="1985"/>
                  </a:lnTo>
                  <a:lnTo>
                    <a:pt x="1556" y="1985"/>
                  </a:lnTo>
                  <a:lnTo>
                    <a:pt x="1544" y="1985"/>
                  </a:lnTo>
                  <a:lnTo>
                    <a:pt x="1502" y="1984"/>
                  </a:lnTo>
                  <a:lnTo>
                    <a:pt x="1461" y="1981"/>
                  </a:lnTo>
                  <a:lnTo>
                    <a:pt x="1420" y="1977"/>
                  </a:lnTo>
                  <a:lnTo>
                    <a:pt x="1381" y="1970"/>
                  </a:lnTo>
                  <a:lnTo>
                    <a:pt x="1343" y="1962"/>
                  </a:lnTo>
                  <a:lnTo>
                    <a:pt x="1305" y="1951"/>
                  </a:lnTo>
                  <a:lnTo>
                    <a:pt x="1268" y="1939"/>
                  </a:lnTo>
                  <a:lnTo>
                    <a:pt x="1231" y="1925"/>
                  </a:lnTo>
                  <a:lnTo>
                    <a:pt x="1196" y="1910"/>
                  </a:lnTo>
                  <a:lnTo>
                    <a:pt x="1161" y="1891"/>
                  </a:lnTo>
                  <a:lnTo>
                    <a:pt x="1127" y="1872"/>
                  </a:lnTo>
                  <a:lnTo>
                    <a:pt x="1093" y="1851"/>
                  </a:lnTo>
                  <a:lnTo>
                    <a:pt x="1061" y="1827"/>
                  </a:lnTo>
                  <a:lnTo>
                    <a:pt x="1029" y="1803"/>
                  </a:lnTo>
                  <a:lnTo>
                    <a:pt x="998" y="1775"/>
                  </a:lnTo>
                  <a:lnTo>
                    <a:pt x="968" y="1746"/>
                  </a:lnTo>
                  <a:close/>
                </a:path>
              </a:pathLst>
            </a:custGeom>
            <a:solidFill>
              <a:srgbClr val="B20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738254" y="2090165"/>
            <a:ext cx="392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ความสำคัญของการตกแต่งเครื่องดื่ม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2" name="Picture 9" descr="C:\Program Files (x86)\Microsoft Office\MEDIA\OFFICE14\Lines\BD2137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83" y="5835122"/>
            <a:ext cx="6984775" cy="11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สี่เหลี่ยมผืนผ้า 18"/>
          <p:cNvSpPr/>
          <p:nvPr/>
        </p:nvSpPr>
        <p:spPr>
          <a:xfrm>
            <a:off x="1259631" y="3629342"/>
            <a:ext cx="66464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u="sng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เมื่อประกอบเครื่องดื่มเสร็จแล้ว ควรนำมาตกแต่งให้สวยงาม</a:t>
            </a:r>
          </a:p>
          <a:p>
            <a:r>
              <a:rPr lang="th-TH" u="sng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ก่อนนำไปบริการให้แก่ผู้อื่น ซึ่งจะทำให้เครื่องดื่มน่ารับประทาน </a:t>
            </a:r>
          </a:p>
          <a:p>
            <a:r>
              <a:rPr lang="th-TH" u="sng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การตกแต่งให้มีสีสันสดใส แปลกตา จะช่วยดึงดูดใจผู้รับประทานได้</a:t>
            </a:r>
          </a:p>
          <a:p>
            <a:r>
              <a:rPr lang="th-TH" u="sng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เพิ่มมากขึ้น </a:t>
            </a:r>
          </a:p>
        </p:txBody>
      </p:sp>
      <p:sp>
        <p:nvSpPr>
          <p:cNvPr id="36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164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56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7" name="Picture 9" descr="C:\Program Files (x86)\Microsoft Office\MEDIA\OFFICE14\Lines\BD21370_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t="4" r="48177" b="-3987"/>
          <a:stretch/>
        </p:blipFill>
        <p:spPr bwMode="auto">
          <a:xfrm rot="16200000">
            <a:off x="6631139" y="4429667"/>
            <a:ext cx="2753656" cy="12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" descr="C:\Program Files (x86)\Microsoft Office\MEDIA\OFFICE14\Lines\BD21370_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t="4" r="48177" b="-3987"/>
          <a:stretch/>
        </p:blipFill>
        <p:spPr bwMode="auto">
          <a:xfrm rot="16200000">
            <a:off x="-323436" y="4436005"/>
            <a:ext cx="2753656" cy="12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7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2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7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5" grpId="0"/>
      <p:bldP spid="5" grpId="1"/>
      <p:bldP spid="7" grpId="0"/>
      <p:bldP spid="7" grpId="1"/>
      <p:bldP spid="17" grpId="0"/>
      <p:bldP spid="17" grpId="1"/>
      <p:bldP spid="19" grpId="0"/>
      <p:bldP spid="19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8"/>
          <a:stretch/>
        </p:blipFill>
        <p:spPr>
          <a:xfrm>
            <a:off x="0" y="6390166"/>
            <a:ext cx="9144000" cy="467833"/>
          </a:xfrm>
          <a:prstGeom prst="rect">
            <a:avLst/>
          </a:prstGeom>
        </p:spPr>
      </p:pic>
      <p:sp>
        <p:nvSpPr>
          <p:cNvPr id="54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360816" y="6381328"/>
            <a:ext cx="762000" cy="365760"/>
          </a:xfrm>
        </p:spPr>
        <p:txBody>
          <a:bodyPr/>
          <a:lstStyle/>
          <a:p>
            <a:fld id="{4DB758E8-08D5-4CD9-A1D5-05474A6F9E90}" type="slidenum">
              <a:rPr lang="th-TH" sz="14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57</a:t>
            </a:fld>
            <a:endParaRPr lang="th-TH" sz="1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40" name="กลุ่ม 39"/>
          <p:cNvGrpSpPr/>
          <p:nvPr/>
        </p:nvGrpSpPr>
        <p:grpSpPr>
          <a:xfrm>
            <a:off x="298507" y="4216705"/>
            <a:ext cx="848530" cy="794153"/>
            <a:chOff x="2336147" y="3082907"/>
            <a:chExt cx="1212175" cy="1212254"/>
          </a:xfrm>
        </p:grpSpPr>
        <p:sp>
          <p:nvSpPr>
            <p:cNvPr id="41" name="วงรี 40"/>
            <p:cNvSpPr/>
            <p:nvPr/>
          </p:nvSpPr>
          <p:spPr>
            <a:xfrm>
              <a:off x="2336147" y="3082907"/>
              <a:ext cx="1212175" cy="1212254"/>
            </a:xfrm>
            <a:prstGeom prst="ellipse">
              <a:avLst/>
            </a:prstGeom>
            <a:solidFill>
              <a:srgbClr val="A04DA3">
                <a:hueOff val="0"/>
                <a:satOff val="0"/>
                <a:lumOff val="0"/>
                <a:alphaOff val="0"/>
              </a:srgbClr>
            </a:solidFill>
            <a:ln w="11429" cap="flat" cmpd="sng" algn="ctr">
              <a:solidFill>
                <a:srgbClr val="A04DA3">
                  <a:hueOff val="0"/>
                  <a:satOff val="0"/>
                  <a:lumOff val="0"/>
                  <a:alphaOff val="0"/>
                </a:srgbClr>
              </a:solidFill>
              <a:prstDash val="sysDash"/>
            </a:ln>
            <a:effectLst/>
          </p:spPr>
        </p:sp>
        <p:sp>
          <p:nvSpPr>
            <p:cNvPr id="42" name="วงรี 41"/>
            <p:cNvSpPr/>
            <p:nvPr/>
          </p:nvSpPr>
          <p:spPr>
            <a:xfrm>
              <a:off x="2382690" y="3129266"/>
              <a:ext cx="1119090" cy="1119004"/>
            </a:xfrm>
            <a:prstGeom prst="ellipse">
              <a:avLst/>
            </a:prstGeom>
            <a:solidFill>
              <a:srgbClr val="D6C2D8"/>
            </a:solidFill>
            <a:ln w="11429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ysDash"/>
            </a:ln>
            <a:effectLst/>
          </p:spPr>
        </p:sp>
      </p:grpSp>
      <p:grpSp>
        <p:nvGrpSpPr>
          <p:cNvPr id="43" name="กลุ่ม 42"/>
          <p:cNvGrpSpPr/>
          <p:nvPr/>
        </p:nvGrpSpPr>
        <p:grpSpPr>
          <a:xfrm>
            <a:off x="743671" y="3612973"/>
            <a:ext cx="634013" cy="634102"/>
            <a:chOff x="3636237" y="3312037"/>
            <a:chExt cx="634013" cy="634102"/>
          </a:xfrm>
        </p:grpSpPr>
        <p:sp>
          <p:nvSpPr>
            <p:cNvPr id="44" name="วงรี 43"/>
            <p:cNvSpPr/>
            <p:nvPr/>
          </p:nvSpPr>
          <p:spPr>
            <a:xfrm>
              <a:off x="3636237" y="3312037"/>
              <a:ext cx="634013" cy="634102"/>
            </a:xfrm>
            <a:prstGeom prst="ellipse">
              <a:avLst/>
            </a:prstGeom>
            <a:solidFill>
              <a:srgbClr val="A04DA3">
                <a:hueOff val="-2756545"/>
                <a:satOff val="4470"/>
                <a:lumOff val="33"/>
                <a:alphaOff val="0"/>
              </a:srgbClr>
            </a:solidFill>
            <a:ln w="11429" cap="flat" cmpd="sng" algn="ctr">
              <a:solidFill>
                <a:srgbClr val="A04DA3">
                  <a:hueOff val="-2756545"/>
                  <a:satOff val="4470"/>
                  <a:lumOff val="33"/>
                  <a:alphaOff val="0"/>
                </a:srgbClr>
              </a:solidFill>
              <a:prstDash val="sysDash"/>
            </a:ln>
            <a:effectLst/>
          </p:spPr>
        </p:sp>
        <p:sp>
          <p:nvSpPr>
            <p:cNvPr id="45" name="วงรี 44"/>
            <p:cNvSpPr/>
            <p:nvPr/>
          </p:nvSpPr>
          <p:spPr>
            <a:xfrm>
              <a:off x="3673471" y="3349337"/>
              <a:ext cx="559545" cy="559502"/>
            </a:xfrm>
            <a:prstGeom prst="ellipse">
              <a:avLst/>
            </a:prstGeom>
            <a:solidFill>
              <a:srgbClr val="C8C1D9"/>
            </a:solidFill>
            <a:ln w="11429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ysDash"/>
            </a:ln>
            <a:effectLst/>
          </p:spPr>
        </p:sp>
      </p:grpSp>
      <p:sp>
        <p:nvSpPr>
          <p:cNvPr id="46" name="โดนัท 45"/>
          <p:cNvSpPr/>
          <p:nvPr/>
        </p:nvSpPr>
        <p:spPr>
          <a:xfrm>
            <a:off x="331087" y="5183813"/>
            <a:ext cx="199615" cy="199822"/>
          </a:xfrm>
          <a:prstGeom prst="donut">
            <a:avLst>
              <a:gd name="adj" fmla="val 7460"/>
            </a:avLst>
          </a:prstGeom>
          <a:solidFill>
            <a:srgbClr val="A04DA3">
              <a:hueOff val="-5513091"/>
              <a:satOff val="8941"/>
              <a:lumOff val="66"/>
              <a:alphaOff val="0"/>
            </a:srgbClr>
          </a:solidFill>
          <a:ln w="11429" cap="flat" cmpd="sng" algn="ctr">
            <a:solidFill>
              <a:srgbClr val="A04DA3">
                <a:hueOff val="-5513091"/>
                <a:satOff val="8941"/>
                <a:lumOff val="66"/>
                <a:alphaOff val="0"/>
              </a:srgbClr>
            </a:solidFill>
            <a:prstDash val="sysDash"/>
          </a:ln>
          <a:effectLst/>
        </p:spPr>
      </p:sp>
      <p:sp>
        <p:nvSpPr>
          <p:cNvPr id="47" name="โดนัท 46"/>
          <p:cNvSpPr/>
          <p:nvPr/>
        </p:nvSpPr>
        <p:spPr>
          <a:xfrm>
            <a:off x="107504" y="3750184"/>
            <a:ext cx="359929" cy="359679"/>
          </a:xfrm>
          <a:prstGeom prst="donut">
            <a:avLst>
              <a:gd name="adj" fmla="val 7460"/>
            </a:avLst>
          </a:prstGeom>
          <a:solidFill>
            <a:srgbClr val="A04DA3">
              <a:hueOff val="-6891363"/>
              <a:satOff val="11176"/>
              <a:lumOff val="82"/>
              <a:alphaOff val="0"/>
            </a:srgbClr>
          </a:solidFill>
          <a:ln w="11429" cap="flat" cmpd="sng" algn="ctr">
            <a:solidFill>
              <a:srgbClr val="A04DA3">
                <a:hueOff val="-6891363"/>
                <a:satOff val="11176"/>
                <a:lumOff val="82"/>
                <a:alphaOff val="0"/>
              </a:srgbClr>
            </a:solidFill>
            <a:prstDash val="sysDash"/>
          </a:ln>
          <a:effectLst/>
        </p:spPr>
      </p:sp>
      <p:grpSp>
        <p:nvGrpSpPr>
          <p:cNvPr id="48" name="กลุ่ม 47"/>
          <p:cNvGrpSpPr/>
          <p:nvPr/>
        </p:nvGrpSpPr>
        <p:grpSpPr>
          <a:xfrm>
            <a:off x="179512" y="2903889"/>
            <a:ext cx="813460" cy="813143"/>
            <a:chOff x="3388010" y="2416833"/>
            <a:chExt cx="813460" cy="813143"/>
          </a:xfrm>
        </p:grpSpPr>
        <p:sp>
          <p:nvSpPr>
            <p:cNvPr id="49" name="วงรี 48"/>
            <p:cNvSpPr/>
            <p:nvPr/>
          </p:nvSpPr>
          <p:spPr>
            <a:xfrm>
              <a:off x="3388010" y="2416833"/>
              <a:ext cx="813460" cy="813143"/>
            </a:xfrm>
            <a:prstGeom prst="ellipse">
              <a:avLst/>
            </a:prstGeom>
            <a:solidFill>
              <a:srgbClr val="A04DA3">
                <a:hueOff val="-4134818"/>
                <a:satOff val="6705"/>
                <a:lumOff val="49"/>
                <a:alphaOff val="0"/>
              </a:srgbClr>
            </a:solidFill>
            <a:ln w="11429" cap="flat" cmpd="sng" algn="ctr">
              <a:solidFill>
                <a:srgbClr val="A04DA3">
                  <a:hueOff val="-4134818"/>
                  <a:satOff val="6705"/>
                  <a:lumOff val="49"/>
                  <a:alphaOff val="0"/>
                </a:srgbClr>
              </a:solidFill>
              <a:prstDash val="sysDash"/>
            </a:ln>
            <a:effectLst/>
          </p:spPr>
        </p:sp>
        <p:sp>
          <p:nvSpPr>
            <p:cNvPr id="50" name="วงรี 49"/>
            <p:cNvSpPr/>
            <p:nvPr/>
          </p:nvSpPr>
          <p:spPr>
            <a:xfrm>
              <a:off x="3430932" y="2459462"/>
              <a:ext cx="727615" cy="727352"/>
            </a:xfrm>
            <a:prstGeom prst="ellipse">
              <a:avLst/>
            </a:prstGeom>
            <a:solidFill>
              <a:srgbClr val="C0CBDB"/>
            </a:solidFill>
            <a:ln w="11429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ysDash"/>
            </a:ln>
            <a:effectLst/>
          </p:spPr>
        </p:sp>
      </p:grpSp>
      <p:sp>
        <p:nvSpPr>
          <p:cNvPr id="51" name="โดนัท 50"/>
          <p:cNvSpPr/>
          <p:nvPr/>
        </p:nvSpPr>
        <p:spPr>
          <a:xfrm>
            <a:off x="2320379" y="1188847"/>
            <a:ext cx="133422" cy="133214"/>
          </a:xfrm>
          <a:prstGeom prst="donut">
            <a:avLst>
              <a:gd name="adj" fmla="val 7460"/>
            </a:avLst>
          </a:prstGeom>
          <a:solidFill>
            <a:srgbClr val="A04DA3">
              <a:hueOff val="-9647909"/>
              <a:satOff val="15646"/>
              <a:lumOff val="115"/>
              <a:alphaOff val="0"/>
            </a:srgbClr>
          </a:solidFill>
          <a:ln w="11429" cap="flat" cmpd="sng" algn="ctr">
            <a:solidFill>
              <a:srgbClr val="A04DA3">
                <a:hueOff val="-9647909"/>
                <a:satOff val="15646"/>
                <a:lumOff val="115"/>
                <a:alphaOff val="0"/>
              </a:srgbClr>
            </a:solidFill>
            <a:prstDash val="sysDash"/>
          </a:ln>
          <a:effectLst/>
        </p:spPr>
      </p:sp>
      <p:grpSp>
        <p:nvGrpSpPr>
          <p:cNvPr id="52" name="กลุ่ม 51"/>
          <p:cNvGrpSpPr/>
          <p:nvPr/>
        </p:nvGrpSpPr>
        <p:grpSpPr>
          <a:xfrm>
            <a:off x="582827" y="2248015"/>
            <a:ext cx="691933" cy="678876"/>
            <a:chOff x="3479026" y="1693211"/>
            <a:chExt cx="570405" cy="570159"/>
          </a:xfrm>
        </p:grpSpPr>
        <p:sp>
          <p:nvSpPr>
            <p:cNvPr id="53" name="วงรี 52"/>
            <p:cNvSpPr/>
            <p:nvPr/>
          </p:nvSpPr>
          <p:spPr>
            <a:xfrm>
              <a:off x="3479026" y="1693211"/>
              <a:ext cx="570405" cy="570159"/>
            </a:xfrm>
            <a:prstGeom prst="ellipse">
              <a:avLst/>
            </a:prstGeom>
            <a:solidFill>
              <a:srgbClr val="A04DA3">
                <a:hueOff val="-8269636"/>
                <a:satOff val="13411"/>
                <a:lumOff val="98"/>
                <a:alphaOff val="0"/>
              </a:srgbClr>
            </a:solidFill>
            <a:ln w="11429" cap="flat" cmpd="sng" algn="ctr">
              <a:solidFill>
                <a:srgbClr val="A04DA3">
                  <a:hueOff val="-8269636"/>
                  <a:satOff val="13411"/>
                  <a:lumOff val="98"/>
                  <a:alphaOff val="0"/>
                </a:srgbClr>
              </a:solidFill>
              <a:prstDash val="sysDash"/>
            </a:ln>
            <a:effectLst/>
          </p:spPr>
        </p:sp>
        <p:sp>
          <p:nvSpPr>
            <p:cNvPr id="55" name="วงรี 54"/>
            <p:cNvSpPr/>
            <p:nvPr/>
          </p:nvSpPr>
          <p:spPr>
            <a:xfrm>
              <a:off x="3512641" y="1726781"/>
              <a:ext cx="503177" cy="503019"/>
            </a:xfrm>
            <a:prstGeom prst="ellipse">
              <a:avLst/>
            </a:prstGeom>
            <a:solidFill>
              <a:srgbClr val="C0DDDB"/>
            </a:solidFill>
            <a:ln w="11429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ysDash"/>
            </a:ln>
            <a:effectLst/>
          </p:spPr>
        </p:sp>
      </p:grpSp>
      <p:grpSp>
        <p:nvGrpSpPr>
          <p:cNvPr id="56" name="กลุ่ม 55"/>
          <p:cNvGrpSpPr/>
          <p:nvPr/>
        </p:nvGrpSpPr>
        <p:grpSpPr>
          <a:xfrm>
            <a:off x="1035610" y="1710506"/>
            <a:ext cx="631685" cy="654744"/>
            <a:chOff x="3878776" y="1160351"/>
            <a:chExt cx="528516" cy="528596"/>
          </a:xfrm>
        </p:grpSpPr>
        <p:sp>
          <p:nvSpPr>
            <p:cNvPr id="57" name="วงรี 56"/>
            <p:cNvSpPr/>
            <p:nvPr/>
          </p:nvSpPr>
          <p:spPr>
            <a:xfrm>
              <a:off x="3878776" y="1160351"/>
              <a:ext cx="528516" cy="528596"/>
            </a:xfrm>
            <a:prstGeom prst="ellipse">
              <a:avLst/>
            </a:prstGeom>
            <a:solidFill>
              <a:srgbClr val="A04DA3">
                <a:hueOff val="-11026182"/>
                <a:satOff val="17881"/>
                <a:lumOff val="131"/>
                <a:alphaOff val="0"/>
              </a:srgbClr>
            </a:solidFill>
            <a:ln w="11429" cap="flat" cmpd="sng" algn="ctr">
              <a:solidFill>
                <a:srgbClr val="A04DA3">
                  <a:hueOff val="-11026182"/>
                  <a:satOff val="17881"/>
                  <a:lumOff val="131"/>
                  <a:alphaOff val="0"/>
                </a:srgbClr>
              </a:solidFill>
              <a:prstDash val="sysDash"/>
            </a:ln>
            <a:effectLst/>
          </p:spPr>
        </p:sp>
        <p:sp>
          <p:nvSpPr>
            <p:cNvPr id="58" name="วงรี 57"/>
            <p:cNvSpPr/>
            <p:nvPr/>
          </p:nvSpPr>
          <p:spPr>
            <a:xfrm>
              <a:off x="3909804" y="1191257"/>
              <a:ext cx="466460" cy="466251"/>
            </a:xfrm>
            <a:prstGeom prst="ellipse">
              <a:avLst/>
            </a:prstGeom>
            <a:solidFill>
              <a:srgbClr val="BFDFC7"/>
            </a:solidFill>
            <a:ln w="11429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ysDash"/>
            </a:ln>
            <a:effectLst/>
          </p:spPr>
        </p:sp>
      </p:grpSp>
      <p:sp>
        <p:nvSpPr>
          <p:cNvPr id="59" name="โดนัท 58"/>
          <p:cNvSpPr/>
          <p:nvPr/>
        </p:nvSpPr>
        <p:spPr>
          <a:xfrm>
            <a:off x="623585" y="1904333"/>
            <a:ext cx="266327" cy="266429"/>
          </a:xfrm>
          <a:prstGeom prst="donut">
            <a:avLst>
              <a:gd name="adj" fmla="val 7460"/>
            </a:avLst>
          </a:prstGeom>
          <a:solidFill>
            <a:srgbClr val="A04DA3">
              <a:hueOff val="-13782727"/>
              <a:satOff val="22352"/>
              <a:lumOff val="164"/>
              <a:alphaOff val="0"/>
            </a:srgbClr>
          </a:solidFill>
          <a:ln w="11429" cap="flat" cmpd="sng" algn="ctr">
            <a:solidFill>
              <a:srgbClr val="A04DA3">
                <a:hueOff val="-13782727"/>
                <a:satOff val="22352"/>
                <a:lumOff val="164"/>
                <a:alphaOff val="0"/>
              </a:srgbClr>
            </a:solidFill>
            <a:prstDash val="sysDash"/>
          </a:ln>
          <a:effectLst/>
        </p:spPr>
      </p:sp>
      <p:grpSp>
        <p:nvGrpSpPr>
          <p:cNvPr id="60" name="กลุ่ม 59"/>
          <p:cNvGrpSpPr/>
          <p:nvPr/>
        </p:nvGrpSpPr>
        <p:grpSpPr>
          <a:xfrm>
            <a:off x="692730" y="4929107"/>
            <a:ext cx="908614" cy="909057"/>
            <a:chOff x="3135646" y="4261592"/>
            <a:chExt cx="908614" cy="909057"/>
          </a:xfrm>
        </p:grpSpPr>
        <p:sp>
          <p:nvSpPr>
            <p:cNvPr id="61" name="วงรี 60"/>
            <p:cNvSpPr/>
            <p:nvPr/>
          </p:nvSpPr>
          <p:spPr>
            <a:xfrm>
              <a:off x="3135646" y="4261592"/>
              <a:ext cx="908614" cy="909057"/>
            </a:xfrm>
            <a:prstGeom prst="ellipse">
              <a:avLst/>
            </a:prstGeom>
            <a:solidFill>
              <a:srgbClr val="A04DA3">
                <a:hueOff val="-12404454"/>
                <a:satOff val="20116"/>
                <a:lumOff val="148"/>
                <a:alphaOff val="0"/>
              </a:srgbClr>
            </a:solidFill>
            <a:ln w="11429" cap="flat" cmpd="sng" algn="ctr">
              <a:solidFill>
                <a:srgbClr val="A04DA3">
                  <a:hueOff val="-12404454"/>
                  <a:satOff val="20116"/>
                  <a:lumOff val="148"/>
                  <a:alphaOff val="0"/>
                </a:srgbClr>
              </a:solidFill>
              <a:prstDash val="sysDash"/>
            </a:ln>
            <a:effectLst/>
          </p:spPr>
        </p:sp>
        <p:sp>
          <p:nvSpPr>
            <p:cNvPr id="62" name="วงรี 61"/>
            <p:cNvSpPr/>
            <p:nvPr/>
          </p:nvSpPr>
          <p:spPr>
            <a:xfrm>
              <a:off x="3183740" y="4309549"/>
              <a:ext cx="812943" cy="812610"/>
            </a:xfrm>
            <a:prstGeom prst="ellipse">
              <a:avLst/>
            </a:prstGeom>
            <a:solidFill>
              <a:srgbClr val="CDE1BF"/>
            </a:solidFill>
            <a:ln w="11429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ysDash"/>
            </a:ln>
            <a:effectLst/>
          </p:spPr>
        </p:sp>
      </p:grpSp>
      <p:grpSp>
        <p:nvGrpSpPr>
          <p:cNvPr id="63" name="กลุ่ม 62"/>
          <p:cNvGrpSpPr/>
          <p:nvPr/>
        </p:nvGrpSpPr>
        <p:grpSpPr>
          <a:xfrm>
            <a:off x="1495408" y="5528839"/>
            <a:ext cx="676159" cy="618649"/>
            <a:chOff x="3873604" y="5023581"/>
            <a:chExt cx="570405" cy="570159"/>
          </a:xfrm>
        </p:grpSpPr>
        <p:sp>
          <p:nvSpPr>
            <p:cNvPr id="64" name="วงรี 63"/>
            <p:cNvSpPr/>
            <p:nvPr/>
          </p:nvSpPr>
          <p:spPr>
            <a:xfrm>
              <a:off x="3873604" y="5023581"/>
              <a:ext cx="570405" cy="570159"/>
            </a:xfrm>
            <a:prstGeom prst="ellipse">
              <a:avLst/>
            </a:prstGeom>
            <a:solidFill>
              <a:srgbClr val="A04DA3">
                <a:hueOff val="-15161000"/>
                <a:satOff val="24587"/>
                <a:lumOff val="181"/>
                <a:alphaOff val="0"/>
              </a:srgbClr>
            </a:solidFill>
            <a:ln w="11429" cap="flat" cmpd="sng" algn="ctr">
              <a:solidFill>
                <a:srgbClr val="A04DA3">
                  <a:hueOff val="-15161000"/>
                  <a:satOff val="24587"/>
                  <a:lumOff val="181"/>
                  <a:alphaOff val="0"/>
                </a:srgbClr>
              </a:solidFill>
              <a:prstDash val="sysDash"/>
            </a:ln>
            <a:effectLst/>
          </p:spPr>
        </p:sp>
        <p:sp>
          <p:nvSpPr>
            <p:cNvPr id="65" name="วงรี 64"/>
            <p:cNvSpPr/>
            <p:nvPr/>
          </p:nvSpPr>
          <p:spPr>
            <a:xfrm>
              <a:off x="3907218" y="5057151"/>
              <a:ext cx="503177" cy="503019"/>
            </a:xfrm>
            <a:prstGeom prst="ellipse">
              <a:avLst/>
            </a:prstGeom>
            <a:solidFill>
              <a:srgbClr val="E2DFBE"/>
            </a:solidFill>
            <a:ln w="11429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ysDash"/>
            </a:ln>
            <a:effectLst/>
          </p:spPr>
        </p:sp>
      </p:grpSp>
      <p:grpSp>
        <p:nvGrpSpPr>
          <p:cNvPr id="66" name="กลุ่ม 65"/>
          <p:cNvGrpSpPr/>
          <p:nvPr/>
        </p:nvGrpSpPr>
        <p:grpSpPr>
          <a:xfrm>
            <a:off x="1607427" y="1236579"/>
            <a:ext cx="631685" cy="654744"/>
            <a:chOff x="3878776" y="1160351"/>
            <a:chExt cx="528516" cy="528596"/>
          </a:xfrm>
        </p:grpSpPr>
        <p:sp>
          <p:nvSpPr>
            <p:cNvPr id="67" name="วงรี 66"/>
            <p:cNvSpPr/>
            <p:nvPr/>
          </p:nvSpPr>
          <p:spPr>
            <a:xfrm>
              <a:off x="3878776" y="1160351"/>
              <a:ext cx="528516" cy="528596"/>
            </a:xfrm>
            <a:prstGeom prst="ellipse">
              <a:avLst/>
            </a:prstGeom>
            <a:solidFill>
              <a:srgbClr val="438086">
                <a:lumMod val="40000"/>
                <a:lumOff val="60000"/>
              </a:srgbClr>
            </a:solidFill>
            <a:ln w="11429" cap="flat" cmpd="sng" algn="ctr">
              <a:solidFill>
                <a:srgbClr val="438086">
                  <a:lumMod val="75000"/>
                </a:srgbClr>
              </a:solidFill>
              <a:prstDash val="sysDash"/>
            </a:ln>
            <a:effectLst/>
          </p:spPr>
        </p:sp>
        <p:sp>
          <p:nvSpPr>
            <p:cNvPr id="68" name="วงรี 67"/>
            <p:cNvSpPr/>
            <p:nvPr/>
          </p:nvSpPr>
          <p:spPr>
            <a:xfrm>
              <a:off x="3917773" y="1206490"/>
              <a:ext cx="466460" cy="466251"/>
            </a:xfrm>
            <a:prstGeom prst="ellipse">
              <a:avLst/>
            </a:prstGeom>
            <a:solidFill>
              <a:srgbClr val="438086">
                <a:lumMod val="20000"/>
                <a:lumOff val="80000"/>
              </a:srgbClr>
            </a:solidFill>
            <a:ln w="11429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ysDash"/>
            </a:ln>
            <a:effectLst/>
          </p:spPr>
        </p:sp>
      </p:grpSp>
      <p:sp>
        <p:nvSpPr>
          <p:cNvPr id="69" name="TextBox 68"/>
          <p:cNvSpPr txBox="1"/>
          <p:nvPr/>
        </p:nvSpPr>
        <p:spPr>
          <a:xfrm>
            <a:off x="2195736" y="1404682"/>
            <a:ext cx="2784957" cy="523220"/>
          </a:xfrm>
          <a:prstGeom prst="rect">
            <a:avLst/>
          </a:prstGeom>
          <a:solidFill>
            <a:srgbClr val="438086">
              <a:lumMod val="20000"/>
              <a:lumOff val="80000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รินน้ำใส่แก้ว วางกลางถาด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47664" y="1954514"/>
            <a:ext cx="3852026" cy="523220"/>
          </a:xfrm>
          <a:prstGeom prst="rect">
            <a:avLst/>
          </a:prstGeom>
          <a:solidFill>
            <a:srgbClr val="E0F0E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จัดแก้วเครื่องดื่มใส่ถาดแต่พอสมควร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87624" y="2482464"/>
            <a:ext cx="4025826" cy="523220"/>
          </a:xfrm>
          <a:prstGeom prst="rect">
            <a:avLst/>
          </a:prstGeom>
          <a:solidFill>
            <a:srgbClr val="DFEDE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การยกถาดขณะบริการควรยกระดับเอว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24235" y="3068960"/>
            <a:ext cx="6102639" cy="523220"/>
          </a:xfrm>
          <a:prstGeom prst="rect">
            <a:avLst/>
          </a:prstGeom>
          <a:solidFill>
            <a:srgbClr val="E7EBF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ขณะปฏิบัติหน้าที่บริการควรมองไปข้างหน้า ค่อย ๆ เดิน ไม่วิ่ง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331640" y="3668414"/>
            <a:ext cx="5676370" cy="523220"/>
          </a:xfrm>
          <a:prstGeom prst="rect">
            <a:avLst/>
          </a:prstGeom>
          <a:solidFill>
            <a:srgbClr val="E5E2EE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การบริการเครื่องดื่มบนโต๊ะอาหารควรวางที่รองแก้วก่อน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175213" y="4351997"/>
            <a:ext cx="7424966" cy="523220"/>
          </a:xfrm>
          <a:prstGeom prst="rect">
            <a:avLst/>
          </a:prstGeom>
          <a:solidFill>
            <a:srgbClr val="E4D7E5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แก้วที่ใส่เครื่องดื่ม</a:t>
            </a:r>
            <a:r>
              <a:rPr kumimoji="0" lang="th-TH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ควรจับด้วยมือขวาบริเวณส่วนกลางหรือส่วนล่างของแก้ว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575795" y="4934027"/>
            <a:ext cx="4072057" cy="523220"/>
          </a:xfrm>
          <a:prstGeom prst="rect">
            <a:avLst/>
          </a:prstGeom>
          <a:solidFill>
            <a:srgbClr val="E2EEDA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ในขณะบริการไม่ควรหยอกล้อเล่นกัน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164885" y="5499229"/>
            <a:ext cx="6324489" cy="954107"/>
          </a:xfrm>
          <a:prstGeom prst="rect">
            <a:avLst/>
          </a:prstGeom>
          <a:solidFill>
            <a:srgbClr val="E9E6CD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ควรระมัดระวังไม่ให้เส้นผม</a:t>
            </a:r>
            <a:r>
              <a:rPr kumimoji="0" lang="th-TH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หรือเศษใบไม้ปลิวลงไปในแก้วที่ใส่เครื่องดื่มที่กำลังยกไปบริการ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742106" y="1286475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1.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139449" y="1735778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</a:t>
            </a: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.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40859" y="2253845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3</a:t>
            </a: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.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76052" y="3005684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4</a:t>
            </a: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.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80462" y="3606859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5</a:t>
            </a: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.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11361" y="4275351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6</a:t>
            </a: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.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981293" y="5103423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7</a:t>
            </a: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.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664134" y="5526288"/>
            <a:ext cx="58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8</a:t>
            </a:r>
            <a:r>
              <a:rPr kumimoji="0" lang="th-TH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.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5" name="โดนัท 84"/>
          <p:cNvSpPr/>
          <p:nvPr/>
        </p:nvSpPr>
        <p:spPr>
          <a:xfrm>
            <a:off x="1975871" y="6244928"/>
            <a:ext cx="199615" cy="199822"/>
          </a:xfrm>
          <a:prstGeom prst="donut">
            <a:avLst>
              <a:gd name="adj" fmla="val 7460"/>
            </a:avLst>
          </a:prstGeom>
          <a:solidFill>
            <a:srgbClr val="A04DA3">
              <a:hueOff val="-5513091"/>
              <a:satOff val="8941"/>
              <a:lumOff val="66"/>
              <a:alphaOff val="0"/>
            </a:srgbClr>
          </a:solidFill>
          <a:ln w="11429" cap="flat" cmpd="sng" algn="ctr">
            <a:solidFill>
              <a:schemeClr val="accent3"/>
            </a:solidFill>
            <a:prstDash val="sysDash"/>
          </a:ln>
          <a:effectLst/>
        </p:spPr>
      </p:sp>
      <p:sp>
        <p:nvSpPr>
          <p:cNvPr id="86" name="สี่เหลี่ยมผืนผ้า 85"/>
          <p:cNvSpPr/>
          <p:nvPr/>
        </p:nvSpPr>
        <p:spPr>
          <a:xfrm>
            <a:off x="0" y="0"/>
            <a:ext cx="2943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 การตกแต่งและบริการเครื่องดื่ม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7" name="สี่เหลี่ยมผืนผ้า 86"/>
          <p:cNvSpPr/>
          <p:nvPr/>
        </p:nvSpPr>
        <p:spPr>
          <a:xfrm>
            <a:off x="251520" y="344850"/>
            <a:ext cx="3417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rgbClr val="6600FF"/>
                  </a:solidFill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2.2 การบริการเครื่องดื่ม</a:t>
            </a:r>
            <a:endParaRPr lang="th-TH" sz="4000" b="1" dirty="0">
              <a:ln>
                <a:solidFill>
                  <a:srgbClr val="6600FF"/>
                </a:solidFill>
              </a:ln>
              <a:solidFill>
                <a:srgbClr val="FF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88" name="รูปภาพ 8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471" y="404664"/>
            <a:ext cx="3552033" cy="263484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5580112" y="2607295"/>
            <a:ext cx="3528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การบริการ</a:t>
            </a:r>
            <a:r>
              <a:rPr lang="th-TH" sz="2400" b="1" i="1" dirty="0" smtClean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เครื่องดื่มบน</a:t>
            </a:r>
            <a:r>
              <a:rPr lang="th-TH" sz="2400" b="1" i="1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เครื่องบินโดยสาร</a:t>
            </a:r>
            <a:endParaRPr lang="th-TH" sz="2400" b="1" dirty="0">
              <a:solidFill>
                <a:srgbClr val="FFFF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78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4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2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5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8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6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9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0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7" grpId="0"/>
      <p:bldP spid="87" grpId="1"/>
      <p:bldP spid="2" grpId="0"/>
    </p:bldLst>
  </p:timing>
</p:sld>
</file>

<file path=ppt/theme/theme1.xml><?xml version="1.0" encoding="utf-8"?>
<a:theme xmlns:a="http://schemas.openxmlformats.org/drawingml/2006/main" name="หน่วยที่ 2 แผนที่ 6 การตกแต่งและบริการเครื่องดื่ม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เฉลียง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หน่วยที่ 2 แผนที่ 6 การตกแต่งและบริการเครื่องดื่ม</Template>
  <TotalTime>455</TotalTime>
  <Words>4723</Words>
  <Application>Microsoft Office PowerPoint</Application>
  <PresentationFormat>นำเสนอทางหน้าจอ (4:3)</PresentationFormat>
  <Paragraphs>423</Paragraphs>
  <Slides>26</Slides>
  <Notes>26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2</vt:i4>
      </vt:variant>
      <vt:variant>
        <vt:lpstr>ชื่อเรื่องภาพนิ่ง</vt:lpstr>
      </vt:variant>
      <vt:variant>
        <vt:i4>26</vt:i4>
      </vt:variant>
    </vt:vector>
  </HeadingPairs>
  <TitlesOfParts>
    <vt:vector size="28" baseType="lpstr">
      <vt:lpstr>หน่วยที่ 2 แผนที่ 6 การตกแต่งและบริการเครื่องดื่ม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Sakuna Nukaew</dc:creator>
  <cp:lastModifiedBy>Windows User</cp:lastModifiedBy>
  <cp:revision>33</cp:revision>
  <cp:lastPrinted>2014-09-17T07:56:34Z</cp:lastPrinted>
  <dcterms:created xsi:type="dcterms:W3CDTF">2014-09-17T01:58:08Z</dcterms:created>
  <dcterms:modified xsi:type="dcterms:W3CDTF">2015-11-04T15:28:47Z</dcterms:modified>
</cp:coreProperties>
</file>