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0"/>
  </p:notesMasterIdLst>
  <p:handoutMasterIdLst>
    <p:handoutMasterId r:id="rId51"/>
  </p:handoutMasterIdLst>
  <p:sldIdLst>
    <p:sldId id="317" r:id="rId2"/>
    <p:sldId id="318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66" r:id="rId18"/>
    <p:sldId id="336" r:id="rId19"/>
    <p:sldId id="333" r:id="rId20"/>
    <p:sldId id="334" r:id="rId21"/>
    <p:sldId id="364" r:id="rId22"/>
    <p:sldId id="335" r:id="rId23"/>
    <p:sldId id="337" r:id="rId24"/>
    <p:sldId id="365" r:id="rId25"/>
    <p:sldId id="338" r:id="rId26"/>
    <p:sldId id="339" r:id="rId27"/>
    <p:sldId id="340" r:id="rId28"/>
    <p:sldId id="341" r:id="rId29"/>
    <p:sldId id="342" r:id="rId30"/>
    <p:sldId id="369" r:id="rId31"/>
    <p:sldId id="343" r:id="rId32"/>
    <p:sldId id="344" r:id="rId33"/>
    <p:sldId id="345" r:id="rId34"/>
    <p:sldId id="346" r:id="rId35"/>
    <p:sldId id="347" r:id="rId36"/>
    <p:sldId id="349" r:id="rId37"/>
    <p:sldId id="350" r:id="rId38"/>
    <p:sldId id="352" r:id="rId39"/>
    <p:sldId id="353" r:id="rId40"/>
    <p:sldId id="354" r:id="rId41"/>
    <p:sldId id="355" r:id="rId42"/>
    <p:sldId id="368" r:id="rId43"/>
    <p:sldId id="357" r:id="rId44"/>
    <p:sldId id="359" r:id="rId45"/>
    <p:sldId id="360" r:id="rId46"/>
    <p:sldId id="358" r:id="rId47"/>
    <p:sldId id="361" r:id="rId48"/>
    <p:sldId id="362" r:id="rId49"/>
  </p:sldIdLst>
  <p:sldSz cx="9144000" cy="6858000" type="screen4x3"/>
  <p:notesSz cx="6735763" cy="98663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66CC"/>
    <a:srgbClr val="FF9900"/>
    <a:srgbClr val="6600FF"/>
    <a:srgbClr val="FF99FF"/>
    <a:srgbClr val="FF3300"/>
    <a:srgbClr val="FF3399"/>
    <a:srgbClr val="FFCCFF"/>
    <a:srgbClr val="FFCC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ลักษณะสีปานกลาง 1 - เน้น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ลักษณะสีปานกลาง 4 - เน้น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ลักษณะสีปานกลาง 4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90" autoAdjust="0"/>
    <p:restoredTop sz="49784" autoAdjust="0"/>
  </p:normalViewPr>
  <p:slideViewPr>
    <p:cSldViewPr>
      <p:cViewPr>
        <p:scale>
          <a:sx n="60" d="100"/>
          <a:sy n="60" d="100"/>
        </p:scale>
        <p:origin x="-2322" y="-780"/>
      </p:cViewPr>
      <p:guideLst>
        <p:guide orient="horz" pos="2160"/>
        <p:guide pos="2880"/>
      </p:guideLst>
    </p:cSldViewPr>
  </p:slid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100" d="100"/>
        <a:sy n="100" d="100"/>
      </p:scale>
      <p:origin x="0" y="23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1E579-C137-491F-94C5-14B836AF5B1F}" type="datetimeFigureOut">
              <a:rPr lang="th-TH" smtClean="0"/>
              <a:t>04/11/58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EB251-2986-4215-9F7B-F114575E2C1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8484981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44B1B-7990-48D5-B21B-DD331F30870D}" type="datetimeFigureOut">
              <a:rPr lang="th-TH" smtClean="0"/>
              <a:t>04/11/58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BBE71-133B-4B80-9C0D-45ADC1A2084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572834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ครูอธิบายเนื้อหาที่นักเรียนจะได้เรียนในหน่วยการเรียนรู้ที่ 2 เครื่องดื่มเพื่อสุขภาพ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ตามผังมโนทัศน์สาระการเรียนรู้ ในหนังสือเรียน รายวิชาพื้นฐาน การงานอาชีพและเทคโนโลยี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ม. 2 เล่ม 1  ของบริษัท สำนักพิมพ์วัฒนาพานิช จำกัด ดังนี้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หน่วยการเรียนรู้ที่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 </a:t>
            </a: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เครื่องดื่มเพื่อสุขภาพ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แบ่งเป็น 3 เรื่อง (ครูคลิกเพื่อแสดงทีละเรื่อง) ดังนี้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1. ชนิดของเครื่องดื่มและคุณค่า (แผนที่ 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การประกอบเครื่องดื่มแบบประหยัด (แผนที่ 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3. การตกแต่งและบริการเครื่องดื่ม (แผนที่ 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แบ่งเป็น 2 แผนการจัดการเรียนรู้    			4 ชั่วโมง </a:t>
            </a:r>
          </a:p>
          <a:p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แผนการจัดการเรียนรู้ที่</a:t>
            </a: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 5 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การประกอบเครื่องดื่มเพื่อสุขภาพแบบประหยัด      	</a:t>
            </a: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2  ชั่วโมง</a:t>
            </a:r>
            <a:endParaRPr lang="th-TH" sz="1600" b="0" baseline="0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แผนการจัดการเรียนรู้ที่</a:t>
            </a: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 6 การตกแต่งและบริการ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เครื่องดื่ม 	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           	</a:t>
            </a: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2  ชั่วโมง</a:t>
            </a:r>
            <a:endParaRPr lang="th-TH" sz="1600" b="0" baseline="0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2 เล่ม 1 ข้อ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8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ไม่ถูกต้อง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เพราะการวิเคราะห์งานเป็นการศึกษาข้อมูลเกี่ยวกับลักษณะงานและคุณสมบัติของผู้ปฏิบัติงาน เพื่อนำมาใช้วางแผนในการทำงาน ซึ่งนารีนำผล</a:t>
            </a:r>
            <a:r>
              <a:rPr lang="th-TH" sz="1600" baseline="0" dirty="0" err="1" smtClean="0">
                <a:latin typeface="Angsana New" pitchFamily="18" charset="-34"/>
                <a:cs typeface="Angsana New" pitchFamily="18" charset="-34"/>
              </a:rPr>
              <a:t>เชอร์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รีมาตกแต่งเครื่องดื่ม แสดงว่านารีปฏิบัติผ่านขั้นตอนนี้ไปแล้ว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ไม่ถูกต้อง เพราะการประเมินผลการทำงานเป็นการตรวจสอบผลงานที่ทำแล้วว่าเป็นไปตามวัตถุประสงค์ที่ตั้งไว้หรือไม่ และมีข้อบกพร่องอะไร  ซึ่งนารีนำผล</a:t>
            </a:r>
            <a:r>
              <a:rPr lang="th-TH" sz="1600" baseline="0" dirty="0" err="1" smtClean="0">
                <a:latin typeface="Angsana New" pitchFamily="18" charset="-34"/>
                <a:cs typeface="Angsana New" pitchFamily="18" charset="-34"/>
              </a:rPr>
              <a:t>เชอร์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รีมาตกแต่งเครื่องดื่ม แสดงว่านารียังปฏิบัติงานไม่เสร็จ ดังนั้น นารีจึงไม่ได้ปฏิบัติอยู่ในขั้นตอนนี้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 ไม่ถูกต้อง เพราะการวางแผนในการทำงานเป็นการกำหนดกรอบทำงานไว้ล่วงหน้าว่าจะทำอะไร เมื่อไร ใครทำ และมีวิธีการทำงานอย่างไร ซึ่งนารีนำผล</a:t>
            </a:r>
            <a:r>
              <a:rPr lang="th-TH" sz="1600" baseline="0" dirty="0" err="1" smtClean="0">
                <a:latin typeface="Angsana New" pitchFamily="18" charset="-34"/>
                <a:cs typeface="Angsana New" pitchFamily="18" charset="-34"/>
              </a:rPr>
              <a:t>เชอร์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รีมาตกแต่งเครื่องดื่ม แสดงว่านารีปฏิบัติผ่านขั้นตอนนี้ไปแล้ว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ง ถูกต้อง เพราะการปฏิบัติงานตามลำดับขั้นตอนเป็นการลงมือปฏิบัติงานตามแผนที่วางไว้ เพื่อให้งานสำเร็จ ซึ่งนารีนำผล</a:t>
            </a:r>
            <a:r>
              <a:rPr lang="th-TH" sz="1600" baseline="0" dirty="0" err="1" smtClean="0">
                <a:latin typeface="Angsana New" pitchFamily="18" charset="-34"/>
                <a:cs typeface="Angsana New" pitchFamily="18" charset="-34"/>
              </a:rPr>
              <a:t>เชอร์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รีมาตกแต่งเครื่องดื่ม แสดงว่านารีปฏิบัติอยู่ในขั้นตอนการปฏิบัติงานตามลำดับขั้นตอนของกระบวนการทำงาน</a:t>
            </a: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10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2 เล่ม 1 ข้อ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9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ถูกต้อง เพราะการเคลือบขอบแก้วด้วยเกลือมีลำดับขั้นตอน ได้แก่ ใช้มะนาวผ่าซีก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ถูขอบแก้ว คว่ำแก้วลงบนจานเกลือ ยกแก้วขึ้นและดีดเบา ๆ เพื่อให้เกลือหลุดออกไปบ้าง ดังนั้น ดีดแก้วเบา ๆ จึงเป็นขั้นตอนสุดท้ายของการเคลือบขอบแก้วด้วยเกลือ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ไม่ถูกต้อง เพราะ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การเคลือบขอบแก้วด้วยเกลือมีลำดับขั้นตอน ได้แก่ ใช้มะนาวผ่าซีก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ถูขอบแก้ว คว่ำแก้วลงบนจานเกลือ ยกแก้วขึ้นและดีดเบา ๆ เพื่อให้เกลือหลุดออกไปบ้าง ดังนั้น ใช้มะนาวผ่าซีกถูขอบแก้วจึงเป็นขั้นตอนแรก ไม่ใช่ขั้นตอนสุดท้ายของการเคลือบแก้วด้วยเกลือ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 ไม่ถูกต้อง เพราะ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การเคลือบขอบแก้วด้วยเกลือมีลำดับขั้นตอน ได้แก่ ใช้มะนาวผ่าซีก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ถูขอบแก้ว คว่ำแก้วลงบนจานเกลือ ยกแก้วขึ้นและดีดเบา ๆ เพื่อให้เกลือหลุดออกไปบ้าง ดังนั้น คว่ำปากแก้วลงบนจานเกลือจึงเป็นขั้นตอนที่ 2  ไม่ใช่ขั้นตอนสุดท้ายของการเคลือบแก้วด้วยเกลือ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ง ไม่ถูกต้อง เพราะ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การเคลือบขอบแก้วด้วยเกลือมีลำดับขั้นตอน ได้แก่ ใช้มะนาวผ่าซีก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ถูขอบแก้ว คว่ำแก้วลงบนจานเกลือ ยกแก้วขึ้นและดีดเบา ๆ เพื่อให้เกลือหลุดออกไปบ้าง ซึ่งโรยสีบนปากแก้วที่มีเกลือติดอยู่ไม่ใช่ขั้นตอนของการเคลือบขอบแก้วด้วยเกลือ ดังนั้น คำตอบข้อนี้จึงไม่สัมพันธ์กันกับคำถาม</a:t>
            </a:r>
          </a:p>
          <a:p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11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12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แผนการจัดการเรียนรู้ที่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  5 </a:t>
            </a:r>
            <a:r>
              <a:rPr lang="th-TH" sz="1600" b="1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การประกอบเครื่องดื่มเพื่อสุขภาพแบบประหยัด </a:t>
            </a:r>
            <a:r>
              <a:rPr lang="th-TH" sz="1600" b="1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เวลา  2  ชั่วโมง</a:t>
            </a:r>
            <a:endParaRPr lang="th-TH" sz="1600" b="0" baseline="0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endParaRPr lang="th-TH" sz="1600" b="0" baseline="0" dirty="0" smtClean="0">
              <a:latin typeface="Angsana New" pitchFamily="18" charset="-34"/>
              <a:cs typeface="Angsana New" pitchFamily="18" charset="-34"/>
            </a:endParaRPr>
          </a:p>
          <a:p>
            <a:r>
              <a:rPr lang="th-TH" sz="1600" b="1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1. การประกอบเครื่องดื่มเพื่อสุขภาพแบบประหยัด</a:t>
            </a: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1.1 ชนิดของเครื่องดื่มและคุณค่า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1.2 การเตรียมวัตถุดิบก่อนประกอบเครื่องดื่ม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1.3 อนามัยในการประกอบเครื่องดื่ม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1.4 วิธีการประกอบเครื่องดื่ม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1.5 ตัวอย่างการประกอบเครื่องดื่ม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1.6 สิ่งที่ควรคำนึงในการประกอบเครื่องดื่ม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baseline="0" dirty="0" smtClean="0">
              <a:latin typeface="Angsana New" pitchFamily="18" charset="-34"/>
              <a:cs typeface="Angsana New" pitchFamily="18" charset="-34"/>
            </a:endParaRPr>
          </a:p>
          <a:p>
            <a:r>
              <a:rPr lang="th-TH" sz="1600" spc="-20" baseline="0" dirty="0" smtClean="0">
                <a:latin typeface="Angsana New" pitchFamily="18" charset="-34"/>
                <a:cs typeface="Angsana New" pitchFamily="18" charset="-34"/>
              </a:rPr>
              <a:t>จากหนังสือเรียน รายวิชาพื้นฐาน การงานอาชีพและเทคโนโลยี ม. 2 เล่ม 1 </a:t>
            </a:r>
            <a:r>
              <a:rPr lang="th-TH" sz="1600" b="0" spc="-20" baseline="0" dirty="0" smtClean="0">
                <a:latin typeface="Angsana New" pitchFamily="18" charset="-34"/>
                <a:cs typeface="Angsana New" pitchFamily="18" charset="-34"/>
              </a:rPr>
              <a:t>ของบริษัท สำนักพิมพ์วัฒนาพานิช จำกัด (ใช้คู่กับคู่มือครู แผนการจัดการเรียนรู้ </a:t>
            </a:r>
            <a:r>
              <a:rPr lang="th-TH" sz="1600" spc="-20" baseline="0" dirty="0" smtClean="0">
                <a:latin typeface="Angsana New" pitchFamily="18" charset="-34"/>
                <a:cs typeface="Angsana New" pitchFamily="18" charset="-34"/>
              </a:rPr>
              <a:t>การงานอาชีพและเทคโนโลยี ม. 2 เล่ม 1 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หน่วยการเรียนรู้ที่ 2 เครื่องดื่มเพื่อสุขภาพ</a:t>
            </a: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)</a:t>
            </a:r>
            <a:endParaRPr lang="en-US" sz="160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sz="1600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13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1)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ครูคลิกถามคำถามเพื่อกระตุ้นความคิดและความสนใจของนักเรียน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</a:t>
            </a:r>
            <a:r>
              <a:rPr lang="th-TH" sz="1600" b="1" i="1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แนวคำตอบ</a:t>
            </a:r>
            <a:r>
              <a:rPr lang="en-US" sz="1600" b="1" i="1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: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เลือกประกอบเครื่องดื่มน้ำผลไม้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เพราะมีสารอาหารที่ให้ประโยชน์ต่อร่างกาย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ครูอธิบายเกี่ยวกับการประกอบเครื่องดื่มเพื่อเชื่อมโยงเข้าสู่เนื้อหาที่จะเรียน</a:t>
            </a:r>
            <a:endParaRPr lang="en-US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ครูใช้เวลาในการนำเข้าสู่บทเรียนประมาณ</a:t>
            </a:r>
            <a:r>
              <a:rPr lang="en-US" sz="1600" b="0" dirty="0" smtClean="0">
                <a:latin typeface="Angsana New" pitchFamily="18" charset="-34"/>
                <a:cs typeface="Angsana New" pitchFamily="18" charset="-34"/>
              </a:rPr>
              <a:t> 5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 นาที (หรือให้ครูใช้เวลาตามความเหมาะสม)</a:t>
            </a:r>
            <a:endParaRPr lang="en-US" sz="1600" b="0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14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indent="0">
              <a:buNone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 1 ชนิดของเครื่องดื่มและคุณค่า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1) ครูอธิบายเกี่ยวกับชนิดของเครื่องดื่มและคุณค่า แล้วเปิดโอกาสให้นักเรียนซักถาม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นักเรียนร่วมกันยกตัวอย่างเครื่องดื่มแต่ละประเภท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ครูใช้เวลาในการจัดกิจกรรมการเรียนรู้ประมาณ</a:t>
            </a:r>
            <a:r>
              <a:rPr lang="en-US" sz="1600" b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90 นาที (หรือให้ครูใช้เวลาตามความเหมาะสม)</a:t>
            </a:r>
            <a:endParaRPr lang="en-US" sz="1600" b="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15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indent="0">
              <a:buNone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1.1 ชนิดของเครื่องดื่มและคุณค่า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ครูคลิกเพื่ออธิบายเพิ่มเติมเกี่ยวกับประโยชน์ของเครื่องดื่มที่ไม่มีแอลกอฮอล์ </a:t>
            </a:r>
            <a:r>
              <a:rPr lang="th-TH" sz="1600" dirty="0" smtClean="0">
                <a:effectLst/>
                <a:latin typeface="Angsana New" pitchFamily="18" charset="-34"/>
                <a:ea typeface="Times New Roman"/>
                <a:cs typeface="Angsana New" pitchFamily="18" charset="-34"/>
              </a:rPr>
              <a:t>(ศึกษาจากหนังสือเรียน รายวิชาพื้นฐาน การงานอาชีพและเทคโนโลยี ม. 2 เล่ม 1</a:t>
            </a:r>
            <a:r>
              <a:rPr lang="th-TH" sz="1600" baseline="0" dirty="0" smtClean="0">
                <a:effectLst/>
                <a:latin typeface="Angsana New" pitchFamily="18" charset="-34"/>
                <a:ea typeface="Times New Roman"/>
                <a:cs typeface="Angsana New" pitchFamily="18" charset="-34"/>
              </a:rPr>
              <a:t> หน้า 25–26</a:t>
            </a:r>
            <a:r>
              <a:rPr lang="th-TH" sz="1600" dirty="0" smtClean="0">
                <a:effectLst/>
                <a:latin typeface="Angsana New" pitchFamily="18" charset="-34"/>
                <a:ea typeface="Times New Roman"/>
                <a:cs typeface="Angsana New" pitchFamily="18" charset="-34"/>
              </a:rPr>
              <a:t>)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นักเรียนเล่าประสบการณ์การดื่มเครื่องดื่มที่ไม่มีแอลกอฮอล์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3) นักเรียนอภิปรายสรุปเกี่ยวกับประโยชน์เครื่องดื่มที่ไม่มีแอลกอฮอล์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4)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ระหว่างเรียนให้นักเรียนศึกษาคำอธิบายศัพท์เพิ่มเติมจากอภิธานศัพท์ ได้แก่ สรรพคุณ แอลกอฮอล์ กระดูกพรุน </a:t>
            </a:r>
            <a:r>
              <a:rPr kumimoji="0" lang="th-TH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คอเลสเตอรอล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และ</a:t>
            </a:r>
            <a:r>
              <a:rPr kumimoji="0" lang="th-TH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โรคอัล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ไซ</a:t>
            </a:r>
            <a:r>
              <a:rPr kumimoji="0" lang="th-TH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เมอร์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16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เกมเตือนความจำ (</a:t>
            </a: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Memory Game)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ครูคลิกหมายเลข 1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–6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 ให้นักเรียนจำภาพเครื่องดื่มที่อยู่ภายในของแต่ละหมายเลข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แล้วจับคู่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ภาพที่เหมือนกันว่าอยู่หมายเลขใดบ้าง</a:t>
            </a:r>
            <a:endParaRPr lang="en-US" sz="1600" dirty="0" smtClean="0">
              <a:latin typeface="Angsana New" pitchFamily="18" charset="-34"/>
              <a:cs typeface="Angsana New" pitchFamily="18" charset="-34"/>
            </a:endParaRP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หมายเลข 1 คู่กับ หมายเลข 6 นม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หมายเลข 2 คู่กับ หมายเลข 4 น้ำส้ม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หมายเลข 3 คู่กับ หมายเลข 5 น้ำแอปเปิล</a:t>
            </a:r>
            <a:endParaRPr lang="en-US" sz="1600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17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 ชนิดของเครื่องดื่มและคุณค่า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ครูคลิก</a:t>
            </a:r>
            <a:r>
              <a:rPr kumimoji="0" lang="th-TH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บูรณา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การอาเซียนเกี่ยวกับ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การส่งออกน้ำผลไม้แปรรูปในประเทศสมาชิกอาเซียน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18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 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1.1 ชนิดของเครื่องดื่มและคุณค่า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ครูอธิบายเพิ่มเติมเกี่ยวกับเครื่องดื่มที่มีแอลกอฮอล์ โดย</a:t>
            </a:r>
            <a:r>
              <a:rPr lang="th-TH" sz="1600" dirty="0" err="1" smtClean="0">
                <a:latin typeface="Angsana New" pitchFamily="18" charset="-34"/>
                <a:cs typeface="Angsana New" pitchFamily="18" charset="-34"/>
              </a:rPr>
              <a:t>บูรณา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การวิทยาศาสตร์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เรื่อง คุณสมบัติของเครื่องดื่มชนิดต่าง ๆ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แล้วเปิดโอกาสให้นักเรียนซักถาม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นักเรียนศึกษาเกี่ยวกับเครื่องดื่มที่มีแอลกอฮอล์จากแหล่งการเรียนรู้ต่าง ๆ แล้วอภิปราย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19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ครูให้นักเรียนทำแบบทดสอบก่อนเรียน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(Pre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-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test)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การงานอาชีพและเทคโนโลยี ม. 2 เล่ม 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ของบริษัท สำนักพิมพ์วัฒนาพานิช จำกัด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(การทำแบบทดสอบใน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PowerPoint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อาจใช้เวลามาก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ครูควร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print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ให้นักเรียนทำ แล้วจึงใช้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PowerPoint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ตรวจคำตอบ)</a:t>
            </a:r>
          </a:p>
          <a:p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 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1.1 ชนิดของเครื่องดื่มและคุณค่า</a:t>
            </a:r>
          </a:p>
          <a:p>
            <a:pPr marL="0" indent="0">
              <a:buNone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ครูนำภาพเครื่องดื่มหลากหลายชนิดมาให้นักเรียนดู แล้วสุ่มนักเรียน 3–4 คน สาธิตวิธีการเลือกเครื่องดื่ม</a:t>
            </a:r>
          </a:p>
          <a:p>
            <a:pPr marL="0" indent="0">
              <a:buNone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ครูอธิบายเพิ่มเติมเกี่ยวกับการเลือกบริโภคเครื่องดื่ม </a:t>
            </a:r>
            <a:r>
              <a:rPr lang="th-TH" sz="1600" dirty="0" smtClean="0">
                <a:effectLst/>
                <a:latin typeface="Angsana New" pitchFamily="18" charset="-34"/>
                <a:ea typeface="Times New Roman"/>
                <a:cs typeface="Angsana New" pitchFamily="18" charset="-34"/>
              </a:rPr>
              <a:t>(ศึกษาจากหนังสือเรียน รายวิชาพื้นฐาน การงานอาชีพและเทคโนโลยี ม. 2 เล่ม 1</a:t>
            </a:r>
            <a:r>
              <a:rPr lang="th-TH" sz="1600" baseline="0" dirty="0" smtClean="0">
                <a:effectLst/>
                <a:latin typeface="Angsana New" pitchFamily="18" charset="-34"/>
                <a:ea typeface="Times New Roman"/>
                <a:cs typeface="Angsana New" pitchFamily="18" charset="-34"/>
              </a:rPr>
              <a:t> หน้า 27</a:t>
            </a:r>
            <a:r>
              <a:rPr lang="th-TH" sz="1600" dirty="0" smtClean="0">
                <a:effectLst/>
                <a:latin typeface="Angsana New" pitchFamily="18" charset="-34"/>
                <a:ea typeface="Times New Roman"/>
                <a:cs typeface="Angsana New" pitchFamily="18" charset="-34"/>
              </a:rPr>
              <a:t>)</a:t>
            </a:r>
          </a:p>
          <a:p>
            <a:pPr marL="0" indent="0">
              <a:buNone/>
            </a:pPr>
            <a:r>
              <a:rPr lang="th-TH" sz="1600" dirty="0" smtClean="0">
                <a:effectLst/>
                <a:latin typeface="Angsana New" pitchFamily="18" charset="-34"/>
                <a:cs typeface="Angsana New" pitchFamily="18" charset="-34"/>
              </a:rPr>
              <a:t>3) นักเรียนเขียนแผนที่ความคิดสรุปวิธีการเลือกบริโภคเครื่องดื่ม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4)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ระหว่างเรียนให้นักเรียนศึกษาคำอธิบายศัพท์เพิ่มเติมจากอภิธานศัพท์ ได้แก่ ยีสต์และธัญพืช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20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 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1.1 ชนิดของเครื่องดื่มและคุณค่า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ครูให้นักเรียนปฏิบัติกิจกรรมที่ 13 คุณค่าของเครื่องดื่ม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(ในแบบฝึกทักษะ รายวิชาพื้นฐาน        การงานอาชีพและเทคโนโลยี ม. 2 เล่ม 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indent="0">
              <a:buNone/>
            </a:pPr>
            <a:endParaRPr lang="th-TH" sz="1600" dirty="0" smtClean="0"/>
          </a:p>
          <a:p>
            <a:pPr marL="0" indent="0">
              <a:buNone/>
            </a:pPr>
            <a:endParaRPr lang="th-TH" sz="1600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21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en-US" sz="1600" b="1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1.2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การเตรียมวัตถุดิบก่อนประกอบเครื่องดื่ม</a:t>
            </a:r>
          </a:p>
          <a:p>
            <a:pPr marL="0" indent="0">
              <a:buNone/>
            </a:pP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1) 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ครูถามคำถามคำถามเพื่อตรวจสอบความเข้าใจของนักเรียน เช่น การเตรียมวัตถุดิบก่อนประกอบเครื่องดื่มมีผลดีอย่างไร</a:t>
            </a:r>
          </a:p>
          <a:p>
            <a:pPr marL="0" indent="0">
              <a:buNone/>
            </a:pP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1600" b="1" i="1" baseline="0" dirty="0" smtClean="0">
                <a:latin typeface="Angsana New" pitchFamily="18" charset="-34"/>
                <a:cs typeface="Angsana New" pitchFamily="18" charset="-34"/>
              </a:rPr>
              <a:t>แนวคำตอบ</a:t>
            </a:r>
            <a:r>
              <a:rPr lang="en-US" sz="1600" b="1" i="1" baseline="0" dirty="0" smtClean="0"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ทำให้สะดวกรวดเร็วในการประกอบเครื่องดื่ม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2) ครูคลิกเพื่ออธิบายเพิ่มเติมเกี่ยวกับการเตรียมวัตถุดิบก่อนประกอบเครื่องดื่ม </a:t>
            </a:r>
            <a:r>
              <a:rPr lang="th-TH" sz="1600" dirty="0" smtClean="0">
                <a:effectLst/>
                <a:latin typeface="Angsana New" pitchFamily="18" charset="-34"/>
                <a:ea typeface="Times New Roman"/>
                <a:cs typeface="Angsana New" pitchFamily="18" charset="-34"/>
              </a:rPr>
              <a:t>(ศึกษาจากหนังสือเรียน รายวิชาพื้นฐาน การงานอาชีพและเทคโนโลยี ม. 2 เล่ม 1</a:t>
            </a:r>
            <a:r>
              <a:rPr lang="th-TH" sz="1600" baseline="0" dirty="0" smtClean="0">
                <a:effectLst/>
                <a:latin typeface="Angsana New" pitchFamily="18" charset="-34"/>
                <a:ea typeface="Times New Roman"/>
                <a:cs typeface="Angsana New" pitchFamily="18" charset="-34"/>
              </a:rPr>
              <a:t> หน้า 28</a:t>
            </a:r>
            <a:r>
              <a:rPr lang="th-TH" sz="1600" dirty="0" smtClean="0">
                <a:effectLst/>
                <a:latin typeface="Angsana New" pitchFamily="18" charset="-34"/>
                <a:ea typeface="Times New Roman"/>
                <a:cs typeface="Angsana New" pitchFamily="18" charset="-34"/>
              </a:rPr>
              <a:t>)</a:t>
            </a:r>
            <a:endParaRPr lang="th-TH" sz="1600" b="0" baseline="0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2) นักเรียนร่วมกันสรุปความรู้เกี่ยวกับการเตรียมวัตถุดิบก่อนประกอบเครื่องดื่ม</a:t>
            </a: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22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en-US" sz="1600" b="1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1.2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การเตรียมวัตถุดิบก่อนประกอบเครื่องดื่ม</a:t>
            </a:r>
          </a:p>
          <a:p>
            <a:pPr marL="0" indent="0">
              <a:buNone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ครูฝึกความคล่องในการคิดของนักเรียน โดยบอกภาชนะและเครื่องใช้ที่ใช้ในการประกอบเครื่องดื่มให้</a:t>
            </a:r>
            <a:r>
              <a:rPr lang="th-TH" sz="1600" dirty="0" err="1" smtClean="0">
                <a:latin typeface="Angsana New" pitchFamily="18" charset="-34"/>
                <a:cs typeface="Angsana New" pitchFamily="18" charset="-34"/>
              </a:rPr>
              <a:t>ได้มาก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ที่สุดในเวลา 3 นาที</a:t>
            </a:r>
          </a:p>
          <a:p>
            <a:pPr marL="0" indent="0">
              <a:buNone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ครูคลิกแสดงภาพภาชนะและเครื่องใช้ในการประกอบเครื่องดื่ม แล้วอธิบายเพิ่มเติม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3) นักเรียนอาสาสมัครสาธิตวิธีการใช้ภาชนะและเครื่องใช้ในการประกอบเครื่องดื่ม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4)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ระหว่างเรียนให้นักเรียนศึกษาคำอธิบายศัพท์เพิ่มเติมจากอภิธานศัพท์ ได้แก่ วัตถุดิบ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 smtClean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23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en-US" sz="1600" b="1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1.2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การเตรียมวัตถุดิบก่อนประกอบเครื่องดื่ม</a:t>
            </a:r>
          </a:p>
          <a:p>
            <a:pPr marL="0" indent="0">
              <a:buNone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ครูให้นักเรียนปฏิบัติกิจกรรมที่ 14 เตรียมการอย่างไรดี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(ในแบบฝึกทักษะ รายวิชาพื้นฐาน การงานอาชีพและเทคโนโลยี ม. 2 เล่ม 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indent="0">
              <a:buNone/>
            </a:pPr>
            <a:endParaRPr lang="th-TH" sz="1600" dirty="0" smtClean="0"/>
          </a:p>
          <a:p>
            <a:pPr marL="0" indent="0">
              <a:buNone/>
            </a:pPr>
            <a:endParaRPr lang="th-TH" sz="1600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24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1600" b="1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1.3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อนามัยในการประกอบเครื่องดื่ม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ครูถามคำถามเพื่อให้นักเรียนคิดวิเคราะห์ เช่น การปฏิบัติตามหลักอนามัยในการประกอบเครื่องดื่มจะส่งผลต่อผู้บริโภคอย่างไร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1600" b="1" i="1" dirty="0" smtClean="0">
                <a:latin typeface="Angsana New" pitchFamily="18" charset="-34"/>
                <a:cs typeface="Angsana New" pitchFamily="18" charset="-34"/>
              </a:rPr>
              <a:t>แนวคำตอบ</a:t>
            </a:r>
            <a:r>
              <a:rPr lang="en-US" sz="1600" b="1" i="1" dirty="0" smtClean="0"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ทำให้ผู้บริโภคได้ดื่มเครื่องดื่มที่สะอาด</a:t>
            </a:r>
            <a:endParaRPr lang="en-US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)</a:t>
            </a:r>
            <a:r>
              <a:rPr lang="en-US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ครูอธิบายเกี่ยวกับอนามัยในการประกอบเครื่องดื่ม โดย</a:t>
            </a:r>
            <a:r>
              <a:rPr lang="th-TH" sz="1600" baseline="0" dirty="0" err="1" smtClean="0">
                <a:latin typeface="Angsana New" pitchFamily="18" charset="-34"/>
                <a:cs typeface="Angsana New" pitchFamily="18" charset="-34"/>
              </a:rPr>
              <a:t>บูรณา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การสุขศึกษาฯ เรื่อง สุขอนามัยของผู้ประกอบเครื่องดื่ม</a:t>
            </a:r>
          </a:p>
          <a:p>
            <a:pPr marL="0" indent="0">
              <a:buNone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3) นักเรียนร่วมกันอภิปรายเกี่ยวกับอนามัยในการประกอบเครื่องดื่มของผู้ประกอบเครื่องดื่ม แล้วสรุป</a:t>
            </a: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25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1600" b="1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1.3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อนามัยในการประกอบเครื่องดื่ม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ครูสาธิตวิธีการทำความสะอาดภาชนะและเครื่องใช้ และการทำความสะอาดสถานที่ที่ประกอบเครื่องดื่ม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แล้วเปิดโอกาสให้นักเรียนซักถาม</a:t>
            </a:r>
          </a:p>
          <a:p>
            <a:pPr marL="0" indent="0">
              <a:buNone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นักเรียนสาธิตการทำความสะอาดภาชนะและเครื่องใช้ และการทำความสะอาดสถานที่ที่ประกอบเครื่องดื่ม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แล้ว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บอกผลที่เกิดขึ้นจากการสาธิต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26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1600" b="1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1.3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อนามัยในการประกอบเครื่องดื่ม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ครูให้นักเรียนปฏิบัติกิจกรรมที่ 15 สังเกตผู้ค้า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(ในแบบฝึกทักษะ รายวิชาพื้นฐาน การงานอาชีพและเทคโนโลยี ม. 2 เล่ม 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27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1600" b="1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1.4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วิธีการประกอบเครื่องดื่ม</a:t>
            </a:r>
          </a:p>
          <a:p>
            <a:pPr marL="0" indent="0">
              <a:buNone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ครูคลิกเพื่ออธิบายเกี่ยวกับวิธีการประกอบเครื่องดื่มตามขั้นตอนของกระบวนการทำงาน แล้วเปิดโอกาสให้นักเรียนซักถาม</a:t>
            </a:r>
          </a:p>
          <a:p>
            <a:pPr marL="0" indent="0">
              <a:buNone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นักเรียนศึกษาวิธีการประกอบเครื่องดื่มจากแหล่งการเรียนรู้ต่าง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ๆ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3)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ครูให้นักเรียนปฏิบัติกิจกรรมที่ 16 ประกอบเครื่องดื่ม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(ในแบบฝึกทักษะ รายวิชาพื้นฐาน การงานอาชีพและเทคโนโลยี ม. 2 เล่ม 1)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28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1600" b="1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1.4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วิธีการประกอบเครื่องดื่ม</a:t>
            </a:r>
          </a:p>
          <a:p>
            <a:pPr marL="0" indent="0">
              <a:buNone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นักเรียนระดมสมองเกี่ยวกับการเตรียมผักและผลไม้เพื่อประกอบเครื่องดื่ม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แล้วสรุปผล</a:t>
            </a:r>
          </a:p>
          <a:p>
            <a:pPr marL="0" indent="0">
              <a:buNone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2)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 ครูถามคำถามเพื่อให้นักเรียนคิดวิเคราะห์ เช่น ถ้าจะทำน้ำใบเตย นักเรียนจะเลือกการเตรียมด้วยวิธีใด</a:t>
            </a:r>
          </a:p>
          <a:p>
            <a:pPr marL="0" indent="0">
              <a:buNone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1600" b="1" i="1" dirty="0" smtClean="0">
                <a:latin typeface="Angsana New" pitchFamily="18" charset="-34"/>
                <a:cs typeface="Angsana New" pitchFamily="18" charset="-34"/>
              </a:rPr>
              <a:t>แนวคำตอบ</a:t>
            </a:r>
            <a:r>
              <a:rPr lang="en-US" sz="1600" b="1" i="1" dirty="0" smtClean="0"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การต้ม เพราะความร้อนจะทำให้ใบเตยมีกลิ่นหอมขึ้น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29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2 เล่ม 1 ข้อ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 ถูกต้อง เพราะน้ำขิง น้ำ</a:t>
            </a:r>
            <a:r>
              <a:rPr lang="th-TH" sz="1600" dirty="0" err="1" smtClean="0">
                <a:latin typeface="Angsana New" pitchFamily="18" charset="-34"/>
                <a:cs typeface="Angsana New" pitchFamily="18" charset="-34"/>
              </a:rPr>
              <a:t>บีท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รูท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และน้ำฟักทองเป็นเครื่องดื่มประเภทน้ำผัก ซึ่งเป็นอาหารเสริมแทนผักสดและมีประโยชน์ในการลดความเสี่ยงของการเกิดโรคหลอดเลือดหัวใจ ดังนั้น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น้ำขิง   น้ำ</a:t>
            </a:r>
            <a:r>
              <a:rPr lang="th-TH" sz="1600" dirty="0" err="1" smtClean="0">
                <a:latin typeface="Angsana New" pitchFamily="18" charset="-34"/>
                <a:cs typeface="Angsana New" pitchFamily="18" charset="-34"/>
              </a:rPr>
              <a:t>บีท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รูท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และน้ำฟักทองจึงเป็นเครื่องดื่มที่ช่วยลดความเสี่ยงของการเกิดโรคหลอดเลือดหัวใจ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 ไม่ถูกต้อง เพราะน้ำส้ม น้ำแตงโม และน้ำสับปะรดเป็นเครื่องดื่มประเภทน้ำผลไม้ ซึ่งให้วิตามินและเกลือแร่ที่เป็นประโยชน์ต่อร่างกาย ดังนั้น น้ำส้ม น้ำแตงโม และน้ำสับปะรดจึงไม่ใช่เครื่องดื่มที่ช่วยลดความเสี่ยงของการเกิดโรคหลอดเลือดหัวใจ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 ไม่ถูกต้อง เพราะนมสดเป็นเครื่องดื่มที่ช่วยเสริมสร้างแคลเซียมและป้องกันโรคกระดูกพรุน ส่วนน้ำอ้อยและน้ำสต</a:t>
            </a:r>
            <a:r>
              <a:rPr lang="th-TH" sz="1600" baseline="0" dirty="0" err="1" smtClean="0">
                <a:latin typeface="Angsana New" pitchFamily="18" charset="-34"/>
                <a:cs typeface="Angsana New" pitchFamily="18" charset="-34"/>
              </a:rPr>
              <a:t>รอว์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เบอร์รีเป็นเครื่องดื่มประเภทน้ำผลไม้ที่ให้วิตามินและเกลือแร่ที่เป็นประโยชน์ต่อร่างกาย ดังนั้น นมสด น้ำอ้อย และน้ำสต</a:t>
            </a:r>
            <a:r>
              <a:rPr lang="th-TH" sz="1600" baseline="0" dirty="0" err="1" smtClean="0">
                <a:latin typeface="Angsana New" pitchFamily="18" charset="-34"/>
                <a:cs typeface="Angsana New" pitchFamily="18" charset="-34"/>
              </a:rPr>
              <a:t>รอว์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เบอร์รีจึงไม่ใช่เครื่องดื่มที่ช่วยลดความเสี่ยงของการเกิดโรคหลอดเลือดหัวใจ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ง ไม่ถูกต้อง เพราะชาใบหม่อนเป็นเครื่องดื่มที่ช่วยให้สมองสดชื่น ส่วนน้ำกระเจี๊ยบและน้ำเก๊กฮวยเป็นเครื่องดื่มประเภทน้ำสมุนไพรที่ช่วยแก้กระหาย ลดอาการร้อนใน ดังนั้น ชาใบหม่อน น้ำกระเจี๊ยบ และน้ำเก๊กฮวยจึงไม่ใช่เครื่องดื่มที่ช่วยลดความเสี่ยงของการเกิดโรคหลอดเลือดหัวใจ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baseline="0" dirty="0" smtClean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ครูคลิกเพื่ออธิบายเกี่ยวกับวิธีการประกอบเครื่องดื่ม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2) ครูคลิก 1. การทำน้ำมะนาว เพื่อเชื่อมโยงข้อมูลหน้า 31–34 แล้วอธิบายเพิ่มเติม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3) ครูคลิก 2. การทำน้ำมะเขือเทศ เพื่อเชื่อมโยงข้อมูลในหน้า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35</a:t>
            </a:r>
            <a:r>
              <a:rPr lang="en-US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–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38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แล้วอธิบายเพิ่มเติม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4) ครูคลิก 3. การทำน้ำผักและผลไม้รวม เพื่อเชื่อมโยงข้อมูลในหน้า 39–43 แล้วอธิบายเพิ่มเติม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5) ครูคลิก ไป เพื่อเชื่อมโยงหัวข้อต่อไปในหน้า 44</a:t>
            </a: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30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(น้ำมะนาว)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นักเรียนแบ่งกลุ่ม วิเคราะห์งานการทำน้ำมะนาว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ครูคลิกเพื่ออธิบายเกี่ยวกับการประกอบเครื่องดื่ม (น้ำมะนาว) ตามขั้นตอนการวิเคราะห์งาน</a:t>
            </a: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31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(น้ำมะนาว)</a:t>
            </a:r>
          </a:p>
          <a:p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1) นักเรียนร่วมกันวางแผนการประกอบเครื่องดื่ม (น้ำมะนาว) โดยเขียนเป็นแผนที่ความคิด</a:t>
            </a:r>
          </a:p>
          <a:p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2)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ครูคลิกแผนที่ความคิดการวางแผนในการทำงาน แล้วให้นักเรียนตรวจสอบความถูกต้อง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32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(น้ำมะนาว)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ครูคลิกขั้นตอนที่ 3 การปฏิบัติงานตามลำดับขั้นตอน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แล้วอธิบายเพิ่มเติม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(</a:t>
            </a:r>
            <a:r>
              <a:rPr lang="th-TH" sz="1600" dirty="0" smtClean="0">
                <a:effectLst/>
                <a:latin typeface="Angsana New" pitchFamily="18" charset="-34"/>
                <a:ea typeface="Times New Roman"/>
                <a:cs typeface="Angsana New" pitchFamily="18" charset="-34"/>
              </a:rPr>
              <a:t>ศึกษาจากหนังสือเรียน รายวิชาพื้นฐาน การงานอาชีพและเทคโนโลยี ม. 2 เล่ม 1</a:t>
            </a:r>
            <a:r>
              <a:rPr lang="th-TH" sz="1600" baseline="0" dirty="0" smtClean="0">
                <a:effectLst/>
                <a:latin typeface="Angsana New" pitchFamily="18" charset="-34"/>
                <a:ea typeface="Times New Roman"/>
                <a:cs typeface="Angsana New" pitchFamily="18" charset="-34"/>
              </a:rPr>
              <a:t> หน้า 31</a:t>
            </a:r>
            <a:r>
              <a:rPr lang="th-TH" sz="1600" dirty="0" smtClean="0">
                <a:effectLst/>
                <a:latin typeface="Angsana New" pitchFamily="18" charset="-34"/>
                <a:ea typeface="Times New Roman"/>
                <a:cs typeface="Angsana New" pitchFamily="18" charset="-34"/>
              </a:rPr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ครูสาธิตการทำน้ำมะนาวตามขั้นตอน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โดย</a:t>
            </a:r>
            <a:r>
              <a:rPr lang="th-TH" sz="1600" baseline="0" dirty="0" err="1" smtClean="0">
                <a:latin typeface="Angsana New" pitchFamily="18" charset="-34"/>
                <a:cs typeface="Angsana New" pitchFamily="18" charset="-34"/>
              </a:rPr>
              <a:t>บูรณา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การสุขศึกษาฯ เรื่อง โภชนาการในเครื่องดื่ม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3)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นักเรียนแบ่งกลุ่ม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ช่วยกันประกอบเครื่องดื่ม (น้ำมะนาว) ตามลำดับขั้นตอนที่วางแผนไว้</a:t>
            </a:r>
          </a:p>
          <a:p>
            <a:pPr marL="0" indent="0">
              <a:buNone/>
            </a:pP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33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(น้ำมะนาว)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ครูอธิบายวิธีการประเมินผลการประกอบเครื่องดื่ม (น้ำมะนาว)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นักเรียนร่วมกันประเมินผลการทำงาน โดยการชิมรสชาติน้ำมะนาวที่ปรุงขึ้นและปรับปรุงข้อบกพร่อง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3) ครูคลิกคำถามเพื่อตรวจสอบความเข้าใจของนักเรียน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1600" b="1" i="1" dirty="0" smtClean="0">
                <a:latin typeface="Angsana New" pitchFamily="18" charset="-34"/>
                <a:cs typeface="Angsana New" pitchFamily="18" charset="-34"/>
              </a:rPr>
              <a:t>แนวคำตอบ</a:t>
            </a:r>
            <a:r>
              <a:rPr lang="en-US" sz="1600" b="1" i="1" dirty="0" smtClean="0"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เห็นด้วย เพราะน้ำมะนาวมีวิตามินซีสูง ซึ่งจะช่วยสร้างภูมิคุ้มกันให้ร่างกาย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4) ครูคลิก กลับ เพื่อเชื่อมโยงหัวข้อต่อไปในหน้า 30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34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(น้ำมะเขือเทศ)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1) ครูคลิกเพื่ออธิบายเกี่ยวกับการประกอบเครื่องดื่ม (น้ำมะเขือเทศ)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ตามขั้นตอนการวิเคราะห์งาน</a:t>
            </a:r>
            <a:endParaRPr lang="en-US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นักเรียนแบ่งกลุ่ม ศึกษาวิธีการประกอบเครื่องดื่ม (น้ำมะเขือเทศ) ตามกระบวนการทำงานจากแหล่งการเรียนรู้ต่าง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ๆ เช่น ห้องสมุด อินเทอร์เน็ต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35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(น้ำมะเขือเทศ)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ครูสุ่มถามนักเรียนเกี่ยวกับวัตถุดิบในการประกอบเครื่องดื่ม (น้ำมะเขือเทศ)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นักเรียนร่วมกันวางแผนการทำงานโดยสร้างเป็นแผนที่ความคิด</a:t>
            </a:r>
            <a:endParaRPr lang="en-US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3) ครูคลิกแผนที่ความคิด แล้วให้นักเรียนตรวจสอบความถูกต้อง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36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(น้ำมะเขือเทศ)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1) นักเรียนแบ่งกลุ่ม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ช่วยกันประกอบเครื่องดื่ม (น้ำมะเขือเทศ) ตามลำดับขั้นตอนที่วางแผนไว้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ครูคลิกเพื่ออธิบายเพิ่มเติมการประกอบเครื่องดื่ม (น้ำมะเขือเทศ) แล้วให้นักเรียนซักถามข้อสงสัย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37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(น้ำมะเขือเทศ)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ครูให้นักเรียนสรุปผลการประกอบเครื่องดื่ม (น้ำมะเขือเทศ) 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แล้วคลิกเพื่ออธิบายเพิ่มเติมเกี่ยวกับการประเมินผลการทำงาน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นักเรียน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ชิมรสชาติน้ำมะเขือเทศที่ปรุงขึ้นและปรับปรุงข้อบกพร่อง</a:t>
            </a:r>
            <a:endParaRPr lang="en-US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3) ครูประเมินผลการทำงานของนักเรียน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โดยสังเกตการปฏิบัติงานและผลงานของนักเรียนพร้อมทั้งอธิบายเพิ่มเติม โดย</a:t>
            </a:r>
            <a:r>
              <a:rPr lang="th-TH" sz="1600" baseline="0" dirty="0" err="1" smtClean="0">
                <a:latin typeface="Angsana New" pitchFamily="18" charset="-34"/>
                <a:cs typeface="Angsana New" pitchFamily="18" charset="-34"/>
              </a:rPr>
              <a:t>บูรณา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การคณิตศาสตร์เรื่อง การตวงปริมาณวัตถุดิบ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4) ครูคลิก กลับ เพื่อเชื่อมโยงหัวข้อต่อไปในหน้า 30</a:t>
            </a:r>
          </a:p>
          <a:p>
            <a:pPr marL="0" indent="0">
              <a:buNone/>
            </a:pP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38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(น้ำผักและผลไม้รวม)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ครูสุ่มถามนักเรียนเกี่ยวกับการประกอบเครื่องดื่ม (น้ำผักและผลไม้รวม) แล้วแสดงความคิดเห็น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ครูคลิกเพื่ออธิบายเพิ่มเติมเกี่ยวกับการประกอบเครื่องดื่ม (น้ำผักและผลไม้รวม)โดย</a:t>
            </a:r>
            <a:r>
              <a:rPr lang="th-TH" sz="160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บูรณา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  สุขศึกษาฯ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เรื่อง วิตามินและเกลือแร่ในน้ำผลไม้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3)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นักเรียนแบ่งกลุ่ม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ศึกษาวิธีการประกอบเครื่องดื่ม (น้ำผักและผลไม้รวม) ตามกระบวนการทำงานจากแหล่งการเรียนรู้ต่าง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ๆ เช่น ห้องสมุด อินเทอร์เน็ต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39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2 เล่ม 1 ข้อ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2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ถูกต้อง เพราะผลไม้สด ใหม่ และสะอาดเป็นผลไม้ที่มีวิตามินสูงและรสชาติดี แต่ถ้าเก็บผลไม้ไว้หลายวันจะทำให้คุณค่าอาหารลดลงและรสชาติเปลี่ยนแปลง ดังนั้น การประกอบน้ำผลไม้โดยใช้ผลไม้สด ใหม่ และสะอาดจึงเป็นวิธีการที่ช่วยให้ได้คุณค่าอาหารสูงและมีรสชาติดี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ข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ไม่ถูกต้อง เพราะล้างผลไม้ให้สะอาดเป็นวิธีการที่ควรปฏิบัติในการประกอบน้ำผลไม้ แต่การปอกเปลือกผลไม้ก่อนไม่จำเป็นต้องปฏิบัติเสมอไป เนื่องจากผลไม้บางชนิด เช่น สต</a:t>
            </a:r>
            <a:r>
              <a:rPr lang="th-TH" sz="1600" baseline="0" dirty="0" err="1" smtClean="0">
                <a:latin typeface="Angsana New" pitchFamily="18" charset="-34"/>
                <a:cs typeface="Angsana New" pitchFamily="18" charset="-34"/>
              </a:rPr>
              <a:t>รอว์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เบอร์รี ฝรั่ง รับประทานได้ทั้งเปลือก ถ้าปอกเปลือกอาจทำให้สูญเสียวิตามินและรสชาติ ดังนั้น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การประกอบน้ำผลไม้โดยล้างผลไม้ให้สะอาด แล้วปอกเปลือกก่อนจึงไม่ใช่วิธีการที่ช่วยให้ได้คุณค่าอาหารสูงและมีรสชาติดี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 ไม่ถูกต้อง เพราะหั่นผลไม้เป็นชิ้นเล็ก ๆ ก่อนใส่ในเครื่องปั่นเป็นวิธีที่ปฏิบัติตามขั้นตอนทั่วไปของการประกอบน้ำผลไม้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ซึ่งไม่ได้ช่วยให้น้ำผลไม้มีคุณค่าอาหารสูงและมีรสชาติดี ดังนั้น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การประกอบน้ำผลไม้โดยหั่นผลไม้เป็นชิ้นเล็ก ๆ ก่อนใส่ในเครื่องปั่นจึงไม่ใช่วิธีการที่ช่วยให้ได้คุณค่าอาหารสูงและมีรสชาติดี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ง ไม่ถูกต้อง เพราะใช้ผลไม้ที่ออกตามฤดูกาลเป็นการปฏิบัติที่ช่วยลดต้นทุนในการประกอบน้ำผลไม้ ซึ่งสามารถซื้อวัตถุดิบได้ราคาถูก ส่วนผลไม้ที่ปราศจากสารเคมีเป็นการช่วยลดขั้นตอนในการทำความสะอาดผลไม้ และช่วยให้ผู้บริโภคมีความปลอดภัยมากขึ้น ดังนั้น การประกอบน้ำผลไม้โดยใช้ผลไม้ที่ออกตามฤดูกาลและปราศจากสารเคมี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จึงไม่ใช่วิธีการที่ช่วยให้ได้คุณค่าอาหารสูงและมีรสชาติดี</a:t>
            </a:r>
          </a:p>
          <a:p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(น้ำผักและผลไม้รวม)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ครูให้นักเรียนแสดงความคิดเห็นเกี่ยวกับการวางแผนในการทำงาน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นักเรียนร่วมกันวางแผนการประกอบเครื่องดื่ม (น้ำผักและผลไม้รวม) โดยสร้างแผนที่ความคิด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3) ครูคลิกแผนที่ความคิด แล้วให้นักเรียนตรวจสอบความถูกต้อง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40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(น้ำผักและผลไม้รวม)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1) ครูคลิกแสดงการปฏิบัติงานประกอบน้ำผักและผลไม้รวมตามลำดับขั้นตอน พร้อมกับสาธิตให้นักเรียนดูทีละขั้นตอน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2) ครูอธิบายเกี่ยวกับความปลอดภัยในการใช้อุปกรณ์ไฟฟ้าเพื่อประกอบเครื่องดื่ม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3) นักเรียนแบ่งกลุ่ม จัดเตรียมวัตถุดิบ ภาชนะและเครื่องใช้ในการประกอบเครื่องดื่ม (น้ำผักและผลไม้รวม) แล้วปฏิบัติงานตามลำดับขั้นตอน โดยคำนึงถึงบทบาทหน้าที่ที่ได้รับมอบหมาย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41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(น้ำผักและผลไม้รวม)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effectLst/>
                <a:latin typeface="Angsana New" pitchFamily="18" charset="-34"/>
                <a:ea typeface="Times New Roman"/>
                <a:cs typeface="Angsana New" pitchFamily="18" charset="-34"/>
              </a:rPr>
              <a:t>ครูนำวิดีโอแสดงวิธีการทำน้ำผักและผลไม้รวมมาให้นักเรียนดูและแสดงความคิดเห็น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b="1" baseline="0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42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(น้ำผักและผลไม้รวม)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ครูให้นักเรียนแบ่งกลุ่ม ชิมรสชาติการทำน้ำผักและผลไม้รวมของเพื่อนกลุ่มอื่น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ๆ แล้วนำมาเปรียบเทียบความแตกต่าง 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ครูคลิกเพื่ออธิบายเพิ่มเติมเกี่ยวกับการประเมินผลการประกอบเครื่องดื่ม (น้ำผักและผลไม้รวม)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3) นักเรียนร่วมกันประเมินผลการทำงาน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โดยพิจารณาจากวิธีการปฏิบัติงานและผลงานที่ได้ว่าตรงกับวัตถุประสงค์ที่ตั้งไว้หรือไม่ โดยมีครูเสนอแนะเพิ่มเติมให้สมบูรณ์ยิ่งขึ้น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4) ครูคลิก กลับ เพื่อเชื่อมโยงหัวข้อต่อไปในหน้า 30</a:t>
            </a:r>
          </a:p>
          <a:p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43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ครูคลิกเรื่องน่ารู้ แล้วให้นักเรียนอ่านเพื่อเสริมความรู้ในบทเรียน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44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ครูคลิก</a:t>
            </a:r>
            <a:r>
              <a:rPr kumimoji="0" lang="th-TH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บูรณา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การอาเซียนเกี่ยวกับ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เครื่องดื่มในประเทศสมาชิกอาเซียน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45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en-US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1.6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สิ่งที่</a:t>
            </a:r>
            <a:r>
              <a:rPr lang="th-TH" sz="1600" b="1" baseline="0" smtClean="0">
                <a:latin typeface="Angsana New" pitchFamily="18" charset="-34"/>
                <a:cs typeface="Angsana New" pitchFamily="18" charset="-34"/>
              </a:rPr>
              <a:t>ควรคำนึงใน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การประกอบเครื่องดื่ม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1) นักเรียนแบ่งกลุ่ม ร่วมกันอภิปรายเกี่ยวกับสิ่งที่ควรคำนึงถึงในการประกอบเครื่องดื่มและสรุปผล แล้วส่งตัวแทนนำเสนอผลการสรุป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2) ครูคลิกเพื่ออธิบายเพิ่มเติมเกี่ยวกับสิ่งที่ควรคำนึงในการประกอบเครื่องดื่ม โดย</a:t>
            </a:r>
            <a:r>
              <a:rPr lang="th-TH" sz="1600" b="0" baseline="0" dirty="0" err="1" smtClean="0">
                <a:latin typeface="Angsana New" pitchFamily="18" charset="-34"/>
                <a:cs typeface="Angsana New" pitchFamily="18" charset="-34"/>
              </a:rPr>
              <a:t>บูรณา</a:t>
            </a: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การวิทยาศาสตร์เรื่อง การเกิดปฏิกิริยาของสสาร</a:t>
            </a: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46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ครูคลิกเพื่อถามคำถามทบทวนความรู้ของนักเรียน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2) ครูคลิกเฉลยแนวคำตอบ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47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นักเรียนร่วมกันสรุปความรู้เกี่ยวกับการประกอบเครื่องดื่มเพื่อสุขภาพแบบประหยัด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ครูคลิกเพื่อสรุปความรู้เรื่อง การประกอบเครื่องดื่มเพื่อสุขภาพแบบประหยัด และให้ความรู้เสริมในส่วนที่นักเรียนสรุปไม่ถูกต้อง</a:t>
            </a:r>
          </a:p>
          <a:p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ครูใช้เวลาในการสรุปประมาณ</a:t>
            </a:r>
            <a:r>
              <a:rPr lang="en-US" sz="1600" b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10 นาที (หรือให้ครูใช้เวลาตามความเหมาะสม)</a:t>
            </a:r>
            <a:endParaRPr lang="en-US" sz="1600" b="0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48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2 เล่ม 1 ข้อ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3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ไม่ถูกต้อง เพราะส้มเป็นผลไม้ที่ต้องบีบหรือคั้น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ส่วนฝรั่งต้องปั่นหรือบดก่อนนำไปประกอบเครื่องดื่ม ดังนั้น ส้มและฝรั่งจึงไม่ใช่ผักและผลไม้กลุ่มที่ต้องต้มก่อนที่จะนำไปประกอบเครื่องดื่ม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ถูกต้อง เพราะแห้วและมะตูมเป็นผลไม้ดิบ ซึ่งต้องต้มให้สุกก่อนที่จะใช้ประกอบเครื่องดื่ม ดังนั้น แห้วและมะตูมจึงเป็นผักและผลไม้กลุ่มที่ต้องต้มก่อนที่จะนำไปประกอบเครื่องดื่ม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 ไม่ถูกต้อง เพราะแค</a:t>
            </a:r>
            <a:r>
              <a:rPr lang="th-TH" sz="1600" baseline="0" dirty="0" err="1" smtClean="0">
                <a:latin typeface="Angsana New" pitchFamily="18" charset="-34"/>
                <a:cs typeface="Angsana New" pitchFamily="18" charset="-34"/>
              </a:rPr>
              <a:t>รอต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เป็นผัก ซึ่งต้องปั่นหรือบดก่อนนำไปประกอบเครื่องดื่ม ส่วน</a:t>
            </a:r>
            <a:r>
              <a:rPr lang="th-TH" sz="1600" baseline="0" dirty="0" err="1" smtClean="0">
                <a:latin typeface="Angsana New" pitchFamily="18" charset="-34"/>
                <a:cs typeface="Angsana New" pitchFamily="18" charset="-34"/>
              </a:rPr>
              <a:t>เชอร์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รีเป็นผลไม้ที่นำไปประกอบเครื่องดื่มได้ทันทีหลังจากล้างแล้ว ดังนั้น แค</a:t>
            </a:r>
            <a:r>
              <a:rPr lang="th-TH" sz="1600" baseline="0" dirty="0" err="1" smtClean="0">
                <a:latin typeface="Angsana New" pitchFamily="18" charset="-34"/>
                <a:cs typeface="Angsana New" pitchFamily="18" charset="-34"/>
              </a:rPr>
              <a:t>รอต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และ</a:t>
            </a:r>
            <a:r>
              <a:rPr lang="th-TH" sz="1600" baseline="0" dirty="0" err="1" smtClean="0">
                <a:latin typeface="Angsana New" pitchFamily="18" charset="-34"/>
                <a:cs typeface="Angsana New" pitchFamily="18" charset="-34"/>
              </a:rPr>
              <a:t>เชอร์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รีไม่ใช่ผักและผลไม้กลุ่มที่ต้องต้มก่อนที่จะนำไปประกอบเครื่องดื่ม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ง ไม่ถูกต้อง เพราะแตงโมเป็นผลไม้ที่นำไปประกอบเครื่องดื่มได้ทันทีหลังจากตัดเป็นชิ้นส่วนแล้ว ส่วนแตงไทยต้องนำไปปั่นหรือบดก่อนนำไปประกอบเครื่องดื่ม ดังนั้น แตงโมและแตงไทยจึงไม่ใช่ผักและผลไม้กลุ่มที่ต้องต้มก่อนที่จะนำไปประกอบเครื่องดื่ม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baseline="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baseline="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) ครูให้นักเรียนทำแบบทดสอบก่อนเรียน การงานอาชีพและเทคโนโลยี ม. 2 เล่ม 1 ข้อ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4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ไม่ถูกต้อง เพราะคนน้ำตาลทรายกับน้ำจนละลายเป็นการทำน้ำให้มีรสหวาน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ไม่ใช่วิธีการทำน้ำเชื่อม ซึ่งต้องมีความเข้มข้นมากกว่า ดังนั้น คนน้ำตาลทรายกับน้ำจนละลายจึงไม่ใช่วิธีการทำน้ำเชื่อมที่เป็นส่วนผสมของเครื่องดื่ม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ไม่ถูกต้อง เพราะน้ำเชื่อมทำจากน้ำตาลทรายกับน้ำ ไม่มีเกลือเป็นส่วนผสม ดังนั้น คนน้ำตาลทรายกับน้ำและน้ำเกลือจนละลายจึงไม่ใช่วิธีการทำน้ำเชื่อมที่เป็นส่วนผสมของเครื่องดื่ม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 ไม่ถูกต้อง เพราะน้ำเชื่อมมีวิธีการทำ คือ ผสมน้ำตาลทรายกับน้ำใส่หม้อ ตั้งไฟ คนให้ละลาย เคี่ยวต่อไปประมาณ 10 นาที ยกลง แล้วปล่อยทิ้งไว้ให้เย็น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 ดังนั้น ผสมน้ำตาลทรายกับน้ำในหม้อ ตั้งไฟ เคี่ยวจนเหนียว จึงไม่ใช่วิธีการทำน้ำเชื่อมที่เป็นส่วนผสมของเครื่องดื่ม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ง ถูกต้อง เพราะน้ำเชื่อมมีวิธีการทำ คือ ผสมน้ำตาลทรายกับน้ำใส่หม้อ ตั้งไฟ คนให้ละลาย เคี่ยวต่อไปประมาณ 10 นาที ยกลง แล้วปล่อยทิ้งไว้ให้เย็น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 ดังนั้น ผสมน้ำตาลทรายกับน้ำในหม้อ ตั้งไฟ คนให้ละลาย เคี่ยวต่อไป 10 นาที จึงเป็นวิธีการทำน้ำเชื่อมที่เป็นส่วนผสมของเครื่องดื่ม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  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2 เล่ม 1 ข้อ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5</a:t>
            </a:r>
          </a:p>
          <a:p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ไม่ถูกต้อง เพราะจอ</a:t>
            </a:r>
            <a:r>
              <a:rPr lang="th-TH" sz="1600" dirty="0" err="1" smtClean="0">
                <a:latin typeface="Angsana New" pitchFamily="18" charset="-34"/>
                <a:cs typeface="Angsana New" pitchFamily="18" charset="-34"/>
              </a:rPr>
              <a:t>ยดื่ม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นมถั่วเหลืองทุกเช้า แสดงว่าจอ</a:t>
            </a:r>
            <a:r>
              <a:rPr lang="th-TH" sz="1600" dirty="0" err="1" smtClean="0">
                <a:latin typeface="Angsana New" pitchFamily="18" charset="-34"/>
                <a:cs typeface="Angsana New" pitchFamily="18" charset="-34"/>
              </a:rPr>
              <a:t>ยเลือก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เครื่องดื่มที่มีคุณค่าทางโภชนาการ คือ โปรตีนและแคลเซียม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ซึ่งเป็นการบริโภคเครื่องดื่มที่เหมาะสม แต่คำตอบนี้ไม่สัมพันธ์กันกับคำถาม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ถูกต้อง เพราะจ้อยดื่มกาแฟดำวันละ 2 แก้ว แสดงว่าจ้อยเลือกเครื่องดื่มที่มีส่วนผสมของกาเฟอีน ซึ่งอาจส่งผลให้ความดันโลหิตสูงหรือนอนไม่หลับ ดังนั้น จ้อยดื่มกาแฟดำวันละ 2 แก้ว  จึงเป็นการบริโภคเครื่องดื่มที่ไม่เหมาะสม แต่คำตอบนี้สัมพันธ์กันกับคำถาม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 ไม่ถูกต้อง เพราะจ่อยดื่มน้ำผลไม้คั้นสดทุกวัน แสดงว่าจ่อยเลือกเครื่องดื่มที่มีคุณค่าทางโภชนาการ คือ วิตามิน ซึ่งเป็นการเลือกเครื่องดื่มที่เหมาะสม แต่คำตอบนี้ไม่สัมพันธ์กันกับคำถาม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ง ไม่ถูกต้อง เพราะ</a:t>
            </a:r>
            <a:r>
              <a:rPr lang="th-TH" sz="1600" baseline="0" dirty="0" err="1" smtClean="0">
                <a:latin typeface="Angsana New" pitchFamily="18" charset="-34"/>
                <a:cs typeface="Angsana New" pitchFamily="18" charset="-34"/>
              </a:rPr>
              <a:t>จ๊อยดื่ม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น้ำต้มสุกประมาณวันละ 7–8 แก้ว แสดง</a:t>
            </a:r>
            <a:r>
              <a:rPr lang="th-TH" sz="1600" baseline="0" dirty="0" err="1" smtClean="0">
                <a:latin typeface="Angsana New" pitchFamily="18" charset="-34"/>
                <a:cs typeface="Angsana New" pitchFamily="18" charset="-34"/>
              </a:rPr>
              <a:t>ว่าจ๊อย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ปฏิบัติตามหลักสุขบัญญัติแห่งชาติ ซึ่งเป็นการเลือกบริโภคเครื่องดื่มที่เหมาะสม แต่คำตอบนี้ไม่สัมพันธ์กันกับคำถาม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</a:p>
          <a:p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2 เล่ม 1 ข้อ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6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ไม่ถูกต้อง เพราะตามวิธีการประกอบเครื่องดื่ม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การเติมน้ำอุ่นจะทำให้เครื่องดื่มเจือจางและใสขึ้น ดังนั้น ถ้าต้องการให้น้ำมะเขือเทศมีความเข้มข้นจึงไม่ควรเติมน้ำอุ่นครึ่งแก้ว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ไม่ถูกต้อง เพราะ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ตามวิธีการประกอบเครื่องดื่ม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การเติมเกลือจะทำให้เครื่องดื่มมีรสชาติเค็มเพิ่มขึ้น ดังนั้น ถ้าต้องการให้น้ำมะเขือเทศมีความเข้มข้นจึงไม่ควรเติมเกลือลงไปครึ่งช้อนชา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 ถูกต้อง เพราะ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ตามวิธีการประกอบเครื่องดื่ม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การเติมเนื้อผักหรือผลไม้ลงไปแล้วปั่นให้ละเอียดจะทำให้เครื่องดื่มมีความเข้มข้นมากขึ้น ดังนั้น ถ้าต้องการให้น้ำมะเขือเทศมีความเข้มข้นจึงควรเติมมะเขือเทศลงไปแล้วปั่นให้ละเอียด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ง ไม่ถูกต้อง เพราะ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ตามวิธีการประกอบเครื่องดื่ม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การเติมน้ำเชื่อมแล้วบีบมะนาวใส่ลงไปเล็กน้อยเป็นวิธีการปรับปรุงรสชาติของเครื่องดื่ม  ดังนั้น ถ้าต้องการให้น้ำมะเขือเทศมีความเข้มข้นจึงไม่ควรเติมน้ำเชื่อมแล้วบีบมะนาวใส่ลงไปเล็กน้อย</a:t>
            </a:r>
          </a:p>
          <a:p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2 เล่ม 1 ข้อ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ไม่ถูกต้อง เพราะการทำน้ำผักและผลไม้รวมมีลำดับขั้นตอน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ได้แก่ เตรียมวัตถุดิบโดยล้างผักและผลไม้ให้สะอาด นำผักและผลไม้ใส่เครื่องปั่นแล้วปั่นให้ละเอียด และเทน้ำผักและผลไม้รวมใส่แก้ว แล้วตกแต่งให้สวยงาม ซึ่งล้างผักและผลไม้ให้สะอาดเป็นขั้นตอนแรก ไม่ใช่ขั้นตอนที่ 2 ของการทำน้ำผักและผลไม้รวม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ถูกต้อง เพราะ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การทำน้ำผักและผลไม้รวมมีลำดับขั้นตอน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ได้แก่ เตรียมวัตถุดิบโดยล้างผักและผลไม้ให้สะอาด นำผักและผลไม้ใส่เครื่องปั่นแล้วปั่นให้ละเอียด และเทน้ำผักและผลไม้รวมใส่แก้ว แล้วตกแต่งให้สวยงาม ซึ่งนำผักและผลไม้ไปปั่นให้ละเอียดเป็นขั้นตอนที่ 2 ของการทำน้ำผักและผลไม้รวม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 ไม่ถูกต้อง เพราะ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การทำน้ำผักและผลไม้รวมมีลำดับขั้นตอน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ได้แก่ เตรียมวัตถุดิบโดยล้างผักและผลไม้ให้สะอาด นำผักและผลไม้ใส่เครื่องปั่นแล้วปั่นให้ละเอียด และเทน้ำผักและผลไม้รวมใส่แก้ว แล้วตกแต่งให้สวยงาม ซึ่งกรองน้ำผักและผลไม้ด้วยผ้าขาวบางไม่ใช่ขั้นตอนการทำน้ำผักและผลไม้รวม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ง ไม่ถูกต้อง เพราะ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การทำน้ำผักและผลไม้รวมมีลำดับขั้นตอน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ได้แก่ เตรียมวัตถุดิบโดยล้างผักและผลไม้ให้สะอาด นำผักและผลไม้ใส่เครื่องปั่นแล้วปั่นให้ละเอียด และเทน้ำผักและผลไม้รวมใส่แก้ว แล้วตกแต่งให้สวยงาม ซึ่งการเติมน้ำเชื่อมหรือน้ำมะนาวลงไปตามความชอบไม่ใช่ขั้นตอนของการทำน้ำผักและผลไม้รวม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04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8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9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08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5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41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6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9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3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28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B7FA8-C63F-4C9F-B9D1-8A203DE5EA1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A4B3F-3B32-4817-BC80-FD14A161928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4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4.jpeg"/><Relationship Id="rId9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tiff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tiff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6.jpeg"/><Relationship Id="rId10" Type="http://schemas.openxmlformats.org/officeDocument/2006/relationships/image" Target="../media/image4.jpeg"/><Relationship Id="rId4" Type="http://schemas.openxmlformats.org/officeDocument/2006/relationships/image" Target="../media/image25.jpeg"/><Relationship Id="rId9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openxmlformats.org/officeDocument/2006/relationships/image" Target="../media/image4.jpeg"/><Relationship Id="rId4" Type="http://schemas.openxmlformats.org/officeDocument/2006/relationships/image" Target="../media/image29.jpeg"/><Relationship Id="rId9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38.jpg"/><Relationship Id="rId3" Type="http://schemas.openxmlformats.org/officeDocument/2006/relationships/image" Target="../media/image2.jpg"/><Relationship Id="rId7" Type="http://schemas.openxmlformats.org/officeDocument/2006/relationships/image" Target="../media/image35.tiff"/><Relationship Id="rId12" Type="http://schemas.openxmlformats.org/officeDocument/2006/relationships/slide" Target="slide4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9.xml"/><Relationship Id="rId11" Type="http://schemas.openxmlformats.org/officeDocument/2006/relationships/image" Target="../media/image19.png"/><Relationship Id="rId5" Type="http://schemas.openxmlformats.org/officeDocument/2006/relationships/slide" Target="slide35.xml"/><Relationship Id="rId10" Type="http://schemas.microsoft.com/office/2007/relationships/hdphoto" Target="../media/hdphoto9.wdp"/><Relationship Id="rId4" Type="http://schemas.openxmlformats.org/officeDocument/2006/relationships/slide" Target="slide31.xml"/><Relationship Id="rId9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41.png"/><Relationship Id="rId7" Type="http://schemas.openxmlformats.org/officeDocument/2006/relationships/slide" Target="slide30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9.jpeg"/><Relationship Id="rId4" Type="http://schemas.openxmlformats.org/officeDocument/2006/relationships/image" Target="../media/image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slide" Target="slid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0.wdp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slide" Target="slide30.xml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" t="5435" r="1977" b="1424"/>
          <a:stretch/>
        </p:blipFill>
        <p:spPr>
          <a:xfrm>
            <a:off x="0" y="1556792"/>
            <a:ext cx="9107488" cy="5288444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46504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1</a:t>
            </a:fld>
            <a:endParaRPr lang="th-TH" sz="14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1348983" y="841215"/>
            <a:ext cx="6084168" cy="1261589"/>
          </a:xfrm>
          <a:prstGeom prst="rect">
            <a:avLst/>
          </a:prstGeom>
          <a:solidFill>
            <a:srgbClr val="FF9933">
              <a:alpha val="59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611560" y="548680"/>
            <a:ext cx="4421156" cy="9233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th-TH" sz="54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หน่วยการเรียนรู้ที่ </a:t>
            </a:r>
            <a:r>
              <a:rPr lang="th-TH" sz="54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2</a:t>
            </a:r>
            <a:endParaRPr lang="th-TH" sz="54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9" name="Oval 4"/>
          <p:cNvSpPr/>
          <p:nvPr/>
        </p:nvSpPr>
        <p:spPr>
          <a:xfrm>
            <a:off x="3147606" y="4059764"/>
            <a:ext cx="2856090" cy="1296144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เครื่องดื่ม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เพื่อสุขภาพ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sp>
        <p:nvSpPr>
          <p:cNvPr id="30" name="Rounded Rectangle 9"/>
          <p:cNvSpPr/>
          <p:nvPr/>
        </p:nvSpPr>
        <p:spPr>
          <a:xfrm>
            <a:off x="6084168" y="5182890"/>
            <a:ext cx="2697967" cy="1126430"/>
          </a:xfrm>
          <a:prstGeom prst="roundRect">
            <a:avLst/>
          </a:prstGeom>
          <a:solidFill>
            <a:srgbClr val="9966F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การประกอบเครื่องดื่มแบบประหยัด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1" name="Rounded Rectangle 10"/>
          <p:cNvSpPr/>
          <p:nvPr/>
        </p:nvSpPr>
        <p:spPr>
          <a:xfrm>
            <a:off x="428423" y="5156454"/>
            <a:ext cx="2592288" cy="1152127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การตกแต่ง           และบริการเครื่องดื่ม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2" name="Rounded Rectangle 8"/>
          <p:cNvSpPr/>
          <p:nvPr/>
        </p:nvSpPr>
        <p:spPr>
          <a:xfrm>
            <a:off x="3367811" y="2420889"/>
            <a:ext cx="2432315" cy="1152127"/>
          </a:xfrm>
          <a:prstGeom prst="roundRect">
            <a:avLst/>
          </a:prstGeom>
          <a:solidFill>
            <a:srgbClr val="FF66CC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rtDeco"/>
          </a:sp3d>
        </p:spPr>
        <p:txBody>
          <a:bodyPr rtlCol="0" anchor="ctr"/>
          <a:lstStyle/>
          <a:p>
            <a:pPr algn="ctr">
              <a:defRPr/>
            </a:pPr>
            <a:r>
              <a:rPr lang="th-TH" sz="3200" b="1" kern="0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ชนิดของเครื่องดื่มและ</a:t>
            </a:r>
            <a:r>
              <a:rPr lang="th-TH" sz="3200" b="1" kern="0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คุณค่า</a:t>
            </a:r>
            <a:endParaRPr lang="th-TH" sz="3200" b="1" kern="0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4" name="ลูกศรขวาท้ายขีด 33"/>
          <p:cNvSpPr/>
          <p:nvPr/>
        </p:nvSpPr>
        <p:spPr>
          <a:xfrm rot="16200000">
            <a:off x="4307958" y="3507683"/>
            <a:ext cx="504054" cy="456088"/>
          </a:xfrm>
          <a:prstGeom prst="striped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ลูกศรขวาท้ายขีด 34"/>
          <p:cNvSpPr/>
          <p:nvPr/>
        </p:nvSpPr>
        <p:spPr>
          <a:xfrm rot="8596341">
            <a:off x="2777415" y="4933983"/>
            <a:ext cx="504054" cy="456088"/>
          </a:xfrm>
          <a:prstGeom prst="striped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ลูกศรขวาท้ายขีด 35"/>
          <p:cNvSpPr/>
          <p:nvPr/>
        </p:nvSpPr>
        <p:spPr>
          <a:xfrm rot="2293107">
            <a:off x="5883198" y="4954104"/>
            <a:ext cx="504054" cy="456088"/>
          </a:xfrm>
          <a:prstGeom prst="striped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879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2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8" grpId="2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4" grpId="0" animBg="1"/>
      <p:bldP spid="35" grpId="0" animBg="1"/>
      <p:bldP spid="3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63688" y="750872"/>
            <a:ext cx="5904656" cy="1236882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ถูกต้อง เพราะการปฏิบัติงานตามลำดับขั้นตอนเป็นการลงมือปฏิบัติงานตามแผนที่วางไว้ เพื่อให้งานสำเร็จ ซึ่งนารีนำผล</a:t>
            </a:r>
            <a:r>
              <a:rPr lang="th-TH" sz="2400" dirty="0" err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เชอร์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รีมา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ตกแต่งเครื่องดื่ม แสดงว่านารีปฏิบัติอยู่ในขั้นตอนการปฏิบัติงานตามลำดับขั้นตอนของกระบวนการ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ทำงาน</a:t>
            </a:r>
            <a:endParaRPr lang="th-TH" sz="24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447616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pPr/>
              <a:t>10</a:t>
            </a:fld>
            <a:endParaRPr lang="th-TH" sz="1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9712" y="750872"/>
            <a:ext cx="5904656" cy="11918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i="1" dirty="0" smtClean="0">
                <a:latin typeface="Angsana New" pitchFamily="18" charset="-34"/>
                <a:cs typeface="Angsana New" pitchFamily="18" charset="-34"/>
              </a:rPr>
              <a:t>“</a:t>
            </a:r>
            <a:r>
              <a:rPr lang="th-TH" sz="3200" i="1" dirty="0">
                <a:latin typeface="Angsana New" pitchFamily="18" charset="-34"/>
                <a:cs typeface="Angsana New" pitchFamily="18" charset="-34"/>
              </a:rPr>
              <a:t>นารีนำผล</a:t>
            </a:r>
            <a:r>
              <a:rPr lang="th-TH" sz="3200" i="1" dirty="0" err="1" smtClean="0">
                <a:latin typeface="Angsana New" pitchFamily="18" charset="-34"/>
                <a:cs typeface="Angsana New" pitchFamily="18" charset="-34"/>
              </a:rPr>
              <a:t>เชอร์</a:t>
            </a:r>
            <a:r>
              <a:rPr lang="th-TH" sz="3200" i="1" dirty="0" smtClean="0">
                <a:latin typeface="Angsana New" pitchFamily="18" charset="-34"/>
                <a:cs typeface="Angsana New" pitchFamily="18" charset="-34"/>
              </a:rPr>
              <a:t>รีมา</a:t>
            </a:r>
            <a:r>
              <a:rPr lang="th-TH" sz="3200" i="1" dirty="0">
                <a:latin typeface="Angsana New" pitchFamily="18" charset="-34"/>
                <a:cs typeface="Angsana New" pitchFamily="18" charset="-34"/>
              </a:rPr>
              <a:t>ตกแต่งเครื่องดื่ม”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นารี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ปฏิบัติ</a:t>
            </a:r>
            <a:endParaRPr lang="th-TH" sz="3200" i="1" dirty="0" smtClean="0">
              <a:latin typeface="Angsana New" pitchFamily="18" charset="-34"/>
              <a:cs typeface="Angsana New" pitchFamily="18" charset="-34"/>
            </a:endParaRPr>
          </a:p>
          <a:p>
            <a:r>
              <a:rPr lang="th-TH" sz="3200" b="1" i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i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อยู่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ในขั้นตอนใดของกระบวนการทำงาน</a:t>
            </a:r>
          </a:p>
        </p:txBody>
      </p:sp>
      <p:sp>
        <p:nvSpPr>
          <p:cNvPr id="15" name="Rectangle 4"/>
          <p:cNvSpPr/>
          <p:nvPr/>
        </p:nvSpPr>
        <p:spPr>
          <a:xfrm>
            <a:off x="2195736" y="2257708"/>
            <a:ext cx="3691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 การวิเคราะห์งาน</a:t>
            </a:r>
          </a:p>
        </p:txBody>
      </p:sp>
      <p:sp>
        <p:nvSpPr>
          <p:cNvPr id="16" name="Rectangle 5"/>
          <p:cNvSpPr/>
          <p:nvPr/>
        </p:nvSpPr>
        <p:spPr>
          <a:xfrm>
            <a:off x="2236490" y="3481844"/>
            <a:ext cx="37004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ค  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การ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วางแผนในการ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ทำงาน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2241170" y="4129916"/>
            <a:ext cx="3691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ง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 การปฏิบัติงานตามลำดับขั้นตอน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Rectangle 7"/>
          <p:cNvSpPr/>
          <p:nvPr/>
        </p:nvSpPr>
        <p:spPr>
          <a:xfrm>
            <a:off x="2195736" y="2833772"/>
            <a:ext cx="37004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ข   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การ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ประเมินผลการ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ทำงาน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Oval 9"/>
          <p:cNvSpPr/>
          <p:nvPr/>
        </p:nvSpPr>
        <p:spPr>
          <a:xfrm>
            <a:off x="2201860" y="4201924"/>
            <a:ext cx="425924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3" name="รูปภาพ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12" name="Oval 9"/>
          <p:cNvSpPr/>
          <p:nvPr/>
        </p:nvSpPr>
        <p:spPr>
          <a:xfrm>
            <a:off x="1331640" y="1124744"/>
            <a:ext cx="576064" cy="635251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8.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107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0" grpId="0" animBg="1"/>
      <p:bldP spid="30" grpId="1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75656" y="980728"/>
            <a:ext cx="6840760" cy="646986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 ถูกต้อง เพราะการเคลือบขอบแก้วด้วยเกลือมีลำดับขั้นตอน ได้แก่ ใช้มะนาวผ่า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ซีกถู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ขอบแก้ว คว่ำแก้วลงบนจานเกลือ ยกแก้วขึ้นและดีดเบา ๆ เพื่อให้เกลือหลุดออกไปบ้าง ดังนั้น ดีดแก้วเบา ๆ จึงเป็นขั้นตอนสุดท้ายของการเคลือบขอบแก้วด้วยเกลือ</a:t>
            </a:r>
          </a:p>
        </p:txBody>
      </p:sp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447616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pPr/>
              <a:t>11</a:t>
            </a:fld>
            <a:endParaRPr lang="th-TH" sz="1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02313" y="980728"/>
            <a:ext cx="6614103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ข้อ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ใดเป็นขั้นตอนสุดท้ายของการเคลือบขอบ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แก้วด้วย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เกลือ</a:t>
            </a:r>
          </a:p>
        </p:txBody>
      </p:sp>
      <p:sp>
        <p:nvSpPr>
          <p:cNvPr id="24" name="Rectangle 4"/>
          <p:cNvSpPr/>
          <p:nvPr/>
        </p:nvSpPr>
        <p:spPr>
          <a:xfrm>
            <a:off x="1754344" y="2041684"/>
            <a:ext cx="353773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ดีดแก้วเบา ๆ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5" name="Rectangle 5"/>
          <p:cNvSpPr/>
          <p:nvPr/>
        </p:nvSpPr>
        <p:spPr>
          <a:xfrm>
            <a:off x="1754343" y="2689756"/>
            <a:ext cx="353773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ข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ใช้มะนาวผ่าซีกถูขอบแก้ว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6" name="Rectangle 6"/>
          <p:cNvSpPr/>
          <p:nvPr/>
        </p:nvSpPr>
        <p:spPr>
          <a:xfrm>
            <a:off x="1754345" y="3985900"/>
            <a:ext cx="353773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ง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โรยสีบนปากแก้วที่มีเกลือติดอยู่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7" name="Rectangle 7"/>
          <p:cNvSpPr/>
          <p:nvPr/>
        </p:nvSpPr>
        <p:spPr>
          <a:xfrm>
            <a:off x="1754344" y="3336162"/>
            <a:ext cx="353773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คว่ำปากแก้วลงบนจานเกลือ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8" name="Oval 8"/>
          <p:cNvSpPr/>
          <p:nvPr/>
        </p:nvSpPr>
        <p:spPr>
          <a:xfrm>
            <a:off x="1702313" y="2118238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12" name="Oval 9"/>
          <p:cNvSpPr/>
          <p:nvPr/>
        </p:nvSpPr>
        <p:spPr>
          <a:xfrm>
            <a:off x="1043608" y="1022949"/>
            <a:ext cx="576064" cy="635251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9.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5726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0" grpId="0" animBg="1"/>
      <p:bldP spid="30" grpId="1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23728" y="919353"/>
            <a:ext cx="4536504" cy="646986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 ถูกต้อง เพราะการจับแก้วใส่เครื่องดื่มที่ถูกวิธีควรจับด้วยมือขวาบริเวณส่วนกลางหรือส่วนล่าง ซึ่งสมใจใช้มือจับส่วนบนของแก้วเครื่องดื่มเป็นการปฏิบัติ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ที่ผิดวิธี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แสดงว่าสมใจบริการเครื่องดื่มไม่เหมาะสม แต่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คำตอบนี้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สัมพันธ์กันกับคำถาม</a:t>
            </a:r>
            <a:endParaRPr lang="th-TH" sz="2400" dirty="0">
              <a:solidFill>
                <a:schemeClr val="tx1"/>
              </a:solidFill>
            </a:endParaRPr>
          </a:p>
        </p:txBody>
      </p:sp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447616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pPr/>
              <a:t>12</a:t>
            </a:fld>
            <a:endParaRPr lang="th-TH" sz="1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87530" y="910838"/>
            <a:ext cx="4372702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ใคร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บริการเครื่องดื่ม</a:t>
            </a:r>
            <a:r>
              <a:rPr lang="th-TH" sz="3200" i="1" dirty="0">
                <a:latin typeface="Angsana New" pitchFamily="18" charset="-34"/>
                <a:cs typeface="Angsana New" pitchFamily="18" charset="-34"/>
              </a:rPr>
              <a:t>ไม่เหมาะสม</a:t>
            </a:r>
            <a:endParaRPr lang="en-US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4" name="Rectangle 4"/>
          <p:cNvSpPr/>
          <p:nvPr/>
        </p:nvSpPr>
        <p:spPr>
          <a:xfrm>
            <a:off x="2270779" y="1915671"/>
            <a:ext cx="4626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ดิลก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ยกถาดระดับเอวขณะ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บริการ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5" name="Rectangle 5"/>
          <p:cNvSpPr/>
          <p:nvPr/>
        </p:nvSpPr>
        <p:spPr>
          <a:xfrm>
            <a:off x="2307205" y="2545740"/>
            <a:ext cx="4626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ข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สมบัติ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จัดแก้วเครื่องดื่ม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ใส่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ถาดแต่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พอควร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6" name="Rectangle 6"/>
          <p:cNvSpPr/>
          <p:nvPr/>
        </p:nvSpPr>
        <p:spPr>
          <a:xfrm>
            <a:off x="2324970" y="3201426"/>
            <a:ext cx="4626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สมใจ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ใช้มือจับ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ส่วนบนของ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แก้ว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เครื่องดื่ม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7" name="Rectangle 7"/>
          <p:cNvSpPr/>
          <p:nvPr/>
        </p:nvSpPr>
        <p:spPr>
          <a:xfrm>
            <a:off x="2270779" y="3841884"/>
            <a:ext cx="4626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ง 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ไฉไล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มองไป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ข้างหน้าขณะบริการเครื่องดื่ม       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8" name="Oval 9"/>
          <p:cNvSpPr/>
          <p:nvPr/>
        </p:nvSpPr>
        <p:spPr>
          <a:xfrm>
            <a:off x="2267744" y="3288613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Oval 9"/>
          <p:cNvSpPr/>
          <p:nvPr/>
        </p:nvSpPr>
        <p:spPr>
          <a:xfrm>
            <a:off x="1475656" y="908720"/>
            <a:ext cx="736656" cy="720081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spc="-3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10.</a:t>
            </a:r>
            <a:endParaRPr lang="th-TH" sz="3200" b="1" spc="-30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5726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0" grpId="0" animBg="1"/>
      <p:bldP spid="30" grpId="1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13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0" y="1340768"/>
            <a:ext cx="9144000" cy="1080120"/>
          </a:xfrm>
          <a:prstGeom prst="rect">
            <a:avLst/>
          </a:prstGeom>
          <a:solidFill>
            <a:srgbClr val="FF6699"/>
          </a:solidFill>
          <a:ln w="11429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/>
              <a:ea typeface="+mn-ea"/>
              <a:cs typeface="Angsana New"/>
            </a:endParaRPr>
          </a:p>
        </p:txBody>
      </p:sp>
      <p:sp>
        <p:nvSpPr>
          <p:cNvPr id="13" name="ชื่อเรื่อง 1"/>
          <p:cNvSpPr txBox="1">
            <a:spLocks/>
          </p:cNvSpPr>
          <p:nvPr/>
        </p:nvSpPr>
        <p:spPr>
          <a:xfrm>
            <a:off x="307032" y="404664"/>
            <a:ext cx="8153400" cy="9906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   </a:t>
            </a:r>
            <a:r>
              <a:rPr lang="th-TH" sz="4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การงานอาชีพและเทคโนโลยี ม. 2 เล่ม 1</a:t>
            </a:r>
            <a:endParaRPr lang="th-TH" sz="4800" b="1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ตัวแทนเนื้อหา 2"/>
          <p:cNvSpPr txBox="1">
            <a:spLocks/>
          </p:cNvSpPr>
          <p:nvPr/>
        </p:nvSpPr>
        <p:spPr>
          <a:xfrm>
            <a:off x="1504787" y="1340768"/>
            <a:ext cx="6120680" cy="108023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หน่วยการเรียนรู้ที่ 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เครื่องดื่มเพื่อสุขภาพ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39552" y="3356992"/>
            <a:ext cx="39604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3600" b="1" dirty="0" smtClean="0">
                <a:solidFill>
                  <a:srgbClr val="6600FF"/>
                </a:solidFill>
                <a:effectLst>
                  <a:glow rad="101600">
                    <a:schemeClr val="bg1">
                      <a:lumMod val="75000"/>
                      <a:alpha val="40000"/>
                    </a:schemeClr>
                  </a:glow>
                </a:effectLst>
                <a:latin typeface="Angsana New" pitchFamily="18" charset="-34"/>
                <a:cs typeface="Angsana New" pitchFamily="18" charset="-34"/>
              </a:rPr>
              <a:t>แผนการจัดการ</a:t>
            </a:r>
            <a:r>
              <a:rPr lang="th-TH" sz="3600" b="1" dirty="0">
                <a:solidFill>
                  <a:srgbClr val="6600FF"/>
                </a:solidFill>
                <a:effectLst>
                  <a:glow rad="101600">
                    <a:schemeClr val="bg1">
                      <a:lumMod val="75000"/>
                      <a:alpha val="40000"/>
                    </a:schemeClr>
                  </a:glow>
                </a:effectLst>
                <a:latin typeface="Angsana New" pitchFamily="18" charset="-34"/>
                <a:cs typeface="Angsana New" pitchFamily="18" charset="-34"/>
              </a:rPr>
              <a:t>เรียนรู้ที่ </a:t>
            </a:r>
            <a:r>
              <a:rPr lang="th-TH" sz="3600" b="1" dirty="0" smtClean="0">
                <a:solidFill>
                  <a:srgbClr val="6600FF"/>
                </a:solidFill>
                <a:effectLst>
                  <a:glow rad="101600">
                    <a:schemeClr val="bg1">
                      <a:lumMod val="75000"/>
                      <a:alpha val="40000"/>
                    </a:schemeClr>
                  </a:glow>
                </a:effectLst>
                <a:latin typeface="Angsana New" pitchFamily="18" charset="-34"/>
                <a:cs typeface="Angsana New" pitchFamily="18" charset="-34"/>
              </a:rPr>
              <a:t>5  </a:t>
            </a:r>
          </a:p>
          <a:p>
            <a:pPr lvl="0" algn="ctr"/>
            <a:r>
              <a:rPr lang="th-TH" sz="3600" b="1" dirty="0" smtClean="0">
                <a:solidFill>
                  <a:srgbClr val="0070C0"/>
                </a:solidFill>
                <a:effectLst>
                  <a:glow rad="101600">
                    <a:schemeClr val="bg1">
                      <a:lumMod val="75000"/>
                      <a:alpha val="40000"/>
                    </a:schemeClr>
                  </a:glow>
                </a:effectLst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b="1" dirty="0" smtClean="0">
                <a:solidFill>
                  <a:srgbClr val="00B050"/>
                </a:solidFill>
                <a:effectLst>
                  <a:glow rad="101600">
                    <a:schemeClr val="bg1">
                      <a:lumMod val="75000"/>
                      <a:alpha val="40000"/>
                    </a:schemeClr>
                  </a:glo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</a:t>
            </a:r>
          </a:p>
          <a:p>
            <a:pPr lvl="0" algn="ctr"/>
            <a:r>
              <a:rPr lang="th-TH" sz="3600" b="1" dirty="0" smtClean="0">
                <a:solidFill>
                  <a:srgbClr val="00B050"/>
                </a:solidFill>
                <a:effectLst>
                  <a:glow rad="101600">
                    <a:schemeClr val="bg1">
                      <a:lumMod val="75000"/>
                      <a:alpha val="40000"/>
                    </a:schemeClr>
                  </a:glow>
                </a:effectLst>
                <a:latin typeface="Angsana New" pitchFamily="18" charset="-34"/>
                <a:cs typeface="Angsana New" pitchFamily="18" charset="-34"/>
              </a:rPr>
              <a:t>เพื่อสุขภาพแบบประหยัด</a:t>
            </a:r>
            <a:endParaRPr lang="th-TH" sz="3600" b="1" dirty="0">
              <a:solidFill>
                <a:srgbClr val="00B050"/>
              </a:solidFill>
              <a:effectLst>
                <a:glow rad="101600">
                  <a:schemeClr val="bg1">
                    <a:lumMod val="75000"/>
                    <a:alpha val="40000"/>
                  </a:schemeClr>
                </a:glow>
              </a:effectLst>
              <a:latin typeface="Angsana New" pitchFamily="18" charset="-34"/>
              <a:cs typeface="Angsana New" pitchFamily="18" charset="-34"/>
            </a:endParaRPr>
          </a:p>
          <a:p>
            <a:pPr lvl="0" algn="ctr"/>
            <a:r>
              <a:rPr lang="th-TH" sz="3600" b="1" dirty="0">
                <a:solidFill>
                  <a:srgbClr val="0070C0"/>
                </a:solidFill>
                <a:effectLst>
                  <a:glow rad="101600">
                    <a:schemeClr val="bg1">
                      <a:lumMod val="75000"/>
                      <a:alpha val="40000"/>
                    </a:schemeClr>
                  </a:glow>
                </a:effectLst>
                <a:latin typeface="Angsana New" pitchFamily="18" charset="-34"/>
                <a:cs typeface="Angsana New" pitchFamily="18" charset="-34"/>
              </a:rPr>
              <a:t>เวลา 2 ชั่วโมง</a:t>
            </a:r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32" y="2565021"/>
            <a:ext cx="4760268" cy="374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091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/>
      <p:bldP spid="13" grpId="2"/>
      <p:bldP spid="14" grpId="0"/>
      <p:bldP spid="14" grpId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14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คำบรรยายภาพแบบสี่เหลี่ยมมุมมน 15"/>
          <p:cNvSpPr/>
          <p:nvPr/>
        </p:nvSpPr>
        <p:spPr>
          <a:xfrm>
            <a:off x="2411760" y="902700"/>
            <a:ext cx="4393477" cy="1647688"/>
          </a:xfrm>
          <a:prstGeom prst="wedgeRoundRectCallout">
            <a:avLst>
              <a:gd name="adj1" fmla="val -39950"/>
              <a:gd name="adj2" fmla="val 96429"/>
              <a:gd name="adj3" fmla="val 16667"/>
            </a:avLst>
          </a:prstGeom>
          <a:solidFill>
            <a:srgbClr val="FDFA7A"/>
          </a:solidFill>
          <a:ln w="1905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ngsana New"/>
              <a:ea typeface="+mn-ea"/>
              <a:cs typeface="Angsana New"/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578875"/>
            <a:ext cx="2517560" cy="33938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27784" y="980728"/>
            <a:ext cx="40482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ถ้าให้ประกอบเครื่องดื่ม นักเรียน</a:t>
            </a:r>
          </a:p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จะเลือกประกอบเครื่องดื่มชนิดใด เพราะอะไร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74" b="98726" l="9827" r="89991">
                        <a14:foregroundMark x1="57143" y1="67476" x2="56324" y2="81796"/>
                        <a14:foregroundMark x1="50318" y1="65473" x2="51592" y2="81129"/>
                        <a14:foregroundMark x1="51774" y1="81978" x2="40127" y2="85376"/>
                        <a14:foregroundMark x1="40127" y1="85862" x2="38672" y2="90291"/>
                        <a14:foregroundMark x1="38399" y1="90291" x2="43949" y2="94114"/>
                        <a14:foregroundMark x1="56597" y1="82342" x2="62966" y2="83192"/>
                        <a14:foregroundMark x1="63694" y1="83677" x2="68790" y2="86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20888"/>
            <a:ext cx="2261713" cy="3392571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93" b="94660" l="9736" r="8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11" y="2510773"/>
            <a:ext cx="2496809" cy="3745214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54" b="89949" l="2319" r="96044">
                        <a14:foregroundMark x1="27876" y1="23816" x2="28467" y2="15621"/>
                        <a14:foregroundMark x1="28786" y1="17093" x2="38290" y2="9155"/>
                        <a14:foregroundMark x1="38290" y1="9795" x2="50978" y2="7682"/>
                        <a14:foregroundMark x1="51251" y1="7875" x2="62574" y2="10883"/>
                        <a14:foregroundMark x1="62892" y1="10883" x2="72215" y2="18182"/>
                        <a14:foregroundMark x1="13961" y1="66389" x2="22374" y2="74328"/>
                        <a14:foregroundMark x1="79854" y1="71959" x2="72351" y2="78425"/>
                        <a14:foregroundMark x1="84766" y1="87068" x2="84766" y2="87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225799"/>
            <a:ext cx="2830867" cy="201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2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5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6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/>
      <p:bldP spid="1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417551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7560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15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11287"/>
            <a:ext cx="8684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การประกอบเครื่องดื่มเพื่อสุขภาพแบบประหยัด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ดาว 7 แฉก 8"/>
          <p:cNvSpPr/>
          <p:nvPr/>
        </p:nvSpPr>
        <p:spPr>
          <a:xfrm>
            <a:off x="35496" y="404664"/>
            <a:ext cx="360040" cy="359342"/>
          </a:xfrm>
          <a:prstGeom prst="star7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ดาว 7 แฉก 11"/>
          <p:cNvSpPr/>
          <p:nvPr/>
        </p:nvSpPr>
        <p:spPr>
          <a:xfrm>
            <a:off x="357968" y="716027"/>
            <a:ext cx="232776" cy="207501"/>
          </a:xfrm>
          <a:prstGeom prst="star7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3" name="กลุ่ม 12"/>
          <p:cNvGrpSpPr/>
          <p:nvPr/>
        </p:nvGrpSpPr>
        <p:grpSpPr>
          <a:xfrm>
            <a:off x="3057296" y="1823696"/>
            <a:ext cx="3017078" cy="2827198"/>
            <a:chOff x="851296" y="49"/>
            <a:chExt cx="1098351" cy="1098351"/>
          </a:xfr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วงรี 13"/>
            <p:cNvSpPr/>
            <p:nvPr/>
          </p:nvSpPr>
          <p:spPr>
            <a:xfrm>
              <a:off x="851296" y="49"/>
              <a:ext cx="1098351" cy="1098351"/>
            </a:xfrm>
            <a:prstGeom prst="ellipse">
              <a:avLst/>
            </a:prstGeom>
            <a:grp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วงรี 4"/>
            <p:cNvSpPr/>
            <p:nvPr/>
          </p:nvSpPr>
          <p:spPr>
            <a:xfrm>
              <a:off x="1012146" y="160899"/>
              <a:ext cx="776651" cy="77665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100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9" name="สามเหลี่ยมหน้าจั่ว 18"/>
          <p:cNvSpPr/>
          <p:nvPr/>
        </p:nvSpPr>
        <p:spPr>
          <a:xfrm rot="12567644">
            <a:off x="2559831" y="3892206"/>
            <a:ext cx="514850" cy="362588"/>
          </a:xfrm>
          <a:prstGeom prst="triangle">
            <a:avLst/>
          </a:prstGeom>
          <a:solidFill>
            <a:srgbClr val="FF66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9451013"/>
              <a:satOff val="15327"/>
              <a:lumOff val="113"/>
              <a:alphaOff val="0"/>
            </a:schemeClr>
          </a:fillRef>
          <a:effectRef idx="0">
            <a:schemeClr val="accent3">
              <a:hueOff val="-9451013"/>
              <a:satOff val="15327"/>
              <a:lumOff val="113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0" name="กลุ่ม 19"/>
          <p:cNvGrpSpPr/>
          <p:nvPr/>
        </p:nvGrpSpPr>
        <p:grpSpPr>
          <a:xfrm>
            <a:off x="611560" y="3981200"/>
            <a:ext cx="2448271" cy="2248968"/>
            <a:chOff x="2681699" y="182925"/>
            <a:chExt cx="732600" cy="732600"/>
          </a:xfrm>
          <a:solidFill>
            <a:srgbClr val="FF66CC"/>
          </a:solidFill>
        </p:grpSpPr>
        <p:sp>
          <p:nvSpPr>
            <p:cNvPr id="21" name="วงรี 20"/>
            <p:cNvSpPr/>
            <p:nvPr/>
          </p:nvSpPr>
          <p:spPr>
            <a:xfrm>
              <a:off x="2681699" y="182925"/>
              <a:ext cx="732600" cy="732600"/>
            </a:xfrm>
            <a:prstGeom prst="ellipse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10337045"/>
                <a:satOff val="16764"/>
                <a:lumOff val="123"/>
                <a:alphaOff val="0"/>
              </a:schemeClr>
            </a:fillRef>
            <a:effectRef idx="0">
              <a:schemeClr val="accent3">
                <a:hueOff val="-10337045"/>
                <a:satOff val="16764"/>
                <a:lumOff val="12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วงรี 4"/>
            <p:cNvSpPr/>
            <p:nvPr/>
          </p:nvSpPr>
          <p:spPr>
            <a:xfrm>
              <a:off x="2788986" y="290212"/>
              <a:ext cx="518026" cy="5180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1400" b="1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23" name="สามเหลี่ยมหน้าจั่ว 22"/>
          <p:cNvSpPr/>
          <p:nvPr/>
        </p:nvSpPr>
        <p:spPr>
          <a:xfrm rot="8440417">
            <a:off x="5925937" y="3908218"/>
            <a:ext cx="519299" cy="367945"/>
          </a:xfrm>
          <a:prstGeom prst="triangl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16539272"/>
              <a:satOff val="26822"/>
              <a:lumOff val="197"/>
              <a:alphaOff val="0"/>
            </a:schemeClr>
          </a:fillRef>
          <a:effectRef idx="0">
            <a:schemeClr val="accent3">
              <a:hueOff val="-16539272"/>
              <a:satOff val="26822"/>
              <a:lumOff val="197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4" name="กลุ่ม 23"/>
          <p:cNvGrpSpPr/>
          <p:nvPr/>
        </p:nvGrpSpPr>
        <p:grpSpPr>
          <a:xfrm>
            <a:off x="6084168" y="3861048"/>
            <a:ext cx="2668054" cy="2466422"/>
            <a:chOff x="4146351" y="2965598"/>
            <a:chExt cx="1098351" cy="1098351"/>
          </a:xfrm>
          <a:solidFill>
            <a:srgbClr val="00B050"/>
          </a:solidFill>
        </p:grpSpPr>
        <p:sp>
          <p:nvSpPr>
            <p:cNvPr id="25" name="วงรี 24"/>
            <p:cNvSpPr/>
            <p:nvPr/>
          </p:nvSpPr>
          <p:spPr>
            <a:xfrm>
              <a:off x="4146351" y="2965598"/>
              <a:ext cx="1098351" cy="1098351"/>
            </a:xfrm>
            <a:prstGeom prst="ellipse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16539272"/>
                <a:satOff val="26822"/>
                <a:lumOff val="197"/>
                <a:alphaOff val="0"/>
              </a:schemeClr>
            </a:fillRef>
            <a:effectRef idx="0">
              <a:schemeClr val="accent3">
                <a:hueOff val="-16539272"/>
                <a:satOff val="26822"/>
                <a:lumOff val="19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วงรี 5"/>
            <p:cNvSpPr/>
            <p:nvPr/>
          </p:nvSpPr>
          <p:spPr>
            <a:xfrm>
              <a:off x="4307201" y="3126448"/>
              <a:ext cx="776651" cy="77665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1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27" name="สี่เหลี่ยมผืนผ้า 26"/>
          <p:cNvSpPr/>
          <p:nvPr/>
        </p:nvSpPr>
        <p:spPr>
          <a:xfrm>
            <a:off x="3078371" y="2636912"/>
            <a:ext cx="30170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เครื่องดื่ม</a:t>
            </a:r>
          </a:p>
          <a:p>
            <a:pPr algn="ctr"/>
            <a:r>
              <a:rPr lang="th-TH" sz="40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แบ่งเป็น 2 ประเภท</a:t>
            </a:r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805299" y="4556686"/>
            <a:ext cx="20607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เครื่องดื่มที่มี</a:t>
            </a:r>
            <a:endParaRPr lang="th-TH" sz="36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  <a:p>
            <a:pPr algn="ctr"/>
            <a:r>
              <a:rPr lang="th-TH" sz="36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แอลกอฮอล์</a:t>
            </a: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6465252" y="4460919"/>
            <a:ext cx="2054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เครื่องดื่ม</a:t>
            </a:r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ที่ไม่มี</a:t>
            </a:r>
            <a:endParaRPr lang="th-TH" sz="36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  <a:p>
            <a:pPr algn="ctr"/>
            <a:r>
              <a:rPr lang="th-TH" sz="36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แอลกอฮอล์</a:t>
            </a: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179512" y="980728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FF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ngsana New" pitchFamily="18" charset="-34"/>
                <a:cs typeface="Angsana New" pitchFamily="18" charset="-34"/>
              </a:rPr>
              <a:t>1.1 ชนิดของเครื่องดื่มและคุณค่า</a:t>
            </a:r>
            <a:endParaRPr lang="th-TH" sz="4000" b="1" dirty="0">
              <a:ln>
                <a:solidFill>
                  <a:srgbClr val="FF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9472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mph" presetSubtype="0" fill="remove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12" grpId="0" animBg="1"/>
      <p:bldP spid="27" grpId="0"/>
      <p:bldP spid="27" grpId="1"/>
      <p:bldP spid="28" grpId="0"/>
      <p:bldP spid="28" grpId="1"/>
      <p:bldP spid="29" grpId="0"/>
      <p:bldP spid="29" grpId="1"/>
      <p:bldP spid="33" grpId="0"/>
      <p:bldP spid="3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กลุ่ม 56"/>
          <p:cNvGrpSpPr/>
          <p:nvPr/>
        </p:nvGrpSpPr>
        <p:grpSpPr>
          <a:xfrm>
            <a:off x="4644008" y="5730900"/>
            <a:ext cx="633997" cy="650428"/>
            <a:chOff x="4471564" y="5406578"/>
            <a:chExt cx="528516" cy="528596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8" name="วงรี 57"/>
            <p:cNvSpPr/>
            <p:nvPr/>
          </p:nvSpPr>
          <p:spPr>
            <a:xfrm>
              <a:off x="4471564" y="5406578"/>
              <a:ext cx="528516" cy="52859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hueOff val="-16539272"/>
                <a:satOff val="26822"/>
                <a:lumOff val="197"/>
                <a:alphaOff val="0"/>
              </a:schemeClr>
            </a:lnRef>
            <a:fillRef idx="1">
              <a:schemeClr val="accent3">
                <a:hueOff val="-16539272"/>
                <a:satOff val="26822"/>
                <a:lumOff val="197"/>
                <a:alphaOff val="0"/>
              </a:schemeClr>
            </a:fillRef>
            <a:effectRef idx="0">
              <a:schemeClr val="accent3">
                <a:hueOff val="-16539272"/>
                <a:satOff val="26822"/>
                <a:lumOff val="19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วงรี 58"/>
            <p:cNvSpPr/>
            <p:nvPr/>
          </p:nvSpPr>
          <p:spPr>
            <a:xfrm>
              <a:off x="4498156" y="5433255"/>
              <a:ext cx="482490" cy="46765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-17045015"/>
                <a:satOff val="19837"/>
                <a:lumOff val="1687"/>
                <a:alphaOff val="0"/>
              </a:schemeClr>
            </a:fillRef>
            <a:effectRef idx="0">
              <a:schemeClr val="accent3">
                <a:tint val="50000"/>
                <a:hueOff val="-17045015"/>
                <a:satOff val="19837"/>
                <a:lumOff val="168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417551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16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1" name="โดนัท 30"/>
          <p:cNvSpPr/>
          <p:nvPr/>
        </p:nvSpPr>
        <p:spPr>
          <a:xfrm>
            <a:off x="4355976" y="6056114"/>
            <a:ext cx="199615" cy="199822"/>
          </a:xfrm>
          <a:prstGeom prst="donut">
            <a:avLst>
              <a:gd name="adj" fmla="val 746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3">
              <a:hueOff val="-1378273"/>
              <a:satOff val="2235"/>
              <a:lumOff val="16"/>
              <a:alphaOff val="0"/>
            </a:schemeClr>
          </a:lnRef>
          <a:fillRef idx="1">
            <a:schemeClr val="accent3">
              <a:hueOff val="-1378273"/>
              <a:satOff val="2235"/>
              <a:lumOff val="16"/>
              <a:alphaOff val="0"/>
            </a:schemeClr>
          </a:fillRef>
          <a:effectRef idx="0">
            <a:schemeClr val="accent3">
              <a:hueOff val="-1378273"/>
              <a:satOff val="2235"/>
              <a:lumOff val="16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2" name="กลุ่ม 31"/>
          <p:cNvGrpSpPr/>
          <p:nvPr/>
        </p:nvGrpSpPr>
        <p:grpSpPr>
          <a:xfrm>
            <a:off x="2843808" y="3893626"/>
            <a:ext cx="848530" cy="794153"/>
            <a:chOff x="2336147" y="3082907"/>
            <a:chExt cx="1212175" cy="121225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3" name="วงรี 32"/>
            <p:cNvSpPr/>
            <p:nvPr/>
          </p:nvSpPr>
          <p:spPr>
            <a:xfrm>
              <a:off x="2336147" y="3082907"/>
              <a:ext cx="1212175" cy="1212254"/>
            </a:xfrm>
            <a:prstGeom prst="ellipse">
              <a:avLst/>
            </a:prstGeom>
            <a:grp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วงรี 33"/>
            <p:cNvSpPr/>
            <p:nvPr/>
          </p:nvSpPr>
          <p:spPr>
            <a:xfrm>
              <a:off x="2382690" y="3129266"/>
              <a:ext cx="1119090" cy="1119004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5" name="กลุ่ม 34"/>
          <p:cNvGrpSpPr/>
          <p:nvPr/>
        </p:nvGrpSpPr>
        <p:grpSpPr>
          <a:xfrm>
            <a:off x="3140059" y="3289894"/>
            <a:ext cx="634013" cy="634102"/>
            <a:chOff x="3636237" y="3312037"/>
            <a:chExt cx="634013" cy="63410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6" name="วงรี 35"/>
            <p:cNvSpPr/>
            <p:nvPr/>
          </p:nvSpPr>
          <p:spPr>
            <a:xfrm>
              <a:off x="3636237" y="3312037"/>
              <a:ext cx="634013" cy="634102"/>
            </a:xfrm>
            <a:prstGeom prst="ellipse">
              <a:avLst/>
            </a:prstGeom>
            <a:grpFill/>
          </p:spPr>
          <p:style>
            <a:lnRef idx="2">
              <a:schemeClr val="accent3">
                <a:hueOff val="-2756545"/>
                <a:satOff val="4470"/>
                <a:lumOff val="33"/>
                <a:alphaOff val="0"/>
              </a:schemeClr>
            </a:lnRef>
            <a:fillRef idx="1">
              <a:schemeClr val="accent3">
                <a:hueOff val="-2756545"/>
                <a:satOff val="4470"/>
                <a:lumOff val="33"/>
                <a:alphaOff val="0"/>
              </a:schemeClr>
            </a:fillRef>
            <a:effectRef idx="0">
              <a:schemeClr val="accent3">
                <a:hueOff val="-2756545"/>
                <a:satOff val="4470"/>
                <a:lumOff val="3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วงรี 36"/>
            <p:cNvSpPr/>
            <p:nvPr/>
          </p:nvSpPr>
          <p:spPr>
            <a:xfrm>
              <a:off x="3673471" y="3349337"/>
              <a:ext cx="559545" cy="559502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-2435002"/>
                <a:satOff val="2834"/>
                <a:lumOff val="241"/>
                <a:alphaOff val="0"/>
              </a:schemeClr>
            </a:fillRef>
            <a:effectRef idx="0">
              <a:schemeClr val="accent3">
                <a:tint val="50000"/>
                <a:hueOff val="-2435002"/>
                <a:satOff val="2834"/>
                <a:lumOff val="24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8" name="โดนัท 37"/>
          <p:cNvSpPr/>
          <p:nvPr/>
        </p:nvSpPr>
        <p:spPr>
          <a:xfrm>
            <a:off x="2876388" y="4860734"/>
            <a:ext cx="199615" cy="199822"/>
          </a:xfrm>
          <a:prstGeom prst="donut">
            <a:avLst>
              <a:gd name="adj" fmla="val 7460"/>
            </a:avLst>
          </a:prstGeom>
          <a:ln>
            <a:solidFill>
              <a:srgbClr val="7030A0"/>
            </a:solidFill>
          </a:ln>
        </p:spPr>
        <p:style>
          <a:lnRef idx="2">
            <a:schemeClr val="accent3">
              <a:hueOff val="-5513091"/>
              <a:satOff val="8941"/>
              <a:lumOff val="66"/>
              <a:alphaOff val="0"/>
            </a:schemeClr>
          </a:lnRef>
          <a:fillRef idx="1">
            <a:schemeClr val="accent3">
              <a:hueOff val="-5513091"/>
              <a:satOff val="8941"/>
              <a:lumOff val="66"/>
              <a:alphaOff val="0"/>
            </a:schemeClr>
          </a:fillRef>
          <a:effectRef idx="0">
            <a:schemeClr val="accent3">
              <a:hueOff val="-5513091"/>
              <a:satOff val="8941"/>
              <a:lumOff val="66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โดนัท 38"/>
          <p:cNvSpPr/>
          <p:nvPr/>
        </p:nvSpPr>
        <p:spPr>
          <a:xfrm>
            <a:off x="2988142" y="2723738"/>
            <a:ext cx="359929" cy="359679"/>
          </a:xfrm>
          <a:prstGeom prst="donut">
            <a:avLst>
              <a:gd name="adj" fmla="val 746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3">
              <a:hueOff val="-6891363"/>
              <a:satOff val="11176"/>
              <a:lumOff val="82"/>
              <a:alphaOff val="0"/>
            </a:schemeClr>
          </a:lnRef>
          <a:fillRef idx="1">
            <a:schemeClr val="accent3">
              <a:hueOff val="-6891363"/>
              <a:satOff val="11176"/>
              <a:lumOff val="82"/>
              <a:alphaOff val="0"/>
            </a:schemeClr>
          </a:fillRef>
          <a:effectRef idx="0">
            <a:schemeClr val="accent3">
              <a:hueOff val="-6891363"/>
              <a:satOff val="11176"/>
              <a:lumOff val="82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0" name="กลุ่ม 39"/>
          <p:cNvGrpSpPr/>
          <p:nvPr/>
        </p:nvGrpSpPr>
        <p:grpSpPr>
          <a:xfrm>
            <a:off x="3520284" y="2519208"/>
            <a:ext cx="813460" cy="813143"/>
            <a:chOff x="3388010" y="2416833"/>
            <a:chExt cx="813460" cy="81314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1" name="วงรี 40"/>
            <p:cNvSpPr/>
            <p:nvPr/>
          </p:nvSpPr>
          <p:spPr>
            <a:xfrm>
              <a:off x="3388010" y="2416833"/>
              <a:ext cx="813460" cy="813143"/>
            </a:xfrm>
            <a:prstGeom prst="ellipse">
              <a:avLst/>
            </a:prstGeom>
            <a:grpFill/>
          </p:spPr>
          <p:style>
            <a:lnRef idx="2">
              <a:schemeClr val="accent3">
                <a:hueOff val="-4134818"/>
                <a:satOff val="6705"/>
                <a:lumOff val="49"/>
                <a:alphaOff val="0"/>
              </a:schemeClr>
            </a:lnRef>
            <a:fillRef idx="1">
              <a:schemeClr val="accent3">
                <a:hueOff val="-4134818"/>
                <a:satOff val="6705"/>
                <a:lumOff val="49"/>
                <a:alphaOff val="0"/>
              </a:schemeClr>
            </a:fillRef>
            <a:effectRef idx="0">
              <a:schemeClr val="accent3">
                <a:hueOff val="-4134818"/>
                <a:satOff val="6705"/>
                <a:lumOff val="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วงรี 41"/>
            <p:cNvSpPr/>
            <p:nvPr/>
          </p:nvSpPr>
          <p:spPr>
            <a:xfrm>
              <a:off x="3430932" y="2459462"/>
              <a:ext cx="727615" cy="727352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-4870004"/>
                <a:satOff val="5668"/>
                <a:lumOff val="482"/>
                <a:alphaOff val="0"/>
              </a:schemeClr>
            </a:fillRef>
            <a:effectRef idx="0">
              <a:schemeClr val="accent3">
                <a:tint val="50000"/>
                <a:hueOff val="-4870004"/>
                <a:satOff val="5668"/>
                <a:lumOff val="48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43" name="โดนัท 42"/>
          <p:cNvSpPr/>
          <p:nvPr/>
        </p:nvSpPr>
        <p:spPr>
          <a:xfrm>
            <a:off x="5629628" y="665186"/>
            <a:ext cx="133422" cy="133214"/>
          </a:xfrm>
          <a:prstGeom prst="donut">
            <a:avLst>
              <a:gd name="adj" fmla="val 7460"/>
            </a:avLst>
          </a:prstGeom>
        </p:spPr>
        <p:style>
          <a:lnRef idx="2">
            <a:schemeClr val="accent3">
              <a:hueOff val="-9647909"/>
              <a:satOff val="15646"/>
              <a:lumOff val="115"/>
              <a:alphaOff val="0"/>
            </a:schemeClr>
          </a:lnRef>
          <a:fillRef idx="1">
            <a:schemeClr val="accent3">
              <a:hueOff val="-9647909"/>
              <a:satOff val="15646"/>
              <a:lumOff val="115"/>
              <a:alphaOff val="0"/>
            </a:schemeClr>
          </a:fillRef>
          <a:effectRef idx="0">
            <a:schemeClr val="accent3">
              <a:hueOff val="-9647909"/>
              <a:satOff val="15646"/>
              <a:lumOff val="115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4" name="กลุ่ม 43"/>
          <p:cNvGrpSpPr/>
          <p:nvPr/>
        </p:nvGrpSpPr>
        <p:grpSpPr>
          <a:xfrm>
            <a:off x="3923599" y="1863334"/>
            <a:ext cx="691933" cy="678876"/>
            <a:chOff x="3479026" y="1693211"/>
            <a:chExt cx="570405" cy="570159"/>
          </a:xfrm>
          <a:solidFill>
            <a:srgbClr val="FFCCFF"/>
          </a:solidFill>
        </p:grpSpPr>
        <p:sp>
          <p:nvSpPr>
            <p:cNvPr id="45" name="วงรี 44"/>
            <p:cNvSpPr/>
            <p:nvPr/>
          </p:nvSpPr>
          <p:spPr>
            <a:xfrm>
              <a:off x="3479026" y="1693211"/>
              <a:ext cx="570405" cy="570159"/>
            </a:xfrm>
            <a:prstGeom prst="ellipse">
              <a:avLst/>
            </a:prstGeom>
            <a:grpFill/>
          </p:spPr>
          <p:style>
            <a:lnRef idx="2">
              <a:schemeClr val="accent3">
                <a:hueOff val="-8269636"/>
                <a:satOff val="13411"/>
                <a:lumOff val="98"/>
                <a:alphaOff val="0"/>
              </a:schemeClr>
            </a:lnRef>
            <a:fillRef idx="1">
              <a:schemeClr val="accent3">
                <a:hueOff val="-8269636"/>
                <a:satOff val="13411"/>
                <a:lumOff val="98"/>
                <a:alphaOff val="0"/>
              </a:schemeClr>
            </a:fillRef>
            <a:effectRef idx="0">
              <a:schemeClr val="accent3">
                <a:hueOff val="-8269636"/>
                <a:satOff val="13411"/>
                <a:lumOff val="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วงรี 45"/>
            <p:cNvSpPr/>
            <p:nvPr/>
          </p:nvSpPr>
          <p:spPr>
            <a:xfrm>
              <a:off x="3512641" y="1726781"/>
              <a:ext cx="503177" cy="503019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-7305006"/>
                <a:satOff val="8502"/>
                <a:lumOff val="723"/>
                <a:alphaOff val="0"/>
              </a:schemeClr>
            </a:fillRef>
            <a:effectRef idx="0">
              <a:schemeClr val="accent3">
                <a:tint val="50000"/>
                <a:hueOff val="-7305006"/>
                <a:satOff val="8502"/>
                <a:lumOff val="72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7" name="กลุ่ม 46"/>
          <p:cNvGrpSpPr/>
          <p:nvPr/>
        </p:nvGrpSpPr>
        <p:grpSpPr>
          <a:xfrm>
            <a:off x="4376382" y="1325825"/>
            <a:ext cx="631685" cy="654744"/>
            <a:chOff x="3878776" y="1160351"/>
            <a:chExt cx="528516" cy="52859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8" name="วงรี 47"/>
            <p:cNvSpPr/>
            <p:nvPr/>
          </p:nvSpPr>
          <p:spPr>
            <a:xfrm>
              <a:off x="3878776" y="1160351"/>
              <a:ext cx="528516" cy="528596"/>
            </a:xfrm>
            <a:prstGeom prst="ellipse">
              <a:avLst/>
            </a:prstGeom>
            <a:grpFill/>
          </p:spPr>
          <p:style>
            <a:lnRef idx="2">
              <a:schemeClr val="accent3">
                <a:hueOff val="-11026182"/>
                <a:satOff val="17881"/>
                <a:lumOff val="131"/>
                <a:alphaOff val="0"/>
              </a:schemeClr>
            </a:lnRef>
            <a:fillRef idx="1">
              <a:schemeClr val="accent3">
                <a:hueOff val="-11026182"/>
                <a:satOff val="17881"/>
                <a:lumOff val="131"/>
                <a:alphaOff val="0"/>
              </a:schemeClr>
            </a:fillRef>
            <a:effectRef idx="0">
              <a:schemeClr val="accent3">
                <a:hueOff val="-11026182"/>
                <a:satOff val="17881"/>
                <a:lumOff val="13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วงรี 48"/>
            <p:cNvSpPr/>
            <p:nvPr/>
          </p:nvSpPr>
          <p:spPr>
            <a:xfrm>
              <a:off x="3909804" y="1191257"/>
              <a:ext cx="466460" cy="466251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-9740009"/>
                <a:satOff val="11335"/>
                <a:lumOff val="964"/>
                <a:alphaOff val="0"/>
              </a:schemeClr>
            </a:fillRef>
            <a:effectRef idx="0">
              <a:schemeClr val="accent3">
                <a:tint val="50000"/>
                <a:hueOff val="-9740009"/>
                <a:satOff val="11335"/>
                <a:lumOff val="964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50" name="โดนัท 49"/>
          <p:cNvSpPr/>
          <p:nvPr/>
        </p:nvSpPr>
        <p:spPr>
          <a:xfrm>
            <a:off x="3964357" y="1519652"/>
            <a:ext cx="266327" cy="266429"/>
          </a:xfrm>
          <a:prstGeom prst="donut">
            <a:avLst>
              <a:gd name="adj" fmla="val 7460"/>
            </a:avLst>
          </a:prstGeom>
        </p:spPr>
        <p:style>
          <a:lnRef idx="2">
            <a:schemeClr val="accent3">
              <a:hueOff val="-13782727"/>
              <a:satOff val="22352"/>
              <a:lumOff val="164"/>
              <a:alphaOff val="0"/>
            </a:schemeClr>
          </a:lnRef>
          <a:fillRef idx="1">
            <a:schemeClr val="accent3">
              <a:hueOff val="-13782727"/>
              <a:satOff val="22352"/>
              <a:lumOff val="164"/>
              <a:alphaOff val="0"/>
            </a:schemeClr>
          </a:fillRef>
          <a:effectRef idx="0">
            <a:schemeClr val="accent3">
              <a:hueOff val="-13782727"/>
              <a:satOff val="22352"/>
              <a:lumOff val="164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1" name="กลุ่ม 50"/>
          <p:cNvGrpSpPr/>
          <p:nvPr/>
        </p:nvGrpSpPr>
        <p:grpSpPr>
          <a:xfrm>
            <a:off x="3238031" y="4606028"/>
            <a:ext cx="908614" cy="909057"/>
            <a:chOff x="3135646" y="4261592"/>
            <a:chExt cx="908614" cy="909057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52" name="วงรี 51"/>
            <p:cNvSpPr/>
            <p:nvPr/>
          </p:nvSpPr>
          <p:spPr>
            <a:xfrm>
              <a:off x="3135646" y="4261592"/>
              <a:ext cx="908614" cy="909057"/>
            </a:xfrm>
            <a:prstGeom prst="ellipse">
              <a:avLst/>
            </a:prstGeom>
            <a:grpFill/>
          </p:spPr>
          <p:style>
            <a:lnRef idx="2">
              <a:schemeClr val="accent3">
                <a:hueOff val="-12404454"/>
                <a:satOff val="20116"/>
                <a:lumOff val="148"/>
                <a:alphaOff val="0"/>
              </a:schemeClr>
            </a:lnRef>
            <a:fillRef idx="1">
              <a:schemeClr val="accent3">
                <a:hueOff val="-12404454"/>
                <a:satOff val="20116"/>
                <a:lumOff val="148"/>
                <a:alphaOff val="0"/>
              </a:schemeClr>
            </a:fillRef>
            <a:effectRef idx="0">
              <a:schemeClr val="accent3">
                <a:hueOff val="-12404454"/>
                <a:satOff val="20116"/>
                <a:lumOff val="14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วงรี 52"/>
            <p:cNvSpPr/>
            <p:nvPr/>
          </p:nvSpPr>
          <p:spPr>
            <a:xfrm>
              <a:off x="3183740" y="4309549"/>
              <a:ext cx="812943" cy="81261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-12175011"/>
                <a:satOff val="14169"/>
                <a:lumOff val="1205"/>
                <a:alphaOff val="0"/>
              </a:schemeClr>
            </a:fillRef>
            <a:effectRef idx="0">
              <a:schemeClr val="accent3">
                <a:tint val="50000"/>
                <a:hueOff val="-12175011"/>
                <a:satOff val="14169"/>
                <a:lumOff val="120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54" name="กลุ่ม 53"/>
          <p:cNvGrpSpPr/>
          <p:nvPr/>
        </p:nvGrpSpPr>
        <p:grpSpPr>
          <a:xfrm>
            <a:off x="4040709" y="5205760"/>
            <a:ext cx="676159" cy="618649"/>
            <a:chOff x="3873604" y="5023581"/>
            <a:chExt cx="570405" cy="57015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5" name="วงรี 54"/>
            <p:cNvSpPr/>
            <p:nvPr/>
          </p:nvSpPr>
          <p:spPr>
            <a:xfrm>
              <a:off x="3873604" y="5023581"/>
              <a:ext cx="570405" cy="570159"/>
            </a:xfrm>
            <a:prstGeom prst="ellipse">
              <a:avLst/>
            </a:prstGeom>
            <a:grpFill/>
          </p:spPr>
          <p:style>
            <a:lnRef idx="2">
              <a:schemeClr val="accent3">
                <a:hueOff val="-15161000"/>
                <a:satOff val="24587"/>
                <a:lumOff val="181"/>
                <a:alphaOff val="0"/>
              </a:schemeClr>
            </a:lnRef>
            <a:fillRef idx="1">
              <a:schemeClr val="accent3">
                <a:hueOff val="-15161000"/>
                <a:satOff val="24587"/>
                <a:lumOff val="181"/>
                <a:alphaOff val="0"/>
              </a:schemeClr>
            </a:fillRef>
            <a:effectRef idx="0">
              <a:schemeClr val="accent3">
                <a:hueOff val="-15161000"/>
                <a:satOff val="24587"/>
                <a:lumOff val="18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วงรี 55"/>
            <p:cNvSpPr/>
            <p:nvPr/>
          </p:nvSpPr>
          <p:spPr>
            <a:xfrm>
              <a:off x="3907218" y="5057151"/>
              <a:ext cx="503177" cy="503019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-14610013"/>
                <a:satOff val="17003"/>
                <a:lumOff val="1446"/>
                <a:alphaOff val="0"/>
              </a:schemeClr>
            </a:fillRef>
            <a:effectRef idx="0">
              <a:schemeClr val="accent3">
                <a:tint val="50000"/>
                <a:hueOff val="-14610013"/>
                <a:satOff val="17003"/>
                <a:lumOff val="144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60" name="กลุ่ม 59"/>
          <p:cNvGrpSpPr/>
          <p:nvPr/>
        </p:nvGrpSpPr>
        <p:grpSpPr>
          <a:xfrm>
            <a:off x="4948199" y="851898"/>
            <a:ext cx="631685" cy="654744"/>
            <a:chOff x="3878776" y="1160351"/>
            <a:chExt cx="528516" cy="528596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61" name="วงรี 60"/>
            <p:cNvSpPr/>
            <p:nvPr/>
          </p:nvSpPr>
          <p:spPr>
            <a:xfrm>
              <a:off x="3878776" y="1160351"/>
              <a:ext cx="528516" cy="528596"/>
            </a:xfrm>
            <a:prstGeom prst="ellips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hueOff val="-11026182"/>
                <a:satOff val="17881"/>
                <a:lumOff val="131"/>
                <a:alphaOff val="0"/>
              </a:schemeClr>
            </a:lnRef>
            <a:fillRef idx="1">
              <a:schemeClr val="accent3">
                <a:hueOff val="-11026182"/>
                <a:satOff val="17881"/>
                <a:lumOff val="131"/>
                <a:alphaOff val="0"/>
              </a:schemeClr>
            </a:fillRef>
            <a:effectRef idx="0">
              <a:schemeClr val="accent3">
                <a:hueOff val="-11026182"/>
                <a:satOff val="17881"/>
                <a:lumOff val="13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วงรี 61"/>
            <p:cNvSpPr/>
            <p:nvPr/>
          </p:nvSpPr>
          <p:spPr>
            <a:xfrm>
              <a:off x="3917773" y="1206490"/>
              <a:ext cx="466460" cy="466251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-9740009"/>
                <a:satOff val="11335"/>
                <a:lumOff val="964"/>
                <a:alphaOff val="0"/>
              </a:schemeClr>
            </a:fillRef>
            <a:effectRef idx="0">
              <a:schemeClr val="accent3">
                <a:tint val="50000"/>
                <a:hueOff val="-9740009"/>
                <a:satOff val="11335"/>
                <a:lumOff val="964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63" name="TextBox 62"/>
          <p:cNvSpPr txBox="1"/>
          <p:nvPr/>
        </p:nvSpPr>
        <p:spPr>
          <a:xfrm>
            <a:off x="179512" y="2780928"/>
            <a:ext cx="2520280" cy="1396079"/>
          </a:xfrm>
          <a:prstGeom prst="roundRect">
            <a:avLst/>
          </a:prstGeom>
          <a:solidFill>
            <a:srgbClr val="3399FF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th-TH" sz="32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680237" y="1018175"/>
            <a:ext cx="72008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นม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045217" y="1569833"/>
            <a:ext cx="108834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น้ำผัก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655392" y="2097783"/>
            <a:ext cx="1301457" cy="523220"/>
          </a:xfrm>
          <a:prstGeom prst="rect">
            <a:avLst/>
          </a:prstGeom>
          <a:solidFill>
            <a:srgbClr val="FFCC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น้ำผลไม้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378779" y="2663903"/>
            <a:ext cx="140126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น้ำสมุนไพร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808029" y="3345335"/>
            <a:ext cx="72008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ชา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720514" y="4028918"/>
            <a:ext cx="92352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กาแฟ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209435" y="4657061"/>
            <a:ext cx="112675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น้ำอัดลม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41147" y="5242185"/>
            <a:ext cx="102322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น้ำหวาน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292080" y="5805264"/>
            <a:ext cx="206043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เครื่องดื่มบำรุงกำลัง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082878" y="901794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1.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480221" y="1351097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081631" y="1869164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3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716824" y="2621003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4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276850" y="3283780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5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056662" y="3952272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6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526594" y="4780344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7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209435" y="5203209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8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774587" y="5733256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9.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2" name="สี่เหลี่ยมผืนผ้า 81"/>
          <p:cNvSpPr/>
          <p:nvPr/>
        </p:nvSpPr>
        <p:spPr>
          <a:xfrm>
            <a:off x="323528" y="2924945"/>
            <a:ext cx="23230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เครื่องดื่ม</a:t>
            </a:r>
          </a:p>
          <a:p>
            <a:pPr algn="ctr"/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ที่ไม่มีแอลกอฮอล์</a:t>
            </a:r>
            <a:endParaRPr lang="th-TH" sz="36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83" name="รูปภาพ 8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0" y="0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6" name="สี่เหลี่ยมผืนผ้า 85"/>
          <p:cNvSpPr/>
          <p:nvPr/>
        </p:nvSpPr>
        <p:spPr>
          <a:xfrm>
            <a:off x="-36512" y="404664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FF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ngsana New" pitchFamily="18" charset="-34"/>
                <a:cs typeface="Angsana New" pitchFamily="18" charset="-34"/>
              </a:rPr>
              <a:t>1.1 ชนิดของเครื่องดื่มและคุณค่า</a:t>
            </a:r>
            <a:endParaRPr lang="th-TH" sz="4000" b="1" dirty="0">
              <a:ln>
                <a:solidFill>
                  <a:srgbClr val="FF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36" b="96784" l="19745" r="861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4769" r="11105" b="2969"/>
          <a:stretch/>
        </p:blipFill>
        <p:spPr>
          <a:xfrm>
            <a:off x="6322296" y="355182"/>
            <a:ext cx="1276837" cy="264473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5" b="98544" l="2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49" t="6432" r="7656" b="5580"/>
          <a:stretch/>
        </p:blipFill>
        <p:spPr>
          <a:xfrm>
            <a:off x="7496528" y="461665"/>
            <a:ext cx="1583438" cy="24792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63" y="4048843"/>
            <a:ext cx="2448272" cy="17396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9" t="13099" r="29284" b="42379"/>
          <a:stretch/>
        </p:blipFill>
        <p:spPr>
          <a:xfrm>
            <a:off x="5126216" y="3543319"/>
            <a:ext cx="2014697" cy="138485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4" name="TextBox 83"/>
          <p:cNvSpPr txBox="1"/>
          <p:nvPr/>
        </p:nvSpPr>
        <p:spPr>
          <a:xfrm>
            <a:off x="7880662" y="2852584"/>
            <a:ext cx="64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นม</a:t>
            </a:r>
            <a:endParaRPr lang="th-TH" sz="24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300192" y="2956290"/>
            <a:ext cx="95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น้ำผลไม้</a:t>
            </a:r>
            <a:endParaRPr lang="th-TH" sz="24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941895" y="4767535"/>
            <a:ext cx="64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ชา</a:t>
            </a:r>
            <a:endParaRPr lang="th-TH" sz="24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651582" y="5579514"/>
            <a:ext cx="875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กาแฟ</a:t>
            </a:r>
            <a:endParaRPr lang="th-TH" sz="2400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762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4" presetClass="entr" presetSubtype="5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4" presetClass="entr" presetSubtype="5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4" presetClass="entr" presetSubtype="5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6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4" presetClass="entr" presetSubtype="5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6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7" presetClass="emph" presetSubtype="0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3" dur="5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4" dur="5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5" dur="5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7" presetClass="emph" presetSubtype="0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8" dur="5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9" dur="5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0" dur="5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5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7" presetClass="emph" presetSubtype="0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3" dur="5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4" dur="5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5" dur="5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5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7" presetClass="emph" presetSubtype="0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8" dur="5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9" dur="5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0" dur="5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5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27" presetClass="emph" presetSubtype="0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3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4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5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6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7" presetClass="emph" presetSubtype="0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" dur="5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9" dur="5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0" dur="5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5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7" presetClass="emph" presetSubtype="0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3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4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5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7" presetClass="emph" presetSubtype="0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8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9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0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27" presetClass="emph" presetSubtype="0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3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4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5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6" grpId="0"/>
      <p:bldP spid="86" grpId="1"/>
      <p:bldP spid="84" grpId="0"/>
      <p:bldP spid="84" grpId="1"/>
      <p:bldP spid="85" grpId="0"/>
      <p:bldP spid="85" grpId="1"/>
      <p:bldP spid="87" grpId="0"/>
      <p:bldP spid="87" grpId="1"/>
      <p:bldP spid="88" grpId="0"/>
      <p:bldP spid="8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17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2072" r="5033" b="2921"/>
          <a:stretch/>
        </p:blipFill>
        <p:spPr>
          <a:xfrm>
            <a:off x="3779912" y="1052736"/>
            <a:ext cx="1649393" cy="2545394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72" y="1052736"/>
            <a:ext cx="1649393" cy="2520281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t="13556" r="4635" b="2706"/>
          <a:stretch/>
        </p:blipFill>
        <p:spPr>
          <a:xfrm>
            <a:off x="6727914" y="1052736"/>
            <a:ext cx="1630393" cy="2520281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2072" r="5033" b="2921"/>
          <a:stretch/>
        </p:blipFill>
        <p:spPr>
          <a:xfrm>
            <a:off x="973973" y="4025453"/>
            <a:ext cx="1649393" cy="2545394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14" y="4077072"/>
            <a:ext cx="1645142" cy="2520281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t="13556" r="4635" b="2706"/>
          <a:stretch/>
        </p:blipFill>
        <p:spPr>
          <a:xfrm>
            <a:off x="3834239" y="4077072"/>
            <a:ext cx="1649393" cy="2520281"/>
          </a:xfrm>
          <a:prstGeom prst="rect">
            <a:avLst/>
          </a:prstGeom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755576" y="908720"/>
            <a:ext cx="2160240" cy="280831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000" b="1" dirty="0" smtClean="0">
                <a:latin typeface="Angsana New" pitchFamily="18" charset="-34"/>
                <a:cs typeface="Angsana New" pitchFamily="18" charset="-34"/>
              </a:rPr>
              <a:t>1</a:t>
            </a:r>
            <a:endParaRPr lang="th-TH" sz="80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4" name="สี่เหลี่ยมผืนผ้ามุมมน 23"/>
          <p:cNvSpPr/>
          <p:nvPr/>
        </p:nvSpPr>
        <p:spPr>
          <a:xfrm>
            <a:off x="3563888" y="908720"/>
            <a:ext cx="2160240" cy="280831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000" b="1" dirty="0" smtClean="0">
                <a:latin typeface="Angsana New" pitchFamily="18" charset="-34"/>
                <a:cs typeface="Angsana New" pitchFamily="18" charset="-34"/>
              </a:rPr>
              <a:t>2</a:t>
            </a:r>
            <a:endParaRPr lang="th-TH" sz="80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5" name="สี่เหลี่ยมผืนผ้ามุมมน 24"/>
          <p:cNvSpPr/>
          <p:nvPr/>
        </p:nvSpPr>
        <p:spPr>
          <a:xfrm>
            <a:off x="6444208" y="908720"/>
            <a:ext cx="2160240" cy="280831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000" b="1" dirty="0" smtClean="0">
                <a:latin typeface="Angsana New" pitchFamily="18" charset="-34"/>
                <a:cs typeface="Angsana New" pitchFamily="18" charset="-34"/>
              </a:rPr>
              <a:t>3</a:t>
            </a:r>
            <a:endParaRPr lang="th-TH" sz="80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6" name="สี่เหลี่ยมผืนผ้ามุมมน 25"/>
          <p:cNvSpPr/>
          <p:nvPr/>
        </p:nvSpPr>
        <p:spPr>
          <a:xfrm>
            <a:off x="718548" y="3933056"/>
            <a:ext cx="2160240" cy="280831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000" b="1" dirty="0" smtClean="0">
                <a:latin typeface="Angsana New" pitchFamily="18" charset="-34"/>
                <a:cs typeface="Angsana New" pitchFamily="18" charset="-34"/>
              </a:rPr>
              <a:t>4</a:t>
            </a:r>
            <a:endParaRPr lang="th-TH" sz="80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3578815" y="3933056"/>
            <a:ext cx="2160240" cy="280831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000" b="1" dirty="0" smtClean="0">
                <a:latin typeface="Angsana New" pitchFamily="18" charset="-34"/>
                <a:cs typeface="Angsana New" pitchFamily="18" charset="-34"/>
              </a:rPr>
              <a:t>5</a:t>
            </a:r>
            <a:endParaRPr lang="th-TH" sz="80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6470365" y="3893994"/>
            <a:ext cx="2160240" cy="280831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000" b="1" dirty="0" smtClean="0">
                <a:latin typeface="Angsana New" pitchFamily="18" charset="-34"/>
                <a:cs typeface="Angsana New" pitchFamily="18" charset="-34"/>
              </a:rPr>
              <a:t>6</a:t>
            </a:r>
            <a:endParaRPr lang="th-TH" sz="80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8803" y="44624"/>
            <a:ext cx="5111429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เกมเตือนความจำ </a:t>
            </a:r>
            <a:r>
              <a:rPr lang="th-TH" sz="4000" b="1" dirty="0"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sz="4000" b="1" dirty="0" smtClean="0">
                <a:latin typeface="Angsana New" pitchFamily="18" charset="-34"/>
                <a:cs typeface="Angsana New" pitchFamily="18" charset="-34"/>
              </a:rPr>
              <a:t>Memory Game</a:t>
            </a:r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)</a:t>
            </a:r>
            <a:endParaRPr lang="th-TH" sz="40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7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291" y="3102786"/>
            <a:ext cx="121905" cy="182857"/>
          </a:xfrm>
          <a:prstGeom prst="rect">
            <a:avLst/>
          </a:prstGeom>
        </p:spPr>
      </p:pic>
      <p:pic>
        <p:nvPicPr>
          <p:cNvPr id="18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068960"/>
            <a:ext cx="121905" cy="182857"/>
          </a:xfrm>
          <a:prstGeom prst="rect">
            <a:avLst/>
          </a:prstGeom>
        </p:spPr>
      </p:pic>
      <p:pic>
        <p:nvPicPr>
          <p:cNvPr id="1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175" y="3068960"/>
            <a:ext cx="121905" cy="182857"/>
          </a:xfrm>
          <a:prstGeom prst="rect">
            <a:avLst/>
          </a:prstGeom>
        </p:spPr>
      </p:pic>
      <p:pic>
        <p:nvPicPr>
          <p:cNvPr id="2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291" y="6054455"/>
            <a:ext cx="121905" cy="182857"/>
          </a:xfrm>
          <a:prstGeom prst="rect">
            <a:avLst/>
          </a:prstGeom>
        </p:spPr>
      </p:pic>
      <p:pic>
        <p:nvPicPr>
          <p:cNvPr id="21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020629"/>
            <a:ext cx="121905" cy="182857"/>
          </a:xfrm>
          <a:prstGeom prst="rect">
            <a:avLst/>
          </a:prstGeom>
        </p:spPr>
      </p:pic>
      <p:pic>
        <p:nvPicPr>
          <p:cNvPr id="22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175" y="6020629"/>
            <a:ext cx="121905" cy="1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7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T:\56-01-0565 PowerPoint เศรษฐศาสตร์ ม.2\หน่วย 2 (ส่งจัดหน้า)\Graphic Design\Link\part 1\p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1"/>
          <a:stretch/>
        </p:blipFill>
        <p:spPr bwMode="auto">
          <a:xfrm>
            <a:off x="6515728" y="4888699"/>
            <a:ext cx="2451552" cy="185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T:\56-01-0565 PowerPoint เศรษฐศาสตร์ ม.2\หน่วย 2 (ส่งจัดหน้า)\Graphic Design\Link\part 1\p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52"/>
          <a:stretch/>
        </p:blipFill>
        <p:spPr bwMode="auto">
          <a:xfrm>
            <a:off x="35496" y="4877709"/>
            <a:ext cx="2317141" cy="18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รูปห้าเหลี่ยม 17"/>
          <p:cNvSpPr/>
          <p:nvPr/>
        </p:nvSpPr>
        <p:spPr>
          <a:xfrm>
            <a:off x="3004711" y="1512141"/>
            <a:ext cx="4303593" cy="783724"/>
          </a:xfrm>
          <a:prstGeom prst="homePlate">
            <a:avLst/>
          </a:prstGeom>
          <a:solidFill>
            <a:srgbClr val="E68900"/>
          </a:solidFill>
          <a:ln>
            <a:noFill/>
          </a:ln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rgbClr val="93A299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บูรณา</a:t>
            </a:r>
            <a:r>
              <a:rPr kumimoji="0" lang="th-TH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การอาเซียน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grpSp>
        <p:nvGrpSpPr>
          <p:cNvPr id="19" name="กลุ่ม 18"/>
          <p:cNvGrpSpPr/>
          <p:nvPr/>
        </p:nvGrpSpPr>
        <p:grpSpPr>
          <a:xfrm>
            <a:off x="2059804" y="2780927"/>
            <a:ext cx="5248500" cy="2211841"/>
            <a:chOff x="1774726" y="1988840"/>
            <a:chExt cx="5688632" cy="3301702"/>
          </a:xfrm>
          <a:solidFill>
            <a:srgbClr val="FFFF99"/>
          </a:solidFill>
        </p:grpSpPr>
        <p:sp>
          <p:nvSpPr>
            <p:cNvPr id="20" name="มนมุมสี่เหลี่ยมผืนผ้าด้านทแยงมุม 19"/>
            <p:cNvSpPr/>
            <p:nvPr/>
          </p:nvSpPr>
          <p:spPr>
            <a:xfrm>
              <a:off x="1774726" y="1988840"/>
              <a:ext cx="5688632" cy="3301702"/>
            </a:xfrm>
            <a:prstGeom prst="round2DiagRect">
              <a:avLst>
                <a:gd name="adj1" fmla="val 50000"/>
                <a:gd name="adj2" fmla="val 0"/>
              </a:avLst>
            </a:prstGeom>
            <a:grpFill/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D8F67">
                      <a:lumMod val="50000"/>
                    </a:srgbClr>
                  </a:solidFill>
                  <a:effectLst/>
                  <a:uLnTx/>
                  <a:uFillTx/>
                  <a:latin typeface="Angsana New"/>
                  <a:ea typeface="+mn-ea"/>
                  <a:cs typeface="Angsana New"/>
                </a:rPr>
                <a:t>   </a:t>
              </a:r>
              <a:endPara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21" name="วงรี 20"/>
            <p:cNvSpPr/>
            <p:nvPr/>
          </p:nvSpPr>
          <p:spPr>
            <a:xfrm>
              <a:off x="6442270" y="4941168"/>
              <a:ext cx="324097" cy="288032"/>
            </a:xfrm>
            <a:prstGeom prst="ellipse">
              <a:avLst/>
            </a:prstGeom>
            <a:solidFill>
              <a:srgbClr val="93A299">
                <a:lumMod val="75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22" name="วงรี 21"/>
            <p:cNvSpPr/>
            <p:nvPr/>
          </p:nvSpPr>
          <p:spPr>
            <a:xfrm>
              <a:off x="6774869" y="4702621"/>
              <a:ext cx="324097" cy="288032"/>
            </a:xfrm>
            <a:prstGeom prst="ellipse">
              <a:avLst/>
            </a:prstGeom>
            <a:solidFill>
              <a:srgbClr val="93A299">
                <a:lumMod val="75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23" name="วงรี 22"/>
            <p:cNvSpPr/>
            <p:nvPr/>
          </p:nvSpPr>
          <p:spPr>
            <a:xfrm>
              <a:off x="7064146" y="4350221"/>
              <a:ext cx="324097" cy="288032"/>
            </a:xfrm>
            <a:prstGeom prst="ellipse">
              <a:avLst/>
            </a:prstGeom>
            <a:solidFill>
              <a:srgbClr val="93A299">
                <a:lumMod val="75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24" name="วงรี 23"/>
            <p:cNvSpPr/>
            <p:nvPr/>
          </p:nvSpPr>
          <p:spPr>
            <a:xfrm>
              <a:off x="2674479" y="1988840"/>
              <a:ext cx="324097" cy="288032"/>
            </a:xfrm>
            <a:prstGeom prst="ellipse">
              <a:avLst/>
            </a:prstGeom>
            <a:solidFill>
              <a:srgbClr val="93A299">
                <a:lumMod val="75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25" name="วงรี 24"/>
            <p:cNvSpPr/>
            <p:nvPr/>
          </p:nvSpPr>
          <p:spPr>
            <a:xfrm>
              <a:off x="2154904" y="2276872"/>
              <a:ext cx="324097" cy="288032"/>
            </a:xfrm>
            <a:prstGeom prst="ellipse">
              <a:avLst/>
            </a:prstGeom>
            <a:solidFill>
              <a:srgbClr val="93A299">
                <a:lumMod val="75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26" name="วงรี 25"/>
            <p:cNvSpPr/>
            <p:nvPr/>
          </p:nvSpPr>
          <p:spPr>
            <a:xfrm>
              <a:off x="1828354" y="2636912"/>
              <a:ext cx="324097" cy="288032"/>
            </a:xfrm>
            <a:prstGeom prst="ellipse">
              <a:avLst/>
            </a:prstGeom>
            <a:solidFill>
              <a:srgbClr val="93A299">
                <a:lumMod val="75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352637" y="3212976"/>
            <a:ext cx="47396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      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ประเทศไทยเป็นประเทศสมาชิกอาเซียน</a:t>
            </a:r>
          </a:p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ที่ส่งออกน้ำผลไม้แปรรูปเป็นอันดับ 13 ของโลก </a:t>
            </a:r>
          </a:p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ซึ่งน้ำผลไม้ที่ส่งออกมากที่สุด คือ น้ำสับปะรด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8" name="Pictur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8229" y="1340768"/>
            <a:ext cx="1132451" cy="112647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18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0" y="0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-36512" y="404664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FF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ngsana New" pitchFamily="18" charset="-34"/>
                <a:cs typeface="Angsana New" pitchFamily="18" charset="-34"/>
              </a:rPr>
              <a:t>1.1 ชนิดของเครื่องดื่มและคุณค่า</a:t>
            </a:r>
            <a:endParaRPr lang="th-TH" sz="4000" b="1" dirty="0">
              <a:ln>
                <a:solidFill>
                  <a:srgbClr val="FF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0782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8" presetClass="entr" presetSubtype="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7" grpId="0"/>
      <p:bldP spid="27" grpId="1"/>
      <p:bldP spid="33" grpId="0"/>
      <p:bldP spid="3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19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638400" y="3296728"/>
            <a:ext cx="2042623" cy="13374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th-TH" sz="36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84" name="กลุ่ม 83"/>
          <p:cNvGrpSpPr/>
          <p:nvPr/>
        </p:nvGrpSpPr>
        <p:grpSpPr>
          <a:xfrm>
            <a:off x="3865648" y="1162692"/>
            <a:ext cx="1553788" cy="1553788"/>
            <a:chOff x="2530963" y="1168"/>
            <a:chExt cx="1553788" cy="1553788"/>
          </a:xfrm>
          <a:solidFill>
            <a:srgbClr val="FF6600"/>
          </a:solidFill>
          <a:scene3d>
            <a:camera prst="orthographicFront"/>
            <a:lightRig rig="flat" dir="t"/>
          </a:scene3d>
        </p:grpSpPr>
        <p:sp>
          <p:nvSpPr>
            <p:cNvPr id="85" name="วงรี 84"/>
            <p:cNvSpPr/>
            <p:nvPr/>
          </p:nvSpPr>
          <p:spPr>
            <a:xfrm>
              <a:off x="2530963" y="1168"/>
              <a:ext cx="1553788" cy="1553788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6" name="วงรี 4"/>
            <p:cNvSpPr/>
            <p:nvPr/>
          </p:nvSpPr>
          <p:spPr>
            <a:xfrm>
              <a:off x="2758510" y="228715"/>
              <a:ext cx="1098694" cy="109869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9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87" name="กลุ่ม 86"/>
          <p:cNvGrpSpPr/>
          <p:nvPr/>
        </p:nvGrpSpPr>
        <p:grpSpPr>
          <a:xfrm>
            <a:off x="5370539" y="2356670"/>
            <a:ext cx="413919" cy="524403"/>
            <a:chOff x="4035854" y="1195146"/>
            <a:chExt cx="413919" cy="524403"/>
          </a:xfrm>
          <a:solidFill>
            <a:srgbClr val="FF6600"/>
          </a:solidFill>
          <a:scene3d>
            <a:camera prst="orthographicFront"/>
            <a:lightRig rig="flat" dir="t"/>
          </a:scene3d>
        </p:grpSpPr>
        <p:sp>
          <p:nvSpPr>
            <p:cNvPr id="88" name="ลูกศรขวา 87"/>
            <p:cNvSpPr/>
            <p:nvPr/>
          </p:nvSpPr>
          <p:spPr>
            <a:xfrm rot="2160000">
              <a:off x="4035854" y="1195146"/>
              <a:ext cx="413919" cy="52440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ลูกศรขวา 6"/>
            <p:cNvSpPr/>
            <p:nvPr/>
          </p:nvSpPr>
          <p:spPr>
            <a:xfrm rot="2160000">
              <a:off x="4047712" y="1263533"/>
              <a:ext cx="289743" cy="31464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19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90" name="กลุ่ม 89"/>
          <p:cNvGrpSpPr/>
          <p:nvPr/>
        </p:nvGrpSpPr>
        <p:grpSpPr>
          <a:xfrm>
            <a:off x="5754516" y="2535035"/>
            <a:ext cx="1553788" cy="1553788"/>
            <a:chOff x="4419831" y="1373511"/>
            <a:chExt cx="1553788" cy="1553788"/>
          </a:xfrm>
          <a:solidFill>
            <a:srgbClr val="00B0F0"/>
          </a:solidFill>
          <a:scene3d>
            <a:camera prst="orthographicFront"/>
            <a:lightRig rig="flat" dir="t"/>
          </a:scene3d>
        </p:grpSpPr>
        <p:sp>
          <p:nvSpPr>
            <p:cNvPr id="91" name="วงรี 90"/>
            <p:cNvSpPr/>
            <p:nvPr/>
          </p:nvSpPr>
          <p:spPr>
            <a:xfrm>
              <a:off x="4419831" y="1373511"/>
              <a:ext cx="1553788" cy="1553788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2684729"/>
                <a:satOff val="-361"/>
                <a:lumOff val="3578"/>
                <a:alphaOff val="0"/>
              </a:schemeClr>
            </a:fillRef>
            <a:effectRef idx="2">
              <a:schemeClr val="accent5">
                <a:hueOff val="2684729"/>
                <a:satOff val="-361"/>
                <a:lumOff val="357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2" name="วงรี 8"/>
            <p:cNvSpPr/>
            <p:nvPr/>
          </p:nvSpPr>
          <p:spPr>
            <a:xfrm>
              <a:off x="4647378" y="1601058"/>
              <a:ext cx="1098694" cy="109869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9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93" name="กลุ่ม 92"/>
          <p:cNvGrpSpPr/>
          <p:nvPr/>
        </p:nvGrpSpPr>
        <p:grpSpPr>
          <a:xfrm>
            <a:off x="5912087" y="4204077"/>
            <a:ext cx="524403" cy="413919"/>
            <a:chOff x="4577402" y="3042553"/>
            <a:chExt cx="524403" cy="413919"/>
          </a:xfrm>
          <a:solidFill>
            <a:srgbClr val="00B0F0"/>
          </a:solidFill>
          <a:scene3d>
            <a:camera prst="orthographicFront"/>
            <a:lightRig rig="flat" dir="t"/>
          </a:scene3d>
        </p:grpSpPr>
        <p:sp>
          <p:nvSpPr>
            <p:cNvPr id="94" name="ลูกศรขวา 93"/>
            <p:cNvSpPr/>
            <p:nvPr/>
          </p:nvSpPr>
          <p:spPr>
            <a:xfrm rot="6480000">
              <a:off x="4632644" y="2987311"/>
              <a:ext cx="413919" cy="52440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2684729"/>
                <a:satOff val="-361"/>
                <a:lumOff val="3578"/>
                <a:alphaOff val="0"/>
              </a:schemeClr>
            </a:fillRef>
            <a:effectRef idx="2">
              <a:schemeClr val="accent5">
                <a:hueOff val="2684729"/>
                <a:satOff val="-361"/>
                <a:lumOff val="357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5" name="ลูกศรขวา 10"/>
            <p:cNvSpPr/>
            <p:nvPr/>
          </p:nvSpPr>
          <p:spPr>
            <a:xfrm rot="17280000">
              <a:off x="4713918" y="3033143"/>
              <a:ext cx="289743" cy="31464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19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96" name="กลุ่ม 95"/>
          <p:cNvGrpSpPr/>
          <p:nvPr/>
        </p:nvGrpSpPr>
        <p:grpSpPr>
          <a:xfrm>
            <a:off x="5033033" y="4755532"/>
            <a:ext cx="1553788" cy="1553788"/>
            <a:chOff x="3698348" y="3594008"/>
            <a:chExt cx="1553788" cy="1553788"/>
          </a:xfrm>
          <a:solidFill>
            <a:srgbClr val="00B050"/>
          </a:solidFill>
          <a:scene3d>
            <a:camera prst="orthographicFront"/>
            <a:lightRig rig="flat" dir="t"/>
          </a:scene3d>
        </p:grpSpPr>
        <p:sp>
          <p:nvSpPr>
            <p:cNvPr id="97" name="วงรี 96"/>
            <p:cNvSpPr/>
            <p:nvPr/>
          </p:nvSpPr>
          <p:spPr>
            <a:xfrm>
              <a:off x="3698348" y="3594008"/>
              <a:ext cx="1553788" cy="1553788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5369458"/>
                <a:satOff val="-722"/>
                <a:lumOff val="7157"/>
                <a:alphaOff val="0"/>
              </a:schemeClr>
            </a:fillRef>
            <a:effectRef idx="2">
              <a:schemeClr val="accent5">
                <a:hueOff val="5369458"/>
                <a:satOff val="-722"/>
                <a:lumOff val="71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8" name="วงรี 12"/>
            <p:cNvSpPr/>
            <p:nvPr/>
          </p:nvSpPr>
          <p:spPr>
            <a:xfrm>
              <a:off x="3925895" y="3821555"/>
              <a:ext cx="1098694" cy="109869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9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99" name="กลุ่ม 98"/>
          <p:cNvGrpSpPr/>
          <p:nvPr/>
        </p:nvGrpSpPr>
        <p:grpSpPr>
          <a:xfrm>
            <a:off x="4447297" y="5270225"/>
            <a:ext cx="413919" cy="524403"/>
            <a:chOff x="3112612" y="4108701"/>
            <a:chExt cx="413919" cy="524403"/>
          </a:xfrm>
          <a:solidFill>
            <a:srgbClr val="00B050"/>
          </a:solidFill>
          <a:scene3d>
            <a:camera prst="orthographicFront"/>
            <a:lightRig rig="flat" dir="t"/>
          </a:scene3d>
        </p:grpSpPr>
        <p:sp>
          <p:nvSpPr>
            <p:cNvPr id="100" name="ลูกศรขวา 99"/>
            <p:cNvSpPr/>
            <p:nvPr/>
          </p:nvSpPr>
          <p:spPr>
            <a:xfrm rot="10800000">
              <a:off x="3112612" y="4108701"/>
              <a:ext cx="413919" cy="52440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5369458"/>
                <a:satOff val="-722"/>
                <a:lumOff val="7157"/>
                <a:alphaOff val="0"/>
              </a:schemeClr>
            </a:fillRef>
            <a:effectRef idx="2">
              <a:schemeClr val="accent5">
                <a:hueOff val="5369458"/>
                <a:satOff val="-722"/>
                <a:lumOff val="71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1" name="ลูกศรขวา 14"/>
            <p:cNvSpPr/>
            <p:nvPr/>
          </p:nvSpPr>
          <p:spPr>
            <a:xfrm rot="21600000">
              <a:off x="3236788" y="4213582"/>
              <a:ext cx="289743" cy="31464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19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02" name="กลุ่ม 101"/>
          <p:cNvGrpSpPr/>
          <p:nvPr/>
        </p:nvGrpSpPr>
        <p:grpSpPr>
          <a:xfrm>
            <a:off x="2698263" y="4755532"/>
            <a:ext cx="1553788" cy="1553788"/>
            <a:chOff x="1363578" y="3594008"/>
            <a:chExt cx="1553788" cy="1553788"/>
          </a:xfrm>
          <a:solidFill>
            <a:srgbClr val="FF66CC"/>
          </a:solidFill>
          <a:scene3d>
            <a:camera prst="orthographicFront"/>
            <a:lightRig rig="flat" dir="t"/>
          </a:scene3d>
        </p:grpSpPr>
        <p:sp>
          <p:nvSpPr>
            <p:cNvPr id="103" name="วงรี 102"/>
            <p:cNvSpPr/>
            <p:nvPr/>
          </p:nvSpPr>
          <p:spPr>
            <a:xfrm>
              <a:off x="1363578" y="3594008"/>
              <a:ext cx="1553788" cy="1553788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8054187"/>
                <a:satOff val="-1083"/>
                <a:lumOff val="10735"/>
                <a:alphaOff val="0"/>
              </a:schemeClr>
            </a:fillRef>
            <a:effectRef idx="2">
              <a:schemeClr val="accent5">
                <a:hueOff val="8054187"/>
                <a:satOff val="-1083"/>
                <a:lumOff val="1073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4" name="วงรี 16"/>
            <p:cNvSpPr/>
            <p:nvPr/>
          </p:nvSpPr>
          <p:spPr>
            <a:xfrm>
              <a:off x="1591125" y="3821555"/>
              <a:ext cx="1098694" cy="109869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9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08" name="กลุ่ม 107"/>
          <p:cNvGrpSpPr/>
          <p:nvPr/>
        </p:nvGrpSpPr>
        <p:grpSpPr>
          <a:xfrm>
            <a:off x="1976780" y="2535035"/>
            <a:ext cx="1553788" cy="1553788"/>
            <a:chOff x="642095" y="1373511"/>
            <a:chExt cx="1553788" cy="1553788"/>
          </a:xfrm>
          <a:solidFill>
            <a:srgbClr val="FF9900"/>
          </a:solidFill>
          <a:scene3d>
            <a:camera prst="orthographicFront"/>
            <a:lightRig rig="flat" dir="t"/>
          </a:scene3d>
        </p:grpSpPr>
        <p:sp>
          <p:nvSpPr>
            <p:cNvPr id="109" name="วงรี 108"/>
            <p:cNvSpPr/>
            <p:nvPr/>
          </p:nvSpPr>
          <p:spPr>
            <a:xfrm>
              <a:off x="642095" y="1373511"/>
              <a:ext cx="1553788" cy="1553788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10738916"/>
                <a:satOff val="-1444"/>
                <a:lumOff val="14313"/>
                <a:alphaOff val="0"/>
              </a:schemeClr>
            </a:fillRef>
            <a:effectRef idx="2">
              <a:schemeClr val="accent5">
                <a:hueOff val="10738916"/>
                <a:satOff val="-1444"/>
                <a:lumOff val="1431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0" name="วงรี 20"/>
            <p:cNvSpPr/>
            <p:nvPr/>
          </p:nvSpPr>
          <p:spPr>
            <a:xfrm>
              <a:off x="869642" y="1601058"/>
              <a:ext cx="1098694" cy="109869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9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11" name="กลุ่ม 110"/>
          <p:cNvGrpSpPr/>
          <p:nvPr/>
        </p:nvGrpSpPr>
        <p:grpSpPr>
          <a:xfrm>
            <a:off x="3481671" y="2370442"/>
            <a:ext cx="413919" cy="524403"/>
            <a:chOff x="2146986" y="1208918"/>
            <a:chExt cx="413919" cy="524403"/>
          </a:xfrm>
          <a:solidFill>
            <a:srgbClr val="FF9933"/>
          </a:solidFill>
          <a:scene3d>
            <a:camera prst="orthographicFront"/>
            <a:lightRig rig="flat" dir="t"/>
          </a:scene3d>
        </p:grpSpPr>
        <p:sp>
          <p:nvSpPr>
            <p:cNvPr id="112" name="ลูกศรขวา 111"/>
            <p:cNvSpPr/>
            <p:nvPr/>
          </p:nvSpPr>
          <p:spPr>
            <a:xfrm rot="19440000">
              <a:off x="2146986" y="1208918"/>
              <a:ext cx="413919" cy="52440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10738916"/>
                <a:satOff val="-1444"/>
                <a:lumOff val="14313"/>
                <a:alphaOff val="0"/>
              </a:schemeClr>
            </a:fillRef>
            <a:effectRef idx="2">
              <a:schemeClr val="accent5">
                <a:hueOff val="10738916"/>
                <a:satOff val="-1444"/>
                <a:lumOff val="1431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3" name="ลูกศรขวา 22"/>
            <p:cNvSpPr/>
            <p:nvPr/>
          </p:nvSpPr>
          <p:spPr>
            <a:xfrm rot="19440000">
              <a:off x="2158844" y="1350293"/>
              <a:ext cx="289743" cy="31464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19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4217656" y="1616420"/>
            <a:ext cx="99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เบียร์</a:t>
            </a:r>
            <a:endParaRPr lang="th-TH" sz="36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176681" y="2988763"/>
            <a:ext cx="99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ไวน์</a:t>
            </a:r>
            <a:endParaRPr lang="th-TH" sz="36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419436" y="5270225"/>
            <a:ext cx="99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วิสกี้</a:t>
            </a:r>
            <a:endParaRPr lang="th-TH" sz="36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979160" y="5209261"/>
            <a:ext cx="99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บรั่นดี</a:t>
            </a:r>
            <a:endParaRPr lang="th-TH" sz="36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098687" y="2711763"/>
            <a:ext cx="1463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 err="1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พันช์</a:t>
            </a:r>
            <a:r>
              <a:rPr lang="th-TH" sz="36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หรือค็อกเทล</a:t>
            </a:r>
            <a:endParaRPr lang="th-TH" sz="36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0" name="สี่เหลี่ยมผืนผ้า 119"/>
          <p:cNvSpPr/>
          <p:nvPr/>
        </p:nvSpPr>
        <p:spPr>
          <a:xfrm>
            <a:off x="3635896" y="3380799"/>
            <a:ext cx="19880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เครื่องดื่ม</a:t>
            </a:r>
          </a:p>
          <a:p>
            <a:pPr algn="ctr"/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ที่</a:t>
            </a:r>
            <a:r>
              <a:rPr lang="th-TH" sz="36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มีแอลกอฮอล์</a:t>
            </a:r>
          </a:p>
        </p:txBody>
      </p:sp>
      <p:grpSp>
        <p:nvGrpSpPr>
          <p:cNvPr id="43" name="กลุ่ม 42"/>
          <p:cNvGrpSpPr/>
          <p:nvPr/>
        </p:nvGrpSpPr>
        <p:grpSpPr>
          <a:xfrm rot="4156801">
            <a:off x="2718850" y="4178167"/>
            <a:ext cx="413919" cy="524403"/>
            <a:chOff x="3112612" y="4108701"/>
            <a:chExt cx="413919" cy="524403"/>
          </a:xfrm>
          <a:solidFill>
            <a:srgbClr val="FF66CC"/>
          </a:solidFill>
          <a:scene3d>
            <a:camera prst="orthographicFront"/>
            <a:lightRig rig="flat" dir="t"/>
          </a:scene3d>
        </p:grpSpPr>
        <p:sp>
          <p:nvSpPr>
            <p:cNvPr id="44" name="ลูกศรขวา 43"/>
            <p:cNvSpPr/>
            <p:nvPr/>
          </p:nvSpPr>
          <p:spPr>
            <a:xfrm rot="10800000">
              <a:off x="3112612" y="4108701"/>
              <a:ext cx="413919" cy="52440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5369458"/>
                <a:satOff val="-722"/>
                <a:lumOff val="7157"/>
                <a:alphaOff val="0"/>
              </a:schemeClr>
            </a:fillRef>
            <a:effectRef idx="2">
              <a:schemeClr val="accent5">
                <a:hueOff val="5369458"/>
                <a:satOff val="-722"/>
                <a:lumOff val="71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ลูกศรขวา 14"/>
            <p:cNvSpPr/>
            <p:nvPr/>
          </p:nvSpPr>
          <p:spPr>
            <a:xfrm rot="21600000">
              <a:off x="3236788" y="4213582"/>
              <a:ext cx="289743" cy="31464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19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pic>
        <p:nvPicPr>
          <p:cNvPr id="46" name="รูปภาพ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49" name="สี่เหลี่ยมผืนผ้า 48"/>
          <p:cNvSpPr/>
          <p:nvPr/>
        </p:nvSpPr>
        <p:spPr>
          <a:xfrm>
            <a:off x="0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0" name="สี่เหลี่ยมผืนผ้า 49"/>
          <p:cNvSpPr/>
          <p:nvPr/>
        </p:nvSpPr>
        <p:spPr>
          <a:xfrm>
            <a:off x="-36512" y="437001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FF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ngsana New" pitchFamily="18" charset="-34"/>
                <a:cs typeface="Angsana New" pitchFamily="18" charset="-34"/>
              </a:rPr>
              <a:t>1.1 ชนิดของเครื่องดื่มและคุณค่า</a:t>
            </a:r>
            <a:endParaRPr lang="th-TH" sz="4000" b="1" dirty="0">
              <a:ln>
                <a:solidFill>
                  <a:srgbClr val="FF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6" t="8368" r="8034" b="3967"/>
          <a:stretch/>
        </p:blipFill>
        <p:spPr>
          <a:xfrm>
            <a:off x="7308304" y="3068960"/>
            <a:ext cx="1584176" cy="28039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3" t="13731" r="16605" b="8921"/>
          <a:stretch/>
        </p:blipFill>
        <p:spPr>
          <a:xfrm>
            <a:off x="364855" y="3311927"/>
            <a:ext cx="1508681" cy="258249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7777227" y="5834338"/>
            <a:ext cx="64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ไวน์</a:t>
            </a:r>
            <a:endParaRPr lang="th-TH" sz="24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96030" y="5950374"/>
            <a:ext cx="64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เบียร์</a:t>
            </a:r>
            <a:endParaRPr lang="th-TH" sz="2400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7270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6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5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5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3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5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5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3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6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3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3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7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7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7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7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7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14" grpId="0"/>
      <p:bldP spid="115" grpId="0"/>
      <p:bldP spid="116" grpId="0"/>
      <p:bldP spid="117" grpId="0"/>
      <p:bldP spid="118" grpId="0"/>
      <p:bldP spid="120" grpId="0"/>
      <p:bldP spid="50" grpId="0"/>
      <p:bldP spid="50" grpId="1"/>
      <p:bldP spid="5" grpId="0"/>
      <p:bldP spid="5" grpId="1"/>
      <p:bldP spid="51" grpId="0"/>
      <p:bldP spid="5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2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858756" y="3323128"/>
            <a:ext cx="5991039" cy="2146721"/>
          </a:xfrm>
          <a:prstGeom prst="roundRect">
            <a:avLst/>
          </a:prstGeom>
          <a:solidFill>
            <a:srgbClr val="FF9933"/>
          </a:solidFill>
          <a:ln w="47625" cap="flat" cmpd="dbl" algn="ctr">
            <a:solidFill>
              <a:sysClr val="window" lastClr="FFFFFF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500" b="0" i="0" u="none" strike="noStrike" kern="1200" cap="all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500" b="0" i="0" u="none" strike="noStrike" kern="1200" cap="all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500" b="0" i="0" u="none" strike="noStrike" kern="1200" cap="all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500" b="0" i="0" u="none" strike="noStrike" kern="1200" cap="all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800" b="0" i="0" u="none" strike="noStrike" kern="1200" cap="all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800" b="0" i="0" u="none" strike="noStrike" kern="1200" cap="all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sp>
        <p:nvSpPr>
          <p:cNvPr id="18" name="Rectangle 20"/>
          <p:cNvSpPr/>
          <p:nvPr/>
        </p:nvSpPr>
        <p:spPr>
          <a:xfrm>
            <a:off x="2195736" y="1470748"/>
            <a:ext cx="64087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0" cap="none" spc="0" normalizeH="0" baseline="0" noProof="0" dirty="0" smtClean="0">
                <a:ln w="0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แบบทดสอบ</a:t>
            </a:r>
            <a:r>
              <a:rPr kumimoji="0" lang="th-TH" sz="4400" b="1" i="0" u="none" strike="noStrike" kern="0" cap="none" spc="0" normalizeH="0" baseline="0" noProof="0" dirty="0" smtClean="0">
                <a:ln w="0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ก่อนเรียน (</a:t>
            </a:r>
            <a:r>
              <a:rPr kumimoji="0" lang="en-US" sz="4400" b="1" i="0" u="none" strike="noStrike" kern="0" cap="none" spc="0" normalizeH="0" baseline="0" noProof="0" dirty="0" smtClean="0">
                <a:ln w="0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Pre-test</a:t>
            </a:r>
            <a:r>
              <a:rPr kumimoji="0" lang="th-TH" sz="4400" b="1" i="0" u="none" strike="noStrike" kern="0" cap="none" spc="0" normalizeH="0" baseline="0" noProof="0" dirty="0" smtClean="0">
                <a:ln w="0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)</a:t>
            </a:r>
            <a:endParaRPr kumimoji="0" lang="th-TH" sz="4400" b="0" i="0" u="none" strike="noStrike" kern="0" cap="none" spc="0" normalizeH="0" baseline="0" noProof="0" dirty="0" smtClean="0">
              <a:ln w="0"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" y="836712"/>
            <a:ext cx="2520280" cy="3766095"/>
          </a:xfrm>
          <a:prstGeom prst="rect">
            <a:avLst/>
          </a:prstGeom>
        </p:spPr>
      </p:pic>
      <p:sp>
        <p:nvSpPr>
          <p:cNvPr id="20" name="สี่เหลี่ยมผืนผ้า 19"/>
          <p:cNvSpPr/>
          <p:nvPr/>
        </p:nvSpPr>
        <p:spPr>
          <a:xfrm>
            <a:off x="2101391" y="3796323"/>
            <a:ext cx="552636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3800" b="1" kern="0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การงานอาชีพและ</a:t>
            </a:r>
            <a:r>
              <a:rPr lang="th-TH" sz="3800" b="1" kern="0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เทคโนโลยี ม. 2 </a:t>
            </a:r>
            <a:r>
              <a:rPr lang="th-TH" sz="3800" b="1" kern="0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เล่ม 1</a:t>
            </a:r>
            <a:br>
              <a:rPr lang="th-TH" sz="3800" b="1" kern="0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800" b="1" kern="0" dirty="0">
                <a:solidFill>
                  <a:srgbClr val="ECFC16"/>
                </a:solidFill>
                <a:latin typeface="Angsana New" pitchFamily="18" charset="-34"/>
                <a:cs typeface="Angsana New" pitchFamily="18" charset="-34"/>
              </a:rPr>
              <a:t>หน่วยการเรียนรู้ที่ 2 เครื่องดื่มเพื่อสุขภาพ</a:t>
            </a:r>
          </a:p>
        </p:txBody>
      </p:sp>
    </p:spTree>
    <p:extLst>
      <p:ext uri="{BB962C8B-B14F-4D97-AF65-F5344CB8AC3E}">
        <p14:creationId xmlns:p14="http://schemas.microsoft.com/office/powerpoint/2010/main" val="34766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3" presetClass="entr" presetSubtype="3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/>
      <p:bldP spid="18" grpId="1"/>
      <p:bldP spid="20" grpId="0"/>
      <p:bldP spid="2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20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71800" y="1300562"/>
            <a:ext cx="3831456" cy="783193"/>
          </a:xfrm>
          <a:prstGeom prst="roundRect">
            <a:avLst/>
          </a:prstGeom>
          <a:solidFill>
            <a:srgbClr val="33993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th-TH" sz="40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2554314" y="1368992"/>
            <a:ext cx="4064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การเลือกบริโภคเครื่องดื่ม</a:t>
            </a:r>
            <a:endParaRPr lang="th-TH" sz="36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5" name="เครื่องหมายบั้ง 44"/>
          <p:cNvSpPr/>
          <p:nvPr/>
        </p:nvSpPr>
        <p:spPr>
          <a:xfrm rot="5400000">
            <a:off x="347165" y="2369294"/>
            <a:ext cx="907851" cy="635496"/>
          </a:xfrm>
          <a:prstGeom prst="chevron">
            <a:avLst/>
          </a:prstGeom>
          <a:solidFill>
            <a:srgbClr val="00B050"/>
          </a:solidFill>
          <a:ln>
            <a:solidFill>
              <a:srgbClr val="C000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6" name="กลุ่ม 45"/>
          <p:cNvGrpSpPr/>
          <p:nvPr/>
        </p:nvGrpSpPr>
        <p:grpSpPr>
          <a:xfrm>
            <a:off x="1118837" y="2270115"/>
            <a:ext cx="7505615" cy="590103"/>
            <a:chOff x="635496" y="1701"/>
            <a:chExt cx="5460503" cy="590103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7" name="มนมุมสี่เหลี่ยมผืนผ้าด้านเดียวกัน 46"/>
            <p:cNvSpPr/>
            <p:nvPr/>
          </p:nvSpPr>
          <p:spPr>
            <a:xfrm rot="5400000">
              <a:off x="3070696" y="-2433499"/>
              <a:ext cx="590103" cy="5460503"/>
            </a:xfrm>
            <a:prstGeom prst="round2SameRect">
              <a:avLst/>
            </a:prstGeom>
            <a:grpFill/>
            <a:ln>
              <a:solidFill>
                <a:srgbClr val="C00000"/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มนมุมสี่เหลี่ยมผืนผ้าด้านเดียวกัน 6"/>
            <p:cNvSpPr/>
            <p:nvPr/>
          </p:nvSpPr>
          <p:spPr>
            <a:xfrm>
              <a:off x="635496" y="30507"/>
              <a:ext cx="5431697" cy="532491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  <a:sp3d>
              <a:bevelT prst="slop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9525" rIns="9525" bIns="9525" numCol="1" spcCol="1270" anchor="ctr" anchorCtr="0">
              <a:noAutofit/>
            </a:bodyPr>
            <a:lstStyle/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th-TH" sz="1500" kern="1200">
                <a:latin typeface="Angsana New" pitchFamily="18" charset="-34"/>
                <a:cs typeface="Angsana New" pitchFamily="18" charset="-34"/>
              </a:endParaRPr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th-TH" sz="15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9" name="กลุ่ม 48"/>
          <p:cNvGrpSpPr/>
          <p:nvPr/>
        </p:nvGrpSpPr>
        <p:grpSpPr>
          <a:xfrm>
            <a:off x="1118837" y="3058302"/>
            <a:ext cx="7505615" cy="590103"/>
            <a:chOff x="635496" y="789888"/>
            <a:chExt cx="5460503" cy="590103"/>
          </a:xfrm>
          <a:solidFill>
            <a:srgbClr val="66FF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0" name="มนมุมสี่เหลี่ยมผืนผ้าด้านเดียวกัน 49"/>
            <p:cNvSpPr/>
            <p:nvPr/>
          </p:nvSpPr>
          <p:spPr>
            <a:xfrm rot="5400000">
              <a:off x="3070696" y="-1645312"/>
              <a:ext cx="590103" cy="5460503"/>
            </a:xfrm>
            <a:prstGeom prst="round2SameRect">
              <a:avLst/>
            </a:prstGeom>
            <a:grpFill/>
            <a:ln>
              <a:solidFill>
                <a:srgbClr val="C00000"/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hemeClr val="accent2">
                <a:hueOff val="1687997"/>
                <a:satOff val="625"/>
                <a:lumOff val="191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มนมุมสี่เหลี่ยมผืนผ้าด้านเดียวกัน 10"/>
            <p:cNvSpPr/>
            <p:nvPr/>
          </p:nvSpPr>
          <p:spPr>
            <a:xfrm>
              <a:off x="635496" y="818694"/>
              <a:ext cx="5431697" cy="532491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  <a:sp3d>
              <a:bevelT prst="slop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9525" rIns="9525" bIns="9525" numCol="1" spcCol="1270" anchor="ctr" anchorCtr="0">
              <a:noAutofit/>
            </a:bodyPr>
            <a:lstStyle/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th-TH" sz="1500" kern="1200">
                <a:latin typeface="Angsana New" pitchFamily="18" charset="-34"/>
                <a:cs typeface="Angsana New" pitchFamily="18" charset="-34"/>
              </a:endParaRPr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th-TH" sz="1500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52" name="เครื่องหมายบั้ง 51"/>
          <p:cNvSpPr/>
          <p:nvPr/>
        </p:nvSpPr>
        <p:spPr>
          <a:xfrm rot="5400000">
            <a:off x="347165" y="3961272"/>
            <a:ext cx="907851" cy="635496"/>
          </a:xfrm>
          <a:prstGeom prst="chevron">
            <a:avLst/>
          </a:prstGeom>
          <a:solidFill>
            <a:srgbClr val="9966FF"/>
          </a:solidFill>
          <a:ln>
            <a:solidFill>
              <a:srgbClr val="C000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hueOff val="3375995"/>
              <a:satOff val="1250"/>
              <a:lumOff val="3823"/>
              <a:alphaOff val="0"/>
            </a:schemeClr>
          </a:lnRef>
          <a:fillRef idx="3">
            <a:schemeClr val="accent2">
              <a:hueOff val="3375995"/>
              <a:satOff val="1250"/>
              <a:lumOff val="3823"/>
              <a:alphaOff val="0"/>
            </a:schemeClr>
          </a:fillRef>
          <a:effectRef idx="2">
            <a:schemeClr val="accent2">
              <a:hueOff val="3375995"/>
              <a:satOff val="1250"/>
              <a:lumOff val="3823"/>
              <a:alphaOff val="0"/>
            </a:schemeClr>
          </a:effectRef>
          <a:fontRef idx="minor">
            <a:schemeClr val="lt1"/>
          </a:fontRef>
        </p:style>
      </p:sp>
      <p:sp>
        <p:nvSpPr>
          <p:cNvPr id="53" name="มนมุมสี่เหลี่ยมผืนผ้าด้านเดียวกัน 52"/>
          <p:cNvSpPr/>
          <p:nvPr/>
        </p:nvSpPr>
        <p:spPr>
          <a:xfrm rot="5400000">
            <a:off x="4576594" y="388733"/>
            <a:ext cx="590103" cy="7505618"/>
          </a:xfrm>
          <a:prstGeom prst="round2SameRect">
            <a:avLst/>
          </a:prstGeom>
          <a:solidFill>
            <a:srgbClr val="9999FF">
              <a:alpha val="90000"/>
            </a:srgbClr>
          </a:solidFill>
          <a:ln>
            <a:solidFill>
              <a:srgbClr val="C000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2">
              <a:hueOff val="3375995"/>
              <a:satOff val="1250"/>
              <a:lumOff val="382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4" name="เครื่องหมายบั้ง 53"/>
          <p:cNvSpPr/>
          <p:nvPr/>
        </p:nvSpPr>
        <p:spPr>
          <a:xfrm rot="5400000">
            <a:off x="347165" y="4749459"/>
            <a:ext cx="907851" cy="635496"/>
          </a:xfrm>
          <a:prstGeom prst="chevron">
            <a:avLst/>
          </a:prstGeom>
          <a:solidFill>
            <a:srgbClr val="FF66CC"/>
          </a:solidFill>
          <a:ln>
            <a:solidFill>
              <a:srgbClr val="C000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hueOff val="5063992"/>
              <a:satOff val="1876"/>
              <a:lumOff val="5735"/>
              <a:alphaOff val="0"/>
            </a:schemeClr>
          </a:lnRef>
          <a:fillRef idx="3">
            <a:schemeClr val="accent2">
              <a:hueOff val="5063992"/>
              <a:satOff val="1876"/>
              <a:lumOff val="5735"/>
              <a:alphaOff val="0"/>
            </a:schemeClr>
          </a:fillRef>
          <a:effectRef idx="2">
            <a:schemeClr val="accent2">
              <a:hueOff val="5063992"/>
              <a:satOff val="1876"/>
              <a:lumOff val="5735"/>
              <a:alphaOff val="0"/>
            </a:schemeClr>
          </a:effectRef>
          <a:fontRef idx="minor">
            <a:schemeClr val="lt1"/>
          </a:fontRef>
        </p:style>
      </p:sp>
      <p:sp>
        <p:nvSpPr>
          <p:cNvPr id="55" name="มนมุมสี่เหลี่ยมผืนผ้าด้านเดียวกัน 54"/>
          <p:cNvSpPr/>
          <p:nvPr/>
        </p:nvSpPr>
        <p:spPr>
          <a:xfrm rot="5400000">
            <a:off x="4576593" y="1176919"/>
            <a:ext cx="590103" cy="7505616"/>
          </a:xfrm>
          <a:prstGeom prst="round2SameRect">
            <a:avLst/>
          </a:prstGeom>
          <a:solidFill>
            <a:srgbClr val="FF99FF">
              <a:alpha val="90000"/>
            </a:srgbClr>
          </a:solidFill>
          <a:ln>
            <a:solidFill>
              <a:srgbClr val="C000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2">
              <a:hueOff val="5063992"/>
              <a:satOff val="1876"/>
              <a:lumOff val="573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6" name="เครื่องหมายบั้ง 55"/>
          <p:cNvSpPr/>
          <p:nvPr/>
        </p:nvSpPr>
        <p:spPr>
          <a:xfrm rot="5400000">
            <a:off x="347165" y="5537646"/>
            <a:ext cx="907851" cy="635496"/>
          </a:xfrm>
          <a:prstGeom prst="chevron">
            <a:avLst/>
          </a:prstGeom>
          <a:solidFill>
            <a:srgbClr val="FFC000"/>
          </a:solidFill>
          <a:ln>
            <a:solidFill>
              <a:srgbClr val="C000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hueOff val="6751989"/>
              <a:satOff val="2501"/>
              <a:lumOff val="7646"/>
              <a:alphaOff val="0"/>
            </a:schemeClr>
          </a:lnRef>
          <a:fillRef idx="3">
            <a:schemeClr val="accent2">
              <a:hueOff val="6751989"/>
              <a:satOff val="2501"/>
              <a:lumOff val="7646"/>
              <a:alphaOff val="0"/>
            </a:schemeClr>
          </a:fillRef>
          <a:effectRef idx="2">
            <a:schemeClr val="accent2">
              <a:hueOff val="6751989"/>
              <a:satOff val="2501"/>
              <a:lumOff val="7646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7" name="กลุ่ม 56"/>
          <p:cNvGrpSpPr/>
          <p:nvPr/>
        </p:nvGrpSpPr>
        <p:grpSpPr>
          <a:xfrm>
            <a:off x="1118838" y="5422861"/>
            <a:ext cx="7505617" cy="590103"/>
            <a:chOff x="635496" y="3154447"/>
            <a:chExt cx="5460503" cy="590103"/>
          </a:xfrm>
          <a:solidFill>
            <a:srgbClr val="FFFF99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8" name="มนมุมสี่เหลี่ยมผืนผ้าด้านเดียวกัน 57"/>
            <p:cNvSpPr/>
            <p:nvPr/>
          </p:nvSpPr>
          <p:spPr>
            <a:xfrm rot="5400000">
              <a:off x="3070696" y="719247"/>
              <a:ext cx="590103" cy="5460503"/>
            </a:xfrm>
            <a:prstGeom prst="round2SameRect">
              <a:avLst/>
            </a:prstGeom>
            <a:grpFill/>
            <a:ln>
              <a:solidFill>
                <a:srgbClr val="C00000"/>
              </a:solidFill>
            </a:ln>
            <a:sp3d extrusionH="190500" prstMaterial="dkEdge">
              <a:bevelT w="135400" h="16350" prst="slope"/>
              <a:contourClr>
                <a:schemeClr val="bg1"/>
              </a:contourClr>
            </a:sp3d>
          </p:spPr>
          <p:style>
            <a:lnRef idx="1">
              <a:schemeClr val="accent2">
                <a:hueOff val="6751989"/>
                <a:satOff val="2501"/>
                <a:lumOff val="764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มนมุมสี่เหลี่ยมผืนผ้าด้านเดียวกัน 20"/>
            <p:cNvSpPr/>
            <p:nvPr/>
          </p:nvSpPr>
          <p:spPr>
            <a:xfrm>
              <a:off x="635496" y="3183253"/>
              <a:ext cx="5431697" cy="532491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  <a:sp3d>
              <a:bevelT prst="slop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9525" rIns="9525" bIns="9525" numCol="1" spcCol="1270" anchor="ctr" anchorCtr="0">
              <a:noAutofit/>
            </a:bodyPr>
            <a:lstStyle/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th-TH" sz="1500" kern="1200" dirty="0">
                <a:latin typeface="Angsana New" pitchFamily="18" charset="-34"/>
                <a:cs typeface="Angsana New" pitchFamily="18" charset="-34"/>
              </a:endParaRPr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th-TH" sz="15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668078" y="2502026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1.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70131" y="4068360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3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11560" y="4860448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4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23029" y="5670377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5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124481" y="2326252"/>
            <a:ext cx="5815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ควรดื่มน้ำผลไม้คั้นสดแทนน้ำผลไม้กระป๋องหรือบรรจุขวด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132275" y="3121803"/>
            <a:ext cx="5815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ควรดื่มน้ำนมถั่วเหลืองทดแทนน้ำนมสัตว์หรือน้ำนมผสม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28426" y="3879930"/>
            <a:ext cx="674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นมเป็นเครื่องดื่มที่มีวิตามินและเกลือแร่เหมาะสำหรับทุกเพศทุกวัย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24481" y="4673473"/>
            <a:ext cx="7680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ชา กาแฟ หรือน้ำอัดลมมีน้ำตาลและกาเฟอีนไม่เหมาะสำหรับเด็ก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110865" y="5456302"/>
            <a:ext cx="4901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เครื่องดื่มที่มีแอลกอฮอล์ไม่มีประโยชน์ต่อร่างกาย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9" name="เครื่องหมายบั้ง 68"/>
          <p:cNvSpPr/>
          <p:nvPr/>
        </p:nvSpPr>
        <p:spPr>
          <a:xfrm rot="5400000">
            <a:off x="343942" y="3163660"/>
            <a:ext cx="907851" cy="635496"/>
          </a:xfrm>
          <a:prstGeom prst="chevron">
            <a:avLst/>
          </a:prstGeom>
          <a:solidFill>
            <a:srgbClr val="00B0F0"/>
          </a:solidFill>
          <a:ln>
            <a:solidFill>
              <a:srgbClr val="C000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0" name="TextBox 69"/>
          <p:cNvSpPr txBox="1"/>
          <p:nvPr/>
        </p:nvSpPr>
        <p:spPr>
          <a:xfrm>
            <a:off x="611560" y="3276272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2.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3" name="รูปภาพ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37" name="สี่เหลี่ยมผืนผ้า 36"/>
          <p:cNvSpPr/>
          <p:nvPr/>
        </p:nvSpPr>
        <p:spPr>
          <a:xfrm>
            <a:off x="0" y="0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9" name="สี่เหลี่ยมผืนผ้า 38"/>
          <p:cNvSpPr/>
          <p:nvPr/>
        </p:nvSpPr>
        <p:spPr>
          <a:xfrm>
            <a:off x="-36512" y="404664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FF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ngsana New" pitchFamily="18" charset="-34"/>
                <a:cs typeface="Angsana New" pitchFamily="18" charset="-34"/>
              </a:rPr>
              <a:t>1.1 ชนิดของเครื่องดื่มและคุณค่า</a:t>
            </a:r>
            <a:endParaRPr lang="th-TH" sz="4000" b="1" dirty="0">
              <a:ln>
                <a:solidFill>
                  <a:srgbClr val="FF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5599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3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3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3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3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3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7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1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3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60" grpId="0"/>
      <p:bldP spid="61" grpId="0"/>
      <p:bldP spid="62" grpId="0"/>
      <p:bldP spid="63" grpId="0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70" grpId="0"/>
      <p:bldP spid="39" grpId="0"/>
      <p:bldP spid="3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21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2915816" y="3539917"/>
            <a:ext cx="3168352" cy="1003121"/>
          </a:xfrm>
          <a:prstGeom prst="roundRect">
            <a:avLst/>
          </a:prstGeom>
          <a:solidFill>
            <a:srgbClr val="FF993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th-TH" sz="36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059832" y="3687534"/>
            <a:ext cx="2952328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effectLst/>
                <a:latin typeface="Angsana New" pitchFamily="18" charset="-34"/>
                <a:cs typeface="Angsana New" pitchFamily="18" charset="-34"/>
              </a:rPr>
              <a:t>คุณค่าของเครื่องดื่ม</a:t>
            </a:r>
            <a:endParaRPr lang="th-TH" sz="4000" b="1" dirty="0">
              <a:effectLst/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12" name="ตัวเชื่อมต่อตรง 11"/>
          <p:cNvCxnSpPr/>
          <p:nvPr/>
        </p:nvCxnSpPr>
        <p:spPr>
          <a:xfrm flipH="1" flipV="1">
            <a:off x="2697354" y="3035861"/>
            <a:ext cx="362478" cy="504056"/>
          </a:xfrm>
          <a:prstGeom prst="line">
            <a:avLst/>
          </a:prstGeom>
          <a:ln>
            <a:headEnd type="none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4" name="ตัวเชื่อมต่อตรง 113"/>
          <p:cNvCxnSpPr/>
          <p:nvPr/>
        </p:nvCxnSpPr>
        <p:spPr>
          <a:xfrm flipV="1">
            <a:off x="4496705" y="3046751"/>
            <a:ext cx="0" cy="493166"/>
          </a:xfrm>
          <a:prstGeom prst="line">
            <a:avLst/>
          </a:prstGeom>
          <a:ln>
            <a:headEnd type="none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5" name="ตัวเชื่อมต่อตรง 114"/>
          <p:cNvCxnSpPr/>
          <p:nvPr/>
        </p:nvCxnSpPr>
        <p:spPr>
          <a:xfrm flipV="1">
            <a:off x="5870582" y="3012054"/>
            <a:ext cx="429610" cy="527863"/>
          </a:xfrm>
          <a:prstGeom prst="line">
            <a:avLst/>
          </a:prstGeom>
          <a:ln>
            <a:headEnd type="none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532076" y="2060848"/>
            <a:ext cx="1976028" cy="830997"/>
          </a:xfrm>
          <a:prstGeom prst="rect">
            <a:avLst/>
          </a:prstGeom>
          <a:ln w="31750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เครื่องดื่มประเภทนม</a:t>
            </a:r>
          </a:p>
          <a:p>
            <a:r>
              <a:rPr lang="th-TH" sz="2400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ให้โปรตีนสูง</a:t>
            </a:r>
            <a:endParaRPr lang="th-TH" sz="2400" dirty="0"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32076" y="5233089"/>
            <a:ext cx="2120044" cy="1200329"/>
          </a:xfrm>
          <a:prstGeom prst="rect">
            <a:avLst/>
          </a:prstGeom>
          <a:ln w="31750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เครื่องดื่มประเภทน้ำผัก</a:t>
            </a:r>
          </a:p>
          <a:p>
            <a:r>
              <a:rPr lang="th-TH" sz="2400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และน้ำผลไม้มีวิตามิน</a:t>
            </a:r>
          </a:p>
          <a:p>
            <a:r>
              <a:rPr lang="th-TH" sz="2400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และเกลือแร่สูง</a:t>
            </a:r>
            <a:endParaRPr lang="th-TH" sz="2400" dirty="0"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31939" y="2291679"/>
            <a:ext cx="2016224" cy="1200329"/>
          </a:xfrm>
          <a:prstGeom prst="rect">
            <a:avLst/>
          </a:prstGeom>
          <a:ln w="31750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เครื่องดื่มประเภทนม</a:t>
            </a:r>
          </a:p>
          <a:p>
            <a:r>
              <a:rPr lang="th-TH" sz="2400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ช่วยลดไขมันและ</a:t>
            </a:r>
            <a:r>
              <a:rPr lang="th-TH" sz="2400" dirty="0" err="1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คอเลสเตอรอล</a:t>
            </a:r>
            <a:endParaRPr lang="th-TH" sz="2400" dirty="0"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16" name="ตัวเชื่อมต่อตรง 15"/>
          <p:cNvCxnSpPr/>
          <p:nvPr/>
        </p:nvCxnSpPr>
        <p:spPr>
          <a:xfrm flipH="1">
            <a:off x="4461520" y="4543038"/>
            <a:ext cx="3888" cy="648072"/>
          </a:xfrm>
          <a:prstGeom prst="line">
            <a:avLst/>
          </a:prstGeom>
          <a:ln>
            <a:headEnd type="none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>
            <a:off x="5980787" y="4513009"/>
            <a:ext cx="514077" cy="354065"/>
          </a:xfrm>
          <a:prstGeom prst="line">
            <a:avLst/>
          </a:prstGeom>
          <a:ln>
            <a:headEnd type="none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 flipH="1">
            <a:off x="2697354" y="4543038"/>
            <a:ext cx="290471" cy="437039"/>
          </a:xfrm>
          <a:prstGeom prst="line">
            <a:avLst/>
          </a:prstGeom>
          <a:ln>
            <a:headEnd type="none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588224" y="4379912"/>
            <a:ext cx="2253600" cy="1200329"/>
          </a:xfrm>
          <a:prstGeom prst="rect">
            <a:avLst/>
          </a:prstGeom>
          <a:ln w="31750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เครื่องดื่มประเภทนม</a:t>
            </a:r>
          </a:p>
          <a:p>
            <a:r>
              <a:rPr lang="th-TH" sz="2400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ช่วยเสริมสร้าง</a:t>
            </a:r>
            <a:r>
              <a:rPr lang="th-TH" sz="2400" dirty="0" err="1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แคล</a:t>
            </a:r>
            <a:r>
              <a:rPr lang="th-TH" sz="2400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ซียมป้องกันโรคกระดูกพรุน</a:t>
            </a:r>
            <a:endParaRPr lang="th-TH" sz="2400" dirty="0"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7740" y="4347463"/>
            <a:ext cx="2120044" cy="1569660"/>
          </a:xfrm>
          <a:prstGeom prst="rect">
            <a:avLst/>
          </a:prstGeom>
          <a:ln w="31750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เครื่องดื่มประเภทน้ำผัก</a:t>
            </a:r>
          </a:p>
          <a:p>
            <a:r>
              <a:rPr lang="th-TH" sz="2400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และน้ำผลไม้ช่วยลดความเสี่ยงในการเกิดโรคหลอดเลือดหัวใจ</a:t>
            </a:r>
            <a:endParaRPr lang="th-TH" sz="2400" dirty="0"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8935" y="2352900"/>
            <a:ext cx="2120044" cy="1200329"/>
          </a:xfrm>
          <a:prstGeom prst="rect">
            <a:avLst/>
          </a:prstGeom>
          <a:ln w="31750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เครื่องดื่มประเภทน้ำสมุนไพรมีสรรพคุณทางยาใช้รักษาโรคได้</a:t>
            </a:r>
            <a:endParaRPr lang="th-TH" sz="2400" dirty="0"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788" y="1412776"/>
            <a:ext cx="7794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i="1" dirty="0" smtClean="0">
                <a:latin typeface="Angsana New" pitchFamily="18" charset="-34"/>
                <a:cs typeface="Angsana New" pitchFamily="18" charset="-34"/>
              </a:rPr>
              <a:t>คำชี้แจง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นักเรียนแบ่งกลุ่ม เขียนสรุปแผนที่ความคิดเกี่ยวกับคุณค่าของเครื่องดื่ม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-36512" y="404664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FF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ngsana New" pitchFamily="18" charset="-34"/>
                <a:cs typeface="Angsana New" pitchFamily="18" charset="-34"/>
              </a:rPr>
              <a:t>1.1 ชนิดของเครื่องดื่มและคุณค่า</a:t>
            </a:r>
            <a:endParaRPr lang="th-TH" sz="4000" b="1" dirty="0">
              <a:ln>
                <a:solidFill>
                  <a:srgbClr val="FF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581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2" grpId="1" animBg="1"/>
      <p:bldP spid="113" grpId="0"/>
      <p:bldP spid="113" grpId="1"/>
      <p:bldP spid="2" grpId="0" animBg="1"/>
      <p:bldP spid="2" grpId="1" animBg="1"/>
      <p:bldP spid="14" grpId="0" animBg="1"/>
      <p:bldP spid="14" grpId="1" animBg="1"/>
      <p:bldP spid="15" grpId="0" animBg="1"/>
      <p:bldP spid="15" grpId="1" animBg="1"/>
      <p:bldP spid="28" grpId="0" animBg="1"/>
      <p:bldP spid="28" grpId="1" animBg="1"/>
      <p:bldP spid="33" grpId="0" animBg="1"/>
      <p:bldP spid="33" grpId="1" animBg="1"/>
      <p:bldP spid="34" grpId="0" animBg="1"/>
      <p:bldP spid="34" grpId="1" animBg="1"/>
      <p:bldP spid="5" grpId="0"/>
      <p:bldP spid="5" grpId="1"/>
      <p:bldP spid="31" grpId="0"/>
      <p:bldP spid="3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2" t="12393" r="45635" b="52510"/>
          <a:stretch/>
        </p:blipFill>
        <p:spPr>
          <a:xfrm>
            <a:off x="3342031" y="4689385"/>
            <a:ext cx="1122512" cy="1259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รูปภาพ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8" t="12393" r="8521" b="49933"/>
          <a:stretch/>
        </p:blipFill>
        <p:spPr>
          <a:xfrm>
            <a:off x="4460657" y="4807440"/>
            <a:ext cx="955614" cy="1144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82" t="5180" r="23297" b="11695"/>
          <a:stretch/>
        </p:blipFill>
        <p:spPr>
          <a:xfrm rot="21031437">
            <a:off x="2658769" y="2861859"/>
            <a:ext cx="1054229" cy="1774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471471"/>
            <a:ext cx="2552636" cy="2037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22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3" name="วงรี 32"/>
          <p:cNvSpPr/>
          <p:nvPr/>
        </p:nvSpPr>
        <p:spPr>
          <a:xfrm>
            <a:off x="4283968" y="2420888"/>
            <a:ext cx="2232248" cy="2165436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6751989"/>
              <a:satOff val="2501"/>
              <a:lumOff val="7646"/>
              <a:alphaOff val="0"/>
            </a:schemeClr>
          </a:fillRef>
          <a:effectRef idx="0">
            <a:schemeClr val="accent2">
              <a:hueOff val="6751989"/>
              <a:satOff val="2501"/>
              <a:lumOff val="7646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วงรี 33"/>
          <p:cNvSpPr/>
          <p:nvPr/>
        </p:nvSpPr>
        <p:spPr>
          <a:xfrm>
            <a:off x="2181861" y="2787188"/>
            <a:ext cx="1965471" cy="1902198"/>
          </a:xfrm>
          <a:prstGeom prst="ellipse">
            <a:avLst/>
          </a:prstGeom>
          <a:solidFill>
            <a:srgbClr val="FF66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6751989"/>
              <a:satOff val="2501"/>
              <a:lumOff val="7646"/>
              <a:alphaOff val="0"/>
            </a:schemeClr>
          </a:fillRef>
          <a:effectRef idx="0">
            <a:schemeClr val="accent2">
              <a:hueOff val="6751989"/>
              <a:satOff val="2501"/>
              <a:lumOff val="7646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วงรี 34"/>
          <p:cNvSpPr/>
          <p:nvPr/>
        </p:nvSpPr>
        <p:spPr>
          <a:xfrm>
            <a:off x="3325543" y="4397725"/>
            <a:ext cx="2110553" cy="1952457"/>
          </a:xfrm>
          <a:prstGeom prst="ellipse">
            <a:avLst/>
          </a:prstGeom>
          <a:solidFill>
            <a:srgbClr val="FF339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3375995"/>
              <a:satOff val="1250"/>
              <a:lumOff val="3823"/>
              <a:alphaOff val="0"/>
            </a:schemeClr>
          </a:fillRef>
          <a:effectRef idx="0">
            <a:schemeClr val="accent2">
              <a:hueOff val="3375995"/>
              <a:satOff val="1250"/>
              <a:lumOff val="3823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TextBox 36"/>
          <p:cNvSpPr txBox="1"/>
          <p:nvPr/>
        </p:nvSpPr>
        <p:spPr>
          <a:xfrm>
            <a:off x="2858570" y="1073505"/>
            <a:ext cx="3009574" cy="715089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การเตรียม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วัตถุดิบ</a:t>
            </a:r>
            <a:endParaRPr lang="th-TH" sz="36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1" name="รูปร่าง 40"/>
          <p:cNvSpPr/>
          <p:nvPr/>
        </p:nvSpPr>
        <p:spPr>
          <a:xfrm>
            <a:off x="1763689" y="2342115"/>
            <a:ext cx="5256583" cy="4111221"/>
          </a:xfrm>
          <a:prstGeom prst="funnel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สี่เหลี่ยมผืนผ้า 41"/>
          <p:cNvSpPr/>
          <p:nvPr/>
        </p:nvSpPr>
        <p:spPr>
          <a:xfrm rot="21120849">
            <a:off x="3593758" y="4910865"/>
            <a:ext cx="1565920" cy="1103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น้ำตาล</a:t>
            </a: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และเกลือ</a:t>
            </a:r>
          </a:p>
        </p:txBody>
      </p:sp>
      <p:sp>
        <p:nvSpPr>
          <p:cNvPr id="71" name="สี่เหลี่ยมผืนผ้า 70"/>
          <p:cNvSpPr/>
          <p:nvPr/>
        </p:nvSpPr>
        <p:spPr>
          <a:xfrm rot="731299">
            <a:off x="4669365" y="3023138"/>
            <a:ext cx="156592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ผักและผลไม้</a:t>
            </a:r>
            <a:endParaRPr lang="th-TH" sz="36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2" name="สี่เหลี่ยมผืนผ้า 71"/>
          <p:cNvSpPr/>
          <p:nvPr/>
        </p:nvSpPr>
        <p:spPr>
          <a:xfrm rot="20905246">
            <a:off x="2631994" y="3377239"/>
            <a:ext cx="1008413" cy="604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น้ำ</a:t>
            </a:r>
            <a:endParaRPr lang="th-TH" sz="36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3" name="ลูกศรขวาท้ายบาก 72"/>
          <p:cNvSpPr/>
          <p:nvPr/>
        </p:nvSpPr>
        <p:spPr>
          <a:xfrm rot="5400000">
            <a:off x="3838895" y="1874207"/>
            <a:ext cx="890145" cy="687363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10549" y="404664"/>
            <a:ext cx="6261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6600FF"/>
                  </a:solidFill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1.2 การเตรียมวัตถุดิบก่อนประกอบเครื่องดื่ม</a:t>
            </a:r>
            <a:endParaRPr lang="th-TH" sz="4000" b="1" dirty="0">
              <a:ln>
                <a:solidFill>
                  <a:srgbClr val="6600FF"/>
                </a:solidFill>
              </a:ln>
              <a:solidFill>
                <a:srgbClr val="FF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21" name="สี่เหลี่ยมผืนผ้า 20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542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/>
      <p:bldP spid="42" grpId="1"/>
      <p:bldP spid="42" grpId="2"/>
      <p:bldP spid="71" grpId="0"/>
      <p:bldP spid="71" grpId="1"/>
      <p:bldP spid="71" grpId="2"/>
      <p:bldP spid="72" grpId="0"/>
      <p:bldP spid="72" grpId="1"/>
      <p:bldP spid="72" grpId="2"/>
      <p:bldP spid="73" grpId="0" animBg="1"/>
      <p:bldP spid="2" grpId="2"/>
      <p:bldP spid="2" grpId="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798" r="65261" b="6597"/>
          <a:stretch/>
        </p:blipFill>
        <p:spPr>
          <a:xfrm rot="1124094">
            <a:off x="2325338" y="1184341"/>
            <a:ext cx="920065" cy="1877355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" t="13979" r="10179" b="11433"/>
          <a:stretch/>
        </p:blipFill>
        <p:spPr>
          <a:xfrm rot="20923071">
            <a:off x="79796" y="1552888"/>
            <a:ext cx="2001634" cy="1386702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5245" r="70534" b="27517"/>
          <a:stretch/>
        </p:blipFill>
        <p:spPr>
          <a:xfrm rot="652508">
            <a:off x="2808941" y="2601876"/>
            <a:ext cx="1360237" cy="2399148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t="13212" r="4471" b="11949"/>
          <a:stretch/>
        </p:blipFill>
        <p:spPr>
          <a:xfrm rot="20171594">
            <a:off x="227532" y="3388110"/>
            <a:ext cx="1843855" cy="1339803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1" t="5985" r="19822" b="25724"/>
          <a:stretch/>
        </p:blipFill>
        <p:spPr>
          <a:xfrm>
            <a:off x="2326957" y="5015068"/>
            <a:ext cx="1452955" cy="134888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9829" r="10560" b="7849"/>
          <a:stretch/>
        </p:blipFill>
        <p:spPr>
          <a:xfrm>
            <a:off x="439885" y="5148768"/>
            <a:ext cx="1611835" cy="1237089"/>
          </a:xfrm>
          <a:prstGeom prst="rect">
            <a:avLst/>
          </a:prstGeom>
        </p:spPr>
      </p:pic>
      <p:sp>
        <p:nvSpPr>
          <p:cNvPr id="2" name="ส่วนโค้ง 1"/>
          <p:cNvSpPr/>
          <p:nvPr/>
        </p:nvSpPr>
        <p:spPr>
          <a:xfrm>
            <a:off x="3570592" y="2042632"/>
            <a:ext cx="1577472" cy="3906648"/>
          </a:xfrm>
          <a:prstGeom prst="arc">
            <a:avLst>
              <a:gd name="adj1" fmla="val 16200000"/>
              <a:gd name="adj2" fmla="val 5297463"/>
            </a:avLst>
          </a:prstGeom>
          <a:ln w="508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23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416276" y="1201743"/>
            <a:ext cx="4034268" cy="715089"/>
          </a:xfrm>
          <a:prstGeom prst="roundRect">
            <a:avLst/>
          </a:prstGeom>
          <a:solidFill>
            <a:srgbClr val="FF66C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th-TH" sz="3600" b="1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61" name="กลุ่ม 60"/>
          <p:cNvGrpSpPr/>
          <p:nvPr/>
        </p:nvGrpSpPr>
        <p:grpSpPr>
          <a:xfrm>
            <a:off x="4904076" y="2285676"/>
            <a:ext cx="3988404" cy="491388"/>
            <a:chOff x="384538" y="253918"/>
            <a:chExt cx="5656275" cy="508162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62" name="สี่เหลี่ยมผืนผ้า 61"/>
            <p:cNvSpPr/>
            <p:nvPr/>
          </p:nvSpPr>
          <p:spPr>
            <a:xfrm>
              <a:off x="384538" y="253918"/>
              <a:ext cx="5656275" cy="508162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สี่เหลี่ยมผืนผ้า 62"/>
            <p:cNvSpPr/>
            <p:nvPr/>
          </p:nvSpPr>
          <p:spPr>
            <a:xfrm>
              <a:off x="384538" y="253918"/>
              <a:ext cx="5656275" cy="50816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3354" tIns="60960" rIns="60960" bIns="6096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4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64" name="วงรี 63"/>
          <p:cNvSpPr/>
          <p:nvPr/>
        </p:nvSpPr>
        <p:spPr>
          <a:xfrm>
            <a:off x="4572000" y="2224253"/>
            <a:ext cx="556025" cy="552811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5" name="กลุ่ม 64"/>
          <p:cNvGrpSpPr/>
          <p:nvPr/>
        </p:nvGrpSpPr>
        <p:grpSpPr>
          <a:xfrm>
            <a:off x="5160837" y="3022522"/>
            <a:ext cx="3731642" cy="491388"/>
            <a:chOff x="748672" y="1015918"/>
            <a:chExt cx="5292140" cy="508162"/>
          </a:xfr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66" name="สี่เหลี่ยมผืนผ้า 65"/>
            <p:cNvSpPr/>
            <p:nvPr/>
          </p:nvSpPr>
          <p:spPr>
            <a:xfrm>
              <a:off x="748672" y="1015918"/>
              <a:ext cx="5292140" cy="508162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55741"/>
                <a:satOff val="-607"/>
                <a:lumOff val="6146"/>
                <a:alphaOff val="0"/>
              </a:schemeClr>
            </a:fillRef>
            <a:effectRef idx="0">
              <a:schemeClr val="accent6">
                <a:shade val="80000"/>
                <a:hueOff val="55741"/>
                <a:satOff val="-607"/>
                <a:lumOff val="614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สี่เหลี่ยมผืนผ้า 66"/>
            <p:cNvSpPr/>
            <p:nvPr/>
          </p:nvSpPr>
          <p:spPr>
            <a:xfrm>
              <a:off x="748672" y="1015918"/>
              <a:ext cx="5292140" cy="50816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3354" tIns="60960" rIns="60960" bIns="6096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4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68" name="วงรี 67"/>
          <p:cNvSpPr/>
          <p:nvPr/>
        </p:nvSpPr>
        <p:spPr>
          <a:xfrm>
            <a:off x="4850012" y="2961099"/>
            <a:ext cx="534775" cy="552811"/>
          </a:xfrm>
          <a:prstGeom prst="ellipse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>
              <a:shade val="80000"/>
              <a:hueOff val="55741"/>
              <a:satOff val="-607"/>
              <a:lumOff val="6146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9" name="กลุ่ม 68"/>
          <p:cNvGrpSpPr/>
          <p:nvPr/>
        </p:nvGrpSpPr>
        <p:grpSpPr>
          <a:xfrm>
            <a:off x="5239642" y="3759369"/>
            <a:ext cx="3652837" cy="491388"/>
            <a:chOff x="860432" y="1777918"/>
            <a:chExt cx="5180380" cy="508162"/>
          </a:xfr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70" name="สี่เหลี่ยมผืนผ้า 69"/>
            <p:cNvSpPr/>
            <p:nvPr/>
          </p:nvSpPr>
          <p:spPr>
            <a:xfrm>
              <a:off x="860432" y="1777918"/>
              <a:ext cx="5180380" cy="508162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111481"/>
                <a:satOff val="-1215"/>
                <a:lumOff val="12292"/>
                <a:alphaOff val="0"/>
              </a:schemeClr>
            </a:fillRef>
            <a:effectRef idx="0">
              <a:schemeClr val="accent6">
                <a:shade val="80000"/>
                <a:hueOff val="111481"/>
                <a:satOff val="-1215"/>
                <a:lumOff val="122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1" name="สี่เหลี่ยมผืนผ้า 70"/>
            <p:cNvSpPr/>
            <p:nvPr/>
          </p:nvSpPr>
          <p:spPr>
            <a:xfrm>
              <a:off x="860432" y="1777918"/>
              <a:ext cx="5180380" cy="50816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3354" tIns="60960" rIns="60960" bIns="6096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400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72" name="วงรี 71"/>
          <p:cNvSpPr/>
          <p:nvPr/>
        </p:nvSpPr>
        <p:spPr>
          <a:xfrm>
            <a:off x="4936887" y="3697946"/>
            <a:ext cx="526705" cy="552811"/>
          </a:xfrm>
          <a:prstGeom prst="ellipse">
            <a:avLst/>
          </a:prstGeom>
          <a:ln>
            <a:solidFill>
              <a:srgbClr val="FF6600"/>
            </a:solidFill>
          </a:ln>
        </p:spPr>
        <p:style>
          <a:lnRef idx="2">
            <a:schemeClr val="accent6">
              <a:shade val="80000"/>
              <a:hueOff val="111481"/>
              <a:satOff val="-1215"/>
              <a:lumOff val="1229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3" name="กลุ่ม 72"/>
          <p:cNvGrpSpPr/>
          <p:nvPr/>
        </p:nvGrpSpPr>
        <p:grpSpPr>
          <a:xfrm>
            <a:off x="5160837" y="4496215"/>
            <a:ext cx="3731642" cy="491388"/>
            <a:chOff x="748672" y="2539918"/>
            <a:chExt cx="5292140" cy="508162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74" name="สี่เหลี่ยมผืนผ้า 73"/>
            <p:cNvSpPr/>
            <p:nvPr/>
          </p:nvSpPr>
          <p:spPr>
            <a:xfrm>
              <a:off x="748672" y="2539918"/>
              <a:ext cx="5292140" cy="508162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167222"/>
                <a:satOff val="-1822"/>
                <a:lumOff val="18439"/>
                <a:alphaOff val="0"/>
              </a:schemeClr>
            </a:fillRef>
            <a:effectRef idx="0">
              <a:schemeClr val="accent6">
                <a:shade val="80000"/>
                <a:hueOff val="167222"/>
                <a:satOff val="-1822"/>
                <a:lumOff val="1843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สี่เหลี่ยมผืนผ้า 74"/>
            <p:cNvSpPr/>
            <p:nvPr/>
          </p:nvSpPr>
          <p:spPr>
            <a:xfrm>
              <a:off x="748672" y="2539918"/>
              <a:ext cx="5292140" cy="50816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3354" tIns="60960" rIns="60960" bIns="6096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4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76" name="วงรี 75"/>
          <p:cNvSpPr/>
          <p:nvPr/>
        </p:nvSpPr>
        <p:spPr>
          <a:xfrm>
            <a:off x="4850012" y="4434792"/>
            <a:ext cx="534775" cy="552811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>
              <a:shade val="80000"/>
              <a:hueOff val="167222"/>
              <a:satOff val="-1822"/>
              <a:lumOff val="18439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7" name="กลุ่ม 76"/>
          <p:cNvGrpSpPr/>
          <p:nvPr/>
        </p:nvGrpSpPr>
        <p:grpSpPr>
          <a:xfrm>
            <a:off x="4904076" y="5233062"/>
            <a:ext cx="3988404" cy="491388"/>
            <a:chOff x="384538" y="3301918"/>
            <a:chExt cx="5656275" cy="508162"/>
          </a:xfr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78" name="สี่เหลี่ยมผืนผ้า 77"/>
            <p:cNvSpPr/>
            <p:nvPr/>
          </p:nvSpPr>
          <p:spPr>
            <a:xfrm>
              <a:off x="384538" y="3301918"/>
              <a:ext cx="5656275" cy="508162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222962"/>
                <a:satOff val="-2430"/>
                <a:lumOff val="24585"/>
                <a:alphaOff val="0"/>
              </a:schemeClr>
            </a:fillRef>
            <a:effectRef idx="0">
              <a:schemeClr val="accent6">
                <a:shade val="80000"/>
                <a:hueOff val="222962"/>
                <a:satOff val="-2430"/>
                <a:lumOff val="2458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สี่เหลี่ยมผืนผ้า 78"/>
            <p:cNvSpPr/>
            <p:nvPr/>
          </p:nvSpPr>
          <p:spPr>
            <a:xfrm>
              <a:off x="384538" y="3301918"/>
              <a:ext cx="5656275" cy="50816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3354" tIns="60960" rIns="60960" bIns="6096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4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80" name="วงรี 79"/>
          <p:cNvSpPr/>
          <p:nvPr/>
        </p:nvSpPr>
        <p:spPr>
          <a:xfrm>
            <a:off x="4572000" y="5171639"/>
            <a:ext cx="556025" cy="552812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>
              <a:shade val="80000"/>
              <a:hueOff val="222962"/>
              <a:satOff val="-2430"/>
              <a:lumOff val="2458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2" name="TextBox 81"/>
          <p:cNvSpPr txBox="1"/>
          <p:nvPr/>
        </p:nvSpPr>
        <p:spPr>
          <a:xfrm>
            <a:off x="5160837" y="2297539"/>
            <a:ext cx="2960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ภาชนะที่ใช้เตรียมเครื่องดื่ม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363822" y="3036195"/>
            <a:ext cx="2960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เครื่องใช้ในการทำเครื่องดื่ม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451388" y="3743454"/>
            <a:ext cx="2960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มีด เขียง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363822" y="4464383"/>
            <a:ext cx="2960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ถ้วยตวง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160837" y="5233062"/>
            <a:ext cx="2960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ช้อนตวง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702579" y="2208270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1.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944891" y="2945116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062619" y="3708321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3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944890" y="4398517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4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644008" y="5146175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5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2" name="สี่เหลี่ยมผืนผ้า 91"/>
          <p:cNvSpPr/>
          <p:nvPr/>
        </p:nvSpPr>
        <p:spPr>
          <a:xfrm>
            <a:off x="4482395" y="1270501"/>
            <a:ext cx="3902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การเตรียมภาชนะและเครื่องใช้</a:t>
            </a:r>
          </a:p>
        </p:txBody>
      </p:sp>
      <p:pic>
        <p:nvPicPr>
          <p:cNvPr id="39" name="รูปภาพ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43" name="สี่เหลี่ยมผืนผ้า 42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6" name="สี่เหลี่ยมผืนผ้า 45"/>
          <p:cNvSpPr/>
          <p:nvPr/>
        </p:nvSpPr>
        <p:spPr>
          <a:xfrm>
            <a:off x="110549" y="404664"/>
            <a:ext cx="6261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6600FF"/>
                  </a:solidFill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1.2 การเตรียมวัตถุดิบก่อนประกอบเครื่องดื่ม</a:t>
            </a:r>
            <a:endParaRPr lang="th-TH" sz="4000" b="1" dirty="0">
              <a:ln>
                <a:solidFill>
                  <a:srgbClr val="6600FF"/>
                </a:solidFill>
              </a:ln>
              <a:solidFill>
                <a:srgbClr val="FF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32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8" presetClass="entr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8" presetClass="entr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1" presetClass="entr" presetSubtype="1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8" presetClass="entr" presetSubtype="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8" presetClass="entr" presetSubtype="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8" presetClass="entr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26" presetClass="emph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mph" presetSubtype="0" fill="hold" grpId="1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mph" presetSubtype="0" fill="hold" grpId="1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mph" presetSubtype="0" fill="hold" grpId="1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mph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mph" presetSubtype="0" fill="hold" grpId="1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mph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mph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mph" presetSubtype="0" fill="hold" grpId="1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26" presetClass="emph" presetSubtype="0" fill="hold" grpId="1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26" presetClass="emph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mph" presetSubtype="0" fill="hold" grpId="1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26" presetClass="emph" presetSubtype="0" fill="hold" grpId="1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mph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0" presetID="26" presetClass="emph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26" presetClass="emph" presetSubtype="0" fill="hold" grpId="1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mph" presetSubtype="0" fill="hold" grpId="1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26" presetClass="emph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46" grpId="0"/>
      <p:bldP spid="4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24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7" y="1925126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เครื่องดื่มที่ฉันสนใจ</a:t>
            </a:r>
            <a:r>
              <a:rPr lang="th-TH" b="1" u="sng" dirty="0" smtClean="0">
                <a:latin typeface="Angsana New" pitchFamily="18" charset="-34"/>
                <a:cs typeface="Angsana New" pitchFamily="18" charset="-34"/>
              </a:rPr>
              <a:t>   	</a:t>
            </a:r>
            <a:r>
              <a:rPr lang="th-TH" u="sng" dirty="0" smtClean="0">
                <a:latin typeface="Angsana New" pitchFamily="18" charset="-34"/>
                <a:cs typeface="Angsana New" pitchFamily="18" charset="-34"/>
              </a:rPr>
              <a:t>		</a:t>
            </a:r>
            <a:endParaRPr lang="th-TH" u="sng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36" y="2357174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2. การวางแผนจัดเตรียม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073093"/>
              </p:ext>
            </p:extLst>
          </p:nvPr>
        </p:nvGraphicFramePr>
        <p:xfrm>
          <a:off x="409252" y="2880394"/>
          <a:ext cx="8123187" cy="3535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362548"/>
                <a:gridCol w="1800200"/>
                <a:gridCol w="3960439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Angsana New" pitchFamily="18" charset="-34"/>
                          <a:cs typeface="Angsana New" pitchFamily="18" charset="-34"/>
                        </a:rPr>
                        <a:t>	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 smtClean="0"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/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solidFill>
                            <a:srgbClr val="FF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     </a:t>
                      </a:r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วงเล็บปีกกาขวา 5"/>
          <p:cNvSpPr/>
          <p:nvPr/>
        </p:nvSpPr>
        <p:spPr>
          <a:xfrm>
            <a:off x="4572000" y="3941350"/>
            <a:ext cx="360040" cy="2448272"/>
          </a:xfrm>
          <a:prstGeom prst="rightBrace">
            <a:avLst>
              <a:gd name="adj1" fmla="val 8333"/>
              <a:gd name="adj2" fmla="val 50434"/>
            </a:avLst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/>
          <p:cNvSpPr txBox="1"/>
          <p:nvPr/>
        </p:nvSpPr>
        <p:spPr>
          <a:xfrm>
            <a:off x="467544" y="2891793"/>
            <a:ext cx="2218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รายการวัตถุดิบ</a:t>
            </a:r>
          </a:p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ภาชนะ และเครื่องใช้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2867" y="3107236"/>
            <a:ext cx="1739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ปริมาณ/จำนวน</a:t>
            </a:r>
            <a:endParaRPr lang="th-TH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249914" y="2891793"/>
            <a:ext cx="2412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วัตถุประสงค์</a:t>
            </a:r>
          </a:p>
          <a:p>
            <a:pPr algn="ctr"/>
            <a:r>
              <a:rPr lang="th-TH" b="1" dirty="0">
                <a:latin typeface="Angsana New" pitchFamily="18" charset="-34"/>
                <a:cs typeface="Angsana New" pitchFamily="18" charset="-34"/>
              </a:rPr>
              <a:t>ของการจัดเตรียม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536" y="3841141"/>
            <a:ext cx="853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1. ส้ม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5536" y="4333289"/>
            <a:ext cx="1644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2. น้ำตาลทราย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5536" y="4893243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3. น้ำ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5536" y="5406896"/>
            <a:ext cx="1110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4. </a:t>
            </a:r>
            <a:r>
              <a:rPr lang="th-TH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เกลือ</a:t>
            </a:r>
            <a:endParaRPr lang="th-TH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5536" y="5909618"/>
            <a:ext cx="120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5. </a:t>
            </a:r>
            <a:r>
              <a:rPr lang="th-TH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น้ำแข็ง</a:t>
            </a:r>
            <a:endParaRPr lang="th-TH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5856" y="3810069"/>
            <a:ext cx="708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2 </a:t>
            </a:r>
            <a:r>
              <a:rPr lang="th-TH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ลูก</a:t>
            </a:r>
            <a:endParaRPr lang="th-TH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23992" y="4333289"/>
            <a:ext cx="987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50 </a:t>
            </a:r>
            <a:r>
              <a:rPr lang="th-TH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กรัม</a:t>
            </a:r>
            <a:endParaRPr lang="th-TH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03848" y="4891553"/>
            <a:ext cx="96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500 ซี</a:t>
            </a:r>
            <a:r>
              <a:rPr lang="th-TH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ซี</a:t>
            </a:r>
            <a:endParaRPr lang="th-TH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03848" y="5395197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0.5 </a:t>
            </a:r>
            <a:r>
              <a:rPr lang="th-TH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กรัม</a:t>
            </a:r>
            <a:endParaRPr lang="th-TH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81924" y="5930116"/>
            <a:ext cx="930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1 </a:t>
            </a:r>
            <a:r>
              <a:rPr lang="th-TH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ถ้วย</a:t>
            </a:r>
            <a:endParaRPr lang="th-TH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04048" y="4844186"/>
            <a:ext cx="3074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ใช้เป็นส่วนผสมของเครื่องดื่ม</a:t>
            </a:r>
            <a:endParaRPr lang="th-TH" dirty="0"/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3" y="1268760"/>
            <a:ext cx="89644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b="1" i="1" dirty="0" smtClean="0">
                <a:latin typeface="Angsana New" pitchFamily="18" charset="-34"/>
                <a:cs typeface="Angsana New" pitchFamily="18" charset="-34"/>
              </a:rPr>
              <a:t>คำชี้แจง </a:t>
            </a:r>
            <a:r>
              <a:rPr lang="th-TH" sz="2600" b="1" dirty="0" smtClean="0">
                <a:latin typeface="Angsana New" pitchFamily="18" charset="-34"/>
                <a:cs typeface="Angsana New" pitchFamily="18" charset="-34"/>
              </a:rPr>
              <a:t>นักเรียนวางแผนจัดเตรียมวัตถุดิบ ภาชนะ และเครื่องใช้ในการประกอบเครื่องดื่ม แล้วสรุป</a:t>
            </a:r>
            <a:endParaRPr lang="th-TH" sz="26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8" name="สี่เหลี่ยมผืนผ้า 37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337102" y="1897668"/>
            <a:ext cx="761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dirty="0">
                <a:solidFill>
                  <a:srgbClr val="FF0000"/>
                </a:solidFill>
                <a:uFill>
                  <a:solidFill>
                    <a:prstClr val="black"/>
                  </a:solidFill>
                </a:uFill>
                <a:latin typeface="Angsana New" pitchFamily="18" charset="-34"/>
                <a:cs typeface="Angsana New" pitchFamily="18" charset="-34"/>
              </a:rPr>
              <a:t>น้ำส้ม</a:t>
            </a:r>
            <a:endParaRPr lang="th-TH" dirty="0"/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110549" y="404664"/>
            <a:ext cx="6261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6600FF"/>
                  </a:solidFill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1.2 การเตรียมวัตถุดิบก่อนประกอบเครื่องดื่ม</a:t>
            </a:r>
            <a:endParaRPr lang="th-TH" sz="4000" b="1" dirty="0">
              <a:ln>
                <a:solidFill>
                  <a:srgbClr val="6600FF"/>
                </a:solidFill>
              </a:ln>
              <a:solidFill>
                <a:srgbClr val="FF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7745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6" grpId="0" animBg="1"/>
      <p:bldP spid="9" grpId="0"/>
      <p:bldP spid="13" grpId="0"/>
      <p:bldP spid="17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11" grpId="0"/>
      <p:bldP spid="11" grpId="1"/>
      <p:bldP spid="3" grpId="0"/>
      <p:bldP spid="33" grpId="0"/>
      <p:bldP spid="3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25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1039093" y="1916832"/>
            <a:ext cx="2380779" cy="4087553"/>
            <a:chOff x="744" y="0"/>
            <a:chExt cx="1934765" cy="4064000"/>
          </a:xfrm>
          <a:solidFill>
            <a:srgbClr val="FF33CC"/>
          </a:solidFill>
          <a:scene3d>
            <a:camera prst="isometricOffAxis2Left" zoom="95000"/>
            <a:lightRig rig="flat" dir="t"/>
          </a:scene3d>
        </p:grpSpPr>
        <p:sp>
          <p:nvSpPr>
            <p:cNvPr id="42" name="แผนผังลําดับงาน: การดำเนินการด้วยตนเอง 41"/>
            <p:cNvSpPr/>
            <p:nvPr/>
          </p:nvSpPr>
          <p:spPr>
            <a:xfrm rot="16200000">
              <a:off x="-1063873" y="1064617"/>
              <a:ext cx="4064000" cy="1934765"/>
            </a:xfrm>
            <a:prstGeom prst="flowChartManualOperation">
              <a:avLst/>
            </a:prstGeom>
            <a:grpFill/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แผนผังลําดับงาน: การดำเนินการด้วยตนเอง 4"/>
            <p:cNvSpPr/>
            <p:nvPr/>
          </p:nvSpPr>
          <p:spPr>
            <a:xfrm rot="21600000">
              <a:off x="744" y="812800"/>
              <a:ext cx="1934765" cy="243840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0" tIns="0" rIns="203200" bIns="0" numCol="1" spcCol="1270" anchor="t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600" b="1" kern="1200" dirty="0" smtClean="0">
                  <a:latin typeface="Angsana New" pitchFamily="18" charset="-34"/>
                  <a:cs typeface="Angsana New" pitchFamily="18" charset="-34"/>
                </a:rPr>
                <a:t>1. ผู้ประกอบเครื่องดื่ม</a:t>
              </a:r>
              <a:endParaRPr lang="th-TH" sz="3600" b="1" kern="1200" dirty="0">
                <a:latin typeface="Angsana New" pitchFamily="18" charset="-34"/>
                <a:cs typeface="Angsana New" pitchFamily="18" charset="-34"/>
              </a:endParaRPr>
            </a:p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th-TH" sz="3600" b="1" kern="1200" dirty="0">
                <a:latin typeface="Angsana New" pitchFamily="18" charset="-34"/>
                <a:cs typeface="Angsana New" pitchFamily="18" charset="-34"/>
              </a:endParaRPr>
            </a:p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th-TH" sz="3600" b="1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4" name="กลุ่ม 43"/>
          <p:cNvGrpSpPr/>
          <p:nvPr/>
        </p:nvGrpSpPr>
        <p:grpSpPr>
          <a:xfrm>
            <a:off x="3635896" y="1943962"/>
            <a:ext cx="2378027" cy="4087553"/>
            <a:chOff x="744" y="0"/>
            <a:chExt cx="1934765" cy="4064000"/>
          </a:xfrm>
          <a:solidFill>
            <a:srgbClr val="00B050"/>
          </a:solidFill>
          <a:scene3d>
            <a:camera prst="isometricOffAxis2Left" zoom="95000"/>
            <a:lightRig rig="flat" dir="t"/>
          </a:scene3d>
        </p:grpSpPr>
        <p:sp>
          <p:nvSpPr>
            <p:cNvPr id="45" name="แผนผังลําดับงาน: การดำเนินการด้วยตนเอง 44"/>
            <p:cNvSpPr/>
            <p:nvPr/>
          </p:nvSpPr>
          <p:spPr>
            <a:xfrm rot="16200000">
              <a:off x="-1063873" y="1064617"/>
              <a:ext cx="4064000" cy="1934765"/>
            </a:xfrm>
            <a:prstGeom prst="flowChartManualOperation">
              <a:avLst/>
            </a:prstGeom>
            <a:grpFill/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แผนผังลําดับงาน: การดำเนินการด้วยตนเอง 4"/>
            <p:cNvSpPr/>
            <p:nvPr/>
          </p:nvSpPr>
          <p:spPr>
            <a:xfrm rot="21600000">
              <a:off x="744" y="812800"/>
              <a:ext cx="1934765" cy="243840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0" tIns="0" rIns="203200" bIns="0" numCol="1" spcCol="1270" anchor="t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600" b="1" kern="1200" dirty="0" smtClean="0">
                  <a:latin typeface="Angsana New" pitchFamily="18" charset="-34"/>
                  <a:cs typeface="Angsana New" pitchFamily="18" charset="-34"/>
                </a:rPr>
                <a:t>2. ภาชนะและเครื่องใช้ในการประกอบเครื่องดื่ม</a:t>
              </a:r>
            </a:p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th-TH" sz="3600" b="1" kern="1200" dirty="0">
                <a:latin typeface="Angsana New" pitchFamily="18" charset="-34"/>
                <a:cs typeface="Angsana New" pitchFamily="18" charset="-34"/>
              </a:endParaRPr>
            </a:p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th-TH" sz="3600" b="1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7" name="กลุ่ม 46"/>
          <p:cNvGrpSpPr/>
          <p:nvPr/>
        </p:nvGrpSpPr>
        <p:grpSpPr>
          <a:xfrm>
            <a:off x="6151661" y="1988840"/>
            <a:ext cx="2380779" cy="4087553"/>
            <a:chOff x="744" y="0"/>
            <a:chExt cx="1934765" cy="4064000"/>
          </a:xfrm>
          <a:solidFill>
            <a:srgbClr val="0070C0"/>
          </a:solidFill>
          <a:scene3d>
            <a:camera prst="isometricOffAxis2Left" zoom="95000"/>
            <a:lightRig rig="flat" dir="t"/>
          </a:scene3d>
        </p:grpSpPr>
        <p:sp>
          <p:nvSpPr>
            <p:cNvPr id="48" name="แผนผังลําดับงาน: การดำเนินการด้วยตนเอง 47"/>
            <p:cNvSpPr/>
            <p:nvPr/>
          </p:nvSpPr>
          <p:spPr>
            <a:xfrm rot="16200000">
              <a:off x="-1063873" y="1064617"/>
              <a:ext cx="4064000" cy="1934765"/>
            </a:xfrm>
            <a:prstGeom prst="flowChartManualOperation">
              <a:avLst/>
            </a:prstGeom>
            <a:grpFill/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แผนผังลําดับงาน: การดำเนินการด้วยตนเอง 4"/>
            <p:cNvSpPr/>
            <p:nvPr/>
          </p:nvSpPr>
          <p:spPr>
            <a:xfrm rot="21600000">
              <a:off x="744" y="812800"/>
              <a:ext cx="1934765" cy="243840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0" tIns="0" rIns="203200" bIns="0" numCol="1" spcCol="1270" anchor="t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600" b="1" kern="1200" dirty="0" smtClean="0">
                  <a:latin typeface="Angsana New" pitchFamily="18" charset="-34"/>
                  <a:cs typeface="Angsana New" pitchFamily="18" charset="-34"/>
                </a:rPr>
                <a:t>3. สถานที่ประกอบเครื่องดื่ม</a:t>
              </a:r>
              <a:endParaRPr lang="th-TH" sz="3600" b="1" kern="1200" dirty="0">
                <a:latin typeface="Angsana New" pitchFamily="18" charset="-34"/>
                <a:cs typeface="Angsana New" pitchFamily="18" charset="-34"/>
              </a:endParaRPr>
            </a:p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th-TH" sz="3600" b="1" kern="1200" dirty="0">
                <a:latin typeface="Angsana New" pitchFamily="18" charset="-34"/>
                <a:cs typeface="Angsana New" pitchFamily="18" charset="-34"/>
              </a:endParaRPr>
            </a:p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th-TH" sz="3600" b="1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8" name="สี่เหลี่ยมผืนผ้า 17"/>
          <p:cNvSpPr/>
          <p:nvPr/>
        </p:nvSpPr>
        <p:spPr>
          <a:xfrm>
            <a:off x="-4032" y="404664"/>
            <a:ext cx="50417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00B050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1.3 อนามัยในการประกอบเครื่องดื่ม</a:t>
            </a:r>
            <a:endParaRPr lang="th-TH" sz="4000" b="1" dirty="0">
              <a:ln>
                <a:solidFill>
                  <a:srgbClr val="00B050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26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3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3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26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45961" y="1052736"/>
            <a:ext cx="4717434" cy="646986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การทำความสะอาดภาชนะและเครื่องใช้</a:t>
            </a:r>
            <a:endParaRPr lang="th-TH" sz="32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0" name="กลุ่ม 19"/>
          <p:cNvGrpSpPr/>
          <p:nvPr/>
        </p:nvGrpSpPr>
        <p:grpSpPr>
          <a:xfrm>
            <a:off x="107504" y="1935110"/>
            <a:ext cx="652584" cy="601341"/>
            <a:chOff x="280625" y="23520"/>
            <a:chExt cx="1313224" cy="919214"/>
          </a:xfrm>
          <a:solidFill>
            <a:srgbClr val="00B05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" name="สี่เหลี่ยมผืนผ้ามุมมน 20"/>
            <p:cNvSpPr/>
            <p:nvPr/>
          </p:nvSpPr>
          <p:spPr>
            <a:xfrm>
              <a:off x="280625" y="23520"/>
              <a:ext cx="1313224" cy="919214"/>
            </a:xfrm>
            <a:prstGeom prst="roundRect">
              <a:avLst>
                <a:gd name="adj" fmla="val 1667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สี่เหลี่ยมผืนผ้ามุมมน 5"/>
            <p:cNvSpPr/>
            <p:nvPr/>
          </p:nvSpPr>
          <p:spPr>
            <a:xfrm>
              <a:off x="325505" y="68400"/>
              <a:ext cx="1223464" cy="82945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9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24" name="กลุ่ม 23"/>
          <p:cNvGrpSpPr/>
          <p:nvPr/>
        </p:nvGrpSpPr>
        <p:grpSpPr>
          <a:xfrm>
            <a:off x="395536" y="2651828"/>
            <a:ext cx="632437" cy="561148"/>
            <a:chOff x="1369428" y="1056101"/>
            <a:chExt cx="1313224" cy="919214"/>
          </a:xfrm>
          <a:solidFill>
            <a:srgbClr val="FF000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5" name="สี่เหลี่ยมผืนผ้ามุมมน 24"/>
            <p:cNvSpPr/>
            <p:nvPr/>
          </p:nvSpPr>
          <p:spPr>
            <a:xfrm>
              <a:off x="1369428" y="1056101"/>
              <a:ext cx="1313224" cy="919214"/>
            </a:xfrm>
            <a:prstGeom prst="roundRect">
              <a:avLst>
                <a:gd name="adj" fmla="val 1667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2250663"/>
                <a:satOff val="834"/>
                <a:lumOff val="2549"/>
                <a:alphaOff val="0"/>
              </a:schemeClr>
            </a:fillRef>
            <a:effectRef idx="2">
              <a:schemeClr val="accent2">
                <a:hueOff val="2250663"/>
                <a:satOff val="834"/>
                <a:lumOff val="2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สี่เหลี่ยมผืนผ้ามุมมน 8"/>
            <p:cNvSpPr/>
            <p:nvPr/>
          </p:nvSpPr>
          <p:spPr>
            <a:xfrm>
              <a:off x="1414308" y="1100981"/>
              <a:ext cx="1223464" cy="82945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9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70587" y="2017870"/>
            <a:ext cx="589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1.</a:t>
            </a:r>
            <a:endParaRPr lang="th-TH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7544" y="2689756"/>
            <a:ext cx="589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2.</a:t>
            </a:r>
            <a:endParaRPr lang="th-TH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5576" y="1988840"/>
            <a:ext cx="3689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ล้างภาชนะเครื่องใช้ด้วยน้ำธรรมดา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004048" y="1988840"/>
            <a:ext cx="275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ล้างด้วยน้ำสะอาด 2 ครั้ง 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62192" y="3286070"/>
            <a:ext cx="5546112" cy="646986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การทำความสะอาดสถานที่ที่ประกอบเครื่องดื่ม</a:t>
            </a:r>
            <a:endParaRPr lang="th-TH" sz="32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46" name="กลุ่ม 45"/>
          <p:cNvGrpSpPr/>
          <p:nvPr/>
        </p:nvGrpSpPr>
        <p:grpSpPr>
          <a:xfrm>
            <a:off x="323528" y="4566316"/>
            <a:ext cx="818534" cy="590876"/>
            <a:chOff x="2756521" y="3019462"/>
            <a:chExt cx="1171276" cy="819075"/>
          </a:xfrm>
        </p:grpSpPr>
        <p:grpSp>
          <p:nvGrpSpPr>
            <p:cNvPr id="47" name="กลุ่ม 46"/>
            <p:cNvGrpSpPr/>
            <p:nvPr/>
          </p:nvGrpSpPr>
          <p:grpSpPr>
            <a:xfrm>
              <a:off x="2990776" y="3019462"/>
              <a:ext cx="937021" cy="819075"/>
              <a:chOff x="1466775" y="1622462"/>
              <a:chExt cx="937021" cy="819075"/>
            </a:xfrm>
            <a:scene3d>
              <a:camera prst="orthographicFront"/>
              <a:lightRig rig="flat" dir="t"/>
            </a:scene3d>
          </p:grpSpPr>
          <p:sp>
            <p:nvSpPr>
              <p:cNvPr id="55" name="ลูกศรขวา 54"/>
              <p:cNvSpPr/>
              <p:nvPr/>
            </p:nvSpPr>
            <p:spPr>
              <a:xfrm>
                <a:off x="1466775" y="1622462"/>
                <a:ext cx="937021" cy="819075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p3d z="-190500" extrusionH="12700" prstMaterial="plastic">
                <a:bevelT w="50800" h="50800"/>
              </a:sp3d>
            </p:spPr>
            <p:style>
              <a:lnRef idx="1">
                <a:schemeClr val="accent3">
                  <a:tint val="40000"/>
                  <a:alpha val="90000"/>
                  <a:hueOff val="-4265923"/>
                  <a:satOff val="4863"/>
                  <a:lumOff val="332"/>
                  <a:alphaOff val="0"/>
                </a:schemeClr>
              </a:lnRef>
              <a:fillRef idx="1">
                <a:schemeClr val="accent3">
                  <a:tint val="40000"/>
                  <a:alpha val="90000"/>
                  <a:hueOff val="-4265923"/>
                  <a:satOff val="4863"/>
                  <a:lumOff val="332"/>
                  <a:alphaOff val="0"/>
                </a:schemeClr>
              </a:fillRef>
              <a:effectRef idx="2">
                <a:schemeClr val="accent3">
                  <a:tint val="40000"/>
                  <a:alpha val="90000"/>
                  <a:hueOff val="-4265923"/>
                  <a:satOff val="4863"/>
                  <a:lumOff val="332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6" name="ลูกศรขวา 8"/>
              <p:cNvSpPr/>
              <p:nvPr/>
            </p:nvSpPr>
            <p:spPr>
              <a:xfrm>
                <a:off x="1701031" y="1745323"/>
                <a:ext cx="456798" cy="573353"/>
              </a:xfrm>
              <a:prstGeom prst="rect">
                <a:avLst/>
              </a:prstGeom>
              <a:sp3d z="-1905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5400" tIns="6350" rIns="12700" bIns="6350" numCol="1" spcCol="1270" anchor="ctr" anchorCtr="0">
                <a:noAutofit/>
              </a:bodyPr>
              <a:lstStyle/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th-TH" sz="1000" kern="1200">
                  <a:latin typeface="Angsana New" pitchFamily="18" charset="-34"/>
                  <a:cs typeface="Angsana New" pitchFamily="18" charset="-34"/>
                </a:endParaRPr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th-TH" sz="1000" kern="1200"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48" name="กลุ่ม 47"/>
            <p:cNvGrpSpPr/>
            <p:nvPr/>
          </p:nvGrpSpPr>
          <p:grpSpPr>
            <a:xfrm>
              <a:off x="2756521" y="3194744"/>
              <a:ext cx="468510" cy="468510"/>
              <a:chOff x="1232520" y="1797744"/>
              <a:chExt cx="468510" cy="468510"/>
            </a:xfrm>
            <a:scene3d>
              <a:camera prst="orthographicFront"/>
              <a:lightRig rig="flat" dir="t"/>
            </a:scene3d>
          </p:grpSpPr>
          <p:sp>
            <p:nvSpPr>
              <p:cNvPr id="49" name="วงรี 48"/>
              <p:cNvSpPr/>
              <p:nvPr/>
            </p:nvSpPr>
            <p:spPr>
              <a:xfrm>
                <a:off x="1232520" y="1797744"/>
                <a:ext cx="468510" cy="468510"/>
              </a:xfrm>
              <a:prstGeom prst="ellipse">
                <a:avLst/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-4134818"/>
                  <a:satOff val="6705"/>
                  <a:lumOff val="49"/>
                  <a:alphaOff val="0"/>
                </a:schemeClr>
              </a:fillRef>
              <a:effectRef idx="2">
                <a:schemeClr val="accent3">
                  <a:hueOff val="-4134818"/>
                  <a:satOff val="6705"/>
                  <a:lumOff val="4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4" name="วงรี 10"/>
              <p:cNvSpPr/>
              <p:nvPr/>
            </p:nvSpPr>
            <p:spPr>
              <a:xfrm>
                <a:off x="1301132" y="1866356"/>
                <a:ext cx="331286" cy="33128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900" kern="1200"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979232" y="3985900"/>
            <a:ext cx="36004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ทำความสะอาดโดยการกวาด เช็ด ถู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104748" y="4570192"/>
            <a:ext cx="798000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ถ้ามีเศษผักและผลไม้กระเด็นติดกำแพง ผนัง พื้น ใช้ฟองน้ำผสมผงซักฟอกเช็ดออก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33150" y="4570192"/>
            <a:ext cx="465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61" name="กลุ่ม 60"/>
          <p:cNvGrpSpPr/>
          <p:nvPr/>
        </p:nvGrpSpPr>
        <p:grpSpPr>
          <a:xfrm>
            <a:off x="611560" y="5137001"/>
            <a:ext cx="828896" cy="668263"/>
            <a:chOff x="5216203" y="3019462"/>
            <a:chExt cx="1171277" cy="819075"/>
          </a:xfrm>
        </p:grpSpPr>
        <p:sp>
          <p:nvSpPr>
            <p:cNvPr id="62" name="ลูกศรขวา 61"/>
            <p:cNvSpPr/>
            <p:nvPr/>
          </p:nvSpPr>
          <p:spPr>
            <a:xfrm>
              <a:off x="5450459" y="3019462"/>
              <a:ext cx="937021" cy="819075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DDE7CE">
                <a:alpha val="89804"/>
              </a:srgbClr>
            </a:solidFill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1">
              <a:schemeClr val="accent3">
                <a:tint val="40000"/>
                <a:alpha val="90000"/>
                <a:hueOff val="-12797768"/>
                <a:satOff val="14589"/>
                <a:lumOff val="995"/>
                <a:alphaOff val="0"/>
              </a:schemeClr>
            </a:lnRef>
            <a:fillRef idx="1">
              <a:schemeClr val="accent3">
                <a:tint val="40000"/>
                <a:alpha val="90000"/>
                <a:hueOff val="-12797768"/>
                <a:satOff val="14589"/>
                <a:lumOff val="995"/>
                <a:alphaOff val="0"/>
              </a:schemeClr>
            </a:fillRef>
            <a:effectRef idx="2">
              <a:schemeClr val="accent3">
                <a:tint val="40000"/>
                <a:alpha val="90000"/>
                <a:hueOff val="-12797768"/>
                <a:satOff val="14589"/>
                <a:lumOff val="99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63" name="กลุ่ม 62"/>
            <p:cNvGrpSpPr/>
            <p:nvPr/>
          </p:nvGrpSpPr>
          <p:grpSpPr>
            <a:xfrm>
              <a:off x="5216203" y="3194744"/>
              <a:ext cx="468510" cy="468510"/>
              <a:chOff x="3692202" y="1797744"/>
              <a:chExt cx="468510" cy="468510"/>
            </a:xfrm>
            <a:scene3d>
              <a:camera prst="orthographicFront"/>
              <a:lightRig rig="flat" dir="t"/>
            </a:scene3d>
          </p:grpSpPr>
          <p:sp>
            <p:nvSpPr>
              <p:cNvPr id="64" name="วงรี 63"/>
              <p:cNvSpPr/>
              <p:nvPr/>
            </p:nvSpPr>
            <p:spPr>
              <a:xfrm>
                <a:off x="3692202" y="1797744"/>
                <a:ext cx="468510" cy="468510"/>
              </a:xfrm>
              <a:prstGeom prst="ellipse">
                <a:avLst/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-12404454"/>
                  <a:satOff val="20116"/>
                  <a:lumOff val="148"/>
                  <a:alphaOff val="0"/>
                </a:schemeClr>
              </a:fillRef>
              <a:effectRef idx="2">
                <a:schemeClr val="accent3">
                  <a:hueOff val="-12404454"/>
                  <a:satOff val="20116"/>
                  <a:lumOff val="14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5" name="วงรี 16"/>
              <p:cNvSpPr/>
              <p:nvPr/>
            </p:nvSpPr>
            <p:spPr>
              <a:xfrm>
                <a:off x="3760814" y="1866356"/>
                <a:ext cx="331286" cy="33128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065" tIns="12065" rIns="12065" bIns="12065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1900" kern="1200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sp>
        <p:nvSpPr>
          <p:cNvPr id="66" name="TextBox 65"/>
          <p:cNvSpPr txBox="1"/>
          <p:nvPr/>
        </p:nvSpPr>
        <p:spPr>
          <a:xfrm>
            <a:off x="611560" y="5152837"/>
            <a:ext cx="529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3.</a:t>
            </a:r>
            <a:endParaRPr lang="th-TH" sz="32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857453" y="5820490"/>
            <a:ext cx="5830490" cy="523220"/>
          </a:xfrm>
          <a:prstGeom prst="rect">
            <a:avLst/>
          </a:prstGeom>
          <a:solidFill>
            <a:srgbClr val="FFCC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th-TH" dirty="0">
                <a:latin typeface="Angsana New" pitchFamily="18" charset="-34"/>
                <a:cs typeface="Angsana New" pitchFamily="18" charset="-34"/>
              </a:rPr>
              <a:t>ทำความสะอาดบริเวณอ่างล้าง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จานและกำจัดขยะทิ้งทุกวัน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76" name="กลุ่ม 75"/>
          <p:cNvGrpSpPr/>
          <p:nvPr/>
        </p:nvGrpSpPr>
        <p:grpSpPr>
          <a:xfrm>
            <a:off x="829356" y="5733256"/>
            <a:ext cx="1003949" cy="670261"/>
            <a:chOff x="3986362" y="3019462"/>
            <a:chExt cx="1171276" cy="819075"/>
          </a:xfrm>
        </p:grpSpPr>
        <p:sp>
          <p:nvSpPr>
            <p:cNvPr id="77" name="ลูกศรขวา 76"/>
            <p:cNvSpPr/>
            <p:nvPr/>
          </p:nvSpPr>
          <p:spPr>
            <a:xfrm>
              <a:off x="4220617" y="3019462"/>
              <a:ext cx="937021" cy="819075"/>
            </a:xfrm>
            <a:prstGeom prst="rightArrow">
              <a:avLst>
                <a:gd name="adj1" fmla="val 70000"/>
                <a:gd name="adj2" fmla="val 50000"/>
              </a:avLst>
            </a:prstGeom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1">
              <a:schemeClr val="accent3">
                <a:tint val="40000"/>
                <a:alpha val="90000"/>
                <a:hueOff val="-8531845"/>
                <a:satOff val="9726"/>
                <a:lumOff val="664"/>
                <a:alphaOff val="0"/>
              </a:schemeClr>
            </a:lnRef>
            <a:fillRef idx="1">
              <a:schemeClr val="accent3">
                <a:tint val="40000"/>
                <a:alpha val="90000"/>
                <a:hueOff val="-8531845"/>
                <a:satOff val="9726"/>
                <a:lumOff val="664"/>
                <a:alphaOff val="0"/>
              </a:schemeClr>
            </a:fillRef>
            <a:effectRef idx="2">
              <a:schemeClr val="accent3">
                <a:tint val="40000"/>
                <a:alpha val="90000"/>
                <a:hueOff val="-8531845"/>
                <a:satOff val="9726"/>
                <a:lumOff val="66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78" name="กลุ่ม 77"/>
            <p:cNvGrpSpPr/>
            <p:nvPr/>
          </p:nvGrpSpPr>
          <p:grpSpPr>
            <a:xfrm>
              <a:off x="3986362" y="3194744"/>
              <a:ext cx="468510" cy="468510"/>
              <a:chOff x="2462361" y="1797744"/>
              <a:chExt cx="468510" cy="468510"/>
            </a:xfrm>
            <a:scene3d>
              <a:camera prst="orthographicFront"/>
              <a:lightRig rig="flat" dir="t"/>
            </a:scene3d>
          </p:grpSpPr>
          <p:sp>
            <p:nvSpPr>
              <p:cNvPr id="79" name="วงรี 78"/>
              <p:cNvSpPr/>
              <p:nvPr/>
            </p:nvSpPr>
            <p:spPr>
              <a:xfrm>
                <a:off x="2462361" y="1797744"/>
                <a:ext cx="468510" cy="468510"/>
              </a:xfrm>
              <a:prstGeom prst="ellipse">
                <a:avLst/>
              </a:prstGeom>
              <a:solidFill>
                <a:srgbClr val="57B895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-8269636"/>
                  <a:satOff val="13411"/>
                  <a:lumOff val="98"/>
                  <a:alphaOff val="0"/>
                </a:schemeClr>
              </a:fillRef>
              <a:effectRef idx="2">
                <a:schemeClr val="accent3">
                  <a:hueOff val="-8269636"/>
                  <a:satOff val="13411"/>
                  <a:lumOff val="9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0" name="วงรี 13"/>
              <p:cNvSpPr/>
              <p:nvPr/>
            </p:nvSpPr>
            <p:spPr>
              <a:xfrm>
                <a:off x="2530973" y="1866356"/>
                <a:ext cx="331286" cy="33128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900" kern="1200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sp>
        <p:nvSpPr>
          <p:cNvPr id="81" name="TextBox 80"/>
          <p:cNvSpPr txBox="1"/>
          <p:nvPr/>
        </p:nvSpPr>
        <p:spPr>
          <a:xfrm>
            <a:off x="1600553" y="5211234"/>
            <a:ext cx="3215241" cy="523220"/>
          </a:xfrm>
          <a:prstGeom prst="rect">
            <a:avLst/>
          </a:prstGeom>
          <a:solidFill>
            <a:srgbClr val="DCF0E9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ใช้ผ้าถูพื้นเช็ดพื้นให้แห้งสนิท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27584" y="5775999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4.</a:t>
            </a:r>
            <a:endParaRPr lang="th-TH" sz="32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84" name="กลุ่ม 83"/>
          <p:cNvGrpSpPr/>
          <p:nvPr/>
        </p:nvGrpSpPr>
        <p:grpSpPr>
          <a:xfrm>
            <a:off x="35496" y="3838859"/>
            <a:ext cx="1015743" cy="668262"/>
            <a:chOff x="6446044" y="3019462"/>
            <a:chExt cx="1171277" cy="819075"/>
          </a:xfrm>
        </p:grpSpPr>
        <p:grpSp>
          <p:nvGrpSpPr>
            <p:cNvPr id="85" name="กลุ่ม 84"/>
            <p:cNvGrpSpPr/>
            <p:nvPr/>
          </p:nvGrpSpPr>
          <p:grpSpPr>
            <a:xfrm>
              <a:off x="6680300" y="3019462"/>
              <a:ext cx="937021" cy="819075"/>
              <a:chOff x="5156299" y="1622462"/>
              <a:chExt cx="937021" cy="819075"/>
            </a:xfrm>
            <a:scene3d>
              <a:camera prst="orthographicFront"/>
              <a:lightRig rig="flat" dir="t"/>
            </a:scene3d>
          </p:grpSpPr>
          <p:sp>
            <p:nvSpPr>
              <p:cNvPr id="89" name="ลูกศรขวา 88"/>
              <p:cNvSpPr/>
              <p:nvPr/>
            </p:nvSpPr>
            <p:spPr>
              <a:xfrm>
                <a:off x="5156299" y="1622462"/>
                <a:ext cx="937021" cy="819075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olidFill>
                <a:schemeClr val="accent4">
                  <a:lumMod val="20000"/>
                  <a:lumOff val="80000"/>
                  <a:alpha val="90000"/>
                </a:schemeClr>
              </a:solidFill>
              <a:sp3d z="-190500" extrusionH="12700" prstMaterial="plastic">
                <a:bevelT w="50800" h="50800"/>
              </a:sp3d>
            </p:spPr>
            <p:style>
              <a:lnRef idx="1">
                <a:schemeClr val="accent3">
                  <a:tint val="40000"/>
                  <a:alpha val="90000"/>
                  <a:hueOff val="-17063690"/>
                  <a:satOff val="19452"/>
                  <a:lumOff val="1327"/>
                  <a:alphaOff val="0"/>
                </a:schemeClr>
              </a:lnRef>
              <a:fillRef idx="1">
                <a:schemeClr val="accent3">
                  <a:tint val="40000"/>
                  <a:alpha val="90000"/>
                  <a:hueOff val="-17063690"/>
                  <a:satOff val="19452"/>
                  <a:lumOff val="1327"/>
                  <a:alphaOff val="0"/>
                </a:schemeClr>
              </a:fillRef>
              <a:effectRef idx="2">
                <a:schemeClr val="accent3">
                  <a:tint val="40000"/>
                  <a:alpha val="90000"/>
                  <a:hueOff val="-17063690"/>
                  <a:satOff val="19452"/>
                  <a:lumOff val="1327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0" name="ลูกศรขวา 18"/>
              <p:cNvSpPr/>
              <p:nvPr/>
            </p:nvSpPr>
            <p:spPr>
              <a:xfrm>
                <a:off x="5390554" y="1745323"/>
                <a:ext cx="456798" cy="573353"/>
              </a:xfrm>
              <a:prstGeom prst="rect">
                <a:avLst/>
              </a:prstGeom>
              <a:sp3d z="-1905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5400" tIns="6350" rIns="12700" bIns="6350" numCol="1" spcCol="1270" anchor="ctr" anchorCtr="0">
                <a:noAutofit/>
              </a:bodyPr>
              <a:lstStyle/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th-TH" sz="1000" kern="1200">
                  <a:latin typeface="Angsana New" pitchFamily="18" charset="-34"/>
                  <a:cs typeface="Angsana New" pitchFamily="18" charset="-34"/>
                </a:endParaRPr>
              </a:p>
              <a:p>
                <a:pPr marL="57150" lvl="1" indent="-5715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th-TH" sz="1000" kern="1200"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86" name="กลุ่ม 85"/>
            <p:cNvGrpSpPr/>
            <p:nvPr/>
          </p:nvGrpSpPr>
          <p:grpSpPr>
            <a:xfrm>
              <a:off x="6446044" y="3194744"/>
              <a:ext cx="468510" cy="468510"/>
              <a:chOff x="4922043" y="1797744"/>
              <a:chExt cx="468510" cy="468510"/>
            </a:xfrm>
            <a:scene3d>
              <a:camera prst="orthographicFront"/>
              <a:lightRig rig="flat" dir="t"/>
            </a:scene3d>
          </p:grpSpPr>
          <p:sp>
            <p:nvSpPr>
              <p:cNvPr id="87" name="วงรี 86"/>
              <p:cNvSpPr/>
              <p:nvPr/>
            </p:nvSpPr>
            <p:spPr>
              <a:xfrm>
                <a:off x="4922043" y="1797744"/>
                <a:ext cx="468510" cy="468510"/>
              </a:xfrm>
              <a:prstGeom prst="ellipse">
                <a:avLst/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-16539272"/>
                  <a:satOff val="26822"/>
                  <a:lumOff val="197"/>
                  <a:alphaOff val="0"/>
                </a:schemeClr>
              </a:fillRef>
              <a:effectRef idx="2">
                <a:schemeClr val="accent3">
                  <a:hueOff val="-16539272"/>
                  <a:satOff val="26822"/>
                  <a:lumOff val="19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8" name="วงรี 20"/>
              <p:cNvSpPr/>
              <p:nvPr/>
            </p:nvSpPr>
            <p:spPr>
              <a:xfrm>
                <a:off x="4990655" y="1866356"/>
                <a:ext cx="331286" cy="33128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065" tIns="12065" rIns="12065" bIns="12065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1900" kern="1200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43127" y="3880602"/>
            <a:ext cx="577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1.</a:t>
            </a:r>
            <a:endParaRPr lang="th-TH" sz="32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51" name="รูปภาพ 5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53" name="สี่เหลี่ยมผืนผ้า 52"/>
          <p:cNvSpPr/>
          <p:nvPr/>
        </p:nvSpPr>
        <p:spPr>
          <a:xfrm>
            <a:off x="-4032" y="404664"/>
            <a:ext cx="50417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00B050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1.3 อนามัยในการประกอบเครื่องดื่ม</a:t>
            </a:r>
            <a:endParaRPr lang="th-TH" sz="4000" b="1" dirty="0">
              <a:ln>
                <a:solidFill>
                  <a:srgbClr val="00B050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9" name="สี่เหลี่ยมผืนผ้า 58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43607" y="2644752"/>
            <a:ext cx="3730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ล้างในน้ำสบู่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อุ่นจัดหรือน้ำยาล้างจาน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370891" y="2636912"/>
            <a:ext cx="3809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นำไปผึ่งแดดให้แห้ง เช็ด แล้วเก็บเข้าที่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68" name="กลุ่ม 67"/>
          <p:cNvGrpSpPr/>
          <p:nvPr/>
        </p:nvGrpSpPr>
        <p:grpSpPr>
          <a:xfrm>
            <a:off x="4351464" y="1916832"/>
            <a:ext cx="652584" cy="601341"/>
            <a:chOff x="280625" y="23520"/>
            <a:chExt cx="1313224" cy="919214"/>
          </a:xfrm>
          <a:solidFill>
            <a:srgbClr val="FF66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280625" y="23520"/>
              <a:ext cx="1313224" cy="919214"/>
            </a:xfrm>
            <a:prstGeom prst="roundRect">
              <a:avLst>
                <a:gd name="adj" fmla="val 1667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สี่เหลี่ยมผืนผ้ามุมมน 5"/>
            <p:cNvSpPr/>
            <p:nvPr/>
          </p:nvSpPr>
          <p:spPr>
            <a:xfrm>
              <a:off x="325505" y="68400"/>
              <a:ext cx="1223464" cy="82945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9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71" name="กลุ่ม 70"/>
          <p:cNvGrpSpPr/>
          <p:nvPr/>
        </p:nvGrpSpPr>
        <p:grpSpPr>
          <a:xfrm>
            <a:off x="4731651" y="2633550"/>
            <a:ext cx="632437" cy="561148"/>
            <a:chOff x="1369428" y="1056101"/>
            <a:chExt cx="1313224" cy="919214"/>
          </a:xfrm>
          <a:solidFill>
            <a:srgbClr val="FF99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1369428" y="1056101"/>
              <a:ext cx="1313224" cy="919214"/>
            </a:xfrm>
            <a:prstGeom prst="roundRect">
              <a:avLst>
                <a:gd name="adj" fmla="val 1667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2250663"/>
                <a:satOff val="834"/>
                <a:lumOff val="2549"/>
                <a:alphaOff val="0"/>
              </a:schemeClr>
            </a:fillRef>
            <a:effectRef idx="2">
              <a:schemeClr val="accent2">
                <a:hueOff val="2250663"/>
                <a:satOff val="834"/>
                <a:lumOff val="2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สี่เหลี่ยมผืนผ้ามุมมน 8"/>
            <p:cNvSpPr/>
            <p:nvPr/>
          </p:nvSpPr>
          <p:spPr>
            <a:xfrm>
              <a:off x="1414308" y="1100981"/>
              <a:ext cx="1223464" cy="82945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9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4414547" y="1999592"/>
            <a:ext cx="589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3.</a:t>
            </a:r>
            <a:endParaRPr lang="th-TH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774587" y="2671478"/>
            <a:ext cx="589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4.</a:t>
            </a:r>
            <a:endParaRPr lang="th-TH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816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7" presetClass="emph" presetSubtype="0" fill="remove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autoRev="1" fill="remove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4" dur="250" autoRev="1" fill="remove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250" autoRev="1" fill="remove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autoRev="1" fill="remove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7" presetClass="emph" presetSubtype="0" fill="remove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autoRev="1" fill="remove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" dur="250" autoRev="1" fill="remove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250" autoRev="1" fill="remove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autoRev="1" fill="remove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33" grpId="0"/>
      <p:bldP spid="34" grpId="0"/>
      <p:bldP spid="36" grpId="0" build="p"/>
      <p:bldP spid="50" grpId="0"/>
      <p:bldP spid="38" grpId="0" uiExpand="1" build="p" animBg="1"/>
      <p:bldP spid="38" grpId="1" uiExpand="1" build="allAtOnce" animBg="1"/>
      <p:bldP spid="57" grpId="0" animBg="1"/>
      <p:bldP spid="58" grpId="0" animBg="1"/>
      <p:bldP spid="60" grpId="0"/>
      <p:bldP spid="66" grpId="0"/>
      <p:bldP spid="74" grpId="0" animBg="1"/>
      <p:bldP spid="81" grpId="0" animBg="1"/>
      <p:bldP spid="82" grpId="0"/>
      <p:bldP spid="91" grpId="0"/>
      <p:bldP spid="53" grpId="0"/>
      <p:bldP spid="53" grpId="1"/>
      <p:bldP spid="52" grpId="0" build="p"/>
      <p:bldP spid="67" grpId="0"/>
      <p:bldP spid="75" grpId="0"/>
      <p:bldP spid="8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มุมมน 1"/>
          <p:cNvSpPr/>
          <p:nvPr/>
        </p:nvSpPr>
        <p:spPr>
          <a:xfrm>
            <a:off x="2907864" y="1661566"/>
            <a:ext cx="2766090" cy="6135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4925" cmpd="dbl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27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922756" y="1628800"/>
            <a:ext cx="2736305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บันทึกผลการสำรวจ</a:t>
            </a:r>
            <a:endParaRPr lang="th-TH" sz="36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86" name="ตาราง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848298"/>
              </p:ext>
            </p:extLst>
          </p:nvPr>
        </p:nvGraphicFramePr>
        <p:xfrm>
          <a:off x="273354" y="2421225"/>
          <a:ext cx="8568952" cy="40538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88356"/>
                <a:gridCol w="3477067"/>
                <a:gridCol w="2903529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/>
                        <a:t>	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 smtClean="0"/>
                    </a:p>
                    <a:p>
                      <a:pPr algn="ctr"/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/>
                        <a:t>     </a:t>
                      </a:r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8" name="TextBox 87"/>
          <p:cNvSpPr txBox="1"/>
          <p:nvPr/>
        </p:nvSpPr>
        <p:spPr>
          <a:xfrm>
            <a:off x="138537" y="2442846"/>
            <a:ext cx="2218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ชื่อร้านค้า</a:t>
            </a:r>
          </a:p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พ่อค้า หรือแม่ค้า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937650" y="2636331"/>
            <a:ext cx="254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วิธีการประกอบน้ำผลไม้</a:t>
            </a:r>
            <a:endParaRPr lang="th-TH" b="1" dirty="0"/>
          </a:p>
        </p:txBody>
      </p:sp>
      <p:sp>
        <p:nvSpPr>
          <p:cNvPr id="90" name="TextBox 89"/>
          <p:cNvSpPr txBox="1"/>
          <p:nvPr/>
        </p:nvSpPr>
        <p:spPr>
          <a:xfrm>
            <a:off x="5941654" y="2420888"/>
            <a:ext cx="2828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การรักษาอนามัย   </a:t>
            </a:r>
          </a:p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ในการประกอบเครื่องดื่ม     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73354" y="3472552"/>
            <a:ext cx="20882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ร้านขายน้ำผลไม้ปั่น(น้ำส้มปั่น)</a:t>
            </a:r>
            <a:endParaRPr lang="th-TH" sz="2600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433594" y="3356992"/>
            <a:ext cx="30760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1. ล้างส้มให้สะอาด ผ่าครึ่งซีก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961986" y="3429000"/>
            <a:ext cx="30745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1. ผู้ประกอบเครื่องดื่มสวม</a:t>
            </a:r>
            <a:endParaRPr lang="th-TH" sz="2600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433594" y="3913892"/>
            <a:ext cx="344998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600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2. นำส้มไปคั้นด้วยเครื่อง</a:t>
            </a:r>
            <a:r>
              <a:rPr lang="th-TH" sz="260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คั้นน้ำผลไม้</a:t>
            </a:r>
            <a:endParaRPr lang="th-TH" sz="2600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433594" y="4437112"/>
            <a:ext cx="307808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60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3. ใส่ส้มที่คั้นแล้ว น้ำเชื่อม เกลือ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658010" y="4952781"/>
            <a:ext cx="256512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600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และน้ำแข็ง ลงในเครื่องปั่น</a:t>
            </a:r>
            <a:endParaRPr lang="th-TH" sz="2600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433594" y="5444112"/>
            <a:ext cx="338746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60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4. ปั่นให้ละเอียด ชิมรสชาติตามชอบ</a:t>
            </a:r>
            <a:endParaRPr lang="th-TH" sz="2600" dirty="0"/>
          </a:p>
        </p:txBody>
      </p:sp>
      <p:sp>
        <p:nvSpPr>
          <p:cNvPr id="102" name="สี่เหลี่ยมผืนผ้า 101"/>
          <p:cNvSpPr/>
          <p:nvPr/>
        </p:nvSpPr>
        <p:spPr>
          <a:xfrm>
            <a:off x="2433594" y="5960893"/>
            <a:ext cx="332655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60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5. เทใส่แก้ว แล้วตกแต่งให้สวยงาม </a:t>
            </a:r>
            <a:endParaRPr lang="th-TH" sz="2600" dirty="0"/>
          </a:p>
        </p:txBody>
      </p:sp>
      <p:sp>
        <p:nvSpPr>
          <p:cNvPr id="103" name="สี่เหลี่ยมผืนผ้า 102"/>
          <p:cNvSpPr/>
          <p:nvPr/>
        </p:nvSpPr>
        <p:spPr>
          <a:xfrm>
            <a:off x="6178010" y="3944669"/>
            <a:ext cx="247535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60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ผ้ากันเปื้อนและสวมถุงมือ</a:t>
            </a:r>
            <a:endParaRPr lang="th-TH" sz="2600" dirty="0"/>
          </a:p>
        </p:txBody>
      </p:sp>
      <p:sp>
        <p:nvSpPr>
          <p:cNvPr id="104" name="สี่เหลี่ยมผืนผ้า 103"/>
          <p:cNvSpPr/>
          <p:nvPr/>
        </p:nvSpPr>
        <p:spPr>
          <a:xfrm>
            <a:off x="5947794" y="4406335"/>
            <a:ext cx="269176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60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2. สถานที่ประกอบเครื่องดื่ม</a:t>
            </a:r>
            <a:endParaRPr lang="th-TH" sz="2600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178010" y="4887033"/>
            <a:ext cx="1717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สะอาดเรียบร้อย</a:t>
            </a:r>
            <a:endParaRPr lang="th-TH" dirty="0"/>
          </a:p>
        </p:txBody>
      </p:sp>
      <p:pic>
        <p:nvPicPr>
          <p:cNvPr id="25" name="รูปภาพ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26" name="สี่เหลี่ยมผืนผ้า 25"/>
          <p:cNvSpPr/>
          <p:nvPr/>
        </p:nvSpPr>
        <p:spPr>
          <a:xfrm>
            <a:off x="-4032" y="404664"/>
            <a:ext cx="50417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00B050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1.3 อนามัยในการประกอบเครื่องดื่ม</a:t>
            </a:r>
            <a:endParaRPr lang="th-TH" sz="4000" b="1" dirty="0">
              <a:ln>
                <a:solidFill>
                  <a:srgbClr val="00B050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536" y="1112550"/>
            <a:ext cx="8517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i="1" dirty="0" smtClean="0">
                <a:latin typeface="Angsana New" pitchFamily="18" charset="-34"/>
                <a:cs typeface="Angsana New" pitchFamily="18" charset="-34"/>
              </a:rPr>
              <a:t>คำชี้แจง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นักเรียนสำรวจการรักษาอนามัยของผู้ประกอบเครื่องดื่มน้ำผลไม้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7535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5" grpId="1"/>
      <p:bldP spid="88" grpId="0"/>
      <p:bldP spid="89" grpId="0"/>
      <p:bldP spid="90" grpId="0"/>
      <p:bldP spid="91" grpId="0"/>
      <p:bldP spid="96" grpId="0"/>
      <p:bldP spid="101" grpId="0"/>
      <p:bldP spid="3" grpId="0"/>
      <p:bldP spid="5" grpId="0"/>
      <p:bldP spid="6" grpId="0"/>
      <p:bldP spid="7" grpId="0"/>
      <p:bldP spid="102" grpId="0"/>
      <p:bldP spid="103" grpId="0"/>
      <p:bldP spid="104" grpId="0"/>
      <p:bldP spid="8" grpId="0"/>
      <p:bldP spid="26" grpId="0"/>
      <p:bldP spid="26" grpId="1"/>
      <p:bldP spid="9" grpId="0"/>
      <p:bldP spid="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28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538485" y="1124744"/>
            <a:ext cx="6057851" cy="71508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การประกอบเครื่องดื่มตามกระบวนการทำงาน</a:t>
            </a:r>
            <a:endParaRPr lang="th-TH" sz="36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1" name="สี่เหลี่ยมผืนผ้า 130"/>
          <p:cNvSpPr/>
          <p:nvPr/>
        </p:nvSpPr>
        <p:spPr>
          <a:xfrm>
            <a:off x="2187005" y="2400326"/>
            <a:ext cx="4968552" cy="579600"/>
          </a:xfrm>
          <a:prstGeom prst="rect">
            <a:avLst/>
          </a:prstGeom>
          <a:ln>
            <a:solidFill>
              <a:srgbClr val="FF33CC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2" name="กลุ่ม 131"/>
          <p:cNvGrpSpPr/>
          <p:nvPr/>
        </p:nvGrpSpPr>
        <p:grpSpPr>
          <a:xfrm>
            <a:off x="2515469" y="2060848"/>
            <a:ext cx="4267200" cy="678960"/>
            <a:chOff x="328464" y="63730"/>
            <a:chExt cx="4267200" cy="678960"/>
          </a:xfrm>
          <a:gradFill flip="none" rotWithShape="1">
            <a:gsLst>
              <a:gs pos="0">
                <a:srgbClr val="FF33CC">
                  <a:shade val="30000"/>
                  <a:satMod val="115000"/>
                </a:srgbClr>
              </a:gs>
              <a:gs pos="50000">
                <a:srgbClr val="FF33CC">
                  <a:shade val="67500"/>
                  <a:satMod val="115000"/>
                </a:srgbClr>
              </a:gs>
              <a:gs pos="100000">
                <a:srgbClr val="FF33CC">
                  <a:shade val="100000"/>
                  <a:satMod val="115000"/>
                </a:srgbClr>
              </a:gs>
            </a:gsLst>
            <a:lin ang="10800000" scaled="1"/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33" name="สี่เหลี่ยมผืนผ้ามุมมน 132"/>
            <p:cNvSpPr/>
            <p:nvPr/>
          </p:nvSpPr>
          <p:spPr>
            <a:xfrm>
              <a:off x="328464" y="63730"/>
              <a:ext cx="4267200" cy="67896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4" name="สี่เหลี่ยมผืนผ้ามุมมน 5"/>
            <p:cNvSpPr/>
            <p:nvPr/>
          </p:nvSpPr>
          <p:spPr>
            <a:xfrm>
              <a:off x="361608" y="96874"/>
              <a:ext cx="4200912" cy="61267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300" b="1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35" name="สี่เหลี่ยมผืนผ้า 134"/>
          <p:cNvSpPr/>
          <p:nvPr/>
        </p:nvSpPr>
        <p:spPr>
          <a:xfrm>
            <a:off x="2187005" y="3443606"/>
            <a:ext cx="4968552" cy="579600"/>
          </a:xfrm>
          <a:prstGeom prst="rect">
            <a:avLst/>
          </a:prstGeom>
          <a:ln>
            <a:solidFill>
              <a:srgbClr val="00B05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5">
              <a:hueOff val="3579639"/>
              <a:satOff val="-481"/>
              <a:lumOff val="4771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6" name="กลุ่ม 135"/>
          <p:cNvGrpSpPr/>
          <p:nvPr/>
        </p:nvGrpSpPr>
        <p:grpSpPr>
          <a:xfrm>
            <a:off x="2515469" y="3104128"/>
            <a:ext cx="4267200" cy="678960"/>
            <a:chOff x="328464" y="1107010"/>
            <a:chExt cx="4267200" cy="678960"/>
          </a:xfr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0800000" scaled="1"/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37" name="สี่เหลี่ยมผืนผ้ามุมมน 136"/>
            <p:cNvSpPr/>
            <p:nvPr/>
          </p:nvSpPr>
          <p:spPr>
            <a:xfrm>
              <a:off x="328464" y="1107010"/>
              <a:ext cx="4267200" cy="67896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3579639"/>
                <a:satOff val="-481"/>
                <a:lumOff val="4771"/>
                <a:alphaOff val="0"/>
              </a:schemeClr>
            </a:fillRef>
            <a:effectRef idx="2">
              <a:schemeClr val="accent5">
                <a:hueOff val="3579639"/>
                <a:satOff val="-481"/>
                <a:lumOff val="47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8" name="สี่เหลี่ยมผืนผ้ามุมมน 8"/>
            <p:cNvSpPr/>
            <p:nvPr/>
          </p:nvSpPr>
          <p:spPr>
            <a:xfrm>
              <a:off x="361608" y="1140154"/>
              <a:ext cx="4200912" cy="61267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300" b="1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39" name="สี่เหลี่ยมผืนผ้า 138"/>
          <p:cNvSpPr/>
          <p:nvPr/>
        </p:nvSpPr>
        <p:spPr>
          <a:xfrm>
            <a:off x="2187005" y="4486886"/>
            <a:ext cx="4968552" cy="579600"/>
          </a:xfrm>
          <a:prstGeom prst="rect">
            <a:avLst/>
          </a:prstGeom>
          <a:ln>
            <a:solidFill>
              <a:srgbClr val="FF00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5">
              <a:hueOff val="7159277"/>
              <a:satOff val="-963"/>
              <a:lumOff val="954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0" name="กลุ่ม 139"/>
          <p:cNvGrpSpPr/>
          <p:nvPr/>
        </p:nvGrpSpPr>
        <p:grpSpPr>
          <a:xfrm>
            <a:off x="2515469" y="4147408"/>
            <a:ext cx="4267200" cy="678960"/>
            <a:chOff x="328464" y="2150290"/>
            <a:chExt cx="4267200" cy="678960"/>
          </a:xfr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0800000" scaled="1"/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1" name="สี่เหลี่ยมผืนผ้ามุมมน 140"/>
            <p:cNvSpPr/>
            <p:nvPr/>
          </p:nvSpPr>
          <p:spPr>
            <a:xfrm>
              <a:off x="328464" y="2150290"/>
              <a:ext cx="4267200" cy="67896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7159277"/>
                <a:satOff val="-963"/>
                <a:lumOff val="9542"/>
                <a:alphaOff val="0"/>
              </a:schemeClr>
            </a:fillRef>
            <a:effectRef idx="2">
              <a:schemeClr val="accent5">
                <a:hueOff val="7159277"/>
                <a:satOff val="-963"/>
                <a:lumOff val="954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2" name="สี่เหลี่ยมผืนผ้ามุมมน 11"/>
            <p:cNvSpPr/>
            <p:nvPr/>
          </p:nvSpPr>
          <p:spPr>
            <a:xfrm>
              <a:off x="361608" y="2183434"/>
              <a:ext cx="4200912" cy="61267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300" b="1" kern="12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43" name="สี่เหลี่ยมผืนผ้า 142"/>
          <p:cNvSpPr/>
          <p:nvPr/>
        </p:nvSpPr>
        <p:spPr>
          <a:xfrm>
            <a:off x="2195736" y="5561810"/>
            <a:ext cx="4968552" cy="579600"/>
          </a:xfrm>
          <a:prstGeom prst="rect">
            <a:avLst/>
          </a:prstGeom>
          <a:ln>
            <a:solidFill>
              <a:srgbClr val="FF6600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5">
              <a:hueOff val="10738916"/>
              <a:satOff val="-1444"/>
              <a:lumOff val="1431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4" name="กลุ่ม 143"/>
          <p:cNvGrpSpPr/>
          <p:nvPr/>
        </p:nvGrpSpPr>
        <p:grpSpPr>
          <a:xfrm>
            <a:off x="2500536" y="5170882"/>
            <a:ext cx="4267200" cy="678960"/>
            <a:chOff x="304800" y="3137380"/>
            <a:chExt cx="4267200" cy="678960"/>
          </a:xfr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0800000" scaled="1"/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5" name="สี่เหลี่ยมผืนผ้ามุมมน 144"/>
            <p:cNvSpPr/>
            <p:nvPr/>
          </p:nvSpPr>
          <p:spPr>
            <a:xfrm>
              <a:off x="304800" y="3137380"/>
              <a:ext cx="4267200" cy="678960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10738916"/>
                <a:satOff val="-1444"/>
                <a:lumOff val="14313"/>
                <a:alphaOff val="0"/>
              </a:schemeClr>
            </a:fillRef>
            <a:effectRef idx="2">
              <a:schemeClr val="accent5">
                <a:hueOff val="10738916"/>
                <a:satOff val="-1444"/>
                <a:lumOff val="1431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6" name="สี่เหลี่ยมผืนผ้ามุมมน 14"/>
            <p:cNvSpPr/>
            <p:nvPr/>
          </p:nvSpPr>
          <p:spPr>
            <a:xfrm>
              <a:off x="337944" y="3170524"/>
              <a:ext cx="4200912" cy="61267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300" b="1" kern="12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2580239" y="2152217"/>
            <a:ext cx="3799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1. การวิเคราะห์งาน</a:t>
            </a:r>
            <a:endParaRPr lang="th-TH" sz="32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580239" y="3181998"/>
            <a:ext cx="3799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2. การวางแผนในการทำงาน</a:t>
            </a:r>
            <a:endParaRPr lang="th-TH" sz="32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2540948" y="4212377"/>
            <a:ext cx="4407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3. การปฏิบัติงานตามลำดับขั้นตอน</a:t>
            </a:r>
            <a:endParaRPr lang="th-TH" sz="32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2599364" y="5220489"/>
            <a:ext cx="3799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4. การประเมินผลการทำงาน</a:t>
            </a:r>
            <a:endParaRPr lang="th-TH" sz="32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179512" y="404664"/>
            <a:ext cx="40783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FF99FF"/>
                  </a:solidFill>
                </a:ln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1.4 วิธีการประกอบเครื่องดื่ม</a:t>
            </a:r>
            <a:endParaRPr lang="th-TH" sz="4000" b="1" dirty="0">
              <a:ln>
                <a:solidFill>
                  <a:srgbClr val="FF99FF"/>
                </a:solidFill>
              </a:ln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363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grpId="1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grpId="1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1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build="p" animBg="1"/>
      <p:bldP spid="130" grpId="1" build="allAtOnce" animBg="1"/>
      <p:bldP spid="147" grpId="1"/>
      <p:bldP spid="148" grpId="1"/>
      <p:bldP spid="149" grpId="1"/>
      <p:bldP spid="150" grpId="1"/>
      <p:bldP spid="30" grpId="0"/>
      <p:bldP spid="30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29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51438" y="980728"/>
            <a:ext cx="6120680" cy="715089"/>
          </a:xfrm>
          <a:prstGeom prst="roundRect">
            <a:avLst/>
          </a:prstGeom>
          <a:solidFill>
            <a:srgbClr val="FF66C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วิธีการเตรียมผักและผลไม้เพื่อประกอบเครื่องดื่ม</a:t>
            </a:r>
            <a:endParaRPr lang="th-TH" sz="36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30" name="กลุ่ม 29"/>
          <p:cNvGrpSpPr/>
          <p:nvPr/>
        </p:nvGrpSpPr>
        <p:grpSpPr>
          <a:xfrm>
            <a:off x="4376172" y="3569416"/>
            <a:ext cx="2811912" cy="2811912"/>
            <a:chOff x="3907698" y="2119406"/>
            <a:chExt cx="2811912" cy="2811912"/>
          </a:xfrm>
          <a:solidFill>
            <a:srgbClr val="FF330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1" name="รูปร่าง 30"/>
            <p:cNvSpPr/>
            <p:nvPr/>
          </p:nvSpPr>
          <p:spPr>
            <a:xfrm rot="674773">
              <a:off x="3907698" y="2119406"/>
              <a:ext cx="2811912" cy="2811912"/>
            </a:xfrm>
            <a:prstGeom prst="gear9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รูปร่าง 4"/>
            <p:cNvSpPr/>
            <p:nvPr/>
          </p:nvSpPr>
          <p:spPr>
            <a:xfrm rot="674773">
              <a:off x="4477812" y="2778555"/>
              <a:ext cx="1681274" cy="144538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4500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33" name="กลุ่ม 32"/>
          <p:cNvGrpSpPr/>
          <p:nvPr/>
        </p:nvGrpSpPr>
        <p:grpSpPr>
          <a:xfrm>
            <a:off x="1582550" y="3645025"/>
            <a:ext cx="2664302" cy="2520280"/>
            <a:chOff x="1114076" y="1922840"/>
            <a:chExt cx="2664302" cy="2333069"/>
          </a:xfrm>
          <a:solidFill>
            <a:srgbClr val="33CC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4" name="รูปร่าง 33"/>
            <p:cNvSpPr/>
            <p:nvPr/>
          </p:nvSpPr>
          <p:spPr>
            <a:xfrm>
              <a:off x="1114076" y="1922840"/>
              <a:ext cx="2664302" cy="2333069"/>
            </a:xfrm>
            <a:prstGeom prst="gear6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5369458"/>
                <a:satOff val="-722"/>
                <a:lumOff val="7157"/>
                <a:alphaOff val="0"/>
              </a:schemeClr>
            </a:fillRef>
            <a:effectRef idx="2">
              <a:schemeClr val="accent5">
                <a:hueOff val="5369458"/>
                <a:satOff val="-722"/>
                <a:lumOff val="71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รูปร่าง 6"/>
            <p:cNvSpPr/>
            <p:nvPr/>
          </p:nvSpPr>
          <p:spPr>
            <a:xfrm>
              <a:off x="1749582" y="2513747"/>
              <a:ext cx="1393290" cy="115125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6990" tIns="46990" rIns="46990" bIns="4699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3700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36" name="รูปร่าง 35"/>
          <p:cNvSpPr/>
          <p:nvPr/>
        </p:nvSpPr>
        <p:spPr>
          <a:xfrm rot="20700000">
            <a:off x="2893371" y="1733404"/>
            <a:ext cx="2755123" cy="2518769"/>
          </a:xfrm>
          <a:prstGeom prst="gear6">
            <a:avLst/>
          </a:prstGeom>
          <a:solidFill>
            <a:srgbClr val="00B0F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10738916"/>
              <a:satOff val="-1444"/>
              <a:lumOff val="14313"/>
              <a:alphaOff val="0"/>
            </a:schemeClr>
          </a:fillRef>
          <a:effectRef idx="2">
            <a:schemeClr val="accent5">
              <a:hueOff val="10738916"/>
              <a:satOff val="-1444"/>
              <a:lumOff val="14313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ลูกศรเวียน 36"/>
          <p:cNvSpPr/>
          <p:nvPr/>
        </p:nvSpPr>
        <p:spPr>
          <a:xfrm>
            <a:off x="4139952" y="3080285"/>
            <a:ext cx="3599247" cy="3599247"/>
          </a:xfrm>
          <a:prstGeom prst="circularArrow">
            <a:avLst>
              <a:gd name="adj1" fmla="val 4688"/>
              <a:gd name="adj2" fmla="val 299029"/>
              <a:gd name="adj3" fmla="val 2534456"/>
              <a:gd name="adj4" fmla="val 15822424"/>
              <a:gd name="adj5" fmla="val 5469"/>
            </a:avLst>
          </a:prstGeom>
          <a:solidFill>
            <a:srgbClr val="FF3300"/>
          </a:solidFill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รูปร่าง 37"/>
          <p:cNvSpPr/>
          <p:nvPr/>
        </p:nvSpPr>
        <p:spPr>
          <a:xfrm rot="21068635">
            <a:off x="1030181" y="3493332"/>
            <a:ext cx="3168352" cy="2877282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olidFill>
            <a:srgbClr val="33CC33"/>
          </a:solidFill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5369458"/>
              <a:satOff val="-722"/>
              <a:lumOff val="7157"/>
              <a:alphaOff val="0"/>
            </a:schemeClr>
          </a:fillRef>
          <a:effectRef idx="2">
            <a:schemeClr val="accent5">
              <a:hueOff val="5369458"/>
              <a:satOff val="-722"/>
              <a:lumOff val="7157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ลูกศรเวียน 38"/>
          <p:cNvSpPr/>
          <p:nvPr/>
        </p:nvSpPr>
        <p:spPr>
          <a:xfrm rot="169149">
            <a:off x="2025133" y="1318531"/>
            <a:ext cx="5072575" cy="4899943"/>
          </a:xfrm>
          <a:prstGeom prst="circularArrow">
            <a:avLst>
              <a:gd name="adj1" fmla="val 4216"/>
              <a:gd name="adj2" fmla="val 547452"/>
              <a:gd name="adj3" fmla="val 13368704"/>
              <a:gd name="adj4" fmla="val 11100049"/>
              <a:gd name="adj5" fmla="val 6456"/>
            </a:avLst>
          </a:prstGeom>
          <a:solidFill>
            <a:srgbClr val="00B0F0"/>
          </a:solidFill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10738916"/>
              <a:satOff val="-1444"/>
              <a:lumOff val="14313"/>
              <a:alphaOff val="0"/>
            </a:schemeClr>
          </a:fillRef>
          <a:effectRef idx="2">
            <a:schemeClr val="accent5">
              <a:hueOff val="10738916"/>
              <a:satOff val="-1444"/>
              <a:lumOff val="14313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TextBox 39"/>
          <p:cNvSpPr txBox="1"/>
          <p:nvPr/>
        </p:nvSpPr>
        <p:spPr>
          <a:xfrm>
            <a:off x="3347864" y="2700209"/>
            <a:ext cx="2010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การบีบหรือคั้น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45612" y="4436763"/>
            <a:ext cx="2010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การปั่น</a:t>
            </a:r>
          </a:p>
          <a:p>
            <a:pPr algn="ctr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หรือการบด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24096" y="4663756"/>
            <a:ext cx="1154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การต้ม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20" name="สี่เหลี่ยมผืนผ้า 19"/>
          <p:cNvSpPr/>
          <p:nvPr/>
        </p:nvSpPr>
        <p:spPr>
          <a:xfrm>
            <a:off x="179512" y="404664"/>
            <a:ext cx="40783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FF99FF"/>
                  </a:solidFill>
                </a:ln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1.4 วิธีการประกอบเครื่องดื่ม</a:t>
            </a:r>
            <a:endParaRPr lang="th-TH" sz="4000" b="1" dirty="0">
              <a:ln>
                <a:solidFill>
                  <a:srgbClr val="FF99FF"/>
                </a:solidFill>
              </a:ln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2043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7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21600000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8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40" grpId="0"/>
      <p:bldP spid="41" grpId="0"/>
      <p:bldP spid="42" grpId="0"/>
      <p:bldP spid="20" grpId="0"/>
      <p:bldP spid="2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68302" y="1732999"/>
            <a:ext cx="7788267" cy="646986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107504" y="476672"/>
            <a:ext cx="8972462" cy="864096"/>
          </a:xfrm>
          <a:prstGeom prst="roundRect">
            <a:avLst/>
          </a:prstGeom>
          <a:solidFill>
            <a:srgbClr val="00B0F0"/>
          </a:solidFill>
          <a:ln w="1905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thaiDist"/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 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ถูกต้อง เพราะน้ำขิง น้ำ</a:t>
            </a:r>
            <a:r>
              <a:rPr lang="th-TH" sz="2400" dirty="0" err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บีท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รูท และน้ำ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ฟักทองเป็น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เครื่องดื่มประเภทน้ำผัก ซึ่งเป็นอาหารเสริมแทนผักสดและมีประโยชน์ในการลดความเสี่ยงของการเกิดโรคหลอดเลือด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หัวใจ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ดังนั้น น้ำขิง น้ำ</a:t>
            </a:r>
            <a:r>
              <a:rPr lang="th-TH" sz="2400" dirty="0" err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บีท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รูท 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และ          น้ำ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ฟักทองจึงเป็นเครื่องดื่มที่ช่วยลดความเสี่ยงของการเกิดโรคหลอดเลือดหัวใจ</a:t>
            </a:r>
          </a:p>
        </p:txBody>
      </p:sp>
      <p:sp>
        <p:nvSpPr>
          <p:cNvPr id="31" name="Title 2"/>
          <p:cNvSpPr txBox="1">
            <a:spLocks/>
          </p:cNvSpPr>
          <p:nvPr/>
        </p:nvSpPr>
        <p:spPr>
          <a:xfrm>
            <a:off x="1523426" y="562893"/>
            <a:ext cx="6216926" cy="777875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เลือกคำตอบที่ถูกต้องที่สุดเพียงคำตอบเดียว </a:t>
            </a:r>
            <a:endParaRPr lang="th-TH" sz="40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07402" y="2605280"/>
            <a:ext cx="378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น้ำ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ขิง น้ำ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บีท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รูท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และน้ำ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ฟักทอง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59632" y="4489956"/>
            <a:ext cx="4729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ง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ชา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ใบหม่อน น้ำกระเจี๊ยบ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และน้ำเก๊กฮวย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07402" y="3870119"/>
            <a:ext cx="4128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นม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สด น้ำอ้อย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และน้ำ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สต</a:t>
            </a:r>
            <a:r>
              <a:rPr lang="th-TH" dirty="0" err="1" smtClean="0">
                <a:latin typeface="Angsana New" pitchFamily="18" charset="-34"/>
                <a:cs typeface="Angsana New" pitchFamily="18" charset="-34"/>
              </a:rPr>
              <a:t>รอว์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เบอร์รี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07402" y="3222047"/>
            <a:ext cx="378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น้ำส้ม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น้ำแตงโม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และน้ำ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สับปะรด</a:t>
            </a:r>
          </a:p>
        </p:txBody>
      </p:sp>
      <p:sp>
        <p:nvSpPr>
          <p:cNvPr id="36" name="Oval 10"/>
          <p:cNvSpPr/>
          <p:nvPr/>
        </p:nvSpPr>
        <p:spPr>
          <a:xfrm>
            <a:off x="1259632" y="2680040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7" name="สี่เหลี่ยมผืนผ้า 36"/>
          <p:cNvSpPr/>
          <p:nvPr/>
        </p:nvSpPr>
        <p:spPr>
          <a:xfrm>
            <a:off x="1007510" y="1764105"/>
            <a:ext cx="7884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เครื่องดื่ม</a:t>
            </a:r>
            <a:r>
              <a:rPr lang="th-TH" sz="32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ในข้อใดช่วยลดความเสี่ยงของการเกิดโรคหลอดเลือดหัวใจ </a:t>
            </a:r>
          </a:p>
        </p:txBody>
      </p:sp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447616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pPr/>
              <a:t>3</a:t>
            </a:fld>
            <a:endParaRPr lang="th-TH" sz="1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15" name="Oval 9"/>
          <p:cNvSpPr/>
          <p:nvPr/>
        </p:nvSpPr>
        <p:spPr>
          <a:xfrm>
            <a:off x="564247" y="1744734"/>
            <a:ext cx="576064" cy="635251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1.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20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9" grpId="1" animBg="1"/>
      <p:bldP spid="30" grpId="0" animBg="1"/>
      <p:bldP spid="30" grpId="1" animBg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 animBg="1"/>
      <p:bldP spid="37" grpId="0"/>
      <p:bldP spid="37" grpId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30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177830" y="332656"/>
            <a:ext cx="5042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</a:t>
            </a:r>
            <a:endParaRPr lang="th-TH" sz="4000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5" name="กลุ่ม 4"/>
          <p:cNvGrpSpPr/>
          <p:nvPr/>
        </p:nvGrpSpPr>
        <p:grpSpPr>
          <a:xfrm>
            <a:off x="611562" y="1916833"/>
            <a:ext cx="2312048" cy="2176016"/>
            <a:chOff x="1026366" y="2405113"/>
            <a:chExt cx="2312048" cy="2176016"/>
          </a:xfrm>
        </p:grpSpPr>
        <p:grpSp>
          <p:nvGrpSpPr>
            <p:cNvPr id="21" name="กลุ่ม 20"/>
            <p:cNvGrpSpPr/>
            <p:nvPr/>
          </p:nvGrpSpPr>
          <p:grpSpPr>
            <a:xfrm>
              <a:off x="1026366" y="2405113"/>
              <a:ext cx="2312048" cy="2176016"/>
              <a:chOff x="-127775" y="1"/>
              <a:chExt cx="2063285" cy="2968104"/>
            </a:xfrm>
            <a:scene3d>
              <a:camera prst="orthographicFront"/>
              <a:lightRig rig="flat" dir="t"/>
            </a:scene3d>
          </p:grpSpPr>
          <p:sp>
            <p:nvSpPr>
              <p:cNvPr id="38" name="แผนผังลําดับงาน: การดำเนินการด้วยตนเอง 37">
                <a:hlinkClick r:id="rId4" action="ppaction://hlinksldjump"/>
              </p:cNvPr>
              <p:cNvSpPr/>
              <p:nvPr/>
            </p:nvSpPr>
            <p:spPr>
              <a:xfrm rot="16200000">
                <a:off x="-580184" y="452410"/>
                <a:ext cx="2968104" cy="2063285"/>
              </a:xfrm>
              <a:prstGeom prst="flowChartManualOperatio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9" name="แผนผังลําดับงาน: การดำเนินการด้วยตนเอง 4"/>
              <p:cNvSpPr/>
              <p:nvPr/>
            </p:nvSpPr>
            <p:spPr>
              <a:xfrm rot="21600000">
                <a:off x="745" y="593620"/>
                <a:ext cx="1934765" cy="178086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0" tIns="0" rIns="228203" bIns="0" numCol="1" spcCol="1270" anchor="t" anchorCtr="0">
                <a:noAutofit/>
              </a:bodyPr>
              <a:lstStyle/>
              <a:p>
                <a:pPr lvl="0" algn="l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3600" kern="1200"/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th-TH" sz="2800" kern="1200"/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th-TH" sz="2800" kern="1200"/>
              </a:p>
            </p:txBody>
          </p:sp>
        </p:grpSp>
        <p:sp>
          <p:nvSpPr>
            <p:cNvPr id="3" name="สี่เหลี่ยมผืนผ้า 2"/>
            <p:cNvSpPr/>
            <p:nvPr/>
          </p:nvSpPr>
          <p:spPr>
            <a:xfrm>
              <a:off x="1195774" y="3284984"/>
              <a:ext cx="19960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b="1" dirty="0" smtClean="0">
                  <a:solidFill>
                    <a:sysClr val="windowText" lastClr="000000"/>
                  </a:solidFill>
                  <a:latin typeface="Angsana New" pitchFamily="18" charset="-34"/>
                  <a:cs typeface="Angsana New" pitchFamily="18" charset="-34"/>
                </a:rPr>
                <a:t>1. การ</a:t>
              </a:r>
              <a:r>
                <a:rPr lang="th-TH" b="1" dirty="0">
                  <a:solidFill>
                    <a:sysClr val="windowText" lastClr="000000"/>
                  </a:solidFill>
                  <a:latin typeface="Angsana New" pitchFamily="18" charset="-34"/>
                  <a:cs typeface="Angsana New" pitchFamily="18" charset="-34"/>
                </a:rPr>
                <a:t>ทำน้ำมะนาว</a:t>
              </a:r>
            </a:p>
          </p:txBody>
        </p:sp>
      </p:grpSp>
      <p:grpSp>
        <p:nvGrpSpPr>
          <p:cNvPr id="6" name="กลุ่ม 5"/>
          <p:cNvGrpSpPr/>
          <p:nvPr/>
        </p:nvGrpSpPr>
        <p:grpSpPr>
          <a:xfrm>
            <a:off x="5148064" y="2022242"/>
            <a:ext cx="2473875" cy="2072143"/>
            <a:chOff x="3250252" y="2350662"/>
            <a:chExt cx="2473875" cy="2374482"/>
          </a:xfrm>
        </p:grpSpPr>
        <p:grpSp>
          <p:nvGrpSpPr>
            <p:cNvPr id="22" name="กลุ่ม 21"/>
            <p:cNvGrpSpPr/>
            <p:nvPr/>
          </p:nvGrpSpPr>
          <p:grpSpPr>
            <a:xfrm>
              <a:off x="3250252" y="2350662"/>
              <a:ext cx="2473875" cy="2374482"/>
              <a:chOff x="2080617" y="21948"/>
              <a:chExt cx="1934766" cy="2968104"/>
            </a:xfrm>
            <a:scene3d>
              <a:camera prst="orthographicFront"/>
              <a:lightRig rig="flat" dir="t"/>
            </a:scene3d>
          </p:grpSpPr>
          <p:sp>
            <p:nvSpPr>
              <p:cNvPr id="36" name="แผนผังลําดับงาน: การดำเนินการด้วยตนเอง 35">
                <a:hlinkClick r:id="rId5" action="ppaction://hlinksldjump"/>
              </p:cNvPr>
              <p:cNvSpPr/>
              <p:nvPr/>
            </p:nvSpPr>
            <p:spPr>
              <a:xfrm rot="16200000">
                <a:off x="1563948" y="538617"/>
                <a:ext cx="2968104" cy="1934765"/>
              </a:xfrm>
              <a:prstGeom prst="flowChartManualOperation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-4966938"/>
                  <a:satOff val="19906"/>
                  <a:lumOff val="4314"/>
                  <a:alphaOff val="0"/>
                </a:schemeClr>
              </a:fillRef>
              <a:effectRef idx="2">
                <a:schemeClr val="accent5">
                  <a:hueOff val="-4966938"/>
                  <a:satOff val="19906"/>
                  <a:lumOff val="4314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7" name="แผนผังลําดับงาน: การดำเนินการด้วยตนเอง 6"/>
              <p:cNvSpPr/>
              <p:nvPr/>
            </p:nvSpPr>
            <p:spPr>
              <a:xfrm rot="21600000">
                <a:off x="2080618" y="593620"/>
                <a:ext cx="1934765" cy="178086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0" tIns="0" rIns="228203" bIns="0" numCol="1" spcCol="1270" anchor="t" anchorCtr="0">
                <a:noAutofit/>
              </a:bodyPr>
              <a:lstStyle/>
              <a:p>
                <a:pPr lvl="0" algn="l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3600" kern="1200"/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th-TH" sz="2800" kern="1200"/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th-TH" sz="2800" kern="1200"/>
              </a:p>
            </p:txBody>
          </p:sp>
        </p:grpSp>
        <p:sp>
          <p:nvSpPr>
            <p:cNvPr id="40" name="สี่เหลี่ยมผืนผ้า 39"/>
            <p:cNvSpPr/>
            <p:nvPr/>
          </p:nvSpPr>
          <p:spPr>
            <a:xfrm>
              <a:off x="3283365" y="3284984"/>
              <a:ext cx="2319866" cy="5995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b="1" dirty="0" smtClean="0">
                  <a:solidFill>
                    <a:sysClr val="windowText" lastClr="000000"/>
                  </a:solidFill>
                  <a:latin typeface="Angsana New" pitchFamily="18" charset="-34"/>
                  <a:cs typeface="Angsana New" pitchFamily="18" charset="-34"/>
                </a:rPr>
                <a:t>2. การ</a:t>
              </a:r>
              <a:r>
                <a:rPr lang="th-TH" b="1" dirty="0">
                  <a:solidFill>
                    <a:sysClr val="windowText" lastClr="000000"/>
                  </a:solidFill>
                  <a:latin typeface="Angsana New" pitchFamily="18" charset="-34"/>
                  <a:cs typeface="Angsana New" pitchFamily="18" charset="-34"/>
                </a:rPr>
                <a:t>ทำ</a:t>
              </a:r>
              <a:r>
                <a:rPr lang="th-TH" b="1" dirty="0" smtClean="0">
                  <a:solidFill>
                    <a:sysClr val="windowText" lastClr="000000"/>
                  </a:solidFill>
                  <a:latin typeface="Angsana New" pitchFamily="18" charset="-34"/>
                  <a:cs typeface="Angsana New" pitchFamily="18" charset="-34"/>
                </a:rPr>
                <a:t>น้ำมะเขือเทศ</a:t>
              </a:r>
              <a:endParaRPr lang="th-TH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2843808" y="4149885"/>
            <a:ext cx="3223526" cy="2126202"/>
            <a:chOff x="5496923" y="2454926"/>
            <a:chExt cx="2675477" cy="2436429"/>
          </a:xfrm>
        </p:grpSpPr>
        <p:grpSp>
          <p:nvGrpSpPr>
            <p:cNvPr id="33" name="กลุ่ม 32"/>
            <p:cNvGrpSpPr/>
            <p:nvPr/>
          </p:nvGrpSpPr>
          <p:grpSpPr>
            <a:xfrm>
              <a:off x="5563394" y="2454926"/>
              <a:ext cx="2609006" cy="2436429"/>
              <a:chOff x="4160490" y="0"/>
              <a:chExt cx="1934766" cy="2968104"/>
            </a:xfrm>
            <a:scene3d>
              <a:camera prst="orthographicFront"/>
              <a:lightRig rig="flat" dir="t"/>
            </a:scene3d>
          </p:grpSpPr>
          <p:sp>
            <p:nvSpPr>
              <p:cNvPr id="34" name="แผนผังลําดับงาน: การดำเนินการด้วยตนเอง 33">
                <a:hlinkClick r:id="rId6" action="ppaction://hlinksldjump"/>
              </p:cNvPr>
              <p:cNvSpPr/>
              <p:nvPr/>
            </p:nvSpPr>
            <p:spPr>
              <a:xfrm rot="16200000">
                <a:off x="3643821" y="516669"/>
                <a:ext cx="2968104" cy="1934765"/>
              </a:xfrm>
              <a:prstGeom prst="flowChartManualOperation">
                <a:avLst/>
              </a:prstGeom>
              <a:solidFill>
                <a:schemeClr val="accent6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-9933876"/>
                  <a:satOff val="39811"/>
                  <a:lumOff val="8628"/>
                  <a:alphaOff val="0"/>
                </a:schemeClr>
              </a:fillRef>
              <a:effectRef idx="2">
                <a:schemeClr val="accent5">
                  <a:hueOff val="-9933876"/>
                  <a:satOff val="39811"/>
                  <a:lumOff val="862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แผนผังลําดับงาน: การดำเนินการด้วยตนเอง 8"/>
              <p:cNvSpPr/>
              <p:nvPr/>
            </p:nvSpPr>
            <p:spPr>
              <a:xfrm rot="21600000">
                <a:off x="4160491" y="593620"/>
                <a:ext cx="1934765" cy="178086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0" tIns="0" rIns="228203" bIns="0" numCol="1" spcCol="1270" anchor="t" anchorCtr="0">
                <a:noAutofit/>
              </a:bodyPr>
              <a:lstStyle/>
              <a:p>
                <a:pPr lvl="0" algn="l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3600" kern="1200">
                  <a:solidFill>
                    <a:sysClr val="windowText" lastClr="000000"/>
                  </a:solidFill>
                </a:endParaRPr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th-TH" sz="2800" kern="1200">
                  <a:solidFill>
                    <a:sysClr val="windowText" lastClr="000000"/>
                  </a:solidFill>
                </a:endParaRPr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th-TH" sz="2800" kern="120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1" name="สี่เหลี่ยมผืนผ้า 40"/>
            <p:cNvSpPr/>
            <p:nvPr/>
          </p:nvSpPr>
          <p:spPr>
            <a:xfrm>
              <a:off x="5496923" y="3416044"/>
              <a:ext cx="2562003" cy="5995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b="1" dirty="0" smtClean="0">
                  <a:solidFill>
                    <a:sysClr val="windowText" lastClr="000000"/>
                  </a:solidFill>
                  <a:latin typeface="Angsana New" pitchFamily="18" charset="-34"/>
                  <a:cs typeface="Angsana New" pitchFamily="18" charset="-34"/>
                </a:rPr>
                <a:t>3. การ</a:t>
              </a:r>
              <a:r>
                <a:rPr lang="th-TH" b="1" dirty="0">
                  <a:solidFill>
                    <a:sysClr val="windowText" lastClr="000000"/>
                  </a:solidFill>
                  <a:latin typeface="Angsana New" pitchFamily="18" charset="-34"/>
                  <a:cs typeface="Angsana New" pitchFamily="18" charset="-34"/>
                </a:rPr>
                <a:t>ทำ</a:t>
              </a:r>
              <a:r>
                <a:rPr lang="th-TH" b="1" dirty="0" smtClean="0">
                  <a:solidFill>
                    <a:sysClr val="windowText" lastClr="000000"/>
                  </a:solidFill>
                  <a:latin typeface="Angsana New" pitchFamily="18" charset="-34"/>
                  <a:cs typeface="Angsana New" pitchFamily="18" charset="-34"/>
                </a:rPr>
                <a:t>น้ำผักและผลไม้รวม</a:t>
              </a:r>
              <a:endParaRPr lang="th-TH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pic>
        <p:nvPicPr>
          <p:cNvPr id="42" name="รูปภาพ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701" r="755" b="3876"/>
          <a:stretch/>
        </p:blipFill>
        <p:spPr>
          <a:xfrm>
            <a:off x="2658407" y="1916832"/>
            <a:ext cx="1337529" cy="2043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รูปภาพ 4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6" r="10327"/>
          <a:stretch/>
        </p:blipFill>
        <p:spPr>
          <a:xfrm>
            <a:off x="7380312" y="2109458"/>
            <a:ext cx="1440160" cy="1912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รูปภาพ 4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2" b="-6733"/>
          <a:stretch/>
        </p:blipFill>
        <p:spPr>
          <a:xfrm rot="16200000">
            <a:off x="5541531" y="4690593"/>
            <a:ext cx="1945340" cy="1292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37" y="3573204"/>
            <a:ext cx="121905" cy="182857"/>
          </a:xfrm>
          <a:prstGeom prst="rect">
            <a:avLst/>
          </a:prstGeom>
        </p:spPr>
      </p:pic>
      <p:pic>
        <p:nvPicPr>
          <p:cNvPr id="51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95" y="3573204"/>
            <a:ext cx="121905" cy="182857"/>
          </a:xfrm>
          <a:prstGeom prst="rect">
            <a:avLst/>
          </a:prstGeom>
        </p:spPr>
      </p:pic>
      <p:pic>
        <p:nvPicPr>
          <p:cNvPr id="52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23" y="5667989"/>
            <a:ext cx="121905" cy="182857"/>
          </a:xfrm>
          <a:prstGeom prst="rect">
            <a:avLst/>
          </a:prstGeom>
        </p:spPr>
      </p:pic>
      <p:pic>
        <p:nvPicPr>
          <p:cNvPr id="8" name="รูปภาพ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485216"/>
            <a:ext cx="1377696" cy="89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3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1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31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วงรี 18"/>
          <p:cNvSpPr/>
          <p:nvPr/>
        </p:nvSpPr>
        <p:spPr>
          <a:xfrm>
            <a:off x="731" y="3068960"/>
            <a:ext cx="3275125" cy="1578303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 w="19050" cap="flat" cmpd="sng" algn="ctr">
            <a:solidFill>
              <a:srgbClr val="33CC33"/>
            </a:solidFill>
            <a:prstDash val="solid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3" name="เครื่องหมายบั้ง 22"/>
          <p:cNvSpPr/>
          <p:nvPr/>
        </p:nvSpPr>
        <p:spPr>
          <a:xfrm>
            <a:off x="670822" y="1124744"/>
            <a:ext cx="432048" cy="659281"/>
          </a:xfrm>
          <a:prstGeom prst="chevron">
            <a:avLst>
              <a:gd name="adj" fmla="val 676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4" name="สี่เหลี่ยมผืนผ้ามุมมน 23"/>
          <p:cNvSpPr/>
          <p:nvPr/>
        </p:nvSpPr>
        <p:spPr>
          <a:xfrm>
            <a:off x="1170380" y="1124744"/>
            <a:ext cx="2249491" cy="659281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1213819" y="1169764"/>
            <a:ext cx="2206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sz="36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</a:t>
            </a:r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ทำน้ำมะนาว</a:t>
            </a:r>
            <a:endParaRPr lang="th-TH" sz="36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6" name="วงรี 25"/>
          <p:cNvSpPr/>
          <p:nvPr/>
        </p:nvSpPr>
        <p:spPr>
          <a:xfrm>
            <a:off x="3145819" y="3933056"/>
            <a:ext cx="5242605" cy="25202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" cap="flat" cmpd="sng" algn="ctr">
            <a:noFill/>
            <a:prstDash val="solid"/>
          </a:ln>
          <a:effectLst>
            <a:softEdge rad="127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7" name="วงรี 26"/>
          <p:cNvSpPr/>
          <p:nvPr/>
        </p:nvSpPr>
        <p:spPr>
          <a:xfrm>
            <a:off x="3419872" y="1484784"/>
            <a:ext cx="5832648" cy="279304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noFill/>
            <a:prstDash val="solid"/>
          </a:ln>
          <a:effectLst>
            <a:softEdge rad="127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8" name="เครื่องหมายบั้ง 27"/>
          <p:cNvSpPr/>
          <p:nvPr/>
        </p:nvSpPr>
        <p:spPr>
          <a:xfrm rot="10969167">
            <a:off x="3313127" y="2080491"/>
            <a:ext cx="804148" cy="1535206"/>
          </a:xfrm>
          <a:prstGeom prst="chevron">
            <a:avLst>
              <a:gd name="adj" fmla="val 62310"/>
            </a:avLst>
          </a:prstGeom>
          <a:scene3d>
            <a:camera prst="orthographicFront"/>
            <a:lightRig rig="chilly" dir="t"/>
          </a:scene3d>
          <a:sp3d z="-70000" extrusionH="1700" prstMaterial="translucentPowder">
            <a:bevelT w="25400" h="6350" prst="softRound"/>
            <a:bevelB w="0" h="0" prst="convex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3" name="เครื่องหมายบั้ง 42"/>
          <p:cNvSpPr/>
          <p:nvPr/>
        </p:nvSpPr>
        <p:spPr>
          <a:xfrm rot="11539316">
            <a:off x="3142372" y="4489968"/>
            <a:ext cx="804148" cy="1535206"/>
          </a:xfrm>
          <a:prstGeom prst="chevron">
            <a:avLst>
              <a:gd name="adj" fmla="val 62310"/>
            </a:avLst>
          </a:prstGeom>
          <a:scene3d>
            <a:camera prst="orthographicFront"/>
            <a:lightRig rig="chilly" dir="t"/>
          </a:scene3d>
          <a:sp3d z="-70000" extrusionH="1700" prstMaterial="translucentPowder">
            <a:bevelT w="25400" h="6350" prst="softRound"/>
            <a:bevelB w="0" h="0" prst="convex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16539272"/>
              <a:satOff val="26822"/>
              <a:lumOff val="197"/>
              <a:alphaOff val="0"/>
            </a:schemeClr>
          </a:fillRef>
          <a:effectRef idx="0">
            <a:schemeClr val="accent3">
              <a:hueOff val="-16539272"/>
              <a:satOff val="26822"/>
              <a:lumOff val="197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สี่เหลี่ยมผืนผ้า 43"/>
          <p:cNvSpPr/>
          <p:nvPr/>
        </p:nvSpPr>
        <p:spPr>
          <a:xfrm>
            <a:off x="395536" y="3630157"/>
            <a:ext cx="2553904" cy="604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22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1. การ</a:t>
            </a:r>
            <a:r>
              <a: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วิเคราะห์งาน</a:t>
            </a:r>
          </a:p>
        </p:txBody>
      </p:sp>
      <p:sp>
        <p:nvSpPr>
          <p:cNvPr id="45" name="สี่เหลี่ยมผืนผ้า 44"/>
          <p:cNvSpPr/>
          <p:nvPr/>
        </p:nvSpPr>
        <p:spPr>
          <a:xfrm>
            <a:off x="5451852" y="1681644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ลักษณะงาน 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6" name="สี่เหลี่ยมผืนผ้า 45"/>
          <p:cNvSpPr/>
          <p:nvPr/>
        </p:nvSpPr>
        <p:spPr>
          <a:xfrm>
            <a:off x="4239199" y="4365104"/>
            <a:ext cx="3429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คุณสมบัติของผู้</a:t>
            </a:r>
            <a:r>
              <a:rPr kumimoji="0" lang="th-TH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ประกอบเครื่องดื่ม</a:t>
            </a:r>
            <a:endParaRPr kumimoji="0" lang="th-TH" b="1" i="1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95936" y="4815445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ควรมีทักษะในการประกอบเครื่องดื่ม        มีสุขอนามัยที่ดี สามารถตัดสินใจ                 และแก้ปัญหาต่าง ๆ ได้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45328" y="2060848"/>
            <a:ext cx="47471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8000"/>
              </a:lnSpc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 </a:t>
            </a:r>
            <a:r>
              <a:rPr lang="th-TH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การ</a:t>
            </a:r>
            <a:r>
              <a:rPr lang="th-TH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ทำน้ำ</a:t>
            </a:r>
            <a:r>
              <a:rPr lang="th-TH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มะนาวต้องศึกษา</a:t>
            </a:r>
            <a:r>
              <a:rPr lang="th-TH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เกี่ยวกับวิธีการประกอบเครื่องดื่ม </a:t>
            </a:r>
            <a:r>
              <a:rPr lang="th-TH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การ</a:t>
            </a:r>
            <a:r>
              <a:rPr lang="th-TH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จัดเตรียมวัตถุดิบ ภาชนะ และ</a:t>
            </a:r>
            <a:r>
              <a:rPr lang="th-TH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เครื่องใช้ ซึ่ง</a:t>
            </a:r>
            <a:r>
              <a:rPr lang="th-TH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จะใช้</a:t>
            </a:r>
            <a:r>
              <a:rPr lang="th-TH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เวลาใน</a:t>
            </a:r>
            <a:r>
              <a:rPr lang="th-TH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การ</a:t>
            </a:r>
            <a:r>
              <a:rPr lang="th-TH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ปฏิบัติงานประมาณ </a:t>
            </a:r>
            <a:r>
              <a:rPr lang="th-TH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20 นาที</a:t>
            </a:r>
          </a:p>
        </p:txBody>
      </p:sp>
      <p:pic>
        <p:nvPicPr>
          <p:cNvPr id="30" name="รูปภาพ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31" name="สี่เหลี่ยมผืนผ้า 30"/>
          <p:cNvSpPr/>
          <p:nvPr/>
        </p:nvSpPr>
        <p:spPr>
          <a:xfrm>
            <a:off x="-36512" y="332656"/>
            <a:ext cx="6770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(น้ำมะนาว)</a:t>
            </a:r>
            <a:endParaRPr lang="th-TH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7546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3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3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 animBg="1"/>
      <p:bldP spid="25" grpId="0"/>
      <p:bldP spid="25" grpId="1"/>
      <p:bldP spid="26" grpId="0" animBg="1"/>
      <p:bldP spid="27" grpId="0" animBg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29" grpId="0"/>
      <p:bldP spid="29" grpId="1"/>
      <p:bldP spid="31" grpId="1"/>
      <p:bldP spid="31" grpId="2"/>
      <p:bldP spid="31" grpId="3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วงรี 95"/>
          <p:cNvSpPr/>
          <p:nvPr/>
        </p:nvSpPr>
        <p:spPr>
          <a:xfrm>
            <a:off x="2260815" y="642259"/>
            <a:ext cx="4569018" cy="1344027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 w="19050" cap="flat" cmpd="sng" algn="ctr">
            <a:solidFill>
              <a:srgbClr val="33CC33"/>
            </a:solidFill>
            <a:prstDash val="solid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32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94561" y="3116677"/>
            <a:ext cx="151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ทัพพี ช้อน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30" name="ตัวเชื่อมต่อตรง 29"/>
          <p:cNvCxnSpPr/>
          <p:nvPr/>
        </p:nvCxnSpPr>
        <p:spPr>
          <a:xfrm>
            <a:off x="7061470" y="3347509"/>
            <a:ext cx="304094" cy="1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ตัวเชื่อมต่อตรง 30"/>
          <p:cNvCxnSpPr/>
          <p:nvPr/>
        </p:nvCxnSpPr>
        <p:spPr>
          <a:xfrm>
            <a:off x="7059976" y="2676348"/>
            <a:ext cx="288336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ตัวเชื่อมต่อตรง 31"/>
          <p:cNvCxnSpPr/>
          <p:nvPr/>
        </p:nvCxnSpPr>
        <p:spPr>
          <a:xfrm flipH="1" flipV="1">
            <a:off x="7059976" y="2676348"/>
            <a:ext cx="13705" cy="995850"/>
          </a:xfrm>
          <a:prstGeom prst="line">
            <a:avLst/>
          </a:prstGeom>
          <a:ln w="190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ตัวเชื่อมต่อตรง 32"/>
          <p:cNvCxnSpPr/>
          <p:nvPr/>
        </p:nvCxnSpPr>
        <p:spPr>
          <a:xfrm>
            <a:off x="7059976" y="3672196"/>
            <a:ext cx="288336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" name="สี่เหลี่ยมผืนผ้า 33"/>
          <p:cNvSpPr/>
          <p:nvPr/>
        </p:nvSpPr>
        <p:spPr>
          <a:xfrm>
            <a:off x="7363680" y="2463279"/>
            <a:ext cx="16514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เครื่องคั้นน้ำผลไม้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7363680" y="2795135"/>
            <a:ext cx="1362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หม้อ มีด เขียง 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36" name="ตัวเชื่อมต่อตรง 35"/>
          <p:cNvCxnSpPr/>
          <p:nvPr/>
        </p:nvCxnSpPr>
        <p:spPr>
          <a:xfrm flipV="1">
            <a:off x="6554142" y="4474599"/>
            <a:ext cx="306508" cy="1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ตัวเชื่อมต่อตรง 36"/>
          <p:cNvCxnSpPr/>
          <p:nvPr/>
        </p:nvCxnSpPr>
        <p:spPr>
          <a:xfrm flipV="1">
            <a:off x="6554142" y="4136268"/>
            <a:ext cx="0" cy="1308956"/>
          </a:xfrm>
          <a:prstGeom prst="line">
            <a:avLst/>
          </a:prstGeom>
          <a:ln w="190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ตัวเชื่อมต่อตรง 37"/>
          <p:cNvCxnSpPr/>
          <p:nvPr/>
        </p:nvCxnSpPr>
        <p:spPr>
          <a:xfrm>
            <a:off x="6554142" y="4152637"/>
            <a:ext cx="288336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ตัวเชื่อมต่อตรง 38"/>
          <p:cNvCxnSpPr/>
          <p:nvPr/>
        </p:nvCxnSpPr>
        <p:spPr>
          <a:xfrm>
            <a:off x="6554142" y="4784525"/>
            <a:ext cx="288336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ตัวเชื่อมต่อตรง 39"/>
          <p:cNvCxnSpPr/>
          <p:nvPr/>
        </p:nvCxnSpPr>
        <p:spPr>
          <a:xfrm>
            <a:off x="6569834" y="5129606"/>
            <a:ext cx="288336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ตัวเชื่อมต่อตรง 40"/>
          <p:cNvCxnSpPr/>
          <p:nvPr/>
        </p:nvCxnSpPr>
        <p:spPr>
          <a:xfrm>
            <a:off x="6554142" y="5445224"/>
            <a:ext cx="288336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2" name="สี่เหลี่ยมผืนผ้า 41"/>
          <p:cNvSpPr/>
          <p:nvPr/>
        </p:nvSpPr>
        <p:spPr>
          <a:xfrm>
            <a:off x="6860650" y="3898770"/>
            <a:ext cx="7633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มะนาว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8" name="สี่เหลี่ยมผืนผ้า 47"/>
          <p:cNvSpPr/>
          <p:nvPr/>
        </p:nvSpPr>
        <p:spPr>
          <a:xfrm>
            <a:off x="6829697" y="4219707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น้ำตาลทราย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9" name="สี่เหลี่ยมผืนผ้า 48"/>
          <p:cNvSpPr/>
          <p:nvPr/>
        </p:nvSpPr>
        <p:spPr>
          <a:xfrm>
            <a:off x="6853755" y="4581696"/>
            <a:ext cx="413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น้ำ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0" name="สี่เหลี่ยมผืนผ้า 49"/>
          <p:cNvSpPr/>
          <p:nvPr/>
        </p:nvSpPr>
        <p:spPr>
          <a:xfrm>
            <a:off x="6853755" y="4877409"/>
            <a:ext cx="6014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เกลือ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1" name="สี่เหลี่ยมผืนผ้า 50"/>
          <p:cNvSpPr/>
          <p:nvPr/>
        </p:nvSpPr>
        <p:spPr>
          <a:xfrm>
            <a:off x="6853755" y="5199583"/>
            <a:ext cx="747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น้ำแข็ง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52" name="กลุ่ม 51"/>
          <p:cNvGrpSpPr/>
          <p:nvPr/>
        </p:nvGrpSpPr>
        <p:grpSpPr>
          <a:xfrm>
            <a:off x="3592455" y="1872198"/>
            <a:ext cx="293067" cy="455790"/>
            <a:chOff x="7238955" y="1749520"/>
            <a:chExt cx="390756" cy="455790"/>
          </a:xfrm>
        </p:grpSpPr>
        <p:cxnSp>
          <p:nvCxnSpPr>
            <p:cNvPr id="53" name="ตัวเชื่อมต่อตรง 52"/>
            <p:cNvCxnSpPr/>
            <p:nvPr/>
          </p:nvCxnSpPr>
          <p:spPr>
            <a:xfrm>
              <a:off x="7238955" y="2205310"/>
              <a:ext cx="366176" cy="0"/>
            </a:xfrm>
            <a:prstGeom prst="line">
              <a:avLst/>
            </a:prstGeom>
            <a:ln w="19050">
              <a:tailEnd type="oval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/>
            <p:cNvCxnSpPr/>
            <p:nvPr/>
          </p:nvCxnSpPr>
          <p:spPr>
            <a:xfrm>
              <a:off x="7245263" y="1749520"/>
              <a:ext cx="384448" cy="0"/>
            </a:xfrm>
            <a:prstGeom prst="line">
              <a:avLst/>
            </a:prstGeom>
            <a:ln w="19050">
              <a:tailEnd type="oval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/>
            <p:cNvCxnSpPr/>
            <p:nvPr/>
          </p:nvCxnSpPr>
          <p:spPr>
            <a:xfrm flipV="1">
              <a:off x="7263535" y="1749521"/>
              <a:ext cx="0" cy="455789"/>
            </a:xfrm>
            <a:prstGeom prst="line">
              <a:avLst/>
            </a:prstGeom>
            <a:ln w="1905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56" name="ตัวเชื่อมต่อตรง 55"/>
          <p:cNvCxnSpPr/>
          <p:nvPr/>
        </p:nvCxnSpPr>
        <p:spPr>
          <a:xfrm>
            <a:off x="1103710" y="2060848"/>
            <a:ext cx="6299" cy="984012"/>
          </a:xfrm>
          <a:prstGeom prst="line">
            <a:avLst/>
          </a:prstGeom>
          <a:ln w="190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7" name="ตัวเชื่อมต่อตรง 56"/>
          <p:cNvCxnSpPr/>
          <p:nvPr/>
        </p:nvCxnSpPr>
        <p:spPr>
          <a:xfrm>
            <a:off x="1096195" y="2060848"/>
            <a:ext cx="283703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8" name="ตัวเชื่อมต่อตรง 57"/>
          <p:cNvCxnSpPr/>
          <p:nvPr/>
        </p:nvCxnSpPr>
        <p:spPr>
          <a:xfrm flipV="1">
            <a:off x="4035437" y="3355425"/>
            <a:ext cx="834246" cy="676531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9" name="ตัวเชื่อมต่อตรง 58"/>
          <p:cNvCxnSpPr/>
          <p:nvPr/>
        </p:nvCxnSpPr>
        <p:spPr>
          <a:xfrm>
            <a:off x="4452560" y="3903027"/>
            <a:ext cx="556815" cy="331456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0" name="ตัวเชื่อมต่อตรง 59"/>
          <p:cNvCxnSpPr/>
          <p:nvPr/>
        </p:nvCxnSpPr>
        <p:spPr>
          <a:xfrm flipH="1">
            <a:off x="2074574" y="5229200"/>
            <a:ext cx="368574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1" name="ตัวเชื่อมต่อตรง 60"/>
          <p:cNvCxnSpPr/>
          <p:nvPr/>
        </p:nvCxnSpPr>
        <p:spPr>
          <a:xfrm flipV="1">
            <a:off x="1097412" y="4484370"/>
            <a:ext cx="0" cy="477368"/>
          </a:xfrm>
          <a:prstGeom prst="line">
            <a:avLst/>
          </a:prstGeom>
          <a:ln w="190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2" name="ตัวเชื่อมต่อตรง 61"/>
          <p:cNvCxnSpPr/>
          <p:nvPr/>
        </p:nvCxnSpPr>
        <p:spPr>
          <a:xfrm flipH="1" flipV="1">
            <a:off x="1526533" y="3750971"/>
            <a:ext cx="649742" cy="1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64" name="กลุ่ม 63"/>
          <p:cNvGrpSpPr/>
          <p:nvPr/>
        </p:nvGrpSpPr>
        <p:grpSpPr>
          <a:xfrm>
            <a:off x="2120734" y="3393907"/>
            <a:ext cx="2386571" cy="694992"/>
            <a:chOff x="5202302" y="2492896"/>
            <a:chExt cx="2001412" cy="634879"/>
          </a:xfrm>
          <a:solidFill>
            <a:srgbClr val="FF66CC"/>
          </a:solidFill>
        </p:grpSpPr>
        <p:sp>
          <p:nvSpPr>
            <p:cNvPr id="65" name="แผนผังลำดับงาน: สิ้นสุด 64"/>
            <p:cNvSpPr/>
            <p:nvPr/>
          </p:nvSpPr>
          <p:spPr>
            <a:xfrm>
              <a:off x="5202302" y="2492896"/>
              <a:ext cx="2001412" cy="620018"/>
            </a:xfrm>
            <a:prstGeom prst="flowChartTerminator">
              <a:avLst/>
            </a:prstGeom>
            <a:grpFill/>
            <a:ln w="47625" cap="flat" cmpd="dbl" algn="ctr">
              <a:solidFill>
                <a:schemeClr val="bg1"/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230074" y="2593580"/>
              <a:ext cx="1973640" cy="53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สิ่งที่ต้อง</a:t>
              </a:r>
              <a:r>
                <a:rPr kumimoji="0" lang="th-TH" sz="3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จัดเตรียม</a:t>
              </a:r>
              <a:endParaRPr kumimoji="0" lang="th-TH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67" name="แผนผังลำดับงาน: สิ้นสุด 66"/>
          <p:cNvSpPr/>
          <p:nvPr/>
        </p:nvSpPr>
        <p:spPr>
          <a:xfrm>
            <a:off x="201320" y="4907337"/>
            <a:ext cx="1873254" cy="611055"/>
          </a:xfrm>
          <a:prstGeom prst="flowChartTerminator">
            <a:avLst/>
          </a:prstGeom>
          <a:solidFill>
            <a:srgbClr val="FF66CC"/>
          </a:solidFill>
          <a:ln w="47625" cap="flat" cmpd="dbl" algn="ctr">
            <a:solidFill>
              <a:schemeClr val="bg1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68" name="กลุ่ม 67"/>
          <p:cNvGrpSpPr/>
          <p:nvPr/>
        </p:nvGrpSpPr>
        <p:grpSpPr>
          <a:xfrm>
            <a:off x="4871358" y="2578067"/>
            <a:ext cx="2004898" cy="1113145"/>
            <a:chOff x="4890841" y="1619607"/>
            <a:chExt cx="2004898" cy="1230080"/>
          </a:xfrm>
          <a:solidFill>
            <a:srgbClr val="FFCCFF"/>
          </a:solidFill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908648" y="1619607"/>
              <a:ext cx="1922475" cy="1230080"/>
            </a:xfrm>
            <a:prstGeom prst="roundRect">
              <a:avLst/>
            </a:prstGeom>
            <a:grpFill/>
            <a:ln w="47625" cap="flat" cmpd="dbl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artDeco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70" name="สี่เหลี่ยมผืนผ้า 69"/>
            <p:cNvSpPr/>
            <p:nvPr/>
          </p:nvSpPr>
          <p:spPr>
            <a:xfrm>
              <a:off x="4890841" y="1663613"/>
              <a:ext cx="2004898" cy="1077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อุปกรณ์</a:t>
              </a:r>
              <a:r>
                <a:rPr kumimoji="0" lang="th-TH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และ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ภาชนะ</a:t>
              </a: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เครื่องใช้</a:t>
              </a:r>
            </a:p>
          </p:txBody>
        </p:sp>
      </p:grpSp>
      <p:grpSp>
        <p:nvGrpSpPr>
          <p:cNvPr id="71" name="กลุ่ม 70"/>
          <p:cNvGrpSpPr/>
          <p:nvPr/>
        </p:nvGrpSpPr>
        <p:grpSpPr>
          <a:xfrm>
            <a:off x="1403648" y="1772816"/>
            <a:ext cx="1913473" cy="594121"/>
            <a:chOff x="282285" y="1450392"/>
            <a:chExt cx="1913473" cy="594121"/>
          </a:xfrm>
          <a:solidFill>
            <a:srgbClr val="FF66CC"/>
          </a:solidFill>
        </p:grpSpPr>
        <p:sp>
          <p:nvSpPr>
            <p:cNvPr id="72" name="แผนผังลำดับงาน: สิ้นสุด 71"/>
            <p:cNvSpPr/>
            <p:nvPr/>
          </p:nvSpPr>
          <p:spPr>
            <a:xfrm>
              <a:off x="282285" y="1450392"/>
              <a:ext cx="1913473" cy="573484"/>
            </a:xfrm>
            <a:prstGeom prst="flowChartTerminator">
              <a:avLst/>
            </a:prstGeom>
            <a:grpFill/>
            <a:ln w="47625" cap="flat" cmpd="dbl" algn="ctr">
              <a:solidFill>
                <a:schemeClr val="bg1"/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73" name="สี่เหลี่ยมผืนผ้า 72"/>
            <p:cNvSpPr/>
            <p:nvPr/>
          </p:nvSpPr>
          <p:spPr>
            <a:xfrm>
              <a:off x="405170" y="1459738"/>
              <a:ext cx="1608133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วัตถุประสงค์</a:t>
              </a:r>
            </a:p>
          </p:txBody>
        </p:sp>
      </p:grpSp>
      <p:sp>
        <p:nvSpPr>
          <p:cNvPr id="74" name="สี่เหลี่ยมผืนผ้า 73"/>
          <p:cNvSpPr/>
          <p:nvPr/>
        </p:nvSpPr>
        <p:spPr>
          <a:xfrm>
            <a:off x="3924453" y="1679318"/>
            <a:ext cx="3119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ประกอบเครื่องดื่มไว้รับประทานเอง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5" name="สี่เหลี่ยมผืนผ้า 74"/>
          <p:cNvSpPr/>
          <p:nvPr/>
        </p:nvSpPr>
        <p:spPr>
          <a:xfrm>
            <a:off x="353550" y="4955074"/>
            <a:ext cx="153279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ศึกษาวิธีการ</a:t>
            </a:r>
          </a:p>
        </p:txBody>
      </p:sp>
      <p:grpSp>
        <p:nvGrpSpPr>
          <p:cNvPr id="76" name="กลุ่ม 75"/>
          <p:cNvGrpSpPr/>
          <p:nvPr/>
        </p:nvGrpSpPr>
        <p:grpSpPr>
          <a:xfrm>
            <a:off x="4954401" y="4160887"/>
            <a:ext cx="1329577" cy="627426"/>
            <a:chOff x="4973884" y="3319362"/>
            <a:chExt cx="1329577" cy="627426"/>
          </a:xfrm>
          <a:solidFill>
            <a:srgbClr val="FFCCFF"/>
          </a:solidFill>
        </p:grpSpPr>
        <p:sp>
          <p:nvSpPr>
            <p:cNvPr id="77" name="สี่เหลี่ยมผืนผ้ามุมมน 76"/>
            <p:cNvSpPr/>
            <p:nvPr/>
          </p:nvSpPr>
          <p:spPr>
            <a:xfrm>
              <a:off x="4973884" y="3319362"/>
              <a:ext cx="1329577" cy="627426"/>
            </a:xfrm>
            <a:prstGeom prst="roundRect">
              <a:avLst/>
            </a:prstGeom>
            <a:grpFill/>
            <a:ln w="47625" cap="flat" cmpd="dbl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artDeco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78" name="สี่เหลี่ยมผืนผ้า 77"/>
            <p:cNvSpPr/>
            <p:nvPr/>
          </p:nvSpPr>
          <p:spPr>
            <a:xfrm>
              <a:off x="5014002" y="3340687"/>
              <a:ext cx="124934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วัตถุดิบ</a:t>
              </a:r>
            </a:p>
          </p:txBody>
        </p:sp>
      </p:grpSp>
      <p:grpSp>
        <p:nvGrpSpPr>
          <p:cNvPr id="79" name="กลุ่ม 78"/>
          <p:cNvGrpSpPr/>
          <p:nvPr/>
        </p:nvGrpSpPr>
        <p:grpSpPr>
          <a:xfrm>
            <a:off x="2443146" y="4940410"/>
            <a:ext cx="3009363" cy="606100"/>
            <a:chOff x="4973884" y="3319362"/>
            <a:chExt cx="1350559" cy="634402"/>
          </a:xfrm>
          <a:solidFill>
            <a:srgbClr val="FFCCFF"/>
          </a:solidFill>
        </p:grpSpPr>
        <p:sp>
          <p:nvSpPr>
            <p:cNvPr id="80" name="สี่เหลี่ยมผืนผ้ามุมมน 79"/>
            <p:cNvSpPr/>
            <p:nvPr/>
          </p:nvSpPr>
          <p:spPr>
            <a:xfrm>
              <a:off x="4973884" y="3319362"/>
              <a:ext cx="1329577" cy="627426"/>
            </a:xfrm>
            <a:prstGeom prst="roundRect">
              <a:avLst/>
            </a:prstGeom>
            <a:grpFill/>
            <a:ln w="47625" cap="flat" cmpd="dbl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artDeco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81" name="สี่เหลี่ยมผืนผ้า 80"/>
            <p:cNvSpPr/>
            <p:nvPr/>
          </p:nvSpPr>
          <p:spPr>
            <a:xfrm>
              <a:off x="5002668" y="3341684"/>
              <a:ext cx="1321775" cy="6120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วิธีประกอบเครื่องดื่ม</a:t>
              </a:r>
            </a:p>
          </p:txBody>
        </p:sp>
      </p:grpSp>
      <p:cxnSp>
        <p:nvCxnSpPr>
          <p:cNvPr id="82" name="ตัวเชื่อมต่อตรง 81"/>
          <p:cNvCxnSpPr/>
          <p:nvPr/>
        </p:nvCxnSpPr>
        <p:spPr>
          <a:xfrm>
            <a:off x="7059976" y="3025968"/>
            <a:ext cx="288336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7394560" y="3441362"/>
            <a:ext cx="151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แก้ว</a:t>
            </a:r>
            <a:r>
              <a:rPr kumimoji="0" lang="th-TH" sz="2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ที่รองแก้ว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84" name="ตัวเชื่อมต่อตรง 83"/>
          <p:cNvCxnSpPr/>
          <p:nvPr/>
        </p:nvCxnSpPr>
        <p:spPr>
          <a:xfrm>
            <a:off x="3863827" y="6233231"/>
            <a:ext cx="306508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5" name="ตัวเชื่อมต่อตรง 84"/>
          <p:cNvCxnSpPr/>
          <p:nvPr/>
        </p:nvCxnSpPr>
        <p:spPr>
          <a:xfrm flipH="1" flipV="1">
            <a:off x="3872913" y="5567839"/>
            <a:ext cx="9086" cy="1014705"/>
          </a:xfrm>
          <a:prstGeom prst="line">
            <a:avLst/>
          </a:prstGeom>
          <a:ln w="190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6" name="ตัวเชื่อมต่อตรง 85"/>
          <p:cNvCxnSpPr/>
          <p:nvPr/>
        </p:nvCxnSpPr>
        <p:spPr>
          <a:xfrm>
            <a:off x="3881999" y="5862464"/>
            <a:ext cx="288336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7" name="ตัวเชื่อมต่อตรง 86"/>
          <p:cNvCxnSpPr/>
          <p:nvPr/>
        </p:nvCxnSpPr>
        <p:spPr>
          <a:xfrm>
            <a:off x="3860392" y="6582544"/>
            <a:ext cx="288336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8" name="สี่เหลี่ยมผืนผ้า 87"/>
          <p:cNvSpPr/>
          <p:nvPr/>
        </p:nvSpPr>
        <p:spPr>
          <a:xfrm>
            <a:off x="4213521" y="5661248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ขั้นตอนการประกอบเครื่องดื่ม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9" name="สี่เหลี่ยมผืนผ้า 88"/>
          <p:cNvSpPr/>
          <p:nvPr/>
        </p:nvSpPr>
        <p:spPr>
          <a:xfrm>
            <a:off x="4222034" y="6002398"/>
            <a:ext cx="2669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การตรวจสอบรสชาติเครื่องดื่ม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0" name="สี่เหลี่ยมผืนผ้า 89"/>
          <p:cNvSpPr/>
          <p:nvPr/>
        </p:nvSpPr>
        <p:spPr>
          <a:xfrm>
            <a:off x="4244474" y="6351711"/>
            <a:ext cx="1686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การปรับปรุงแก้ไข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1" name="สี่เหลี่ยมผืนผ้า 90"/>
          <p:cNvSpPr/>
          <p:nvPr/>
        </p:nvSpPr>
        <p:spPr>
          <a:xfrm>
            <a:off x="3946343" y="2103239"/>
            <a:ext cx="2678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ประหยัดรายจ่ายของครอบครัว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2" name="สี่เหลี่ยมผืนผ้า 91"/>
          <p:cNvSpPr/>
          <p:nvPr/>
        </p:nvSpPr>
        <p:spPr>
          <a:xfrm>
            <a:off x="2771741" y="1008136"/>
            <a:ext cx="3594254" cy="604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22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2. การวางแผนในการทำงาน</a:t>
            </a:r>
            <a:endParaRPr kumimoji="0" lang="th-TH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93" name="ตัวเชื่อมต่อตรง 92"/>
          <p:cNvCxnSpPr>
            <a:stCxn id="72" idx="3"/>
          </p:cNvCxnSpPr>
          <p:nvPr/>
        </p:nvCxnSpPr>
        <p:spPr>
          <a:xfrm>
            <a:off x="3317121" y="2059558"/>
            <a:ext cx="280065" cy="129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4" name="ตัวเชื่อมต่อตรง 93"/>
          <p:cNvCxnSpPr/>
          <p:nvPr/>
        </p:nvCxnSpPr>
        <p:spPr>
          <a:xfrm>
            <a:off x="6829697" y="3198910"/>
            <a:ext cx="243984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5" name="ตัวเชื่อมต่อตรง 94"/>
          <p:cNvCxnSpPr/>
          <p:nvPr/>
        </p:nvCxnSpPr>
        <p:spPr>
          <a:xfrm>
            <a:off x="6283978" y="4481897"/>
            <a:ext cx="270164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8" name="สี่เหลี่ยมผืนผ้า 97"/>
          <p:cNvSpPr/>
          <p:nvPr/>
        </p:nvSpPr>
        <p:spPr>
          <a:xfrm>
            <a:off x="171220" y="332656"/>
            <a:ext cx="64890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(น้ำมะนาว)</a:t>
            </a:r>
            <a:endParaRPr lang="th-TH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9" name="สี่เหลี่ยมผืนผ้า 98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7" t="9365" r="755" b="3876"/>
          <a:stretch/>
        </p:blipFill>
        <p:spPr>
          <a:xfrm>
            <a:off x="353550" y="2600376"/>
            <a:ext cx="1389170" cy="2091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418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0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75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500"/>
                            </p:stCondLst>
                            <p:childTnLst>
                              <p:par>
                                <p:cTn id="1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0"/>
                            </p:stCondLst>
                            <p:childTnLst>
                              <p:par>
                                <p:cTn id="2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000"/>
                            </p:stCondLst>
                            <p:childTnLst>
                              <p:par>
                                <p:cTn id="2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500"/>
                            </p:stCondLst>
                            <p:childTnLst>
                              <p:par>
                                <p:cTn id="2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500"/>
                            </p:stCondLst>
                            <p:childTnLst>
                              <p:par>
                                <p:cTn id="3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3000"/>
                            </p:stCondLst>
                            <p:childTnLst>
                              <p:par>
                                <p:cTn id="30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500"/>
                            </p:stCondLst>
                            <p:childTnLst>
                              <p:par>
                                <p:cTn id="3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000"/>
                            </p:stCondLst>
                            <p:childTnLst>
                              <p:par>
                                <p:cTn id="3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4500"/>
                            </p:stCondLst>
                            <p:childTnLst>
                              <p:par>
                                <p:cTn id="3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000"/>
                            </p:stCondLst>
                            <p:childTnLst>
                              <p:par>
                                <p:cTn id="3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5500"/>
                            </p:stCondLst>
                            <p:childTnLst>
                              <p:par>
                                <p:cTn id="3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2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8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4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0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3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6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9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2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29" grpId="0"/>
      <p:bldP spid="29" grpId="1"/>
      <p:bldP spid="34" grpId="0"/>
      <p:bldP spid="34" grpId="1"/>
      <p:bldP spid="35" grpId="0"/>
      <p:bldP spid="35" grpId="1"/>
      <p:bldP spid="42" grpId="0"/>
      <p:bldP spid="42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67" grpId="0" animBg="1"/>
      <p:bldP spid="67" grpId="1" animBg="1"/>
      <p:bldP spid="74" grpId="0"/>
      <p:bldP spid="74" grpId="1"/>
      <p:bldP spid="75" grpId="0"/>
      <p:bldP spid="75" grpId="1"/>
      <p:bldP spid="83" grpId="0"/>
      <p:bldP spid="83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8" grpId="0"/>
      <p:bldP spid="98" grpId="1"/>
      <p:bldP spid="98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วงรี 42"/>
          <p:cNvSpPr/>
          <p:nvPr/>
        </p:nvSpPr>
        <p:spPr>
          <a:xfrm>
            <a:off x="2112608" y="620688"/>
            <a:ext cx="5195696" cy="1578303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 w="19050" cap="flat" cmpd="sng" algn="ctr">
            <a:solidFill>
              <a:srgbClr val="33CC33"/>
            </a:solidFill>
            <a:prstDash val="solid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33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9" name="กลุ่ม 28"/>
          <p:cNvGrpSpPr/>
          <p:nvPr/>
        </p:nvGrpSpPr>
        <p:grpSpPr>
          <a:xfrm>
            <a:off x="251520" y="2346137"/>
            <a:ext cx="2468497" cy="690431"/>
            <a:chOff x="2351484" y="1451570"/>
            <a:chExt cx="1857374" cy="1160859"/>
          </a:xfr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0" name="แผนผังลำดับงาน: สิ้นสุด 29"/>
            <p:cNvSpPr/>
            <p:nvPr/>
          </p:nvSpPr>
          <p:spPr>
            <a:xfrm>
              <a:off x="2351484" y="1451570"/>
              <a:ext cx="1857374" cy="1160859"/>
            </a:xfrm>
            <a:prstGeom prst="flowChartTerminator">
              <a:avLst/>
            </a:prstGeom>
            <a:grpFill/>
            <a:ln w="100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 z="-152400" extrusionH="63500" prstMaterial="dkEdge">
              <a:contourClr>
                <a:sysClr val="window" lastClr="FFFFFF"/>
              </a:contourClr>
            </a:sp3d>
          </p:spPr>
        </p:sp>
        <p:sp>
          <p:nvSpPr>
            <p:cNvPr id="31" name="สี่เหลี่ยมผืนผ้ามุมมน 7"/>
            <p:cNvSpPr/>
            <p:nvPr/>
          </p:nvSpPr>
          <p:spPr>
            <a:xfrm>
              <a:off x="2385484" y="1485570"/>
              <a:ext cx="1789374" cy="1092859"/>
            </a:xfrm>
            <a:prstGeom prst="rect">
              <a:avLst/>
            </a:prstGeom>
            <a:noFill/>
            <a:ln>
              <a:noFill/>
            </a:ln>
            <a:effectLst/>
            <a:sp3d z="-152400"/>
          </p:spPr>
          <p:txBody>
            <a:bodyPr spcFirstLastPara="0" vert="horz" wrap="square" lIns="87630" tIns="58420" rIns="87630" bIns="58420" numCol="1" spcCol="1270" anchor="ctr" anchorCtr="0">
              <a:noAutofit/>
            </a:bodyPr>
            <a:lstStyle/>
            <a:p>
              <a:pPr marL="0" marR="0" lvl="0" indent="0" algn="ctr" defTabSz="20447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32" name="กลุ่ม 31"/>
          <p:cNvGrpSpPr/>
          <p:nvPr/>
        </p:nvGrpSpPr>
        <p:grpSpPr>
          <a:xfrm>
            <a:off x="4979573" y="2007245"/>
            <a:ext cx="2688771" cy="773683"/>
            <a:chOff x="2351484" y="2902644"/>
            <a:chExt cx="1857374" cy="1160859"/>
          </a:xfrm>
          <a:solidFill>
            <a:srgbClr val="FF99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สี่เหลี่ยมผืนผ้ามุมมน 10"/>
            <p:cNvSpPr/>
            <p:nvPr/>
          </p:nvSpPr>
          <p:spPr>
            <a:xfrm>
              <a:off x="2351484" y="2902644"/>
              <a:ext cx="1857374" cy="1160859"/>
            </a:xfrm>
            <a:prstGeom prst="flowChartTerminator">
              <a:avLst/>
            </a:prstGeom>
            <a:grpFill/>
            <a:ln w="100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 z="-152400" extrusionH="63500" prstMaterial="dkEdge">
              <a:bevelT/>
              <a:contourClr>
                <a:sysClr val="window" lastClr="FFFFFF"/>
              </a:contourClr>
            </a:sp3d>
          </p:spPr>
        </p:sp>
        <p:sp>
          <p:nvSpPr>
            <p:cNvPr id="34" name="สี่เหลี่ยมผืนผ้ามุมมน 10"/>
            <p:cNvSpPr/>
            <p:nvPr/>
          </p:nvSpPr>
          <p:spPr>
            <a:xfrm>
              <a:off x="2385484" y="2936644"/>
              <a:ext cx="1789374" cy="1092859"/>
            </a:xfrm>
            <a:prstGeom prst="flowChartTerminator">
              <a:avLst/>
            </a:prstGeom>
            <a:grpFill/>
            <a:ln>
              <a:noFill/>
            </a:ln>
            <a:effectLst/>
            <a:sp3d z="-152400">
              <a:bevelT/>
            </a:sp3d>
          </p:spPr>
          <p:txBody>
            <a:bodyPr spcFirstLastPara="0" vert="horz" wrap="square" lIns="87630" tIns="58420" rIns="87630" bIns="58420" numCol="1" spcCol="1270" anchor="ctr" anchorCtr="0">
              <a:noAutofit/>
            </a:bodyPr>
            <a:lstStyle/>
            <a:p>
              <a:pPr marL="0" marR="0" lvl="0" indent="0" algn="ctr" defTabSz="20447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35" name="สี่เหลี่ยมผืนผ้า 34"/>
          <p:cNvSpPr/>
          <p:nvPr/>
        </p:nvSpPr>
        <p:spPr>
          <a:xfrm>
            <a:off x="436546" y="2402689"/>
            <a:ext cx="21499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การเตรียมวัตถุดิบ</a:t>
            </a: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5101313" y="2124145"/>
            <a:ext cx="2470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วิธีประกอบเครื่องดื่ม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7" name="วงรี 36"/>
          <p:cNvSpPr/>
          <p:nvPr/>
        </p:nvSpPr>
        <p:spPr>
          <a:xfrm>
            <a:off x="267634" y="3286045"/>
            <a:ext cx="643907" cy="576064"/>
          </a:xfrm>
          <a:prstGeom prst="ellipse">
            <a:avLst/>
          </a:prstGeom>
          <a:solidFill>
            <a:srgbClr val="57B895"/>
          </a:solidFill>
          <a:ln w="190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8" name="วงรี 37"/>
          <p:cNvSpPr/>
          <p:nvPr/>
        </p:nvSpPr>
        <p:spPr>
          <a:xfrm>
            <a:off x="293830" y="4122747"/>
            <a:ext cx="643907" cy="576064"/>
          </a:xfrm>
          <a:prstGeom prst="ellipse">
            <a:avLst/>
          </a:prstGeom>
          <a:solidFill>
            <a:srgbClr val="57B895"/>
          </a:solidFill>
          <a:ln w="190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7400" y="3286045"/>
            <a:ext cx="524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1.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32664" y="4123144"/>
            <a:ext cx="524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</a:t>
            </a: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.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63127" y="4153921"/>
            <a:ext cx="3204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ผ่ามะนาวครึ่งซีก แคะเม็ดออก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แล้วนำไปคั้นน้ำ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2472648" y="1141458"/>
            <a:ext cx="4469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3. การ</a:t>
            </a:r>
            <a:r>
              <a: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ปฏิบัติงาน</a:t>
            </a:r>
            <a:r>
              <a:rPr kumimoji="0" lang="th-TH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ตามลำดับขั้นตอน</a:t>
            </a:r>
            <a:endParaRPr kumimoji="0" lang="th-TH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44779" y="3309044"/>
            <a:ext cx="2691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ล้างมะนาวให้สะอาด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49" name="กลุ่ม 48"/>
          <p:cNvGrpSpPr/>
          <p:nvPr/>
        </p:nvGrpSpPr>
        <p:grpSpPr>
          <a:xfrm>
            <a:off x="3707904" y="4785427"/>
            <a:ext cx="2513076" cy="642572"/>
            <a:chOff x="3451577" y="1654949"/>
            <a:chExt cx="2042464" cy="642572"/>
          </a:xfrm>
          <a:solidFill>
            <a:schemeClr val="accent3">
              <a:lumMod val="75000"/>
            </a:schemeClr>
          </a:solidFill>
        </p:grpSpPr>
        <p:sp>
          <p:nvSpPr>
            <p:cNvPr id="50" name="คำบรรยายภาพแบบสี่เหลี่ยม 49"/>
            <p:cNvSpPr/>
            <p:nvPr/>
          </p:nvSpPr>
          <p:spPr>
            <a:xfrm>
              <a:off x="3451577" y="1654949"/>
              <a:ext cx="2042464" cy="642572"/>
            </a:xfrm>
            <a:prstGeom prst="wedgeRectCallout">
              <a:avLst>
                <a:gd name="adj1" fmla="val 20250"/>
                <a:gd name="adj2" fmla="val -60700"/>
              </a:avLst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3579639"/>
                <a:satOff val="-481"/>
                <a:lumOff val="4771"/>
                <a:alphaOff val="0"/>
              </a:schemeClr>
            </a:fillRef>
            <a:effectRef idx="1">
              <a:schemeClr val="accent5">
                <a:hueOff val="3579639"/>
                <a:satOff val="-481"/>
                <a:lumOff val="47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คำบรรยายภาพแบบสี่เหลี่ยม 8"/>
            <p:cNvSpPr/>
            <p:nvPr/>
          </p:nvSpPr>
          <p:spPr>
            <a:xfrm>
              <a:off x="3451577" y="1654949"/>
              <a:ext cx="2042464" cy="6425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7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52" name="กลุ่ม 51"/>
          <p:cNvGrpSpPr/>
          <p:nvPr/>
        </p:nvGrpSpPr>
        <p:grpSpPr>
          <a:xfrm>
            <a:off x="4236524" y="3330208"/>
            <a:ext cx="2026759" cy="598650"/>
            <a:chOff x="927183" y="1654949"/>
            <a:chExt cx="2042464" cy="64257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3" name="คำบรรยายภาพแบบสี่เหลี่ยม 52"/>
            <p:cNvSpPr/>
            <p:nvPr/>
          </p:nvSpPr>
          <p:spPr>
            <a:xfrm>
              <a:off x="927183" y="1654949"/>
              <a:ext cx="2042464" cy="642572"/>
            </a:xfrm>
            <a:prstGeom prst="wedgeRectCallout">
              <a:avLst>
                <a:gd name="adj1" fmla="val 20250"/>
                <a:gd name="adj2" fmla="val -60700"/>
              </a:avLst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คำบรรยายภาพแบบสี่เหลี่ยม 5"/>
            <p:cNvSpPr/>
            <p:nvPr/>
          </p:nvSpPr>
          <p:spPr>
            <a:xfrm>
              <a:off x="927183" y="1654949"/>
              <a:ext cx="2042464" cy="6425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7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55" name="กลุ่ม 54"/>
          <p:cNvGrpSpPr/>
          <p:nvPr/>
        </p:nvGrpSpPr>
        <p:grpSpPr>
          <a:xfrm>
            <a:off x="7059960" y="3843823"/>
            <a:ext cx="1976536" cy="587907"/>
            <a:chOff x="3451577" y="4179343"/>
            <a:chExt cx="2042464" cy="642572"/>
          </a:xfrm>
          <a:solidFill>
            <a:schemeClr val="accent6">
              <a:lumMod val="75000"/>
            </a:schemeClr>
          </a:solidFill>
        </p:grpSpPr>
        <p:sp>
          <p:nvSpPr>
            <p:cNvPr id="56" name="คำบรรยายภาพแบบสี่เหลี่ยม 55"/>
            <p:cNvSpPr/>
            <p:nvPr/>
          </p:nvSpPr>
          <p:spPr>
            <a:xfrm>
              <a:off x="3451577" y="4179343"/>
              <a:ext cx="2042464" cy="642572"/>
            </a:xfrm>
            <a:prstGeom prst="wedgeRectCallout">
              <a:avLst>
                <a:gd name="adj1" fmla="val 20250"/>
                <a:gd name="adj2" fmla="val -60700"/>
              </a:avLst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0738916"/>
                <a:satOff val="-1444"/>
                <a:lumOff val="14313"/>
                <a:alphaOff val="0"/>
              </a:schemeClr>
            </a:fillRef>
            <a:effectRef idx="1">
              <a:schemeClr val="accent5">
                <a:hueOff val="10738916"/>
                <a:satOff val="-1444"/>
                <a:lumOff val="1431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คำบรรยายภาพแบบสี่เหลี่ยม 14"/>
            <p:cNvSpPr/>
            <p:nvPr/>
          </p:nvSpPr>
          <p:spPr>
            <a:xfrm>
              <a:off x="3451577" y="4179343"/>
              <a:ext cx="2042464" cy="6425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700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4139952" y="3406036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1. คั้นน้ำมะนาว</a:t>
            </a:r>
            <a:endParaRPr lang="th-TH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76256" y="3910459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. ทำน้ำเชื่อม</a:t>
            </a:r>
            <a:endParaRPr lang="th-TH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79912" y="4832771"/>
            <a:ext cx="2369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3</a:t>
            </a:r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. นำส่วนผสมรวมกัน</a:t>
            </a:r>
            <a:endParaRPr lang="th-TH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61" name="กลุ่ม 60"/>
          <p:cNvGrpSpPr/>
          <p:nvPr/>
        </p:nvGrpSpPr>
        <p:grpSpPr>
          <a:xfrm>
            <a:off x="6503096" y="5463504"/>
            <a:ext cx="2389384" cy="717330"/>
            <a:chOff x="5975971" y="1654949"/>
            <a:chExt cx="2042464" cy="642572"/>
          </a:xfrm>
        </p:grpSpPr>
        <p:sp>
          <p:nvSpPr>
            <p:cNvPr id="62" name="คำบรรยายภาพแบบสี่เหลี่ยม 61"/>
            <p:cNvSpPr/>
            <p:nvPr/>
          </p:nvSpPr>
          <p:spPr>
            <a:xfrm>
              <a:off x="5975971" y="1654949"/>
              <a:ext cx="2042464" cy="642572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7159277"/>
                <a:satOff val="-963"/>
                <a:lumOff val="9542"/>
                <a:alphaOff val="0"/>
              </a:schemeClr>
            </a:fillRef>
            <a:effectRef idx="1">
              <a:schemeClr val="accent5">
                <a:hueOff val="7159277"/>
                <a:satOff val="-963"/>
                <a:lumOff val="954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คำบรรยายภาพแบบสี่เหลี่ยม 11"/>
            <p:cNvSpPr/>
            <p:nvPr/>
          </p:nvSpPr>
          <p:spPr>
            <a:xfrm>
              <a:off x="5975971" y="1654949"/>
              <a:ext cx="2042464" cy="6425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700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6516216" y="5552851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4. ตกแต่งให้สวยงาม</a:t>
            </a:r>
            <a:endParaRPr lang="th-TH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5" name="ลูกศรโค้งขึ้น 64"/>
          <p:cNvSpPr/>
          <p:nvPr/>
        </p:nvSpPr>
        <p:spPr>
          <a:xfrm rot="7027137">
            <a:off x="3811974" y="2430590"/>
            <a:ext cx="1452691" cy="566027"/>
          </a:xfrm>
          <a:prstGeom prst="curvedUpArrow">
            <a:avLst/>
          </a:prstGeom>
          <a:solidFill>
            <a:srgbClr val="6600FF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6" name="ลูกศรโค้งขึ้น 65"/>
          <p:cNvSpPr/>
          <p:nvPr/>
        </p:nvSpPr>
        <p:spPr>
          <a:xfrm rot="1470528" flipV="1">
            <a:off x="6161856" y="3249646"/>
            <a:ext cx="1633956" cy="499032"/>
          </a:xfrm>
          <a:prstGeom prst="curvedUpArrow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7" name="ลูกศรโค้งขึ้น 66"/>
          <p:cNvSpPr/>
          <p:nvPr/>
        </p:nvSpPr>
        <p:spPr>
          <a:xfrm rot="9226090" flipV="1">
            <a:off x="6098454" y="4693400"/>
            <a:ext cx="1350912" cy="486322"/>
          </a:xfrm>
          <a:prstGeom prst="curvedUpArrow">
            <a:avLst/>
          </a:prstGeom>
          <a:solidFill>
            <a:srgbClr val="FF3399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8" name="ลูกศรโค้งขึ้น 67"/>
          <p:cNvSpPr/>
          <p:nvPr/>
        </p:nvSpPr>
        <p:spPr>
          <a:xfrm rot="1190021">
            <a:off x="5154602" y="5585646"/>
            <a:ext cx="1452691" cy="566027"/>
          </a:xfrm>
          <a:prstGeom prst="curvedUp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44" name="รูปภาพ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45" name="สี่เหลี่ยมผืนผ้า 44"/>
          <p:cNvSpPr/>
          <p:nvPr/>
        </p:nvSpPr>
        <p:spPr>
          <a:xfrm>
            <a:off x="134213" y="332656"/>
            <a:ext cx="64540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(น้ำมะนาว)</a:t>
            </a:r>
            <a:endParaRPr lang="th-TH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6" name="สี่เหลี่ยมผืนผ้า 45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418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"/>
                            </p:stCondLst>
                            <p:childTnLst>
                              <p:par>
                                <p:cTn id="1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500"/>
                            </p:stCondLst>
                            <p:childTnLst>
                              <p:par>
                                <p:cTn id="1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5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6500"/>
                            </p:stCondLst>
                            <p:childTnLst>
                              <p:par>
                                <p:cTn id="18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50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50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50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8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10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50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50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6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5" grpId="0"/>
      <p:bldP spid="35" grpId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8" grpId="0"/>
      <p:bldP spid="48" grpId="1"/>
      <p:bldP spid="58" grpId="0"/>
      <p:bldP spid="58" grpId="1"/>
      <p:bldP spid="59" grpId="0"/>
      <p:bldP spid="59" grpId="1"/>
      <p:bldP spid="60" grpId="0"/>
      <p:bldP spid="60" grpId="1"/>
      <p:bldP spid="64" grpId="0"/>
      <p:bldP spid="64" grpId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45" grpId="0"/>
      <p:bldP spid="45" grpId="1"/>
      <p:bldP spid="45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TEN\New folder\Q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1988839"/>
            <a:ext cx="4068039" cy="305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คำบรรยายภาพแบบสี่เหลี่ยมมุมมน 1"/>
          <p:cNvSpPr/>
          <p:nvPr/>
        </p:nvSpPr>
        <p:spPr>
          <a:xfrm>
            <a:off x="4031571" y="2636910"/>
            <a:ext cx="4356853" cy="1656186"/>
          </a:xfrm>
          <a:prstGeom prst="wedgeRoundRectCallout">
            <a:avLst>
              <a:gd name="adj1" fmla="val -65034"/>
              <a:gd name="adj2" fmla="val 25660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นักเรียนเห็นด้วยหรือไม่กับคำกล่าวที่ว่า </a:t>
            </a:r>
          </a:p>
          <a:p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การดื่มน้ำมะนาวเป็นประจำจะช่วยป้องกันไข้หวัดได้ </a:t>
            </a:r>
            <a:endParaRPr lang="th-TH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-20025" y="0"/>
            <a:ext cx="9164025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34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9" name="มนมุมสี่เหลี่ยมผืนผ้าด้านเดียวกัน 28"/>
          <p:cNvSpPr/>
          <p:nvPr/>
        </p:nvSpPr>
        <p:spPr>
          <a:xfrm rot="10800000">
            <a:off x="1702047" y="2780926"/>
            <a:ext cx="5235851" cy="216024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99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11438905"/>
              <a:satOff val="11138"/>
              <a:lumOff val="15143"/>
              <a:alphaOff val="0"/>
            </a:schemeClr>
          </a:fillRef>
          <a:effectRef idx="0">
            <a:schemeClr val="accent5">
              <a:tint val="50000"/>
              <a:hueOff val="11438905"/>
              <a:satOff val="11138"/>
              <a:lumOff val="1514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ลูกศรเวียน 29"/>
          <p:cNvSpPr/>
          <p:nvPr/>
        </p:nvSpPr>
        <p:spPr>
          <a:xfrm rot="5400000">
            <a:off x="5741338" y="1909990"/>
            <a:ext cx="2208197" cy="2365895"/>
          </a:xfrm>
          <a:prstGeom prst="circularArrow">
            <a:avLst>
              <a:gd name="adj1" fmla="val 12500"/>
              <a:gd name="adj2" fmla="val 1142322"/>
              <a:gd name="adj3" fmla="val 20457678"/>
              <a:gd name="adj4" fmla="val 10800000"/>
              <a:gd name="adj5" fmla="val 12500"/>
            </a:avLst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TextBox 30"/>
          <p:cNvSpPr txBox="1"/>
          <p:nvPr/>
        </p:nvSpPr>
        <p:spPr>
          <a:xfrm>
            <a:off x="1891935" y="3124125"/>
            <a:ext cx="5127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  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เป็นการตรวจสอบผลการทำน้ำมะนาวโดย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ชิมรสชาติว่ากลม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กล่อมหรือไม่ ถ้าต้องการให้น้ำมะนาวมีรสชาติหวาน ควรเติมน้ำเชื่อมเพิ่มลงไป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2" name="วงรี 31"/>
          <p:cNvSpPr/>
          <p:nvPr/>
        </p:nvSpPr>
        <p:spPr>
          <a:xfrm>
            <a:off x="1475656" y="1412776"/>
            <a:ext cx="5904656" cy="1584175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 w="19050" cap="flat" cmpd="sng" algn="ctr">
            <a:solidFill>
              <a:srgbClr val="33CC33"/>
            </a:solidFill>
            <a:prstDash val="solid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FreesiaUPC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80513" y="1916831"/>
            <a:ext cx="4207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4. การประเมินผลการทำงาน</a:t>
            </a:r>
            <a:endParaRPr lang="th-TH" sz="3600" b="1" dirty="0">
              <a:solidFill>
                <a:srgbClr val="0000FF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11" name="สี่เหลี่ยมผืนผ้า 10"/>
          <p:cNvSpPr/>
          <p:nvPr/>
        </p:nvSpPr>
        <p:spPr>
          <a:xfrm>
            <a:off x="137137" y="332656"/>
            <a:ext cx="65494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(น้ำมะนาว)</a:t>
            </a:r>
            <a:endParaRPr lang="th-TH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5" name="รูปภาพ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" y="5629232"/>
            <a:ext cx="1395984" cy="89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8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8" presetClass="entr" presetSubtype="3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1" grpId="0"/>
      <p:bldP spid="31" grpId="1"/>
      <p:bldP spid="31" grpId="2"/>
      <p:bldP spid="32" grpId="0" animBg="1"/>
      <p:bldP spid="32" grpId="1" animBg="1"/>
      <p:bldP spid="33" grpId="0"/>
      <p:bldP spid="33" grpId="1"/>
      <p:bldP spid="33" grpId="2"/>
      <p:bldP spid="11" grpId="0"/>
      <p:bldP spid="11" grpId="1"/>
      <p:bldP spid="11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35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1768079" y="4439454"/>
            <a:ext cx="4820145" cy="2013882"/>
          </a:xfrm>
          <a:prstGeom prst="roundRect">
            <a:avLst/>
          </a:prstGeom>
          <a:solidFill>
            <a:srgbClr val="BCE292">
              <a:alpha val="38000"/>
            </a:srgbClr>
          </a:solidFill>
          <a:ln w="19050" cap="flat" cmpd="sng" algn="ctr">
            <a:noFill/>
            <a:prstDash val="solid"/>
          </a:ln>
          <a:effectLst>
            <a:softEdge rad="127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สี่เหลี่ยมผืนผ้ามุมมน 12"/>
          <p:cNvSpPr/>
          <p:nvPr/>
        </p:nvSpPr>
        <p:spPr>
          <a:xfrm>
            <a:off x="3704583" y="1800727"/>
            <a:ext cx="5331913" cy="2492369"/>
          </a:xfrm>
          <a:prstGeom prst="roundRect">
            <a:avLst/>
          </a:prstGeom>
          <a:solidFill>
            <a:srgbClr val="FF66CC">
              <a:alpha val="38000"/>
            </a:srgbClr>
          </a:solidFill>
          <a:ln w="19050" cap="flat" cmpd="sng" algn="ctr">
            <a:noFill/>
            <a:prstDash val="solid"/>
          </a:ln>
          <a:effectLst>
            <a:softEdge rad="127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4" name="กลุ่ม 13"/>
          <p:cNvGrpSpPr/>
          <p:nvPr/>
        </p:nvGrpSpPr>
        <p:grpSpPr>
          <a:xfrm>
            <a:off x="1096883" y="997894"/>
            <a:ext cx="2611021" cy="659281"/>
            <a:chOff x="251520" y="332656"/>
            <a:chExt cx="2611021" cy="659281"/>
          </a:xfrm>
          <a:solidFill>
            <a:schemeClr val="accent6">
              <a:lumMod val="75000"/>
            </a:schemeClr>
          </a:solidFill>
        </p:grpSpPr>
        <p:sp>
          <p:nvSpPr>
            <p:cNvPr id="15" name="สี่เหลี่ยมผืนผ้ามุมมน 14"/>
            <p:cNvSpPr/>
            <p:nvPr/>
          </p:nvSpPr>
          <p:spPr>
            <a:xfrm>
              <a:off x="251520" y="332656"/>
              <a:ext cx="2606804" cy="659281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6" name="สี่เหลี่ยมผืนผ้า 15"/>
            <p:cNvSpPr/>
            <p:nvPr/>
          </p:nvSpPr>
          <p:spPr>
            <a:xfrm>
              <a:off x="255737" y="332656"/>
              <a:ext cx="2606804" cy="64633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>
              <a:spAutoFit/>
            </a:bodyPr>
            <a:lstStyle/>
            <a:p>
              <a:pPr lvl="0" algn="ctr"/>
              <a:r>
                <a:rPr lang="th-TH" sz="3600" b="1" dirty="0">
                  <a:solidFill>
                    <a:schemeClr val="bg1"/>
                  </a:solidFill>
                  <a:latin typeface="Angsana New" pitchFamily="18" charset="-34"/>
                  <a:cs typeface="Angsana New" pitchFamily="18" charset="-34"/>
                </a:rPr>
                <a:t>การ</a:t>
              </a:r>
              <a:r>
                <a:rPr lang="th-TH" sz="3600" b="1" dirty="0" smtClean="0">
                  <a:solidFill>
                    <a:schemeClr val="bg1"/>
                  </a:solidFill>
                  <a:latin typeface="Angsana New" pitchFamily="18" charset="-34"/>
                  <a:cs typeface="Angsana New" pitchFamily="18" charset="-34"/>
                </a:rPr>
                <a:t>ทำน้ำมะเขือเทศ</a:t>
              </a:r>
              <a:endParaRPr lang="th-TH" sz="36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7" name="สี่เหลี่ยมผืนผ้า 16"/>
          <p:cNvSpPr/>
          <p:nvPr/>
        </p:nvSpPr>
        <p:spPr>
          <a:xfrm>
            <a:off x="5625468" y="1896002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ลักษณะงาน 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95936" y="2296852"/>
            <a:ext cx="48245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การทำ</a:t>
            </a: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น้ำมะเขือเทศต้อง</a:t>
            </a:r>
            <a:r>
              <a:rPr lang="th-TH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ศึกษาเกี่ยวกับวิธีการประกอบเครื่องดื่ม การจัดเตรียมวัตถุดิบ ภาชนะ    และเครื่องใช้ </a:t>
            </a: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ซึ่งจะใช้เวลาในการปฏิบัติงาน ประมาณ 20 นาที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2555776" y="4625983"/>
            <a:ext cx="3429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คุณสมบัติของผู้</a:t>
            </a:r>
            <a:r>
              <a:rPr kumimoji="0" lang="th-TH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ประกอบเครื่องดื่ม</a:t>
            </a:r>
            <a:endParaRPr kumimoji="0" lang="th-TH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67898" y="5013176"/>
            <a:ext cx="4204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  ควรมีทักษะในการประกอบเครื่องดื่ม          มีสุขอนามัยที่ดี สามารถตัดสินใจ                     และแก้ปัญหาต่าง ๆ ได้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1" name="รูปตัวแอล 20"/>
          <p:cNvSpPr/>
          <p:nvPr/>
        </p:nvSpPr>
        <p:spPr>
          <a:xfrm rot="5400000">
            <a:off x="3982700" y="1320841"/>
            <a:ext cx="1139501" cy="1896104"/>
          </a:xfrm>
          <a:prstGeom prst="corner">
            <a:avLst>
              <a:gd name="adj1" fmla="val 16120"/>
              <a:gd name="adj2" fmla="val 16110"/>
            </a:avLst>
          </a:prstGeom>
          <a:scene3d>
            <a:camera prst="orthographicFront"/>
            <a:lightRig rig="flat" dir="t"/>
          </a:scene3d>
          <a:sp3d prstMaterial="plastic">
            <a:bevelB w="88900" h="31750" prst="angle"/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สามเหลี่ยมหน้าจั่ว 21"/>
          <p:cNvSpPr/>
          <p:nvPr/>
        </p:nvSpPr>
        <p:spPr>
          <a:xfrm rot="18883354">
            <a:off x="3124056" y="2335782"/>
            <a:ext cx="322983" cy="322983"/>
          </a:xfrm>
          <a:prstGeom prst="triangle">
            <a:avLst>
              <a:gd name="adj" fmla="val 1000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รูปตัวแอล 23"/>
          <p:cNvSpPr/>
          <p:nvPr/>
        </p:nvSpPr>
        <p:spPr>
          <a:xfrm rot="5400000">
            <a:off x="2104307" y="4038852"/>
            <a:ext cx="1139501" cy="189610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65AA5F"/>
          </a:solidFill>
          <a:ln>
            <a:noFill/>
          </a:ln>
          <a:scene3d>
            <a:camera prst="orthographicFront"/>
            <a:lightRig rig="flat" dir="t"/>
          </a:scene3d>
          <a:sp3d prstMaterial="plastic">
            <a:bevelB w="88900" h="31750" prst="angle"/>
          </a:sp3d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เครื่องหมายบั้ง 24"/>
          <p:cNvSpPr/>
          <p:nvPr/>
        </p:nvSpPr>
        <p:spPr>
          <a:xfrm>
            <a:off x="632535" y="980728"/>
            <a:ext cx="432048" cy="659281"/>
          </a:xfrm>
          <a:prstGeom prst="chevron">
            <a:avLst>
              <a:gd name="adj" fmla="val 676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9" name="สามเหลี่ยมหน้าจั่ว 38"/>
          <p:cNvSpPr/>
          <p:nvPr/>
        </p:nvSpPr>
        <p:spPr>
          <a:xfrm rot="2632090">
            <a:off x="1902544" y="3912641"/>
            <a:ext cx="322983" cy="322983"/>
          </a:xfrm>
          <a:prstGeom prst="triangle">
            <a:avLst>
              <a:gd name="adj" fmla="val 10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เครื่องหมายบั้ง 31"/>
          <p:cNvSpPr/>
          <p:nvPr/>
        </p:nvSpPr>
        <p:spPr>
          <a:xfrm>
            <a:off x="179512" y="2740480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เครื่องหมายบั้ง 32"/>
          <p:cNvSpPr/>
          <p:nvPr/>
        </p:nvSpPr>
        <p:spPr>
          <a:xfrm>
            <a:off x="845752" y="2740480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เครื่องหมายบั้ง 39"/>
          <p:cNvSpPr/>
          <p:nvPr/>
        </p:nvSpPr>
        <p:spPr>
          <a:xfrm>
            <a:off x="1511466" y="2740480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เครื่องหมายบั้ง 40"/>
          <p:cNvSpPr/>
          <p:nvPr/>
        </p:nvSpPr>
        <p:spPr>
          <a:xfrm>
            <a:off x="2177707" y="2740480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2" name="กลุ่ม 41"/>
          <p:cNvGrpSpPr/>
          <p:nvPr/>
        </p:nvGrpSpPr>
        <p:grpSpPr>
          <a:xfrm>
            <a:off x="418475" y="2828189"/>
            <a:ext cx="2561246" cy="701675"/>
            <a:chOff x="495920" y="3274283"/>
            <a:chExt cx="4797878" cy="701675"/>
          </a:xfrm>
        </p:grpSpPr>
        <p:sp>
          <p:nvSpPr>
            <p:cNvPr id="43" name="สี่เหลี่ยมผืนผ้า 42"/>
            <p:cNvSpPr/>
            <p:nvPr/>
          </p:nvSpPr>
          <p:spPr>
            <a:xfrm>
              <a:off x="495920" y="3274283"/>
              <a:ext cx="4797878" cy="701675"/>
            </a:xfrm>
            <a:prstGeom prst="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สี่เหลี่ยมผืนผ้า 43"/>
            <p:cNvSpPr/>
            <p:nvPr/>
          </p:nvSpPr>
          <p:spPr>
            <a:xfrm>
              <a:off x="495920" y="3274283"/>
              <a:ext cx="4797878" cy="7016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3200" kern="1200"/>
            </a:p>
          </p:txBody>
        </p:sp>
      </p:grpSp>
      <p:sp>
        <p:nvSpPr>
          <p:cNvPr id="38" name="สี่เหลี่ยมผืนผ้า 37"/>
          <p:cNvSpPr/>
          <p:nvPr/>
        </p:nvSpPr>
        <p:spPr>
          <a:xfrm>
            <a:off x="418475" y="2883560"/>
            <a:ext cx="256934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22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1. การ</a:t>
            </a:r>
            <a:r>
              <a: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วิเคราะห์งาน</a:t>
            </a:r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107504" y="332656"/>
            <a:ext cx="6944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(น้ำมะเขือเทศ)</a:t>
            </a:r>
            <a:endParaRPr lang="th-TH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3287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/>
      <p:bldP spid="17" grpId="2"/>
      <p:bldP spid="18" grpId="0"/>
      <p:bldP spid="18" grpId="2"/>
      <p:bldP spid="19" grpId="0"/>
      <p:bldP spid="19" grpId="2"/>
      <p:bldP spid="20" grpId="0"/>
      <p:bldP spid="20" grpId="2"/>
      <p:bldP spid="25" grpId="1" animBg="1"/>
      <p:bldP spid="38" grpId="0"/>
      <p:bldP spid="38" grpId="2"/>
      <p:bldP spid="28" grpId="0"/>
      <p:bldP spid="28" grpId="1"/>
      <p:bldP spid="28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สี่เหลี่ยมผืนผ้า 78"/>
          <p:cNvSpPr/>
          <p:nvPr/>
        </p:nvSpPr>
        <p:spPr>
          <a:xfrm>
            <a:off x="-92756" y="332656"/>
            <a:ext cx="73290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(น้ำมะเขือเทศ)</a:t>
            </a:r>
            <a:endParaRPr lang="th-TH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36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12" name="ตัวเชื่อมต่อตรง 11"/>
          <p:cNvCxnSpPr/>
          <p:nvPr/>
        </p:nvCxnSpPr>
        <p:spPr>
          <a:xfrm flipH="1">
            <a:off x="2087580" y="5318714"/>
            <a:ext cx="431663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แผนผังลำดับงาน: สิ้นสุด 12"/>
          <p:cNvSpPr/>
          <p:nvPr/>
        </p:nvSpPr>
        <p:spPr>
          <a:xfrm>
            <a:off x="188025" y="4978590"/>
            <a:ext cx="1873254" cy="611055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 w="47625" cap="flat" cmpd="dbl" algn="ctr">
            <a:solidFill>
              <a:schemeClr val="bg1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37987" y="3001684"/>
            <a:ext cx="151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ทัพพี ช้อน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15" name="ตัวเชื่อมต่อตรง 14"/>
          <p:cNvCxnSpPr/>
          <p:nvPr/>
        </p:nvCxnSpPr>
        <p:spPr>
          <a:xfrm>
            <a:off x="7417107" y="3227720"/>
            <a:ext cx="274631" cy="4797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ตัวเชื่อมต่อตรง 15"/>
          <p:cNvCxnSpPr/>
          <p:nvPr/>
        </p:nvCxnSpPr>
        <p:spPr>
          <a:xfrm>
            <a:off x="7403402" y="2587483"/>
            <a:ext cx="288336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ตัวเชื่อมต่อตรง 16"/>
          <p:cNvCxnSpPr/>
          <p:nvPr/>
        </p:nvCxnSpPr>
        <p:spPr>
          <a:xfrm flipH="1" flipV="1">
            <a:off x="7417107" y="2587483"/>
            <a:ext cx="1" cy="969722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>
            <a:off x="7403402" y="3557203"/>
            <a:ext cx="288336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สี่เหลี่ยมผืนผ้า 18"/>
          <p:cNvSpPr/>
          <p:nvPr/>
        </p:nvSpPr>
        <p:spPr>
          <a:xfrm>
            <a:off x="7707106" y="2346140"/>
            <a:ext cx="960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เครื่องปั่น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7707106" y="2680142"/>
            <a:ext cx="966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มีด เขียง 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21" name="ตัวเชื่อมต่อตรง 20"/>
          <p:cNvCxnSpPr/>
          <p:nvPr/>
        </p:nvCxnSpPr>
        <p:spPr>
          <a:xfrm flipV="1">
            <a:off x="6897568" y="4493621"/>
            <a:ext cx="306508" cy="1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 flipV="1">
            <a:off x="6897568" y="4155290"/>
            <a:ext cx="0" cy="1577966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>
            <a:off x="6897568" y="4181660"/>
            <a:ext cx="288336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/>
          <p:nvPr/>
        </p:nvCxnSpPr>
        <p:spPr>
          <a:xfrm>
            <a:off x="6897568" y="4803547"/>
            <a:ext cx="288336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>
            <a:off x="6897568" y="5409701"/>
            <a:ext cx="288336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ตัวเชื่อมต่อตรง 25"/>
          <p:cNvCxnSpPr/>
          <p:nvPr/>
        </p:nvCxnSpPr>
        <p:spPr>
          <a:xfrm>
            <a:off x="6897568" y="5733256"/>
            <a:ext cx="288336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สี่เหลี่ยมผืนผ้า 26"/>
          <p:cNvSpPr/>
          <p:nvPr/>
        </p:nvSpPr>
        <p:spPr>
          <a:xfrm>
            <a:off x="7204076" y="3917792"/>
            <a:ext cx="1029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มะเขือเทศ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7173123" y="4238729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น้ำตาลทราย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7187234" y="4572714"/>
            <a:ext cx="413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น้ำ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7204076" y="5127001"/>
            <a:ext cx="6014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เกลือ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7164288" y="5517232"/>
            <a:ext cx="747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น้ำแข็ง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37" name="กลุ่ม 36"/>
          <p:cNvGrpSpPr/>
          <p:nvPr/>
        </p:nvGrpSpPr>
        <p:grpSpPr>
          <a:xfrm>
            <a:off x="3579160" y="2016214"/>
            <a:ext cx="293067" cy="455790"/>
            <a:chOff x="7238955" y="1749520"/>
            <a:chExt cx="390756" cy="455790"/>
          </a:xfrm>
        </p:grpSpPr>
        <p:cxnSp>
          <p:nvCxnSpPr>
            <p:cNvPr id="38" name="ตัวเชื่อมต่อตรง 37"/>
            <p:cNvCxnSpPr/>
            <p:nvPr/>
          </p:nvCxnSpPr>
          <p:spPr>
            <a:xfrm>
              <a:off x="7238955" y="2205310"/>
              <a:ext cx="366176" cy="0"/>
            </a:xfrm>
            <a:prstGeom prst="line">
              <a:avLst/>
            </a:prstGeom>
            <a:ln w="19050">
              <a:tailEnd type="oval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/>
            <p:cNvCxnSpPr/>
            <p:nvPr/>
          </p:nvCxnSpPr>
          <p:spPr>
            <a:xfrm>
              <a:off x="7245263" y="1749520"/>
              <a:ext cx="384448" cy="0"/>
            </a:xfrm>
            <a:prstGeom prst="line">
              <a:avLst/>
            </a:prstGeom>
            <a:ln w="19050">
              <a:tailEnd type="oval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/>
            <p:cNvCxnSpPr/>
            <p:nvPr/>
          </p:nvCxnSpPr>
          <p:spPr>
            <a:xfrm flipV="1">
              <a:off x="7263535" y="1749521"/>
              <a:ext cx="0" cy="455789"/>
            </a:xfrm>
            <a:prstGeom prst="line">
              <a:avLst/>
            </a:prstGeom>
            <a:ln w="190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1" name="ตัวเชื่อมต่อตรง 40"/>
          <p:cNvCxnSpPr/>
          <p:nvPr/>
        </p:nvCxnSpPr>
        <p:spPr>
          <a:xfrm>
            <a:off x="1084117" y="2284999"/>
            <a:ext cx="0" cy="564144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ตัวเชื่อมต่อตรง 41"/>
          <p:cNvCxnSpPr>
            <a:endCxn id="55" idx="1"/>
          </p:cNvCxnSpPr>
          <p:nvPr/>
        </p:nvCxnSpPr>
        <p:spPr>
          <a:xfrm>
            <a:off x="1084117" y="2284999"/>
            <a:ext cx="322618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ตัวเชื่อมต่อตรง 42"/>
          <p:cNvCxnSpPr/>
          <p:nvPr/>
        </p:nvCxnSpPr>
        <p:spPr>
          <a:xfrm flipV="1">
            <a:off x="4437172" y="3247188"/>
            <a:ext cx="834246" cy="676531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ตัวเชื่อมต่อตรง 43"/>
          <p:cNvCxnSpPr/>
          <p:nvPr/>
        </p:nvCxnSpPr>
        <p:spPr>
          <a:xfrm>
            <a:off x="4496019" y="4098354"/>
            <a:ext cx="779190" cy="395267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ตัวเชื่อมต่อตรง 44"/>
          <p:cNvCxnSpPr/>
          <p:nvPr/>
        </p:nvCxnSpPr>
        <p:spPr>
          <a:xfrm flipV="1">
            <a:off x="1115616" y="4652381"/>
            <a:ext cx="0" cy="334044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48" name="กลุ่ม 47"/>
          <p:cNvGrpSpPr/>
          <p:nvPr/>
        </p:nvGrpSpPr>
        <p:grpSpPr>
          <a:xfrm>
            <a:off x="2107439" y="3598104"/>
            <a:ext cx="2386571" cy="694992"/>
            <a:chOff x="5202302" y="2492896"/>
            <a:chExt cx="2001412" cy="63487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9" name="แผนผังลำดับงาน: สิ้นสุด 48"/>
            <p:cNvSpPr/>
            <p:nvPr/>
          </p:nvSpPr>
          <p:spPr>
            <a:xfrm>
              <a:off x="5202302" y="2492896"/>
              <a:ext cx="2001412" cy="620018"/>
            </a:xfrm>
            <a:prstGeom prst="flowChartTerminator">
              <a:avLst/>
            </a:prstGeom>
            <a:grpFill/>
            <a:ln w="47625" cap="flat" cmpd="dbl" algn="ctr">
              <a:solidFill>
                <a:schemeClr val="bg1"/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30074" y="2593580"/>
              <a:ext cx="1973640" cy="53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สิ่งที่ต้อง</a:t>
              </a:r>
              <a:r>
                <a:rPr kumimoji="0" lang="th-TH" sz="3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จัดเตรียม</a:t>
              </a:r>
              <a:endParaRPr kumimoji="0" lang="th-TH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51" name="กลุ่ม 50"/>
          <p:cNvGrpSpPr/>
          <p:nvPr/>
        </p:nvGrpSpPr>
        <p:grpSpPr>
          <a:xfrm>
            <a:off x="5232591" y="2719114"/>
            <a:ext cx="1922475" cy="1077218"/>
            <a:chOff x="4908648" y="1858567"/>
            <a:chExt cx="1922475" cy="107721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52" name="สี่เหลี่ยมผืนผ้ามุมมน 51"/>
            <p:cNvSpPr/>
            <p:nvPr/>
          </p:nvSpPr>
          <p:spPr>
            <a:xfrm>
              <a:off x="4908648" y="1944665"/>
              <a:ext cx="1922475" cy="905022"/>
            </a:xfrm>
            <a:prstGeom prst="roundRect">
              <a:avLst/>
            </a:prstGeom>
            <a:grpFill/>
            <a:ln w="47625" cap="flat" cmpd="dbl" algn="ctr">
              <a:solidFill>
                <a:schemeClr val="accent3">
                  <a:lumMod val="40000"/>
                  <a:lumOff val="60000"/>
                </a:schemeClr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artDeco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53" name="สี่เหลี่ยมผืนผ้า 52"/>
            <p:cNvSpPr/>
            <p:nvPr/>
          </p:nvSpPr>
          <p:spPr>
            <a:xfrm>
              <a:off x="4923228" y="1858567"/>
              <a:ext cx="1907895" cy="10772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อุปกรณ์</a:t>
              </a:r>
              <a:r>
                <a:rPr kumimoji="0" lang="th-TH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และ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ภาชนะ</a:t>
              </a: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เครื่องใช้</a:t>
              </a:r>
            </a:p>
          </p:txBody>
        </p:sp>
      </p:grpSp>
      <p:grpSp>
        <p:nvGrpSpPr>
          <p:cNvPr id="54" name="กลุ่ม 53"/>
          <p:cNvGrpSpPr/>
          <p:nvPr/>
        </p:nvGrpSpPr>
        <p:grpSpPr>
          <a:xfrm>
            <a:off x="1406735" y="1998257"/>
            <a:ext cx="1913473" cy="585203"/>
            <a:chOff x="282285" y="1450392"/>
            <a:chExt cx="1913473" cy="58520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5" name="แผนผังลำดับงาน: สิ้นสุด 54"/>
            <p:cNvSpPr/>
            <p:nvPr/>
          </p:nvSpPr>
          <p:spPr>
            <a:xfrm>
              <a:off x="282285" y="1450392"/>
              <a:ext cx="1913473" cy="573484"/>
            </a:xfrm>
            <a:prstGeom prst="flowChartTerminator">
              <a:avLst/>
            </a:prstGeom>
            <a:grpFill/>
            <a:ln w="47625" cap="flat" cmpd="dbl" algn="ctr">
              <a:solidFill>
                <a:schemeClr val="bg1"/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56" name="สี่เหลี่ยมผืนผ้า 55"/>
            <p:cNvSpPr/>
            <p:nvPr/>
          </p:nvSpPr>
          <p:spPr>
            <a:xfrm>
              <a:off x="472672" y="1450820"/>
              <a:ext cx="1608133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วัตถุประสงค์</a:t>
              </a:r>
            </a:p>
          </p:txBody>
        </p:sp>
      </p:grpSp>
      <p:sp>
        <p:nvSpPr>
          <p:cNvPr id="57" name="สี่เหลี่ยมผืนผ้า 56"/>
          <p:cNvSpPr/>
          <p:nvPr/>
        </p:nvSpPr>
        <p:spPr>
          <a:xfrm>
            <a:off x="3911158" y="1823334"/>
            <a:ext cx="3119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ประกอบเครื่องดื่มไว้รับประทานเอง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8" name="สี่เหลี่ยมผืนผ้า 57"/>
          <p:cNvSpPr/>
          <p:nvPr/>
        </p:nvSpPr>
        <p:spPr>
          <a:xfrm>
            <a:off x="340255" y="5026327"/>
            <a:ext cx="1532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ศึกษาวิธีการ</a:t>
            </a:r>
          </a:p>
        </p:txBody>
      </p:sp>
      <p:grpSp>
        <p:nvGrpSpPr>
          <p:cNvPr id="59" name="กลุ่ม 58"/>
          <p:cNvGrpSpPr/>
          <p:nvPr/>
        </p:nvGrpSpPr>
        <p:grpSpPr>
          <a:xfrm>
            <a:off x="5297827" y="4179909"/>
            <a:ext cx="1329577" cy="627426"/>
            <a:chOff x="4973884" y="3319362"/>
            <a:chExt cx="1329577" cy="62742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60" name="สี่เหลี่ยมผืนผ้ามุมมน 59"/>
            <p:cNvSpPr/>
            <p:nvPr/>
          </p:nvSpPr>
          <p:spPr>
            <a:xfrm>
              <a:off x="4973884" y="3319362"/>
              <a:ext cx="1329577" cy="627426"/>
            </a:xfrm>
            <a:prstGeom prst="roundRect">
              <a:avLst/>
            </a:prstGeom>
            <a:grpFill/>
            <a:ln w="47625" cap="flat" cmpd="dbl" algn="ctr">
              <a:solidFill>
                <a:schemeClr val="accent3">
                  <a:lumMod val="40000"/>
                  <a:lumOff val="60000"/>
                </a:schemeClr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artDeco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61" name="สี่เหลี่ยมผืนผ้า 60"/>
            <p:cNvSpPr/>
            <p:nvPr/>
          </p:nvSpPr>
          <p:spPr>
            <a:xfrm>
              <a:off x="5014002" y="3321113"/>
              <a:ext cx="124934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วัตถุดิบ</a:t>
              </a:r>
            </a:p>
          </p:txBody>
        </p:sp>
      </p:grpSp>
      <p:grpSp>
        <p:nvGrpSpPr>
          <p:cNvPr id="62" name="กลุ่ม 61"/>
          <p:cNvGrpSpPr/>
          <p:nvPr/>
        </p:nvGrpSpPr>
        <p:grpSpPr>
          <a:xfrm>
            <a:off x="2429853" y="4940413"/>
            <a:ext cx="3034616" cy="627426"/>
            <a:chOff x="4973884" y="3319362"/>
            <a:chExt cx="1361892" cy="627426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73884" y="3319362"/>
              <a:ext cx="1329577" cy="627426"/>
            </a:xfrm>
            <a:prstGeom prst="roundRect">
              <a:avLst/>
            </a:prstGeom>
            <a:grpFill/>
            <a:ln w="47625" cap="flat" cmpd="dbl" algn="ctr">
              <a:solidFill>
                <a:schemeClr val="accent3">
                  <a:lumMod val="40000"/>
                  <a:lumOff val="60000"/>
                </a:schemeClr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artDeco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64" name="สี่เหลี่ยมผืนผ้า 63"/>
            <p:cNvSpPr/>
            <p:nvPr/>
          </p:nvSpPr>
          <p:spPr>
            <a:xfrm>
              <a:off x="5014001" y="3340687"/>
              <a:ext cx="132177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วิธีประกอบเครื่องดื่ม</a:t>
              </a:r>
            </a:p>
          </p:txBody>
        </p:sp>
      </p:grpSp>
      <p:cxnSp>
        <p:nvCxnSpPr>
          <p:cNvPr id="65" name="ตัวเชื่อมต่อตรง 64"/>
          <p:cNvCxnSpPr/>
          <p:nvPr/>
        </p:nvCxnSpPr>
        <p:spPr>
          <a:xfrm>
            <a:off x="7403402" y="2910975"/>
            <a:ext cx="288336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737986" y="3326369"/>
            <a:ext cx="151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แก้ว</a:t>
            </a:r>
            <a:r>
              <a:rPr kumimoji="0" lang="th-TH" sz="2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ที่รองแก้ว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67" name="ตัวเชื่อมต่อตรง 66"/>
          <p:cNvCxnSpPr/>
          <p:nvPr/>
        </p:nvCxnSpPr>
        <p:spPr>
          <a:xfrm>
            <a:off x="3850532" y="6233231"/>
            <a:ext cx="306508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8" name="ตัวเชื่อมต่อตรง 67"/>
          <p:cNvCxnSpPr/>
          <p:nvPr/>
        </p:nvCxnSpPr>
        <p:spPr>
          <a:xfrm flipH="1" flipV="1">
            <a:off x="3859618" y="5567839"/>
            <a:ext cx="9086" cy="1014705"/>
          </a:xfrm>
          <a:prstGeom prst="line">
            <a:avLst/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9" name="ตัวเชื่อมต่อตรง 68"/>
          <p:cNvCxnSpPr/>
          <p:nvPr/>
        </p:nvCxnSpPr>
        <p:spPr>
          <a:xfrm>
            <a:off x="3868704" y="5862464"/>
            <a:ext cx="288336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0" name="ตัวเชื่อมต่อตรง 69"/>
          <p:cNvCxnSpPr/>
          <p:nvPr/>
        </p:nvCxnSpPr>
        <p:spPr>
          <a:xfrm>
            <a:off x="3847097" y="6582544"/>
            <a:ext cx="288336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1" name="สี่เหลี่ยมผืนผ้า 70"/>
          <p:cNvSpPr/>
          <p:nvPr/>
        </p:nvSpPr>
        <p:spPr>
          <a:xfrm>
            <a:off x="4200226" y="5631631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ขั้นตอนการประกอบเครื่องดื่ม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2" name="สี่เหลี่ยมผืนผ้า 71"/>
          <p:cNvSpPr/>
          <p:nvPr/>
        </p:nvSpPr>
        <p:spPr>
          <a:xfrm>
            <a:off x="4208739" y="6002398"/>
            <a:ext cx="2669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การตรวจสอบรสชาติเครื่องดื่ม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3" name="สี่เหลี่ยมผืนผ้า 72"/>
          <p:cNvSpPr/>
          <p:nvPr/>
        </p:nvSpPr>
        <p:spPr>
          <a:xfrm>
            <a:off x="4231179" y="6351711"/>
            <a:ext cx="1686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การปรับปรุงแก้ไข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4" name="สี่เหลี่ยมผืนผ้า 73"/>
          <p:cNvSpPr/>
          <p:nvPr/>
        </p:nvSpPr>
        <p:spPr>
          <a:xfrm>
            <a:off x="3933048" y="2247255"/>
            <a:ext cx="2678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ประหยัดรายจ่ายของครอบครัว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75" name="ตัวเชื่อมต่อตรง 74"/>
          <p:cNvCxnSpPr/>
          <p:nvPr/>
        </p:nvCxnSpPr>
        <p:spPr>
          <a:xfrm>
            <a:off x="6897568" y="5109704"/>
            <a:ext cx="288336" cy="0"/>
          </a:xfrm>
          <a:prstGeom prst="line">
            <a:avLst/>
          </a:prstGeom>
          <a:ln w="19050"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6" name="สี่เหลี่ยมผืนผ้า 75"/>
          <p:cNvSpPr/>
          <p:nvPr/>
        </p:nvSpPr>
        <p:spPr>
          <a:xfrm>
            <a:off x="7173123" y="4870621"/>
            <a:ext cx="923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น้ำต้มสุก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7" name="ตัวแทนหมายเลขภาพนิ่ง 59"/>
          <p:cNvSpPr txBox="1">
            <a:spLocks/>
          </p:cNvSpPr>
          <p:nvPr/>
        </p:nvSpPr>
        <p:spPr>
          <a:xfrm>
            <a:off x="8174736" y="-99392"/>
            <a:ext cx="7620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B758E8-08D5-4CD9-A1D5-05474A6F9E90}" type="slidenum">
              <a:rPr lang="th-TH" smtClean="0">
                <a:latin typeface="Angsana New" pitchFamily="18" charset="-34"/>
                <a:cs typeface="Angsana New" pitchFamily="18" charset="-34"/>
              </a:rPr>
              <a:pPr/>
              <a:t>36</a:t>
            </a:fld>
            <a:endParaRPr lang="th-TH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2" name="เครื่องหมายบั้ง 91"/>
          <p:cNvSpPr/>
          <p:nvPr/>
        </p:nvSpPr>
        <p:spPr>
          <a:xfrm>
            <a:off x="2816019" y="967731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3" name="เครื่องหมายบั้ง 92"/>
          <p:cNvSpPr/>
          <p:nvPr/>
        </p:nvSpPr>
        <p:spPr>
          <a:xfrm>
            <a:off x="3481734" y="967731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4" name="เครื่องหมายบั้ง 93"/>
          <p:cNvSpPr/>
          <p:nvPr/>
        </p:nvSpPr>
        <p:spPr>
          <a:xfrm>
            <a:off x="4147974" y="967731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5" name="เครื่องหมายบั้ง 94"/>
          <p:cNvSpPr/>
          <p:nvPr/>
        </p:nvSpPr>
        <p:spPr>
          <a:xfrm>
            <a:off x="4813688" y="967731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6" name="เครื่องหมายบั้ง 95"/>
          <p:cNvSpPr/>
          <p:nvPr/>
        </p:nvSpPr>
        <p:spPr>
          <a:xfrm>
            <a:off x="5479929" y="967731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97" name="กลุ่ม 96"/>
          <p:cNvGrpSpPr/>
          <p:nvPr/>
        </p:nvGrpSpPr>
        <p:grpSpPr>
          <a:xfrm>
            <a:off x="2771800" y="1055440"/>
            <a:ext cx="3672408" cy="701675"/>
            <a:chOff x="495920" y="3274283"/>
            <a:chExt cx="4797878" cy="701675"/>
          </a:xfrm>
        </p:grpSpPr>
        <p:sp>
          <p:nvSpPr>
            <p:cNvPr id="98" name="สี่เหลี่ยมผืนผ้า 97"/>
            <p:cNvSpPr/>
            <p:nvPr/>
          </p:nvSpPr>
          <p:spPr>
            <a:xfrm>
              <a:off x="495920" y="3274283"/>
              <a:ext cx="4797878" cy="701675"/>
            </a:xfrm>
            <a:prstGeom prst="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9" name="สี่เหลี่ยมผืนผ้า 98"/>
            <p:cNvSpPr/>
            <p:nvPr/>
          </p:nvSpPr>
          <p:spPr>
            <a:xfrm>
              <a:off x="495920" y="3274283"/>
              <a:ext cx="4797878" cy="7016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3200" kern="120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84318" y="1039739"/>
            <a:ext cx="3803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2. การวางแผนในการทำงาน</a:t>
            </a:r>
            <a:endParaRPr lang="th-TH" sz="3600" b="1" dirty="0"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86" name="ตัวเชื่อมต่อตรง 85"/>
          <p:cNvCxnSpPr/>
          <p:nvPr/>
        </p:nvCxnSpPr>
        <p:spPr>
          <a:xfrm flipV="1">
            <a:off x="3320208" y="2284999"/>
            <a:ext cx="277387" cy="1718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1" name="ตัวเชื่อมต่อตรง 100"/>
          <p:cNvCxnSpPr/>
          <p:nvPr/>
        </p:nvCxnSpPr>
        <p:spPr>
          <a:xfrm>
            <a:off x="7165699" y="3091539"/>
            <a:ext cx="239116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2" name="ตัวเชื่อมต่อตรง 101"/>
          <p:cNvCxnSpPr/>
          <p:nvPr/>
        </p:nvCxnSpPr>
        <p:spPr>
          <a:xfrm>
            <a:off x="6627404" y="4493220"/>
            <a:ext cx="270164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8" name="รูปภาพ 7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8" r="10327"/>
          <a:stretch/>
        </p:blipFill>
        <p:spPr>
          <a:xfrm>
            <a:off x="395536" y="2680142"/>
            <a:ext cx="1426285" cy="2104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6" name="ตัวเชื่อมต่อตรง 45"/>
          <p:cNvCxnSpPr/>
          <p:nvPr/>
        </p:nvCxnSpPr>
        <p:spPr>
          <a:xfrm flipH="1" flipV="1">
            <a:off x="1245426" y="4005065"/>
            <a:ext cx="917555" cy="1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87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5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500"/>
                            </p:stCondLst>
                            <p:childTnLst>
                              <p:par>
                                <p:cTn id="2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3000"/>
                            </p:stCondLst>
                            <p:childTnLst>
                              <p:par>
                                <p:cTn id="2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500"/>
                            </p:stCondLst>
                            <p:childTnLst>
                              <p:par>
                                <p:cTn id="2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4000"/>
                            </p:stCondLst>
                            <p:childTnLst>
                              <p:par>
                                <p:cTn id="2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4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3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9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2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5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6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6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0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8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1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4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0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6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9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2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79" grpId="1"/>
      <p:bldP spid="79" grpId="2"/>
      <p:bldP spid="13" grpId="0" animBg="1"/>
      <p:bldP spid="14" grpId="0"/>
      <p:bldP spid="14" grpId="1"/>
      <p:bldP spid="19" grpId="0"/>
      <p:bldP spid="19" grpId="1"/>
      <p:bldP spid="20" grpId="0"/>
      <p:bldP spid="20" grpId="1"/>
      <p:bldP spid="27" grpId="0"/>
      <p:bldP spid="27" grpId="1"/>
      <p:bldP spid="28" grpId="0"/>
      <p:bldP spid="28" grpId="1"/>
      <p:bldP spid="34" grpId="0"/>
      <p:bldP spid="34" grpId="1"/>
      <p:bldP spid="35" grpId="0"/>
      <p:bldP spid="35" grpId="1"/>
      <p:bldP spid="36" grpId="0"/>
      <p:bldP spid="36" grpId="1"/>
      <p:bldP spid="57" grpId="0"/>
      <p:bldP spid="57" grpId="1"/>
      <p:bldP spid="58" grpId="0"/>
      <p:bldP spid="66" grpId="0"/>
      <p:bldP spid="66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6" grpId="0"/>
      <p:bldP spid="76" grpId="1"/>
      <p:bldP spid="77" grpId="0"/>
      <p:bldP spid="2" grpId="0"/>
      <p:bldP spid="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เครื่องหมายบั้ง 69"/>
          <p:cNvSpPr/>
          <p:nvPr/>
        </p:nvSpPr>
        <p:spPr>
          <a:xfrm>
            <a:off x="35496" y="1124744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7560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37</a:t>
            </a:fld>
            <a:endParaRPr lang="th-TH" sz="14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ลูกศรขวา 4"/>
          <p:cNvSpPr/>
          <p:nvPr/>
        </p:nvSpPr>
        <p:spPr>
          <a:xfrm rot="4578415">
            <a:off x="1303959" y="2440054"/>
            <a:ext cx="1327656" cy="14510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035" tIns="26035" rIns="26035" bIns="26035" numCol="1" spcCol="1270" anchor="t" anchorCtr="0">
            <a:noAutofit/>
          </a:bodyPr>
          <a:lstStyle/>
          <a:p>
            <a:pPr marL="285750" lvl="1" indent="-285750" algn="l" defTabSz="1822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th-TH" sz="4100" kern="1200">
              <a:latin typeface="Angsana New" pitchFamily="18" charset="-34"/>
              <a:cs typeface="Angsana New" pitchFamily="18" charset="-34"/>
            </a:endParaRPr>
          </a:p>
          <a:p>
            <a:pPr marL="285750" lvl="1" indent="-285750" algn="l" defTabSz="1822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th-TH" sz="4100" kern="120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 rot="16200000">
            <a:off x="4156005" y="3341872"/>
            <a:ext cx="3640043" cy="41647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0" rIns="137160" bIns="30480" numCol="1" spcCol="1270" anchor="ctr" anchorCtr="0">
            <a:noAutofit/>
          </a:bodyPr>
          <a:lstStyle/>
          <a:p>
            <a:pPr lvl="0" algn="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h-TH" sz="2400" kern="120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วงรี 8"/>
          <p:cNvSpPr/>
          <p:nvPr/>
        </p:nvSpPr>
        <p:spPr>
          <a:xfrm>
            <a:off x="4687880" y="3691873"/>
            <a:ext cx="897675" cy="897675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h-TH" sz="2600" kern="120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5" name="กลุ่ม 14"/>
          <p:cNvGrpSpPr/>
          <p:nvPr/>
        </p:nvGrpSpPr>
        <p:grpSpPr>
          <a:xfrm>
            <a:off x="1399899" y="3301905"/>
            <a:ext cx="1094821" cy="625367"/>
            <a:chOff x="23659" y="69161"/>
            <a:chExt cx="1039018" cy="1484312"/>
          </a:xfrm>
          <a:scene3d>
            <a:camera prst="orthographicFront"/>
            <a:lightRig rig="flat" dir="t"/>
          </a:scene3d>
        </p:grpSpPr>
        <p:sp>
          <p:nvSpPr>
            <p:cNvPr id="16" name="เครื่องหมายบั้ง 15"/>
            <p:cNvSpPr/>
            <p:nvPr/>
          </p:nvSpPr>
          <p:spPr>
            <a:xfrm rot="5400000">
              <a:off x="-198988" y="291808"/>
              <a:ext cx="1484312" cy="1039018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เครื่องหมายบั้ง 4"/>
            <p:cNvSpPr/>
            <p:nvPr/>
          </p:nvSpPr>
          <p:spPr>
            <a:xfrm>
              <a:off x="23659" y="588670"/>
              <a:ext cx="1039018" cy="4452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5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21" name="กลุ่ม 20"/>
          <p:cNvGrpSpPr/>
          <p:nvPr/>
        </p:nvGrpSpPr>
        <p:grpSpPr>
          <a:xfrm>
            <a:off x="6240833" y="2506408"/>
            <a:ext cx="1233044" cy="636157"/>
            <a:chOff x="23659" y="1357825"/>
            <a:chExt cx="1039018" cy="1484312"/>
          </a:xfrm>
          <a:scene3d>
            <a:camera prst="orthographicFront"/>
            <a:lightRig rig="flat" dir="t"/>
          </a:scene3d>
        </p:grpSpPr>
        <p:sp>
          <p:nvSpPr>
            <p:cNvPr id="22" name="เครื่องหมายบั้ง 21"/>
            <p:cNvSpPr/>
            <p:nvPr/>
          </p:nvSpPr>
          <p:spPr>
            <a:xfrm rot="5400000">
              <a:off x="-198988" y="1580472"/>
              <a:ext cx="1484312" cy="1039018"/>
            </a:xfrm>
            <a:prstGeom prst="chevron">
              <a:avLst/>
            </a:prstGeom>
            <a:solidFill>
              <a:srgbClr val="65AA5F"/>
            </a:solidFill>
            <a:ln>
              <a:noFill/>
            </a:ln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5369458"/>
                <a:satOff val="-722"/>
                <a:lumOff val="7157"/>
                <a:alphaOff val="0"/>
              </a:schemeClr>
            </a:lnRef>
            <a:fillRef idx="3">
              <a:schemeClr val="accent5">
                <a:hueOff val="5369458"/>
                <a:satOff val="-722"/>
                <a:lumOff val="7157"/>
                <a:alphaOff val="0"/>
              </a:schemeClr>
            </a:fillRef>
            <a:effectRef idx="2">
              <a:schemeClr val="accent5">
                <a:hueOff val="5369458"/>
                <a:satOff val="-722"/>
                <a:lumOff val="71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เครื่องหมายบั้ง 8"/>
            <p:cNvSpPr/>
            <p:nvPr/>
          </p:nvSpPr>
          <p:spPr>
            <a:xfrm>
              <a:off x="23659" y="1877334"/>
              <a:ext cx="1039018" cy="445294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5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24" name="สี่เหลี่ยมผืนผ้ามุมมน 23"/>
          <p:cNvSpPr/>
          <p:nvPr/>
        </p:nvSpPr>
        <p:spPr>
          <a:xfrm rot="5400000">
            <a:off x="1545074" y="1534123"/>
            <a:ext cx="871184" cy="2594195"/>
          </a:xfrm>
          <a:prstGeom prst="roundRect">
            <a:avLst/>
          </a:prstGeom>
          <a:solidFill>
            <a:srgbClr val="BCE292"/>
          </a:solidFill>
          <a:ln>
            <a:noFill/>
          </a:ln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5">
              <a:hueOff val="5369458"/>
              <a:satOff val="-722"/>
              <a:lumOff val="715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เครื่องหมายบั้ง 12"/>
          <p:cNvSpPr/>
          <p:nvPr/>
        </p:nvSpPr>
        <p:spPr>
          <a:xfrm>
            <a:off x="2238746" y="4086031"/>
            <a:ext cx="1039018" cy="445294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875" tIns="15875" rIns="15875" bIns="15875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h-TH" sz="2500" kern="120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6" name="กลุ่ม 25"/>
          <p:cNvGrpSpPr/>
          <p:nvPr/>
        </p:nvGrpSpPr>
        <p:grpSpPr>
          <a:xfrm>
            <a:off x="5352736" y="1558389"/>
            <a:ext cx="4043800" cy="888718"/>
            <a:chOff x="1039018" y="2578510"/>
            <a:chExt cx="5009883" cy="964803"/>
          </a:xfrm>
          <a:scene3d>
            <a:camera prst="orthographicFront"/>
            <a:lightRig rig="flat" dir="t"/>
          </a:scene3d>
        </p:grpSpPr>
        <p:sp>
          <p:nvSpPr>
            <p:cNvPr id="27" name="สี่เหลี่ยมผืนผ้ามุมมน 26"/>
            <p:cNvSpPr/>
            <p:nvPr/>
          </p:nvSpPr>
          <p:spPr>
            <a:xfrm rot="5400000">
              <a:off x="2427216" y="1268444"/>
              <a:ext cx="964803" cy="358493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90000"/>
              </a:schemeClr>
            </a:solidFill>
            <a:ln>
              <a:noFill/>
            </a:ln>
            <a:sp3d extrusionH="12700" prstMaterial="plastic">
              <a:bevelT w="50800" h="50800"/>
            </a:sp3d>
          </p:spPr>
          <p:style>
            <a:lnRef idx="1">
              <a:schemeClr val="accent5">
                <a:hueOff val="10738916"/>
                <a:satOff val="-1444"/>
                <a:lumOff val="1431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มนมุมสี่เหลี่ยมผืนผ้าด้านเดียวกัน 14"/>
            <p:cNvSpPr/>
            <p:nvPr/>
          </p:nvSpPr>
          <p:spPr>
            <a:xfrm>
              <a:off x="1039018" y="2625605"/>
              <a:ext cx="5009883" cy="870607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th-TH" sz="2400" kern="1200">
                <a:latin typeface="Angsana New" pitchFamily="18" charset="-34"/>
                <a:cs typeface="Angsana New" pitchFamily="18" charset="-34"/>
              </a:endParaRP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th-TH" sz="24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35" name="สี่เหลี่ยมผืนผ้า 34"/>
          <p:cNvSpPr/>
          <p:nvPr/>
        </p:nvSpPr>
        <p:spPr>
          <a:xfrm>
            <a:off x="905692" y="2585643"/>
            <a:ext cx="21499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การเตรียมวัตถุดิบ</a:t>
            </a: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5583050" y="1702405"/>
            <a:ext cx="2470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วิธีประกอบเครื่องดื่ม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9" name="วงรี 38"/>
          <p:cNvSpPr/>
          <p:nvPr/>
        </p:nvSpPr>
        <p:spPr>
          <a:xfrm>
            <a:off x="269657" y="3927272"/>
            <a:ext cx="711450" cy="690309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0" name="วงรี 39"/>
          <p:cNvSpPr/>
          <p:nvPr/>
        </p:nvSpPr>
        <p:spPr>
          <a:xfrm>
            <a:off x="275021" y="4767141"/>
            <a:ext cx="711450" cy="690309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2331" y="3980038"/>
            <a:ext cx="524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1.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3528" y="4819907"/>
            <a:ext cx="524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</a:t>
            </a: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.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86471" y="4041593"/>
            <a:ext cx="3046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ล้างมะเขือเทศให้สะอาด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99592" y="488146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หั่นเป็นชิ้นพอประมาณ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8" name="เครื่องหมายบั้ง 57"/>
          <p:cNvSpPr/>
          <p:nvPr/>
        </p:nvSpPr>
        <p:spPr>
          <a:xfrm>
            <a:off x="683568" y="1124744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9" name="เครื่องหมายบั้ง 58"/>
          <p:cNvSpPr/>
          <p:nvPr/>
        </p:nvSpPr>
        <p:spPr>
          <a:xfrm>
            <a:off x="1349808" y="1124744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0" name="เครื่องหมายบั้ง 59"/>
          <p:cNvSpPr/>
          <p:nvPr/>
        </p:nvSpPr>
        <p:spPr>
          <a:xfrm>
            <a:off x="2015523" y="1124744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1" name="เครื่องหมายบั้ง 60"/>
          <p:cNvSpPr/>
          <p:nvPr/>
        </p:nvSpPr>
        <p:spPr>
          <a:xfrm>
            <a:off x="2681763" y="1124744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2" name="เครื่องหมายบั้ง 61"/>
          <p:cNvSpPr/>
          <p:nvPr/>
        </p:nvSpPr>
        <p:spPr>
          <a:xfrm>
            <a:off x="3347477" y="1124744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3" name="เครื่องหมายบั้ง 62"/>
          <p:cNvSpPr/>
          <p:nvPr/>
        </p:nvSpPr>
        <p:spPr>
          <a:xfrm>
            <a:off x="4013718" y="1124744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4" name="กลุ่ม 63"/>
          <p:cNvGrpSpPr/>
          <p:nvPr/>
        </p:nvGrpSpPr>
        <p:grpSpPr>
          <a:xfrm>
            <a:off x="428553" y="1212453"/>
            <a:ext cx="4404047" cy="701675"/>
            <a:chOff x="495920" y="3274283"/>
            <a:chExt cx="4797878" cy="701675"/>
          </a:xfrm>
        </p:grpSpPr>
        <p:sp>
          <p:nvSpPr>
            <p:cNvPr id="65" name="สี่เหลี่ยมผืนผ้า 64"/>
            <p:cNvSpPr/>
            <p:nvPr/>
          </p:nvSpPr>
          <p:spPr>
            <a:xfrm>
              <a:off x="495920" y="3274283"/>
              <a:ext cx="4797878" cy="701675"/>
            </a:xfrm>
            <a:prstGeom prst="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สี่เหลี่ยมผืนผ้า 65"/>
            <p:cNvSpPr/>
            <p:nvPr/>
          </p:nvSpPr>
          <p:spPr>
            <a:xfrm>
              <a:off x="495920" y="3274283"/>
              <a:ext cx="4797878" cy="7016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3200" kern="1200"/>
            </a:p>
          </p:txBody>
        </p:sp>
      </p:grpSp>
      <p:sp>
        <p:nvSpPr>
          <p:cNvPr id="34" name="สี่เหลี่ยมผืนผ้า 33"/>
          <p:cNvSpPr/>
          <p:nvPr/>
        </p:nvSpPr>
        <p:spPr>
          <a:xfrm>
            <a:off x="275022" y="1212453"/>
            <a:ext cx="4632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3. การปฏิบัติงานตามลำดับขั้นตอน</a:t>
            </a:r>
            <a:endParaRPr kumimoji="0" lang="th-TH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80" name="กลุ่ม 79"/>
          <p:cNvGrpSpPr/>
          <p:nvPr/>
        </p:nvGrpSpPr>
        <p:grpSpPr>
          <a:xfrm>
            <a:off x="5522265" y="3286581"/>
            <a:ext cx="2379563" cy="778774"/>
            <a:chOff x="-10504" y="2282850"/>
            <a:chExt cx="1794172" cy="627768"/>
          </a:xfrm>
        </p:grpSpPr>
        <p:sp>
          <p:nvSpPr>
            <p:cNvPr id="81" name="สี่เหลี่ยมผืนผ้ามุมมน 80"/>
            <p:cNvSpPr/>
            <p:nvPr/>
          </p:nvSpPr>
          <p:spPr>
            <a:xfrm>
              <a:off x="-10504" y="2282850"/>
              <a:ext cx="1794172" cy="549331"/>
            </a:xfrm>
            <a:prstGeom prst="roundRect">
              <a:avLst/>
            </a:pr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 w="10000" cap="flat" cmpd="sng" algn="ctr">
              <a:solidFill>
                <a:srgbClr val="9BBB59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cene3d>
              <a:camera prst="isometricTopDown" fov="0">
                <a:rot lat="0" lon="0" rev="0"/>
              </a:camera>
              <a:lightRig rig="balanced" dir="t">
                <a:rot lat="0" lon="0" rev="13800000"/>
              </a:lightRig>
            </a:scene3d>
            <a:sp3d extrusionH="12700" prstMaterial="plastic">
              <a:bevelT w="38100" h="25400" prst="softRound"/>
              <a:contourClr>
                <a:srgbClr val="9BBB59">
                  <a:hueOff val="0"/>
                  <a:satOff val="0"/>
                  <a:lumOff val="0"/>
                  <a:alphaOff val="0"/>
                </a:srgbClr>
              </a:contourClr>
            </a:sp3d>
          </p:spPr>
        </p:sp>
        <p:sp>
          <p:nvSpPr>
            <p:cNvPr id="82" name="สี่เหลี่ยมผืนผ้า 81"/>
            <p:cNvSpPr/>
            <p:nvPr/>
          </p:nvSpPr>
          <p:spPr>
            <a:xfrm>
              <a:off x="4120" y="2339409"/>
              <a:ext cx="1253201" cy="57120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18110" tIns="0" rIns="39370" bIns="0" numCol="1" spcCol="1270" anchor="ctr" anchorCtr="0">
              <a:noAutofit/>
            </a:bodyPr>
            <a:lstStyle/>
            <a:p>
              <a:pPr marL="0" marR="0" lvl="0" indent="0" algn="l" defTabSz="1377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1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83" name="วงรี 82"/>
          <p:cNvSpPr/>
          <p:nvPr/>
        </p:nvSpPr>
        <p:spPr>
          <a:xfrm>
            <a:off x="5076056" y="2926541"/>
            <a:ext cx="826058" cy="772662"/>
          </a:xfrm>
          <a:prstGeom prst="ellipse">
            <a:avLst/>
          </a:prstGeom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ln w="10000" cap="flat" cmpd="sng" algn="ctr">
            <a:solidFill>
              <a:srgbClr val="9BBB59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</p:sp>
      <p:grpSp>
        <p:nvGrpSpPr>
          <p:cNvPr id="84" name="กลุ่ม 83"/>
          <p:cNvGrpSpPr/>
          <p:nvPr/>
        </p:nvGrpSpPr>
        <p:grpSpPr>
          <a:xfrm>
            <a:off x="4768438" y="4232651"/>
            <a:ext cx="3984624" cy="1500605"/>
            <a:chOff x="2084808" y="2288128"/>
            <a:chExt cx="1779546" cy="622491"/>
          </a:xfrm>
        </p:grpSpPr>
        <p:sp>
          <p:nvSpPr>
            <p:cNvPr id="85" name="สี่เหลี่ยมผืนผ้ามุมมน 84"/>
            <p:cNvSpPr/>
            <p:nvPr/>
          </p:nvSpPr>
          <p:spPr>
            <a:xfrm>
              <a:off x="2084808" y="2288128"/>
              <a:ext cx="1779546" cy="499395"/>
            </a:xfrm>
            <a:prstGeom prst="roundRect">
              <a:avLst/>
            </a:prstGeom>
            <a:solidFill>
              <a:srgbClr val="9BBB59">
                <a:hueOff val="5625132"/>
                <a:satOff val="-8440"/>
                <a:lumOff val="-1373"/>
                <a:alphaOff val="0"/>
              </a:srgbClr>
            </a:solidFill>
            <a:ln w="10000" cap="flat" cmpd="sng" algn="ctr">
              <a:solidFill>
                <a:srgbClr val="9BBB59">
                  <a:hueOff val="5625132"/>
                  <a:satOff val="-8440"/>
                  <a:lumOff val="-1373"/>
                  <a:alphaOff val="0"/>
                </a:srgbClr>
              </a:solidFill>
              <a:prstDash val="solid"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cene3d>
              <a:camera prst="isometricTopDown" fov="0">
                <a:rot lat="0" lon="0" rev="0"/>
              </a:camera>
              <a:lightRig rig="balanced" dir="t">
                <a:rot lat="0" lon="0" rev="13800000"/>
              </a:lightRig>
            </a:scene3d>
            <a:sp3d extrusionH="12700" prstMaterial="plastic">
              <a:bevelT w="38100" h="25400" prst="softRound"/>
              <a:contourClr>
                <a:srgbClr val="9BBB59">
                  <a:hueOff val="5625132"/>
                  <a:satOff val="-8440"/>
                  <a:lumOff val="-1373"/>
                  <a:alphaOff val="0"/>
                </a:srgbClr>
              </a:contourClr>
            </a:sp3d>
          </p:spPr>
        </p:sp>
        <p:sp>
          <p:nvSpPr>
            <p:cNvPr id="86" name="สี่เหลี่ยมผืนผ้า 85"/>
            <p:cNvSpPr/>
            <p:nvPr/>
          </p:nvSpPr>
          <p:spPr>
            <a:xfrm>
              <a:off x="2084808" y="2339410"/>
              <a:ext cx="1253201" cy="57120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18110" tIns="0" rIns="39370" bIns="0" numCol="1" spcCol="1270" anchor="ctr" anchorCtr="0">
              <a:noAutofit/>
            </a:bodyPr>
            <a:lstStyle/>
            <a:p>
              <a:pPr marL="0" marR="0" lvl="0" indent="0" algn="l" defTabSz="1377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1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87" name="วงรี 86"/>
          <p:cNvSpPr/>
          <p:nvPr/>
        </p:nvSpPr>
        <p:spPr>
          <a:xfrm>
            <a:off x="4211960" y="3862645"/>
            <a:ext cx="818431" cy="775352"/>
          </a:xfrm>
          <a:prstGeom prst="ellipse">
            <a:avLst/>
          </a:prstGeom>
          <a:solidFill>
            <a:srgbClr val="9BBB59">
              <a:tint val="40000"/>
              <a:alpha val="90000"/>
              <a:hueOff val="5358425"/>
              <a:satOff val="-6896"/>
              <a:lumOff val="-537"/>
              <a:alphaOff val="0"/>
            </a:srgbClr>
          </a:solidFill>
          <a:ln w="10000" cap="flat" cmpd="sng" algn="ctr">
            <a:solidFill>
              <a:srgbClr val="9BBB59">
                <a:tint val="40000"/>
                <a:alpha val="90000"/>
                <a:hueOff val="5358425"/>
                <a:satOff val="-6896"/>
                <a:lumOff val="-537"/>
                <a:alphaOff val="0"/>
              </a:srgb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</p:sp>
      <p:sp>
        <p:nvSpPr>
          <p:cNvPr id="88" name="สี่เหลี่ยมผืนผ้ามุมมน 87"/>
          <p:cNvSpPr/>
          <p:nvPr/>
        </p:nvSpPr>
        <p:spPr>
          <a:xfrm>
            <a:off x="4475808" y="5653897"/>
            <a:ext cx="3912616" cy="655423"/>
          </a:xfrm>
          <a:prstGeom prst="roundRect">
            <a:avLst/>
          </a:prstGeom>
          <a:solidFill>
            <a:srgbClr val="FF99FF"/>
          </a:solidFill>
          <a:ln w="10000" cap="flat" cmpd="sng" algn="ctr">
            <a:noFill/>
            <a:prstDash val="solid"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rgbClr val="9BBB59">
                <a:hueOff val="11250264"/>
                <a:satOff val="-16880"/>
                <a:lumOff val="-2745"/>
                <a:alphaOff val="0"/>
              </a:srgbClr>
            </a:contourClr>
          </a:sp3d>
        </p:spPr>
      </p:sp>
      <p:sp>
        <p:nvSpPr>
          <p:cNvPr id="89" name="วงรี 88"/>
          <p:cNvSpPr/>
          <p:nvPr/>
        </p:nvSpPr>
        <p:spPr>
          <a:xfrm>
            <a:off x="3923928" y="5387143"/>
            <a:ext cx="810044" cy="778161"/>
          </a:xfrm>
          <a:prstGeom prst="ellipse">
            <a:avLst/>
          </a:prstGeom>
          <a:solidFill>
            <a:srgbClr val="FFCCFF">
              <a:alpha val="89804"/>
            </a:srgbClr>
          </a:solidFill>
          <a:ln w="10000" cap="flat" cmpd="sng" algn="ctr">
            <a:solidFill>
              <a:srgbClr val="9BBB59">
                <a:tint val="40000"/>
                <a:alpha val="90000"/>
                <a:hueOff val="10716850"/>
                <a:satOff val="-13793"/>
                <a:lumOff val="-1075"/>
                <a:alphaOff val="0"/>
              </a:srgb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</p:sp>
      <p:sp>
        <p:nvSpPr>
          <p:cNvPr id="91" name="TextBox 90"/>
          <p:cNvSpPr txBox="1"/>
          <p:nvPr/>
        </p:nvSpPr>
        <p:spPr>
          <a:xfrm>
            <a:off x="5279773" y="2989706"/>
            <a:ext cx="642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1.</a:t>
            </a:r>
            <a:endParaRPr kumimoji="0" lang="th-TH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439350" y="3944620"/>
            <a:ext cx="56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</a:t>
            </a:r>
            <a:r>
              <a:rPr kumimoji="0" lang="th-TH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.</a:t>
            </a:r>
            <a:endParaRPr kumimoji="0" lang="th-TH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155417" y="5456974"/>
            <a:ext cx="562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3</a:t>
            </a:r>
            <a:r>
              <a:rPr kumimoji="0" lang="th-TH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.</a:t>
            </a:r>
            <a:endParaRPr kumimoji="0" lang="th-TH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841435" y="3358589"/>
            <a:ext cx="1215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ทำน้ำเชื่อม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995486" y="4348261"/>
            <a:ext cx="4189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นำมะเขือเทศใส่เครื่องปั่น เติม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น้ำเชื่อม เกลือ น้ำต้มสุก และน้ำแข็ง</a:t>
            </a:r>
          </a:p>
          <a:p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737761" y="5719998"/>
            <a:ext cx="372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ปั่นให้ละเอียด ชิมรสชาติ เทใส่แก้ว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7" name="รูปภาพ 6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68" name="สี่เหลี่ยมผืนผ้า 67"/>
          <p:cNvSpPr/>
          <p:nvPr/>
        </p:nvSpPr>
        <p:spPr>
          <a:xfrm>
            <a:off x="107504" y="332656"/>
            <a:ext cx="6920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(น้ำมะเขือเทศ)</a:t>
            </a:r>
            <a:endParaRPr lang="th-TH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9" name="สี่เหลี่ยมผืนผ้า 68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3287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3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3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5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7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6" presetID="2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6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2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2" presetID="2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2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25" grpId="0"/>
      <p:bldP spid="35" grpId="0"/>
      <p:bldP spid="35" grpId="1"/>
      <p:bldP spid="36" grpId="0"/>
      <p:bldP spid="36" grpId="1"/>
      <p:bldP spid="39" grpId="0" animBg="1"/>
      <p:bldP spid="39" grpId="1" animBg="1"/>
      <p:bldP spid="40" grpId="0" animBg="1"/>
      <p:bldP spid="40" grpId="1" animBg="1"/>
      <p:bldP spid="41" grpId="0"/>
      <p:bldP spid="42" grpId="0"/>
      <p:bldP spid="43" grpId="0"/>
      <p:bldP spid="43" grpId="1"/>
      <p:bldP spid="44" grpId="0"/>
      <p:bldP spid="44" grpId="1"/>
      <p:bldP spid="34" grpId="0"/>
      <p:bldP spid="34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68" grpId="0"/>
      <p:bldP spid="68" grpId="1"/>
      <p:bldP spid="68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grpSp>
        <p:nvGrpSpPr>
          <p:cNvPr id="31" name="กลุ่ม 30"/>
          <p:cNvGrpSpPr/>
          <p:nvPr/>
        </p:nvGrpSpPr>
        <p:grpSpPr>
          <a:xfrm>
            <a:off x="1475656" y="2639322"/>
            <a:ext cx="6106203" cy="3814014"/>
            <a:chOff x="1524000" y="1606608"/>
            <a:chExt cx="5900846" cy="3644783"/>
          </a:xfrm>
        </p:grpSpPr>
        <p:grpSp>
          <p:nvGrpSpPr>
            <p:cNvPr id="32" name="กลุ่ม 31"/>
            <p:cNvGrpSpPr/>
            <p:nvPr/>
          </p:nvGrpSpPr>
          <p:grpSpPr>
            <a:xfrm>
              <a:off x="2673704" y="1663763"/>
              <a:ext cx="3620718" cy="3277748"/>
              <a:chOff x="1149704" y="266763"/>
              <a:chExt cx="3620718" cy="3277748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50" name="วงรี 49"/>
              <p:cNvSpPr/>
              <p:nvPr/>
            </p:nvSpPr>
            <p:spPr>
              <a:xfrm>
                <a:off x="1149704" y="266763"/>
                <a:ext cx="3620718" cy="3277748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1" name="วงรี 4"/>
              <p:cNvSpPr/>
              <p:nvPr/>
            </p:nvSpPr>
            <p:spPr>
              <a:xfrm>
                <a:off x="1629730" y="746778"/>
                <a:ext cx="2317769" cy="231771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09550" tIns="209550" rIns="209550" bIns="209550" numCol="1" spcCol="1270" anchor="ctr" anchorCtr="0">
                <a:noAutofit/>
              </a:bodyPr>
              <a:lstStyle/>
              <a:p>
                <a:pPr lvl="0" algn="ctr" defTabSz="2444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5500" kern="1200"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sp>
          <p:nvSpPr>
            <p:cNvPr id="33" name="วงรี 32"/>
            <p:cNvSpPr/>
            <p:nvPr/>
          </p:nvSpPr>
          <p:spPr>
            <a:xfrm>
              <a:off x="5127150" y="1606608"/>
              <a:ext cx="364540" cy="364534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วงรี 33"/>
            <p:cNvSpPr/>
            <p:nvPr/>
          </p:nvSpPr>
          <p:spPr>
            <a:xfrm>
              <a:off x="3680764" y="4697978"/>
              <a:ext cx="263956" cy="264211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894910"/>
                <a:satOff val="-120"/>
                <a:lumOff val="1193"/>
                <a:alphaOff val="0"/>
              </a:schemeClr>
            </a:fillRef>
            <a:effectRef idx="2">
              <a:schemeClr val="accent5">
                <a:hueOff val="894910"/>
                <a:satOff val="-120"/>
                <a:lumOff val="119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วงรี 34"/>
            <p:cNvSpPr/>
            <p:nvPr/>
          </p:nvSpPr>
          <p:spPr>
            <a:xfrm>
              <a:off x="6353173" y="2508716"/>
              <a:ext cx="263956" cy="264211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1789819"/>
                <a:satOff val="-241"/>
                <a:lumOff val="2386"/>
                <a:alphaOff val="0"/>
              </a:schemeClr>
            </a:fillRef>
            <a:effectRef idx="2">
              <a:schemeClr val="accent5">
                <a:hueOff val="1789819"/>
                <a:satOff val="-241"/>
                <a:lumOff val="23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วงรี 35"/>
            <p:cNvSpPr/>
            <p:nvPr/>
          </p:nvSpPr>
          <p:spPr>
            <a:xfrm>
              <a:off x="5177895" y="4886857"/>
              <a:ext cx="364540" cy="364534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2684729"/>
                <a:satOff val="-361"/>
                <a:lumOff val="3578"/>
                <a:alphaOff val="0"/>
              </a:schemeClr>
            </a:fillRef>
            <a:effectRef idx="2">
              <a:schemeClr val="accent5">
                <a:hueOff val="2684729"/>
                <a:satOff val="-361"/>
                <a:lumOff val="357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วงรี 36"/>
            <p:cNvSpPr/>
            <p:nvPr/>
          </p:nvSpPr>
          <p:spPr>
            <a:xfrm>
              <a:off x="5672247" y="2032510"/>
              <a:ext cx="263956" cy="264211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3579639"/>
                <a:satOff val="-481"/>
                <a:lumOff val="4771"/>
                <a:alphaOff val="0"/>
              </a:schemeClr>
            </a:fillRef>
            <a:effectRef idx="2">
              <a:schemeClr val="accent5">
                <a:hueOff val="3579639"/>
                <a:satOff val="-481"/>
                <a:lumOff val="47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วงรี 37"/>
            <p:cNvSpPr/>
            <p:nvPr/>
          </p:nvSpPr>
          <p:spPr>
            <a:xfrm>
              <a:off x="2733141" y="4324924"/>
              <a:ext cx="263956" cy="264211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4474548"/>
                <a:satOff val="-602"/>
                <a:lumOff val="5964"/>
                <a:alphaOff val="0"/>
              </a:schemeClr>
            </a:fillRef>
            <a:effectRef idx="2">
              <a:schemeClr val="accent5">
                <a:hueOff val="4474548"/>
                <a:satOff val="-602"/>
                <a:lumOff val="5964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39" name="กลุ่ม 38"/>
            <p:cNvGrpSpPr/>
            <p:nvPr/>
          </p:nvGrpSpPr>
          <p:grpSpPr>
            <a:xfrm>
              <a:off x="1844730" y="2361966"/>
              <a:ext cx="1124776" cy="1030469"/>
              <a:chOff x="320730" y="964966"/>
              <a:chExt cx="1124776" cy="1030469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48" name="วงรี 47"/>
              <p:cNvSpPr/>
              <p:nvPr/>
            </p:nvSpPr>
            <p:spPr>
              <a:xfrm>
                <a:off x="653973" y="964966"/>
                <a:ext cx="791533" cy="821921"/>
              </a:xfrm>
              <a:prstGeom prst="ellipse">
                <a:avLst/>
              </a:prstGeom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5369458"/>
                  <a:satOff val="-722"/>
                  <a:lumOff val="7157"/>
                  <a:alphaOff val="0"/>
                </a:schemeClr>
              </a:fillRef>
              <a:effectRef idx="2">
                <a:schemeClr val="accent5">
                  <a:hueOff val="5369458"/>
                  <a:satOff val="-722"/>
                  <a:lumOff val="715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9" name="วงรี 12"/>
              <p:cNvSpPr/>
              <p:nvPr/>
            </p:nvSpPr>
            <p:spPr>
              <a:xfrm>
                <a:off x="320730" y="1053456"/>
                <a:ext cx="942279" cy="94197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3820" tIns="83820" rIns="83820" bIns="8382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2200" kern="1200"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sp>
          <p:nvSpPr>
            <p:cNvPr id="40" name="วงรี 39"/>
            <p:cNvSpPr/>
            <p:nvPr/>
          </p:nvSpPr>
          <p:spPr>
            <a:xfrm>
              <a:off x="3498875" y="1701097"/>
              <a:ext cx="364540" cy="364534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6264368"/>
                <a:satOff val="-842"/>
                <a:lumOff val="8349"/>
                <a:alphaOff val="0"/>
              </a:schemeClr>
            </a:fillRef>
            <a:effectRef idx="2">
              <a:schemeClr val="accent5">
                <a:hueOff val="6264368"/>
                <a:satOff val="-842"/>
                <a:lumOff val="83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วงรี 40"/>
            <p:cNvSpPr/>
            <p:nvPr/>
          </p:nvSpPr>
          <p:spPr>
            <a:xfrm>
              <a:off x="1913815" y="3642894"/>
              <a:ext cx="658977" cy="658995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7159277"/>
                <a:satOff val="-963"/>
                <a:lumOff val="9542"/>
                <a:alphaOff val="0"/>
              </a:schemeClr>
            </a:fillRef>
            <a:effectRef idx="2">
              <a:schemeClr val="accent5">
                <a:hueOff val="7159277"/>
                <a:satOff val="-963"/>
                <a:lumOff val="9542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42" name="กลุ่ม 41"/>
            <p:cNvGrpSpPr/>
            <p:nvPr/>
          </p:nvGrpSpPr>
          <p:grpSpPr>
            <a:xfrm>
              <a:off x="6482567" y="1823625"/>
              <a:ext cx="942279" cy="941979"/>
              <a:chOff x="4958567" y="426625"/>
              <a:chExt cx="942279" cy="941979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46" name="วงรี 45"/>
              <p:cNvSpPr/>
              <p:nvPr/>
            </p:nvSpPr>
            <p:spPr>
              <a:xfrm>
                <a:off x="5234553" y="734835"/>
                <a:ext cx="666293" cy="598728"/>
              </a:xfrm>
              <a:prstGeom prst="ellipse">
                <a:avLst/>
              </a:prstGeom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8054187"/>
                  <a:satOff val="-1083"/>
                  <a:lumOff val="10735"/>
                  <a:alphaOff val="0"/>
                </a:schemeClr>
              </a:fillRef>
              <a:effectRef idx="2">
                <a:schemeClr val="accent5">
                  <a:hueOff val="8054187"/>
                  <a:satOff val="-1083"/>
                  <a:lumOff val="1073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7" name="วงรี 16"/>
              <p:cNvSpPr/>
              <p:nvPr/>
            </p:nvSpPr>
            <p:spPr>
              <a:xfrm>
                <a:off x="4958567" y="426625"/>
                <a:ext cx="942279" cy="94197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3820" tIns="83820" rIns="83820" bIns="8382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2200" kern="1200"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sp>
          <p:nvSpPr>
            <p:cNvPr id="43" name="วงรี 42"/>
            <p:cNvSpPr/>
            <p:nvPr/>
          </p:nvSpPr>
          <p:spPr>
            <a:xfrm>
              <a:off x="6485151" y="3813695"/>
              <a:ext cx="364540" cy="364534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8949097"/>
                <a:satOff val="-1203"/>
                <a:lumOff val="11928"/>
                <a:alphaOff val="0"/>
              </a:schemeClr>
            </a:fillRef>
            <a:effectRef idx="2">
              <a:schemeClr val="accent5">
                <a:hueOff val="8949097"/>
                <a:satOff val="-1203"/>
                <a:lumOff val="119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วงรี 43"/>
            <p:cNvSpPr/>
            <p:nvPr/>
          </p:nvSpPr>
          <p:spPr>
            <a:xfrm>
              <a:off x="1524000" y="4762308"/>
              <a:ext cx="263956" cy="264211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9844006"/>
                <a:satOff val="-1324"/>
                <a:lumOff val="13120"/>
                <a:alphaOff val="0"/>
              </a:schemeClr>
            </a:fillRef>
            <a:effectRef idx="2">
              <a:schemeClr val="accent5">
                <a:hueOff val="9844006"/>
                <a:satOff val="-1324"/>
                <a:lumOff val="1312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วงรี 44"/>
            <p:cNvSpPr/>
            <p:nvPr/>
          </p:nvSpPr>
          <p:spPr>
            <a:xfrm>
              <a:off x="5775502" y="4691086"/>
              <a:ext cx="263956" cy="264211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10738916"/>
                <a:satOff val="-1444"/>
                <a:lumOff val="14313"/>
                <a:alphaOff val="0"/>
              </a:schemeClr>
            </a:fillRef>
            <a:effectRef idx="2">
              <a:schemeClr val="accent5">
                <a:hueOff val="10738916"/>
                <a:satOff val="-1444"/>
                <a:lumOff val="14313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55" name="ลูกศรลง 54"/>
          <p:cNvSpPr/>
          <p:nvPr/>
        </p:nvSpPr>
        <p:spPr>
          <a:xfrm>
            <a:off x="4208365" y="2264121"/>
            <a:ext cx="763328" cy="64807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148061" y="3055600"/>
            <a:ext cx="29361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 เป็นการตรวจสอบผล</a:t>
            </a:r>
          </a:p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การทำน้ำมะเขือเทศโดยชิม</a:t>
            </a:r>
          </a:p>
          <a:p>
            <a:r>
              <a:rPr lang="th-TH" dirty="0">
                <a:latin typeface="Angsana New" pitchFamily="18" charset="-34"/>
                <a:cs typeface="Angsana New" pitchFamily="18" charset="-34"/>
              </a:rPr>
              <a:t>รสชาติว่ากลม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กล่อมหรือไม่ </a:t>
            </a:r>
          </a:p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ถ้าต้องการให้น้ำมะเขือเทศ</a:t>
            </a:r>
          </a:p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มีความเข้มข้นมากขึ้น </a:t>
            </a:r>
          </a:p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ควรใส่มะเขือเทศเพิ่มลงไป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6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38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8" name="เครื่องหมายบั้ง 57"/>
          <p:cNvSpPr/>
          <p:nvPr/>
        </p:nvSpPr>
        <p:spPr>
          <a:xfrm>
            <a:off x="2293795" y="1255763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9" name="เครื่องหมายบั้ง 58"/>
          <p:cNvSpPr/>
          <p:nvPr/>
        </p:nvSpPr>
        <p:spPr>
          <a:xfrm>
            <a:off x="2960035" y="1255763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0" name="เครื่องหมายบั้ง 59"/>
          <p:cNvSpPr/>
          <p:nvPr/>
        </p:nvSpPr>
        <p:spPr>
          <a:xfrm>
            <a:off x="3625750" y="1255763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1" name="เครื่องหมายบั้ง 60"/>
          <p:cNvSpPr/>
          <p:nvPr/>
        </p:nvSpPr>
        <p:spPr>
          <a:xfrm>
            <a:off x="4291990" y="1255763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2" name="เครื่องหมายบั้ง 61"/>
          <p:cNvSpPr/>
          <p:nvPr/>
        </p:nvSpPr>
        <p:spPr>
          <a:xfrm>
            <a:off x="4957704" y="1255763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3" name="เครื่องหมายบั้ง 62"/>
          <p:cNvSpPr/>
          <p:nvPr/>
        </p:nvSpPr>
        <p:spPr>
          <a:xfrm>
            <a:off x="5623945" y="1255763"/>
            <a:ext cx="1108295" cy="877093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4" name="กลุ่ม 63"/>
          <p:cNvGrpSpPr/>
          <p:nvPr/>
        </p:nvGrpSpPr>
        <p:grpSpPr>
          <a:xfrm>
            <a:off x="2736375" y="1343472"/>
            <a:ext cx="3689583" cy="701675"/>
            <a:chOff x="495920" y="3274283"/>
            <a:chExt cx="4797878" cy="701675"/>
          </a:xfrm>
        </p:grpSpPr>
        <p:sp>
          <p:nvSpPr>
            <p:cNvPr id="65" name="สี่เหลี่ยมผืนผ้า 64"/>
            <p:cNvSpPr/>
            <p:nvPr/>
          </p:nvSpPr>
          <p:spPr>
            <a:xfrm>
              <a:off x="495920" y="3274283"/>
              <a:ext cx="4797878" cy="701675"/>
            </a:xfrm>
            <a:prstGeom prst="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สี่เหลี่ยมผืนผ้า 65"/>
            <p:cNvSpPr/>
            <p:nvPr/>
          </p:nvSpPr>
          <p:spPr>
            <a:xfrm>
              <a:off x="495920" y="3274283"/>
              <a:ext cx="4797878" cy="7016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3200" kern="1200"/>
            </a:p>
          </p:txBody>
        </p:sp>
      </p:grpSp>
      <p:sp>
        <p:nvSpPr>
          <p:cNvPr id="2" name="สี่เหลี่ยมผืนผ้า 1"/>
          <p:cNvSpPr/>
          <p:nvPr/>
        </p:nvSpPr>
        <p:spPr>
          <a:xfrm>
            <a:off x="2771800" y="1343472"/>
            <a:ext cx="36487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4. การ</a:t>
            </a:r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ประเมินผลการทำงาน</a:t>
            </a:r>
          </a:p>
        </p:txBody>
      </p:sp>
      <p:sp>
        <p:nvSpPr>
          <p:cNvPr id="53" name="สี่เหลี่ยมผืนผ้า 52"/>
          <p:cNvSpPr/>
          <p:nvPr/>
        </p:nvSpPr>
        <p:spPr>
          <a:xfrm>
            <a:off x="107504" y="332656"/>
            <a:ext cx="6920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(น้ำมะเขือเทศ)</a:t>
            </a:r>
            <a:endParaRPr lang="th-TH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4" name="สี่เหลี่ยมผืนผ้า 53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57" name="รูปภาพ 5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" y="5629232"/>
            <a:ext cx="1395984" cy="89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3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/>
      <p:bldP spid="56" grpId="1"/>
      <p:bldP spid="2" grpId="0"/>
      <p:bldP spid="2" grpId="1"/>
      <p:bldP spid="53" grpId="0"/>
      <p:bldP spid="53" grpId="1"/>
      <p:bldP spid="53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ข้าวหลามตัด 24"/>
          <p:cNvSpPr/>
          <p:nvPr/>
        </p:nvSpPr>
        <p:spPr>
          <a:xfrm rot="9592419">
            <a:off x="216641" y="3959458"/>
            <a:ext cx="876409" cy="598387"/>
          </a:xfrm>
          <a:prstGeom prst="diamond">
            <a:avLst/>
          </a:prstGeom>
          <a:solidFill>
            <a:srgbClr val="FF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ข้าวหลามตัด 25"/>
          <p:cNvSpPr/>
          <p:nvPr/>
        </p:nvSpPr>
        <p:spPr>
          <a:xfrm rot="17938112">
            <a:off x="235311" y="3299560"/>
            <a:ext cx="518128" cy="1012166"/>
          </a:xfrm>
          <a:prstGeom prst="diamond">
            <a:avLst/>
          </a:prstGeom>
          <a:solidFill>
            <a:srgbClr val="FF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ข้าวหลามตัด 26"/>
          <p:cNvSpPr/>
          <p:nvPr/>
        </p:nvSpPr>
        <p:spPr>
          <a:xfrm rot="2014904">
            <a:off x="434887" y="3245025"/>
            <a:ext cx="876406" cy="598387"/>
          </a:xfrm>
          <a:prstGeom prst="diamond">
            <a:avLst/>
          </a:prstGeom>
          <a:solidFill>
            <a:srgbClr val="FF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58" name="สี่เหลี่ยมผืนผ้ามุมมน 57"/>
          <p:cNvSpPr/>
          <p:nvPr/>
        </p:nvSpPr>
        <p:spPr>
          <a:xfrm>
            <a:off x="3567818" y="1628800"/>
            <a:ext cx="5536979" cy="2407058"/>
          </a:xfrm>
          <a:prstGeom prst="roundRect">
            <a:avLst/>
          </a:prstGeom>
          <a:solidFill>
            <a:srgbClr val="FF99FF">
              <a:alpha val="25882"/>
            </a:srgbClr>
          </a:solidFill>
          <a:ln w="19050" cap="flat" cmpd="sng" algn="ctr">
            <a:noFill/>
            <a:prstDash val="solid"/>
          </a:ln>
          <a:effectLst>
            <a:softEdge rad="127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</a:endParaRPr>
          </a:p>
        </p:txBody>
      </p:sp>
      <p:sp>
        <p:nvSpPr>
          <p:cNvPr id="59" name="สี่เหลี่ยมผืนผ้ามุมมน 58"/>
          <p:cNvSpPr/>
          <p:nvPr/>
        </p:nvSpPr>
        <p:spPr>
          <a:xfrm>
            <a:off x="3538563" y="4145748"/>
            <a:ext cx="4820605" cy="2307588"/>
          </a:xfrm>
          <a:prstGeom prst="roundRect">
            <a:avLst/>
          </a:prstGeom>
          <a:solidFill>
            <a:srgbClr val="FED176">
              <a:alpha val="37647"/>
            </a:srgbClr>
          </a:solidFill>
          <a:ln w="19050" cap="flat" cmpd="sng" algn="ctr">
            <a:noFill/>
            <a:prstDash val="solid"/>
          </a:ln>
          <a:effectLst>
            <a:softEdge rad="127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</a:endParaRPr>
          </a:p>
        </p:txBody>
      </p:sp>
      <p:grpSp>
        <p:nvGrpSpPr>
          <p:cNvPr id="60" name="กลุ่ม 59"/>
          <p:cNvGrpSpPr/>
          <p:nvPr/>
        </p:nvGrpSpPr>
        <p:grpSpPr>
          <a:xfrm>
            <a:off x="975303" y="1060045"/>
            <a:ext cx="4316777" cy="696662"/>
            <a:chOff x="41821" y="332656"/>
            <a:chExt cx="3796232" cy="696662"/>
          </a:xfrm>
          <a:solidFill>
            <a:srgbClr val="00B050"/>
          </a:solidFill>
        </p:grpSpPr>
        <p:sp>
          <p:nvSpPr>
            <p:cNvPr id="61" name="สี่เหลี่ยมผืนผ้ามุมมน 60"/>
            <p:cNvSpPr/>
            <p:nvPr/>
          </p:nvSpPr>
          <p:spPr>
            <a:xfrm>
              <a:off x="251519" y="332656"/>
              <a:ext cx="3384377" cy="659281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สี่เหลี่ยมผืนผ้า 61"/>
            <p:cNvSpPr/>
            <p:nvPr/>
          </p:nvSpPr>
          <p:spPr>
            <a:xfrm>
              <a:off x="41821" y="382987"/>
              <a:ext cx="3796232" cy="64633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>
              <a:spAutoFit/>
            </a:bodyPr>
            <a:lstStyle/>
            <a:p>
              <a:pPr lvl="0" algn="ctr"/>
              <a:r>
                <a:rPr lang="th-TH" sz="3600" b="1" dirty="0">
                  <a:solidFill>
                    <a:schemeClr val="bg1"/>
                  </a:solidFill>
                </a:rPr>
                <a:t>การ</a:t>
              </a:r>
              <a:r>
                <a:rPr lang="th-TH" sz="3600" b="1" dirty="0" smtClean="0">
                  <a:solidFill>
                    <a:schemeClr val="bg1"/>
                  </a:solidFill>
                </a:rPr>
                <a:t>ทำน้ำผักและผลไม้รวม</a:t>
              </a:r>
              <a:endParaRPr lang="th-TH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3" name="วงกลม 8"/>
          <p:cNvSpPr/>
          <p:nvPr/>
        </p:nvSpPr>
        <p:spPr>
          <a:xfrm rot="14360798">
            <a:off x="4700672" y="4443721"/>
            <a:ext cx="1158240" cy="1137920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9370" tIns="39370" rIns="39370" bIns="39370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h-TH" sz="3100" kern="1200"/>
          </a:p>
        </p:txBody>
      </p:sp>
      <p:grpSp>
        <p:nvGrpSpPr>
          <p:cNvPr id="64" name="กลุ่ม 63"/>
          <p:cNvGrpSpPr/>
          <p:nvPr/>
        </p:nvGrpSpPr>
        <p:grpSpPr>
          <a:xfrm>
            <a:off x="611560" y="3398849"/>
            <a:ext cx="2553904" cy="1198274"/>
            <a:chOff x="905641" y="2900704"/>
            <a:chExt cx="2553904" cy="1412610"/>
          </a:xfrm>
          <a:solidFill>
            <a:srgbClr val="FF99FF"/>
          </a:solidFill>
        </p:grpSpPr>
        <p:sp>
          <p:nvSpPr>
            <p:cNvPr id="70" name="วงรี 69"/>
            <p:cNvSpPr/>
            <p:nvPr/>
          </p:nvSpPr>
          <p:spPr>
            <a:xfrm>
              <a:off x="905641" y="2900704"/>
              <a:ext cx="2541096" cy="1412610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สี่เหลี่ยมผืนผ้า 65"/>
            <p:cNvSpPr/>
            <p:nvPr/>
          </p:nvSpPr>
          <p:spPr>
            <a:xfrm>
              <a:off x="905641" y="3326835"/>
              <a:ext cx="2553904" cy="7129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1422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1. การ</a:t>
              </a:r>
              <a:r>
                <a:rPr kumimoji="0" lang="th-TH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วิเคราะห์งาน</a:t>
              </a:r>
            </a:p>
          </p:txBody>
        </p:sp>
      </p:grpSp>
      <p:sp>
        <p:nvSpPr>
          <p:cNvPr id="71" name="สี่เหลี่ยมผืนผ้า 70"/>
          <p:cNvSpPr/>
          <p:nvPr/>
        </p:nvSpPr>
        <p:spPr>
          <a:xfrm>
            <a:off x="5795105" y="1721870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ลักษณะงาน 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052676" y="2117174"/>
            <a:ext cx="48527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การทำน้ำผักและผลไม้รวม</a:t>
            </a:r>
            <a:r>
              <a:rPr lang="th-TH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ต้อง</a:t>
            </a:r>
            <a:r>
              <a:rPr lang="th-TH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ศึกษา</a:t>
            </a:r>
            <a:r>
              <a:rPr lang="th-TH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เกี่ยวกับวิธีการประกอบเครื่องดื่ม การ</a:t>
            </a:r>
            <a:r>
              <a:rPr lang="th-TH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จัดเตรียมวัตถุดิบ ภาชนะ </a:t>
            </a:r>
            <a:r>
              <a:rPr lang="th-TH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และ</a:t>
            </a:r>
            <a:r>
              <a:rPr lang="th-TH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เครื่องใช้ ซึ่งจะใช้</a:t>
            </a:r>
            <a:r>
              <a:rPr lang="th-TH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เวลาใน</a:t>
            </a:r>
            <a:r>
              <a:rPr lang="th-TH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ngsana New" pitchFamily="18" charset="-34"/>
                <a:cs typeface="Angsana New" pitchFamily="18" charset="-34"/>
              </a:rPr>
              <a:t>การปฏิบัติงานประมาณ 20 นาที</a:t>
            </a:r>
          </a:p>
        </p:txBody>
      </p:sp>
      <p:sp>
        <p:nvSpPr>
          <p:cNvPr id="73" name="สี่เหลี่ยมผืนผ้า 72"/>
          <p:cNvSpPr/>
          <p:nvPr/>
        </p:nvSpPr>
        <p:spPr>
          <a:xfrm>
            <a:off x="4152218" y="4436694"/>
            <a:ext cx="3429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คุณสมบัติของผู้</a:t>
            </a:r>
            <a:r>
              <a:rPr kumimoji="0" lang="th-TH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ประกอบเครื่องดื่ม</a:t>
            </a:r>
            <a:endParaRPr kumimoji="0" lang="th-TH" b="1" i="1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052676" y="4924787"/>
            <a:ext cx="41197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ควรมีทักษะในการประกอบเครื่องดื่ม  มีสุขอนามัยที่ดี สามารถตัดสินใจ         และแก้ปัญหาต่าง ๆ ได้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5" name="เครื่องหมายบั้ง 74"/>
          <p:cNvSpPr/>
          <p:nvPr/>
        </p:nvSpPr>
        <p:spPr>
          <a:xfrm rot="11000676">
            <a:off x="3355542" y="1764332"/>
            <a:ext cx="804148" cy="2356335"/>
          </a:xfrm>
          <a:prstGeom prst="chevron">
            <a:avLst>
              <a:gd name="adj" fmla="val 62310"/>
            </a:avLst>
          </a:prstGeom>
          <a:solidFill>
            <a:srgbClr val="BCE292"/>
          </a:solidFill>
          <a:ln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rgbClr val="4BACC6">
                <a:hueOff val="0"/>
                <a:satOff val="0"/>
                <a:lumOff val="0"/>
                <a:alphaOff val="0"/>
              </a:srgbClr>
            </a:contourClr>
          </a:sp3d>
        </p:spPr>
      </p:sp>
      <p:sp>
        <p:nvSpPr>
          <p:cNvPr id="76" name="เครื่องหมายบั้ง 75"/>
          <p:cNvSpPr/>
          <p:nvPr/>
        </p:nvSpPr>
        <p:spPr>
          <a:xfrm rot="10800000">
            <a:off x="3287491" y="4125175"/>
            <a:ext cx="804148" cy="2328160"/>
          </a:xfrm>
          <a:prstGeom prst="chevron">
            <a:avLst>
              <a:gd name="adj" fmla="val 62310"/>
            </a:avLst>
          </a:prstGeom>
          <a:solidFill>
            <a:srgbClr val="4BACC6">
              <a:hueOff val="-9933876"/>
              <a:satOff val="39811"/>
              <a:lumOff val="8628"/>
              <a:alphaOff val="0"/>
            </a:srgbClr>
          </a:solidFill>
          <a:ln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rgbClr val="4BACC6">
                <a:hueOff val="-9933876"/>
                <a:satOff val="39811"/>
                <a:lumOff val="8628"/>
                <a:alphaOff val="0"/>
              </a:srgbClr>
            </a:contourClr>
          </a:sp3d>
        </p:spPr>
      </p:sp>
      <p:sp>
        <p:nvSpPr>
          <p:cNvPr id="77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39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4" name="เครื่องหมายบั้ง 23"/>
          <p:cNvSpPr/>
          <p:nvPr/>
        </p:nvSpPr>
        <p:spPr>
          <a:xfrm>
            <a:off x="759279" y="1052736"/>
            <a:ext cx="432048" cy="659281"/>
          </a:xfrm>
          <a:prstGeom prst="chevron">
            <a:avLst>
              <a:gd name="adj" fmla="val 67637"/>
            </a:avLst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29" name="สี่เหลี่ยมผืนผ้า 28"/>
          <p:cNvSpPr/>
          <p:nvPr/>
        </p:nvSpPr>
        <p:spPr>
          <a:xfrm>
            <a:off x="131798" y="332656"/>
            <a:ext cx="78245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(น้ำผักและผลไม้รวม)</a:t>
            </a:r>
            <a:endParaRPr lang="th-TH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258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6" presetClass="emph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mph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mph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mph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mph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mph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mph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mph" presetSubtype="0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16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58" grpId="0" animBg="1"/>
      <p:bldP spid="58" grpId="1" animBg="1"/>
      <p:bldP spid="59" grpId="0" animBg="1"/>
      <p:bldP spid="59" grpId="1" animBg="1"/>
      <p:bldP spid="63" grpId="0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24" grpId="0" animBg="1"/>
      <p:bldP spid="24" grpId="1" animBg="1"/>
      <p:bldP spid="29" grpId="0"/>
      <p:bldP spid="29" grpId="1"/>
      <p:bldP spid="2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91680" y="836712"/>
            <a:ext cx="5120360" cy="1191816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th-TH" sz="3200" b="1" dirty="0" smtClean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Oval 9"/>
          <p:cNvSpPr/>
          <p:nvPr/>
        </p:nvSpPr>
        <p:spPr>
          <a:xfrm>
            <a:off x="1331640" y="1191801"/>
            <a:ext cx="576064" cy="635251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2.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 ถูกต้อง เพราะผลไม้สด ใหม่ และ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สะอาดเป็น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ผลไม้ที่มีวิตามินสูงและรสชาติดี แต่ถ้าเก็บผลไม้ไว้หลายวันจะทำให้คุณค่าอาหารลดลงและรสชาติเปลี่ยนแปลง ดังนั้น การประกอบน้ำผลไม้โดยใช้ผลไม้สด ใหม่ และสะอาดจึงเป็นวิธีการที่ช่วยให้ได้คุณค่าอาหารสูงและมีรสชาติ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ดี</a:t>
            </a:r>
            <a:endParaRPr lang="th-TH" dirty="0"/>
          </a:p>
        </p:txBody>
      </p:sp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447616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pPr/>
              <a:t>4</a:t>
            </a:fld>
            <a:endParaRPr lang="th-TH" sz="1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74709" y="2310552"/>
            <a:ext cx="44825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ใช้ผลไม้สด ใหม่ และสะอาด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74709" y="2905780"/>
            <a:ext cx="44825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ข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ล้างผลไม้ให้สะอาด แล้วปอกเปลือกก่อน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1974708" y="3481844"/>
            <a:ext cx="533359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หั่นผลไม้เป็นชิ้นเล็ก ๆ ก่อนใส่ในเครื่องปั่น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Rectangle 7"/>
          <p:cNvSpPr/>
          <p:nvPr/>
        </p:nvSpPr>
        <p:spPr>
          <a:xfrm>
            <a:off x="1992732" y="4129916"/>
            <a:ext cx="560360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ง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ใช้ผลไม้ที่ออกตามฤดูกาลและปราศจากสารเคมี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Oval 9"/>
          <p:cNvSpPr/>
          <p:nvPr/>
        </p:nvSpPr>
        <p:spPr>
          <a:xfrm>
            <a:off x="1943752" y="2370528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1699925" y="930044"/>
            <a:ext cx="49173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การประกอบน้ำผลไม้วิธีการใด                  </a:t>
            </a:r>
          </a:p>
          <a:p>
            <a:pPr lvl="0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ที่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ช่วย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ให้ได้คุณค่าอาหารสูงและมีรสชาติดี</a:t>
            </a:r>
            <a:endParaRPr lang="th-TH" sz="32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30" grpId="0" animBg="1"/>
      <p:bldP spid="30" grpId="1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animBg="1"/>
      <p:bldP spid="20" grpId="0"/>
      <p:bldP spid="2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ตัวเชื่อมต่อตรง 57"/>
          <p:cNvCxnSpPr/>
          <p:nvPr/>
        </p:nvCxnSpPr>
        <p:spPr>
          <a:xfrm flipH="1" flipV="1">
            <a:off x="1610417" y="5201872"/>
            <a:ext cx="1275064" cy="10992"/>
          </a:xfrm>
          <a:prstGeom prst="line">
            <a:avLst/>
          </a:prstGeom>
          <a:ln w="19050">
            <a:solidFill>
              <a:srgbClr val="52A449"/>
            </a:solidFill>
            <a:headEnd type="triangl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9" name="แผนผังลำดับงาน: สิ้นสุด 58"/>
          <p:cNvSpPr/>
          <p:nvPr/>
        </p:nvSpPr>
        <p:spPr>
          <a:xfrm>
            <a:off x="201320" y="4907337"/>
            <a:ext cx="1873254" cy="611055"/>
          </a:xfrm>
          <a:prstGeom prst="flowChartTerminator">
            <a:avLst/>
          </a:prstGeom>
          <a:solidFill>
            <a:srgbClr val="92D050"/>
          </a:solidFill>
          <a:ln w="47625" cap="flat" cmpd="dbl" algn="ctr">
            <a:solidFill>
              <a:schemeClr val="bg1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rtlCol="0" anchor="ctr"/>
          <a:lstStyle/>
          <a:p>
            <a:pPr algn="ctr">
              <a:defRPr/>
            </a:pPr>
            <a:endParaRPr lang="th-TH" sz="3200" b="1" kern="0" dirty="0">
              <a:solidFill>
                <a:sysClr val="window" lastClr="FFFFFF"/>
              </a:solidFill>
              <a:latin typeface="Tw Cen MT"/>
              <a:cs typeface="FreesiaUPC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72942" y="2914868"/>
            <a:ext cx="151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2400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ทัพพี ช้อน</a:t>
            </a:r>
            <a:endParaRPr lang="th-TH" sz="2400" kern="0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61" name="ตัวเชื่อมต่อตรง 60"/>
          <p:cNvCxnSpPr/>
          <p:nvPr/>
        </p:nvCxnSpPr>
        <p:spPr>
          <a:xfrm>
            <a:off x="7345209" y="3145700"/>
            <a:ext cx="281484" cy="1"/>
          </a:xfrm>
          <a:prstGeom prst="line">
            <a:avLst/>
          </a:prstGeom>
          <a:ln w="19050">
            <a:solidFill>
              <a:srgbClr val="52A449"/>
            </a:solidFill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2" name="ตัวเชื่อมต่อตรง 61"/>
          <p:cNvCxnSpPr/>
          <p:nvPr/>
        </p:nvCxnSpPr>
        <p:spPr>
          <a:xfrm>
            <a:off x="7338357" y="2474539"/>
            <a:ext cx="288336" cy="0"/>
          </a:xfrm>
          <a:prstGeom prst="line">
            <a:avLst/>
          </a:prstGeom>
          <a:ln w="19050">
            <a:solidFill>
              <a:srgbClr val="52A449"/>
            </a:solidFill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ตัวเชื่อมต่อตรง 62"/>
          <p:cNvCxnSpPr/>
          <p:nvPr/>
        </p:nvCxnSpPr>
        <p:spPr>
          <a:xfrm flipH="1" flipV="1">
            <a:off x="7338357" y="2474539"/>
            <a:ext cx="13705" cy="995850"/>
          </a:xfrm>
          <a:prstGeom prst="line">
            <a:avLst/>
          </a:prstGeom>
          <a:ln w="19050">
            <a:solidFill>
              <a:srgbClr val="52A4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ตัวเชื่อมต่อตรง 63"/>
          <p:cNvCxnSpPr/>
          <p:nvPr/>
        </p:nvCxnSpPr>
        <p:spPr>
          <a:xfrm>
            <a:off x="7338357" y="3470387"/>
            <a:ext cx="288336" cy="0"/>
          </a:xfrm>
          <a:prstGeom prst="line">
            <a:avLst/>
          </a:prstGeom>
          <a:ln w="19050">
            <a:solidFill>
              <a:srgbClr val="52A449"/>
            </a:solidFill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5" name="สี่เหลี่ยมผืนผ้า 64"/>
          <p:cNvSpPr/>
          <p:nvPr/>
        </p:nvSpPr>
        <p:spPr>
          <a:xfrm>
            <a:off x="7642061" y="2247255"/>
            <a:ext cx="960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2400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เครื่องปั่น</a:t>
            </a:r>
            <a:endParaRPr lang="th-TH" sz="2400" kern="0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6" name="สี่เหลี่ยมผืนผ้า 65"/>
          <p:cNvSpPr/>
          <p:nvPr/>
        </p:nvSpPr>
        <p:spPr>
          <a:xfrm>
            <a:off x="7642061" y="2593326"/>
            <a:ext cx="966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2400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มีด เขียง </a:t>
            </a:r>
            <a:endParaRPr lang="th-TH" sz="2400" kern="0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67" name="ตัวเชื่อมต่อตรง 66"/>
          <p:cNvCxnSpPr/>
          <p:nvPr/>
        </p:nvCxnSpPr>
        <p:spPr>
          <a:xfrm flipV="1">
            <a:off x="6832523" y="4406805"/>
            <a:ext cx="306508" cy="1"/>
          </a:xfrm>
          <a:prstGeom prst="line">
            <a:avLst/>
          </a:prstGeom>
          <a:ln w="19050">
            <a:solidFill>
              <a:srgbClr val="52A449"/>
            </a:solidFill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8" name="ตัวเชื่อมต่อตรง 67"/>
          <p:cNvCxnSpPr/>
          <p:nvPr/>
        </p:nvCxnSpPr>
        <p:spPr>
          <a:xfrm flipH="1" flipV="1">
            <a:off x="6832523" y="4125673"/>
            <a:ext cx="16656" cy="1520767"/>
          </a:xfrm>
          <a:prstGeom prst="line">
            <a:avLst/>
          </a:prstGeom>
          <a:ln w="19050">
            <a:solidFill>
              <a:srgbClr val="52A4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9" name="ตัวเชื่อมต่อตรง 68"/>
          <p:cNvCxnSpPr/>
          <p:nvPr/>
        </p:nvCxnSpPr>
        <p:spPr>
          <a:xfrm>
            <a:off x="6832523" y="4119463"/>
            <a:ext cx="288336" cy="0"/>
          </a:xfrm>
          <a:prstGeom prst="line">
            <a:avLst/>
          </a:prstGeom>
          <a:ln w="19050">
            <a:solidFill>
              <a:srgbClr val="52A449"/>
            </a:solidFill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0" name="ตัวเชื่อมต่อตรง 69"/>
          <p:cNvCxnSpPr/>
          <p:nvPr/>
        </p:nvCxnSpPr>
        <p:spPr>
          <a:xfrm>
            <a:off x="6832523" y="4716731"/>
            <a:ext cx="288336" cy="0"/>
          </a:xfrm>
          <a:prstGeom prst="line">
            <a:avLst/>
          </a:prstGeom>
          <a:ln w="19050">
            <a:solidFill>
              <a:srgbClr val="52A449"/>
            </a:solidFill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1" name="ตัวเชื่อมต่อตรง 70"/>
          <p:cNvCxnSpPr/>
          <p:nvPr/>
        </p:nvCxnSpPr>
        <p:spPr>
          <a:xfrm>
            <a:off x="6832523" y="5322885"/>
            <a:ext cx="288336" cy="0"/>
          </a:xfrm>
          <a:prstGeom prst="line">
            <a:avLst/>
          </a:prstGeom>
          <a:ln w="19050">
            <a:solidFill>
              <a:srgbClr val="52A449"/>
            </a:solidFill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2" name="ตัวเชื่อมต่อตรง 71"/>
          <p:cNvCxnSpPr/>
          <p:nvPr/>
        </p:nvCxnSpPr>
        <p:spPr>
          <a:xfrm>
            <a:off x="6832523" y="5646440"/>
            <a:ext cx="288336" cy="0"/>
          </a:xfrm>
          <a:prstGeom prst="line">
            <a:avLst/>
          </a:prstGeom>
          <a:ln w="19050">
            <a:solidFill>
              <a:srgbClr val="52A449"/>
            </a:solidFill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3" name="สี่เหลี่ยมผืนผ้า 72"/>
          <p:cNvSpPr/>
          <p:nvPr/>
        </p:nvSpPr>
        <p:spPr>
          <a:xfrm>
            <a:off x="7139031" y="3830976"/>
            <a:ext cx="1058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2400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แคนตาลูป</a:t>
            </a:r>
            <a:endParaRPr lang="th-TH" sz="2400" kern="0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4" name="สี่เหลี่ยมผืนผ้า 73"/>
          <p:cNvSpPr/>
          <p:nvPr/>
        </p:nvSpPr>
        <p:spPr>
          <a:xfrm>
            <a:off x="7108078" y="4151913"/>
            <a:ext cx="1418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2400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แอปเปิลสีเขียว</a:t>
            </a:r>
            <a:endParaRPr lang="th-TH" sz="2400" kern="0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5" name="สี่เหลี่ยมผืนผ้า 74"/>
          <p:cNvSpPr/>
          <p:nvPr/>
        </p:nvSpPr>
        <p:spPr>
          <a:xfrm>
            <a:off x="7122189" y="4485898"/>
            <a:ext cx="772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2400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แค</a:t>
            </a:r>
            <a:r>
              <a:rPr lang="th-TH" sz="2400" kern="0" dirty="0" err="1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รอต</a:t>
            </a:r>
            <a:endParaRPr lang="th-TH" sz="2400" kern="0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6" name="สี่เหลี่ยมผืนผ้า 75"/>
          <p:cNvSpPr/>
          <p:nvPr/>
        </p:nvSpPr>
        <p:spPr>
          <a:xfrm>
            <a:off x="7139031" y="5125516"/>
            <a:ext cx="423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2400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น้ำ</a:t>
            </a:r>
            <a:endParaRPr lang="th-TH" sz="2400" kern="0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7" name="สี่เหลี่ยมผืนผ้า 76"/>
          <p:cNvSpPr/>
          <p:nvPr/>
        </p:nvSpPr>
        <p:spPr>
          <a:xfrm>
            <a:off x="7122189" y="5415607"/>
            <a:ext cx="747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2400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น้ำแข็ง</a:t>
            </a:r>
            <a:endParaRPr lang="th-TH" sz="2400" kern="0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78" name="กลุ่ม 77"/>
          <p:cNvGrpSpPr/>
          <p:nvPr/>
        </p:nvGrpSpPr>
        <p:grpSpPr>
          <a:xfrm>
            <a:off x="3657023" y="2204864"/>
            <a:ext cx="293067" cy="455790"/>
            <a:chOff x="7238955" y="1749520"/>
            <a:chExt cx="390756" cy="455790"/>
          </a:xfrm>
        </p:grpSpPr>
        <p:cxnSp>
          <p:nvCxnSpPr>
            <p:cNvPr id="79" name="ตัวเชื่อมต่อตรง 78"/>
            <p:cNvCxnSpPr/>
            <p:nvPr/>
          </p:nvCxnSpPr>
          <p:spPr>
            <a:xfrm>
              <a:off x="7238955" y="2176778"/>
              <a:ext cx="366176" cy="0"/>
            </a:xfrm>
            <a:prstGeom prst="line">
              <a:avLst/>
            </a:prstGeom>
            <a:ln w="19050">
              <a:solidFill>
                <a:srgbClr val="52A449"/>
              </a:solidFill>
              <a:tailEnd type="oval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/>
            <p:cNvCxnSpPr/>
            <p:nvPr/>
          </p:nvCxnSpPr>
          <p:spPr>
            <a:xfrm>
              <a:off x="7245263" y="1749520"/>
              <a:ext cx="384448" cy="0"/>
            </a:xfrm>
            <a:prstGeom prst="line">
              <a:avLst/>
            </a:prstGeom>
            <a:ln w="19050">
              <a:solidFill>
                <a:srgbClr val="52A449"/>
              </a:solidFill>
              <a:tailEnd type="oval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/>
            <p:cNvCxnSpPr/>
            <p:nvPr/>
          </p:nvCxnSpPr>
          <p:spPr>
            <a:xfrm flipV="1">
              <a:off x="7263535" y="1749521"/>
              <a:ext cx="0" cy="455789"/>
            </a:xfrm>
            <a:prstGeom prst="line">
              <a:avLst/>
            </a:prstGeom>
            <a:ln w="19050">
              <a:solidFill>
                <a:srgbClr val="52A449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82" name="ตัวเชื่อมต่อตรง 81"/>
          <p:cNvCxnSpPr/>
          <p:nvPr/>
        </p:nvCxnSpPr>
        <p:spPr>
          <a:xfrm>
            <a:off x="1053544" y="2391271"/>
            <a:ext cx="0" cy="466018"/>
          </a:xfrm>
          <a:prstGeom prst="line">
            <a:avLst/>
          </a:prstGeom>
          <a:ln w="19050">
            <a:solidFill>
              <a:srgbClr val="52A4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3" name="ตัวเชื่อมต่อตรง 82"/>
          <p:cNvCxnSpPr/>
          <p:nvPr/>
        </p:nvCxnSpPr>
        <p:spPr>
          <a:xfrm>
            <a:off x="1037809" y="2396263"/>
            <a:ext cx="437847" cy="0"/>
          </a:xfrm>
          <a:prstGeom prst="line">
            <a:avLst/>
          </a:prstGeom>
          <a:ln w="19050">
            <a:solidFill>
              <a:srgbClr val="52A449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6" name="ตัวเชื่อมต่อตรง 95"/>
          <p:cNvCxnSpPr/>
          <p:nvPr/>
        </p:nvCxnSpPr>
        <p:spPr>
          <a:xfrm flipV="1">
            <a:off x="4323726" y="3245930"/>
            <a:ext cx="834246" cy="676531"/>
          </a:xfrm>
          <a:prstGeom prst="line">
            <a:avLst/>
          </a:prstGeom>
          <a:ln w="19050">
            <a:solidFill>
              <a:srgbClr val="52A449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7" name="ตัวเชื่อมต่อตรง 96"/>
          <p:cNvCxnSpPr/>
          <p:nvPr/>
        </p:nvCxnSpPr>
        <p:spPr>
          <a:xfrm>
            <a:off x="4440882" y="3969837"/>
            <a:ext cx="779190" cy="395267"/>
          </a:xfrm>
          <a:prstGeom prst="line">
            <a:avLst/>
          </a:prstGeom>
          <a:ln w="19050">
            <a:solidFill>
              <a:srgbClr val="52A449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8" name="ตัวเชื่อมต่อตรง 97"/>
          <p:cNvCxnSpPr/>
          <p:nvPr/>
        </p:nvCxnSpPr>
        <p:spPr>
          <a:xfrm flipV="1">
            <a:off x="1043608" y="4567803"/>
            <a:ext cx="0" cy="379760"/>
          </a:xfrm>
          <a:prstGeom prst="line">
            <a:avLst/>
          </a:prstGeom>
          <a:ln w="19050">
            <a:solidFill>
              <a:srgbClr val="52A4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9" name="ตัวเชื่อมต่อตรง 98"/>
          <p:cNvCxnSpPr/>
          <p:nvPr/>
        </p:nvCxnSpPr>
        <p:spPr>
          <a:xfrm flipH="1">
            <a:off x="1513131" y="3814991"/>
            <a:ext cx="898630" cy="0"/>
          </a:xfrm>
          <a:prstGeom prst="line">
            <a:avLst/>
          </a:prstGeom>
          <a:ln w="19050">
            <a:solidFill>
              <a:srgbClr val="52A449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01" name="กลุ่ม 100"/>
          <p:cNvGrpSpPr/>
          <p:nvPr/>
        </p:nvGrpSpPr>
        <p:grpSpPr>
          <a:xfrm>
            <a:off x="2409023" y="3412387"/>
            <a:ext cx="2386571" cy="694992"/>
            <a:chOff x="5202302" y="2492896"/>
            <a:chExt cx="2001412" cy="634879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02" name="แผนผังลำดับงาน: สิ้นสุด 101"/>
            <p:cNvSpPr/>
            <p:nvPr/>
          </p:nvSpPr>
          <p:spPr>
            <a:xfrm>
              <a:off x="5202302" y="2492896"/>
              <a:ext cx="2001412" cy="620018"/>
            </a:xfrm>
            <a:prstGeom prst="flowChartTerminator">
              <a:avLst/>
            </a:prstGeom>
            <a:solidFill>
              <a:srgbClr val="92D050"/>
            </a:solidFill>
            <a:ln w="47625" cap="flat" cmpd="dbl" algn="ctr">
              <a:solidFill>
                <a:schemeClr val="bg1"/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rtlCol="0" anchor="ctr"/>
            <a:lstStyle/>
            <a:p>
              <a:pPr algn="ctr">
                <a:defRPr/>
              </a:pPr>
              <a:endParaRPr lang="th-TH" sz="1800" kern="0" dirty="0">
                <a:solidFill>
                  <a:sysClr val="window" lastClr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230074" y="2593580"/>
              <a:ext cx="1973640" cy="53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th-TH" sz="3200" b="1" kern="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สิ่งที่ต้อง</a:t>
              </a:r>
              <a:r>
                <a:rPr lang="th-TH" sz="3200" b="1" kern="0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จัดเตรียม</a:t>
              </a:r>
              <a:endParaRPr lang="th-TH" sz="3200" b="1" kern="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04" name="กลุ่ม 103"/>
          <p:cNvGrpSpPr/>
          <p:nvPr/>
        </p:nvGrpSpPr>
        <p:grpSpPr>
          <a:xfrm>
            <a:off x="5148064" y="2762774"/>
            <a:ext cx="1941957" cy="1242290"/>
            <a:chOff x="4889166" y="1906440"/>
            <a:chExt cx="1941957" cy="1077218"/>
          </a:xfrm>
        </p:grpSpPr>
        <p:sp>
          <p:nvSpPr>
            <p:cNvPr id="105" name="สี่เหลี่ยมผืนผ้ามุมมน 104"/>
            <p:cNvSpPr/>
            <p:nvPr/>
          </p:nvSpPr>
          <p:spPr>
            <a:xfrm>
              <a:off x="4908648" y="1944665"/>
              <a:ext cx="1922475" cy="905022"/>
            </a:xfrm>
            <a:prstGeom prst="roundRect">
              <a:avLst/>
            </a:prstGeom>
            <a:solidFill>
              <a:srgbClr val="FED176"/>
            </a:solidFill>
            <a:ln w="47625" cap="flat" cmpd="dbl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artDeco"/>
            </a:sp3d>
          </p:spPr>
          <p:txBody>
            <a:bodyPr rtlCol="0" anchor="ctr"/>
            <a:lstStyle/>
            <a:p>
              <a:pPr algn="ctr">
                <a:defRPr/>
              </a:pPr>
              <a:endParaRPr lang="th-TH" sz="1800" kern="0">
                <a:solidFill>
                  <a:sysClr val="window" lastClr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06" name="สี่เหลี่ยมผืนผ้า 105"/>
            <p:cNvSpPr/>
            <p:nvPr/>
          </p:nvSpPr>
          <p:spPr>
            <a:xfrm>
              <a:off x="4889166" y="1906440"/>
              <a:ext cx="1907895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th-TH" sz="3200" b="1" kern="0" dirty="0">
                  <a:solidFill>
                    <a:sysClr val="windowText" lastClr="000000"/>
                  </a:solidFill>
                  <a:latin typeface="Angsana New" pitchFamily="18" charset="-34"/>
                  <a:cs typeface="Angsana New" pitchFamily="18" charset="-34"/>
                </a:rPr>
                <a:t>อุปกรณ์</a:t>
              </a:r>
              <a:r>
                <a:rPr lang="th-TH" sz="3200" b="1" kern="0" dirty="0" smtClean="0">
                  <a:solidFill>
                    <a:sysClr val="windowText" lastClr="000000"/>
                  </a:solidFill>
                  <a:latin typeface="Angsana New" pitchFamily="18" charset="-34"/>
                  <a:cs typeface="Angsana New" pitchFamily="18" charset="-34"/>
                </a:rPr>
                <a:t>และ</a:t>
              </a:r>
            </a:p>
            <a:p>
              <a:pPr>
                <a:defRPr/>
              </a:pPr>
              <a:r>
                <a:rPr lang="th-TH" sz="3200" b="1" kern="0" dirty="0" smtClean="0">
                  <a:solidFill>
                    <a:sysClr val="windowText" lastClr="000000"/>
                  </a:solidFill>
                  <a:latin typeface="Angsana New" pitchFamily="18" charset="-34"/>
                  <a:cs typeface="Angsana New" pitchFamily="18" charset="-34"/>
                </a:rPr>
                <a:t>ภาชนะ</a:t>
              </a:r>
              <a:r>
                <a:rPr lang="th-TH" sz="3200" b="1" kern="0" dirty="0">
                  <a:solidFill>
                    <a:sysClr val="windowText" lastClr="000000"/>
                  </a:solidFill>
                  <a:latin typeface="Angsana New" pitchFamily="18" charset="-34"/>
                  <a:cs typeface="Angsana New" pitchFamily="18" charset="-34"/>
                </a:rPr>
                <a:t>เครื่องใช้</a:t>
              </a:r>
            </a:p>
          </p:txBody>
        </p:sp>
      </p:grpSp>
      <p:grpSp>
        <p:nvGrpSpPr>
          <p:cNvPr id="107" name="กลุ่ม 106"/>
          <p:cNvGrpSpPr/>
          <p:nvPr/>
        </p:nvGrpSpPr>
        <p:grpSpPr>
          <a:xfrm>
            <a:off x="1390245" y="2124145"/>
            <a:ext cx="1913473" cy="584775"/>
            <a:chOff x="282285" y="1450392"/>
            <a:chExt cx="1913473" cy="584775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08" name="แผนผังลำดับงาน: สิ้นสุด 107"/>
            <p:cNvSpPr/>
            <p:nvPr/>
          </p:nvSpPr>
          <p:spPr>
            <a:xfrm>
              <a:off x="282285" y="1450392"/>
              <a:ext cx="1913473" cy="573484"/>
            </a:xfrm>
            <a:prstGeom prst="flowChartTerminator">
              <a:avLst/>
            </a:prstGeom>
            <a:solidFill>
              <a:srgbClr val="92D050"/>
            </a:solidFill>
            <a:ln w="47625" cap="flat" cmpd="dbl" algn="ctr">
              <a:solidFill>
                <a:schemeClr val="bg1"/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rtlCol="0" anchor="ctr"/>
            <a:lstStyle/>
            <a:p>
              <a:pPr algn="ctr">
                <a:defRPr/>
              </a:pPr>
              <a:endParaRPr lang="th-TH" sz="3200" b="1" kern="0" dirty="0">
                <a:solidFill>
                  <a:sysClr val="window" lastClr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09" name="สี่เหลี่ยมผืนผ้า 108"/>
            <p:cNvSpPr/>
            <p:nvPr/>
          </p:nvSpPr>
          <p:spPr>
            <a:xfrm>
              <a:off x="405171" y="1450392"/>
              <a:ext cx="1608133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th-TH" sz="3200" b="1" kern="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วัตถุประสงค์</a:t>
              </a:r>
            </a:p>
          </p:txBody>
        </p:sp>
      </p:grpSp>
      <p:sp>
        <p:nvSpPr>
          <p:cNvPr id="110" name="สี่เหลี่ยมผืนผ้า 109"/>
          <p:cNvSpPr/>
          <p:nvPr/>
        </p:nvSpPr>
        <p:spPr>
          <a:xfrm>
            <a:off x="3924453" y="1959223"/>
            <a:ext cx="3119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2400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ประกอบเครื่องดื่มไว้รับประทานเอง</a:t>
            </a:r>
            <a:endParaRPr lang="th-TH" sz="2400" kern="0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1" name="สี่เหลี่ยมผืนผ้า 110"/>
          <p:cNvSpPr/>
          <p:nvPr/>
        </p:nvSpPr>
        <p:spPr>
          <a:xfrm>
            <a:off x="353550" y="4955074"/>
            <a:ext cx="1532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3200" b="1" kern="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ศึกษาวิธีการ</a:t>
            </a:r>
          </a:p>
        </p:txBody>
      </p:sp>
      <p:grpSp>
        <p:nvGrpSpPr>
          <p:cNvPr id="112" name="กลุ่ม 111"/>
          <p:cNvGrpSpPr/>
          <p:nvPr/>
        </p:nvGrpSpPr>
        <p:grpSpPr>
          <a:xfrm>
            <a:off x="5232782" y="4093093"/>
            <a:ext cx="1329577" cy="627426"/>
            <a:chOff x="4973884" y="3319362"/>
            <a:chExt cx="1329577" cy="62742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13" name="สี่เหลี่ยมผืนผ้ามุมมน 112"/>
            <p:cNvSpPr/>
            <p:nvPr/>
          </p:nvSpPr>
          <p:spPr>
            <a:xfrm>
              <a:off x="4973884" y="3319362"/>
              <a:ext cx="1329577" cy="627426"/>
            </a:xfrm>
            <a:prstGeom prst="roundRect">
              <a:avLst/>
            </a:prstGeom>
            <a:solidFill>
              <a:srgbClr val="FED176"/>
            </a:solidFill>
            <a:ln w="47625" cap="flat" cmpd="dbl" algn="ctr">
              <a:solidFill>
                <a:srgbClr val="FFC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artDeco"/>
            </a:sp3d>
          </p:spPr>
          <p:txBody>
            <a:bodyPr rtlCol="0" anchor="ctr"/>
            <a:lstStyle/>
            <a:p>
              <a:pPr algn="ctr">
                <a:defRPr/>
              </a:pPr>
              <a:endParaRPr lang="th-TH" sz="1800" kern="0">
                <a:solidFill>
                  <a:sysClr val="window" lastClr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14" name="สี่เหลี่ยมผืนผ้า 113"/>
            <p:cNvSpPr/>
            <p:nvPr/>
          </p:nvSpPr>
          <p:spPr>
            <a:xfrm>
              <a:off x="5014002" y="3321113"/>
              <a:ext cx="124934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th-TH" sz="3200" b="1" kern="0" dirty="0" smtClean="0">
                  <a:solidFill>
                    <a:sysClr val="windowText" lastClr="000000"/>
                  </a:solidFill>
                  <a:latin typeface="Angsana New" pitchFamily="18" charset="-34"/>
                  <a:cs typeface="Angsana New" pitchFamily="18" charset="-34"/>
                </a:rPr>
                <a:t>วัตถุดิบ</a:t>
              </a:r>
            </a:p>
          </p:txBody>
        </p:sp>
      </p:grpSp>
      <p:grpSp>
        <p:nvGrpSpPr>
          <p:cNvPr id="115" name="กลุ่ม 114"/>
          <p:cNvGrpSpPr/>
          <p:nvPr/>
        </p:nvGrpSpPr>
        <p:grpSpPr>
          <a:xfrm>
            <a:off x="2443148" y="4940413"/>
            <a:ext cx="3034616" cy="627426"/>
            <a:chOff x="4973884" y="3319362"/>
            <a:chExt cx="1361892" cy="627426"/>
          </a:xfrm>
        </p:grpSpPr>
        <p:sp>
          <p:nvSpPr>
            <p:cNvPr id="116" name="สี่เหลี่ยมผืนผ้ามุมมน 115"/>
            <p:cNvSpPr/>
            <p:nvPr/>
          </p:nvSpPr>
          <p:spPr>
            <a:xfrm>
              <a:off x="4973884" y="3319362"/>
              <a:ext cx="1329577" cy="627426"/>
            </a:xfrm>
            <a:prstGeom prst="roundRect">
              <a:avLst/>
            </a:prstGeom>
            <a:solidFill>
              <a:srgbClr val="FED176"/>
            </a:solidFill>
            <a:ln w="47625" cap="flat" cmpd="dbl" algn="ctr">
              <a:solidFill>
                <a:srgbClr val="FFC000"/>
              </a:solidFill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artDeco"/>
            </a:sp3d>
          </p:spPr>
          <p:txBody>
            <a:bodyPr rtlCol="0" anchor="ctr"/>
            <a:lstStyle/>
            <a:p>
              <a:pPr algn="ctr">
                <a:defRPr/>
              </a:pPr>
              <a:endParaRPr lang="th-TH" sz="1800" kern="0">
                <a:solidFill>
                  <a:sysClr val="window" lastClr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17" name="สี่เหลี่ยมผืนผ้า 116"/>
            <p:cNvSpPr/>
            <p:nvPr/>
          </p:nvSpPr>
          <p:spPr>
            <a:xfrm>
              <a:off x="5014001" y="3340687"/>
              <a:ext cx="132177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th-TH" sz="3200" b="1" kern="0" dirty="0" smtClean="0">
                  <a:solidFill>
                    <a:sysClr val="windowText" lastClr="000000"/>
                  </a:solidFill>
                  <a:latin typeface="Angsana New" pitchFamily="18" charset="-34"/>
                  <a:cs typeface="Angsana New" pitchFamily="18" charset="-34"/>
                </a:rPr>
                <a:t>วิธีประกอบเครื่องดื่ม</a:t>
              </a:r>
            </a:p>
          </p:txBody>
        </p:sp>
      </p:grpSp>
      <p:cxnSp>
        <p:nvCxnSpPr>
          <p:cNvPr id="118" name="ตัวเชื่อมต่อตรง 117"/>
          <p:cNvCxnSpPr/>
          <p:nvPr/>
        </p:nvCxnSpPr>
        <p:spPr>
          <a:xfrm>
            <a:off x="7338357" y="2824159"/>
            <a:ext cx="288336" cy="0"/>
          </a:xfrm>
          <a:prstGeom prst="line">
            <a:avLst/>
          </a:prstGeom>
          <a:ln w="19050">
            <a:solidFill>
              <a:srgbClr val="52A449"/>
            </a:solidFill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7672941" y="3239553"/>
            <a:ext cx="151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2400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แก้ว ที่รองแก้ว</a:t>
            </a:r>
            <a:endParaRPr lang="th-TH" sz="2400" kern="0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120" name="ตัวเชื่อมต่อตรง 119"/>
          <p:cNvCxnSpPr/>
          <p:nvPr/>
        </p:nvCxnSpPr>
        <p:spPr>
          <a:xfrm>
            <a:off x="3863827" y="6233231"/>
            <a:ext cx="306508" cy="0"/>
          </a:xfrm>
          <a:prstGeom prst="line">
            <a:avLst/>
          </a:prstGeom>
          <a:ln w="19050">
            <a:solidFill>
              <a:srgbClr val="52A449"/>
            </a:solidFill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1" name="ตัวเชื่อมต่อตรง 120"/>
          <p:cNvCxnSpPr/>
          <p:nvPr/>
        </p:nvCxnSpPr>
        <p:spPr>
          <a:xfrm flipH="1" flipV="1">
            <a:off x="3872913" y="5567839"/>
            <a:ext cx="9086" cy="1014705"/>
          </a:xfrm>
          <a:prstGeom prst="line">
            <a:avLst/>
          </a:prstGeom>
          <a:ln w="19050">
            <a:solidFill>
              <a:srgbClr val="52A44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2" name="ตัวเชื่อมต่อตรง 121"/>
          <p:cNvCxnSpPr/>
          <p:nvPr/>
        </p:nvCxnSpPr>
        <p:spPr>
          <a:xfrm>
            <a:off x="3881999" y="5862464"/>
            <a:ext cx="288336" cy="0"/>
          </a:xfrm>
          <a:prstGeom prst="line">
            <a:avLst/>
          </a:prstGeom>
          <a:ln w="19050">
            <a:solidFill>
              <a:srgbClr val="52A449"/>
            </a:solidFill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3" name="ตัวเชื่อมต่อตรง 122"/>
          <p:cNvCxnSpPr/>
          <p:nvPr/>
        </p:nvCxnSpPr>
        <p:spPr>
          <a:xfrm>
            <a:off x="3860392" y="6582544"/>
            <a:ext cx="288336" cy="0"/>
          </a:xfrm>
          <a:prstGeom prst="line">
            <a:avLst/>
          </a:prstGeom>
          <a:ln w="19050">
            <a:solidFill>
              <a:srgbClr val="52A449"/>
            </a:solidFill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4" name="สี่เหลี่ยมผืนผ้า 123"/>
          <p:cNvSpPr/>
          <p:nvPr/>
        </p:nvSpPr>
        <p:spPr>
          <a:xfrm>
            <a:off x="4213521" y="5631631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2400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ขั้นตอนการประกอบเครื่องดื่ม</a:t>
            </a:r>
            <a:endParaRPr lang="th-TH" sz="2400" kern="0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5" name="สี่เหลี่ยมผืนผ้า 124"/>
          <p:cNvSpPr/>
          <p:nvPr/>
        </p:nvSpPr>
        <p:spPr>
          <a:xfrm>
            <a:off x="4222034" y="6002398"/>
            <a:ext cx="2669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2400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การตรวจสอบรสชาติเครื่องดื่ม</a:t>
            </a:r>
            <a:endParaRPr lang="th-TH" sz="2400" kern="0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6" name="สี่เหลี่ยมผืนผ้า 125"/>
          <p:cNvSpPr/>
          <p:nvPr/>
        </p:nvSpPr>
        <p:spPr>
          <a:xfrm>
            <a:off x="4244474" y="6351711"/>
            <a:ext cx="1686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2400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การปรับปรุงแก้ไข</a:t>
            </a:r>
            <a:endParaRPr lang="th-TH" sz="2400" kern="0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7" name="สี่เหลี่ยมผืนผ้า 126"/>
          <p:cNvSpPr/>
          <p:nvPr/>
        </p:nvSpPr>
        <p:spPr>
          <a:xfrm>
            <a:off x="3946343" y="2391271"/>
            <a:ext cx="2723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2400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ประหยัดรายจ่ายของครอบครัว</a:t>
            </a:r>
            <a:endParaRPr lang="th-TH" sz="2400" kern="0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128" name="ตัวเชื่อมต่อตรง 127"/>
          <p:cNvCxnSpPr/>
          <p:nvPr/>
        </p:nvCxnSpPr>
        <p:spPr>
          <a:xfrm>
            <a:off x="6832523" y="5022888"/>
            <a:ext cx="288336" cy="0"/>
          </a:xfrm>
          <a:prstGeom prst="line">
            <a:avLst/>
          </a:prstGeom>
          <a:ln w="19050">
            <a:solidFill>
              <a:srgbClr val="52A449"/>
            </a:solidFill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9" name="สี่เหลี่ยมผืนผ้า 128"/>
          <p:cNvSpPr/>
          <p:nvPr/>
        </p:nvSpPr>
        <p:spPr>
          <a:xfrm>
            <a:off x="7108078" y="4783805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2400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น้ำตาลทราย</a:t>
            </a:r>
            <a:endParaRPr lang="th-TH" sz="2400" kern="0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40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84" name="กลุ่ม 83"/>
          <p:cNvGrpSpPr/>
          <p:nvPr/>
        </p:nvGrpSpPr>
        <p:grpSpPr>
          <a:xfrm>
            <a:off x="2179659" y="820036"/>
            <a:ext cx="4192541" cy="1312820"/>
            <a:chOff x="551632" y="2862832"/>
            <a:chExt cx="2982677" cy="1579802"/>
          </a:xfrm>
          <a:solidFill>
            <a:srgbClr val="FF99FF"/>
          </a:solidFill>
        </p:grpSpPr>
        <p:grpSp>
          <p:nvGrpSpPr>
            <p:cNvPr id="85" name="กลุ่ม 84"/>
            <p:cNvGrpSpPr/>
            <p:nvPr/>
          </p:nvGrpSpPr>
          <p:grpSpPr>
            <a:xfrm>
              <a:off x="551632" y="2862832"/>
              <a:ext cx="2967113" cy="1579802"/>
              <a:chOff x="551632" y="2862832"/>
              <a:chExt cx="2967113" cy="1579802"/>
            </a:xfrm>
            <a:grpFill/>
          </p:grpSpPr>
          <p:sp>
            <p:nvSpPr>
              <p:cNvPr id="87" name="ข้าวหลามตัด 86"/>
              <p:cNvSpPr/>
              <p:nvPr/>
            </p:nvSpPr>
            <p:spPr>
              <a:xfrm rot="10257568">
                <a:off x="714085" y="3722556"/>
                <a:ext cx="623499" cy="720078"/>
              </a:xfrm>
              <a:prstGeom prst="diamond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" name="ข้าวหลามตัด 87"/>
              <p:cNvSpPr/>
              <p:nvPr/>
            </p:nvSpPr>
            <p:spPr>
              <a:xfrm rot="17938112">
                <a:off x="599923" y="3177420"/>
                <a:ext cx="623497" cy="720080"/>
              </a:xfrm>
              <a:prstGeom prst="diamond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9" name="ข้าวหลามตัด 88"/>
              <p:cNvSpPr/>
              <p:nvPr/>
            </p:nvSpPr>
            <p:spPr>
              <a:xfrm rot="2014904">
                <a:off x="869351" y="2862832"/>
                <a:ext cx="623497" cy="720078"/>
              </a:xfrm>
              <a:prstGeom prst="diamond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0" name="วงรี 89"/>
              <p:cNvSpPr/>
              <p:nvPr/>
            </p:nvSpPr>
            <p:spPr>
              <a:xfrm>
                <a:off x="977649" y="3108104"/>
                <a:ext cx="2541096" cy="1076400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86" name="สี่เหลี่ยมผืนผ้า 85"/>
            <p:cNvSpPr/>
            <p:nvPr/>
          </p:nvSpPr>
          <p:spPr>
            <a:xfrm>
              <a:off x="977268" y="3339303"/>
              <a:ext cx="2557041" cy="7277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1422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2. การวางแผนในการทำงาน</a:t>
              </a:r>
              <a:endPara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</p:grpSp>
      <p:cxnSp>
        <p:nvCxnSpPr>
          <p:cNvPr id="91" name="ตัวเชื่อมต่อตรง 90"/>
          <p:cNvCxnSpPr/>
          <p:nvPr/>
        </p:nvCxnSpPr>
        <p:spPr>
          <a:xfrm>
            <a:off x="3349531" y="2391271"/>
            <a:ext cx="312223" cy="0"/>
          </a:xfrm>
          <a:prstGeom prst="line">
            <a:avLst/>
          </a:prstGeom>
          <a:ln w="19050">
            <a:solidFill>
              <a:srgbClr val="52A449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2" name="ตัวเชื่อมต่อตรง 91"/>
          <p:cNvCxnSpPr/>
          <p:nvPr/>
        </p:nvCxnSpPr>
        <p:spPr>
          <a:xfrm>
            <a:off x="7092280" y="3143250"/>
            <a:ext cx="252929" cy="0"/>
          </a:xfrm>
          <a:prstGeom prst="line">
            <a:avLst/>
          </a:prstGeom>
          <a:ln w="19050">
            <a:solidFill>
              <a:srgbClr val="52A449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5" name="ตัวเชื่อมต่อตรง 94"/>
          <p:cNvCxnSpPr/>
          <p:nvPr/>
        </p:nvCxnSpPr>
        <p:spPr>
          <a:xfrm flipV="1">
            <a:off x="6588224" y="4406805"/>
            <a:ext cx="260955" cy="1"/>
          </a:xfrm>
          <a:prstGeom prst="line">
            <a:avLst/>
          </a:prstGeom>
          <a:ln w="19050">
            <a:solidFill>
              <a:srgbClr val="52A449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4" name="สี่เหลี่ยมผืนผ้า 93"/>
          <p:cNvSpPr/>
          <p:nvPr/>
        </p:nvSpPr>
        <p:spPr>
          <a:xfrm>
            <a:off x="65129" y="332656"/>
            <a:ext cx="79632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(น้ำผักและผลไม้รวม)</a:t>
            </a:r>
            <a:endParaRPr lang="th-TH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2" name="สี่เหลี่ยมผืนผ้า 131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563" y="3052771"/>
            <a:ext cx="1945340" cy="1296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258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0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500"/>
                            </p:stCondLst>
                            <p:childTnLst>
                              <p:par>
                                <p:cTn id="1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500"/>
                            </p:stCondLst>
                            <p:childTnLst>
                              <p:par>
                                <p:cTn id="1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95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500"/>
                            </p:stCondLst>
                            <p:childTnLst>
                              <p:par>
                                <p:cTn id="2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00"/>
                            </p:stCondLst>
                            <p:childTnLst>
                              <p:par>
                                <p:cTn id="2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4500"/>
                            </p:stCondLst>
                            <p:childTnLst>
                              <p:par>
                                <p:cTn id="2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0"/>
                            </p:stCondLst>
                            <p:childTnLst>
                              <p:par>
                                <p:cTn id="2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2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8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4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8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4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0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6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9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2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5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8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1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4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7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60" grpId="0"/>
      <p:bldP spid="60" grpId="1"/>
      <p:bldP spid="65" grpId="0"/>
      <p:bldP spid="65" grpId="1"/>
      <p:bldP spid="66" grpId="0"/>
      <p:bldP spid="66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110" grpId="0"/>
      <p:bldP spid="110" grpId="1"/>
      <p:bldP spid="111" grpId="0"/>
      <p:bldP spid="111" grpId="1"/>
      <p:bldP spid="119" grpId="0"/>
      <p:bldP spid="119" grpId="1"/>
      <p:bldP spid="124" grpId="0"/>
      <p:bldP spid="124" grpId="1"/>
      <p:bldP spid="125" grpId="0"/>
      <p:bldP spid="125" grpId="1"/>
      <p:bldP spid="126" grpId="0"/>
      <p:bldP spid="126" grpId="1"/>
      <p:bldP spid="127" grpId="0"/>
      <p:bldP spid="127" grpId="1"/>
      <p:bldP spid="129" grpId="0"/>
      <p:bldP spid="129" grpId="1"/>
      <p:bldP spid="94" grpId="0"/>
      <p:bldP spid="94" grpId="1"/>
      <p:bldP spid="94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สี่เหลี่ยมผืนผ้า 57"/>
          <p:cNvSpPr/>
          <p:nvPr/>
        </p:nvSpPr>
        <p:spPr>
          <a:xfrm>
            <a:off x="749987" y="3138361"/>
            <a:ext cx="2427887" cy="1049048"/>
          </a:xfrm>
          <a:prstGeom prst="rect">
            <a:avLst/>
          </a:prstGeom>
          <a:solidFill>
            <a:srgbClr val="FFC1C1">
              <a:alpha val="37647"/>
            </a:srgbClr>
          </a:solidFill>
          <a:ln w="19050" cap="flat" cmpd="sng" algn="ctr">
            <a:solidFill>
              <a:srgbClr val="FF9999"/>
            </a:solidFill>
            <a:prstDash val="solid"/>
          </a:ln>
          <a:effectLst>
            <a:softEdge rad="127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9" name="สี่เหลี่ยมผืนผ้า 58"/>
          <p:cNvSpPr/>
          <p:nvPr/>
        </p:nvSpPr>
        <p:spPr>
          <a:xfrm>
            <a:off x="5415719" y="1583507"/>
            <a:ext cx="2896991" cy="1341437"/>
          </a:xfrm>
          <a:prstGeom prst="rect">
            <a:avLst/>
          </a:prstGeom>
          <a:solidFill>
            <a:schemeClr val="accent3">
              <a:lumMod val="60000"/>
              <a:lumOff val="40000"/>
              <a:alpha val="37647"/>
            </a:schemeClr>
          </a:solidFill>
          <a:ln w="19050" cap="flat" cmpd="sng" algn="ctr">
            <a:solidFill>
              <a:srgbClr val="FF9999"/>
            </a:solidFill>
            <a:prstDash val="solid"/>
          </a:ln>
          <a:effectLst>
            <a:softEdge rad="127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1" name="สี่เหลี่ยมผืนผ้า 60"/>
          <p:cNvSpPr/>
          <p:nvPr/>
        </p:nvSpPr>
        <p:spPr>
          <a:xfrm>
            <a:off x="879556" y="3323357"/>
            <a:ext cx="21499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การเตรียมวัตถุดิบ</a:t>
            </a:r>
          </a:p>
        </p:txBody>
      </p:sp>
      <p:sp>
        <p:nvSpPr>
          <p:cNvPr id="62" name="สี่เหลี่ยมผืนผ้า 61"/>
          <p:cNvSpPr/>
          <p:nvPr/>
        </p:nvSpPr>
        <p:spPr>
          <a:xfrm>
            <a:off x="5628940" y="1886055"/>
            <a:ext cx="2470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วิธีประกอบเครื่องดื่ม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3" name="วงรี 62"/>
          <p:cNvSpPr/>
          <p:nvPr/>
        </p:nvSpPr>
        <p:spPr>
          <a:xfrm>
            <a:off x="370663" y="4347094"/>
            <a:ext cx="711450" cy="690309"/>
          </a:xfrm>
          <a:prstGeom prst="ellipse">
            <a:avLst/>
          </a:prstGeom>
          <a:solidFill>
            <a:srgbClr val="FF9999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4" name="วงรี 63"/>
          <p:cNvSpPr/>
          <p:nvPr/>
        </p:nvSpPr>
        <p:spPr>
          <a:xfrm>
            <a:off x="376027" y="5186963"/>
            <a:ext cx="711450" cy="690309"/>
          </a:xfrm>
          <a:prstGeom prst="ellipse">
            <a:avLst/>
          </a:prstGeom>
          <a:solidFill>
            <a:srgbClr val="FF9999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63337" y="4399860"/>
            <a:ext cx="524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1.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64534" y="5239729"/>
            <a:ext cx="524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</a:t>
            </a: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.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51526" y="4285621"/>
            <a:ext cx="3636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ล้างแคนตาลูป แอปเปิลสีเขียว </a:t>
            </a:r>
            <a:endParaRPr lang="th-TH" kern="0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  <a:p>
            <a:pPr lvl="0"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และแค</a:t>
            </a:r>
            <a:r>
              <a:rPr kumimoji="0" lang="th-TH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รอต</a:t>
            </a:r>
            <a:r>
              <a:rPr lang="th-TH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ให้สะอาด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043608" y="534435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หั่นเป็นชิ้นเล็ก ๆ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0" name="สามเหลี่ยมหน้าจั่ว 69"/>
          <p:cNvSpPr/>
          <p:nvPr/>
        </p:nvSpPr>
        <p:spPr>
          <a:xfrm>
            <a:off x="556573" y="2564258"/>
            <a:ext cx="322983" cy="322983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3">
              <a:hueOff val="-4134818"/>
              <a:satOff val="6705"/>
              <a:lumOff val="49"/>
              <a:alphaOff val="0"/>
            </a:schemeClr>
          </a:lnRef>
          <a:fillRef idx="1">
            <a:schemeClr val="accent3">
              <a:hueOff val="-4134818"/>
              <a:satOff val="6705"/>
              <a:lumOff val="49"/>
              <a:alphaOff val="0"/>
            </a:schemeClr>
          </a:fillRef>
          <a:effectRef idx="0">
            <a:schemeClr val="accent3">
              <a:hueOff val="-4134818"/>
              <a:satOff val="6705"/>
              <a:lumOff val="49"/>
              <a:alphaOff val="0"/>
            </a:schemeClr>
          </a:effectRef>
          <a:fontRef idx="minor">
            <a:schemeClr val="lt1"/>
          </a:fontRef>
        </p:style>
      </p:sp>
      <p:sp>
        <p:nvSpPr>
          <p:cNvPr id="71" name="รูปตัวแอล 70"/>
          <p:cNvSpPr/>
          <p:nvPr/>
        </p:nvSpPr>
        <p:spPr>
          <a:xfrm rot="5400000">
            <a:off x="940151" y="2601224"/>
            <a:ext cx="1139501" cy="189610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FF9999"/>
          </a:solidFill>
          <a:ln>
            <a:noFill/>
          </a:ln>
        </p:spPr>
        <p:style>
          <a:lnRef idx="2">
            <a:schemeClr val="accent3">
              <a:hueOff val="-8269636"/>
              <a:satOff val="13411"/>
              <a:lumOff val="98"/>
              <a:alphaOff val="0"/>
            </a:schemeClr>
          </a:lnRef>
          <a:fillRef idx="1">
            <a:schemeClr val="accent3">
              <a:hueOff val="-8269636"/>
              <a:satOff val="13411"/>
              <a:lumOff val="98"/>
              <a:alphaOff val="0"/>
            </a:schemeClr>
          </a:fillRef>
          <a:effectRef idx="0">
            <a:schemeClr val="accent3">
              <a:hueOff val="-8269636"/>
              <a:satOff val="13411"/>
              <a:lumOff val="98"/>
              <a:alphaOff val="0"/>
            </a:schemeClr>
          </a:effectRef>
          <a:fontRef idx="minor">
            <a:schemeClr val="lt1"/>
          </a:fontRef>
        </p:style>
      </p:sp>
      <p:sp>
        <p:nvSpPr>
          <p:cNvPr id="72" name="สามเหลี่ยมหน้าจั่ว 71"/>
          <p:cNvSpPr/>
          <p:nvPr/>
        </p:nvSpPr>
        <p:spPr>
          <a:xfrm>
            <a:off x="5364088" y="1118335"/>
            <a:ext cx="322983" cy="322983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3">
              <a:hueOff val="-12404454"/>
              <a:satOff val="20116"/>
              <a:lumOff val="148"/>
              <a:alphaOff val="0"/>
            </a:schemeClr>
          </a:lnRef>
          <a:fillRef idx="1">
            <a:schemeClr val="accent3">
              <a:hueOff val="-12404454"/>
              <a:satOff val="20116"/>
              <a:lumOff val="148"/>
              <a:alphaOff val="0"/>
            </a:schemeClr>
          </a:fillRef>
          <a:effectRef idx="0">
            <a:schemeClr val="accent3">
              <a:hueOff val="-12404454"/>
              <a:satOff val="20116"/>
              <a:lumOff val="148"/>
              <a:alphaOff val="0"/>
            </a:schemeClr>
          </a:effectRef>
          <a:fontRef idx="minor">
            <a:schemeClr val="lt1"/>
          </a:fontRef>
        </p:style>
      </p:sp>
      <p:sp>
        <p:nvSpPr>
          <p:cNvPr id="73" name="รูปตัวแอล 72"/>
          <p:cNvSpPr/>
          <p:nvPr/>
        </p:nvSpPr>
        <p:spPr>
          <a:xfrm rot="5400000">
            <a:off x="5742390" y="1178492"/>
            <a:ext cx="1139501" cy="1896104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3">
              <a:hueOff val="-16539272"/>
              <a:satOff val="26822"/>
              <a:lumOff val="197"/>
              <a:alphaOff val="0"/>
            </a:schemeClr>
          </a:lnRef>
          <a:fillRef idx="1">
            <a:schemeClr val="accent3">
              <a:hueOff val="-16539272"/>
              <a:satOff val="26822"/>
              <a:lumOff val="197"/>
              <a:alphaOff val="0"/>
            </a:schemeClr>
          </a:fillRef>
          <a:effectRef idx="0">
            <a:schemeClr val="accent3">
              <a:hueOff val="-16539272"/>
              <a:satOff val="26822"/>
              <a:lumOff val="197"/>
              <a:alphaOff val="0"/>
            </a:schemeClr>
          </a:effectRef>
          <a:fontRef idx="minor">
            <a:schemeClr val="lt1"/>
          </a:fontRef>
        </p:style>
      </p:sp>
      <p:pic>
        <p:nvPicPr>
          <p:cNvPr id="76" name="รูปภาพ 7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77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41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5" name="กลุ่ม 24"/>
          <p:cNvGrpSpPr/>
          <p:nvPr/>
        </p:nvGrpSpPr>
        <p:grpSpPr>
          <a:xfrm>
            <a:off x="-180528" y="908720"/>
            <a:ext cx="5286456" cy="1512168"/>
            <a:chOff x="551632" y="2862832"/>
            <a:chExt cx="2967113" cy="1579802"/>
          </a:xfrm>
          <a:solidFill>
            <a:srgbClr val="FF99FF"/>
          </a:solidFill>
        </p:grpSpPr>
        <p:sp>
          <p:nvSpPr>
            <p:cNvPr id="27" name="ข้าวหลามตัด 26"/>
            <p:cNvSpPr/>
            <p:nvPr/>
          </p:nvSpPr>
          <p:spPr>
            <a:xfrm rot="10257568">
              <a:off x="714085" y="3722556"/>
              <a:ext cx="623499" cy="720078"/>
            </a:xfrm>
            <a:prstGeom prst="diamond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ข้าวหลามตัด 27"/>
            <p:cNvSpPr/>
            <p:nvPr/>
          </p:nvSpPr>
          <p:spPr>
            <a:xfrm rot="17938112">
              <a:off x="599923" y="3177420"/>
              <a:ext cx="623497" cy="720080"/>
            </a:xfrm>
            <a:prstGeom prst="diamond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ข้าวหลามตัด 28"/>
            <p:cNvSpPr/>
            <p:nvPr/>
          </p:nvSpPr>
          <p:spPr>
            <a:xfrm rot="2014904">
              <a:off x="869351" y="2862832"/>
              <a:ext cx="623497" cy="720078"/>
            </a:xfrm>
            <a:prstGeom prst="diamond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" name="วงรี 29"/>
            <p:cNvSpPr/>
            <p:nvPr/>
          </p:nvSpPr>
          <p:spPr>
            <a:xfrm>
              <a:off x="977649" y="3108104"/>
              <a:ext cx="2541096" cy="1076400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0" name="สี่เหลี่ยมผืนผ้า 59"/>
          <p:cNvSpPr/>
          <p:nvPr/>
        </p:nvSpPr>
        <p:spPr>
          <a:xfrm>
            <a:off x="336011" y="1342509"/>
            <a:ext cx="49560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3. การปฏิบัติงานตามลำดับขั้นตอน</a:t>
            </a:r>
            <a:endParaRPr kumimoji="0" lang="th-TH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4" name="คำบรรยายภาพแบบสี่เหลี่ยมมุมมน 33"/>
          <p:cNvSpPr/>
          <p:nvPr/>
        </p:nvSpPr>
        <p:spPr>
          <a:xfrm>
            <a:off x="5105927" y="3144902"/>
            <a:ext cx="3565989" cy="864096"/>
          </a:xfrm>
          <a:prstGeom prst="wedgeRoundRectCallout">
            <a:avLst>
              <a:gd name="adj1" fmla="val 11629"/>
              <a:gd name="adj2" fmla="val -7958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13351" y="3122965"/>
            <a:ext cx="3735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1. นำแคนตาลูป แอปเปิลสีเขียว </a:t>
            </a:r>
          </a:p>
          <a:p>
            <a:pPr algn="ctr"/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แค</a:t>
            </a:r>
            <a:r>
              <a:rPr lang="th-TH" dirty="0" err="1" smtClean="0">
                <a:latin typeface="Angsana New" pitchFamily="18" charset="-34"/>
                <a:cs typeface="Angsana New" pitchFamily="18" charset="-34"/>
              </a:rPr>
              <a:t>รอต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และน้ำแข็ง ใส่เครื่องปั่น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6" name="คำบรรยายภาพแบบสี่เหลี่ยมมุมมน 35"/>
          <p:cNvSpPr/>
          <p:nvPr/>
        </p:nvSpPr>
        <p:spPr>
          <a:xfrm>
            <a:off x="5105929" y="4293096"/>
            <a:ext cx="3565988" cy="864096"/>
          </a:xfrm>
          <a:prstGeom prst="wedgeRoundRectCallout">
            <a:avLst>
              <a:gd name="adj1" fmla="val 7922"/>
              <a:gd name="adj2" fmla="val -7381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48064" y="4489956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2. ปั่นให้ละเอียด แล้วชิมรสชาติ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8" name="คำบรรยายภาพแบบสี่เหลี่ยมมุมมน 37"/>
          <p:cNvSpPr/>
          <p:nvPr/>
        </p:nvSpPr>
        <p:spPr>
          <a:xfrm>
            <a:off x="5105929" y="5445224"/>
            <a:ext cx="3565987" cy="864096"/>
          </a:xfrm>
          <a:prstGeom prst="wedgeRoundRectCallout">
            <a:avLst>
              <a:gd name="adj1" fmla="val 7964"/>
              <a:gd name="adj2" fmla="val -7466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48064" y="5570076"/>
            <a:ext cx="3600400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3. เทใส่แก้ว แล้วตกแต่งให้สวยงาม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1" name="รูปภาพ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32" name="สี่เหลี่ยมผืนผ้า 31"/>
          <p:cNvSpPr/>
          <p:nvPr/>
        </p:nvSpPr>
        <p:spPr>
          <a:xfrm>
            <a:off x="65130" y="332656"/>
            <a:ext cx="8034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(น้ำผักและผลไม้รวม)</a:t>
            </a:r>
            <a:endParaRPr lang="th-TH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258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2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9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9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9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9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8" presetClass="entr" presetSubtype="6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50"/>
                            </p:stCondLst>
                            <p:childTnLst>
                              <p:par>
                                <p:cTn id="107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1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15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19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50"/>
                            </p:stCondLst>
                            <p:childTnLst>
                              <p:par>
                                <p:cTn id="123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6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2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4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2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2" animBg="1"/>
      <p:bldP spid="59" grpId="0" animBg="1"/>
      <p:bldP spid="59" grpId="2" animBg="1"/>
      <p:bldP spid="61" grpId="0"/>
      <p:bldP spid="61" grpId="2"/>
      <p:bldP spid="62" grpId="0"/>
      <p:bldP spid="62" grpId="2"/>
      <p:bldP spid="63" grpId="0" animBg="1"/>
      <p:bldP spid="63" grpId="2" animBg="1"/>
      <p:bldP spid="64" grpId="0" animBg="1"/>
      <p:bldP spid="64" grpId="2" animBg="1"/>
      <p:bldP spid="65" grpId="0"/>
      <p:bldP spid="65" grpId="2"/>
      <p:bldP spid="66" grpId="0"/>
      <p:bldP spid="66" grpId="2"/>
      <p:bldP spid="67" grpId="0"/>
      <p:bldP spid="67" grpId="1"/>
      <p:bldP spid="68" grpId="0"/>
      <p:bldP spid="68" grpId="2"/>
      <p:bldP spid="60" grpId="0"/>
      <p:bldP spid="60" grpId="2"/>
      <p:bldP spid="34" grpId="1" animBg="1"/>
      <p:bldP spid="34" grpId="3" animBg="1"/>
      <p:bldP spid="35" grpId="1"/>
      <p:bldP spid="35" grpId="3"/>
      <p:bldP spid="36" grpId="1" animBg="1"/>
      <p:bldP spid="36" grpId="3" animBg="1"/>
      <p:bldP spid="37" grpId="1"/>
      <p:bldP spid="37" grpId="3"/>
      <p:bldP spid="38" grpId="1" animBg="1"/>
      <p:bldP spid="38" grpId="3" animBg="1"/>
      <p:bldP spid="39" grpId="1"/>
      <p:bldP spid="39" grpId="3"/>
      <p:bldP spid="32" grpId="0"/>
      <p:bldP spid="32" grpId="1"/>
      <p:bldP spid="32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46504" y="6453336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42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131797" y="344850"/>
            <a:ext cx="7824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(น้ำผักและผลไม้รวม)</a:t>
            </a:r>
            <a:endParaRPr lang="th-TH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7" name="น้ำปั่น 0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1392003"/>
            <a:ext cx="7488832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724" l="0" r="99481">
                        <a14:foregroundMark x1="55773" y1="57673" x2="90596" y2="9158"/>
                        <a14:foregroundMark x1="55214" y1="59158" x2="47207" y2="25000"/>
                        <a14:foregroundMark x1="51862" y1="71040" x2="46927" y2="47030"/>
                        <a14:foregroundMark x1="74302" y1="86881" x2="99628" y2="49752"/>
                        <a14:foregroundMark x1="75065" y1="87586" x2="64675" y2="86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956" y="698793"/>
            <a:ext cx="1842839" cy="69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8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0" grpId="0"/>
      <p:bldP spid="20" grpId="1"/>
      <p:bldP spid="20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วงรี 47"/>
          <p:cNvSpPr/>
          <p:nvPr/>
        </p:nvSpPr>
        <p:spPr>
          <a:xfrm>
            <a:off x="1691680" y="2846599"/>
            <a:ext cx="5976664" cy="2742641"/>
          </a:xfrm>
          <a:prstGeom prst="ellipse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solidFill>
              <a:schemeClr val="bg1"/>
            </a:solidFill>
          </a:ln>
          <a:effectLst>
            <a:softEdge rad="635000"/>
          </a:effectLst>
          <a:scene3d>
            <a:camera prst="orthographicFront"/>
            <a:lightRig rig="flat" dir="t"/>
          </a:scene3d>
          <a:sp3d z="-190500" extrusionH="12700" prstMaterial="matte"/>
        </p:spPr>
        <p:style>
          <a:lnRef idx="0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th-TH" dirty="0"/>
          </a:p>
        </p:txBody>
      </p:sp>
      <p:sp>
        <p:nvSpPr>
          <p:cNvPr id="50" name="วงรี 49"/>
          <p:cNvSpPr/>
          <p:nvPr/>
        </p:nvSpPr>
        <p:spPr>
          <a:xfrm>
            <a:off x="5606749" y="5157192"/>
            <a:ext cx="621435" cy="576065"/>
          </a:xfrm>
          <a:prstGeom prst="ellipse">
            <a:avLst/>
          </a:prstGeom>
          <a:solidFill>
            <a:srgbClr val="6600FF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-8269636"/>
              <a:satOff val="13411"/>
              <a:lumOff val="98"/>
              <a:alphaOff val="0"/>
            </a:schemeClr>
          </a:fillRef>
          <a:effectRef idx="2">
            <a:schemeClr val="accent3">
              <a:hueOff val="-8269636"/>
              <a:satOff val="13411"/>
              <a:lumOff val="98"/>
              <a:alphaOff val="0"/>
            </a:schemeClr>
          </a:effectRef>
          <a:fontRef idx="minor">
            <a:schemeClr val="lt1"/>
          </a:fontRef>
        </p:style>
      </p:sp>
      <p:sp>
        <p:nvSpPr>
          <p:cNvPr id="49" name="วงรี 48"/>
          <p:cNvSpPr/>
          <p:nvPr/>
        </p:nvSpPr>
        <p:spPr>
          <a:xfrm>
            <a:off x="5148064" y="5229200"/>
            <a:ext cx="576064" cy="576065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-8269636"/>
              <a:satOff val="13411"/>
              <a:lumOff val="98"/>
              <a:alphaOff val="0"/>
            </a:schemeClr>
          </a:fillRef>
          <a:effectRef idx="2">
            <a:schemeClr val="accent3">
              <a:hueOff val="-8269636"/>
              <a:satOff val="13411"/>
              <a:lumOff val="98"/>
              <a:alphaOff val="0"/>
            </a:schemeClr>
          </a:effectRef>
          <a:fontRef idx="minor">
            <a:schemeClr val="lt1"/>
          </a:fontRef>
        </p:style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195736" y="3356992"/>
            <a:ext cx="5328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  เป็นการตรวจสอบผลการทำน้ำผักและผลไม้รวมโดยชิมรสชาติ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ว่ากลม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กล่อมหรือไม่ ถ้าต้องการให้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 น้ำ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ผักและผลไม้รวม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มีรสชาติเปรี้ยว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ควรเติมน้ำมะนาวลงไป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7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43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39" name="กลุ่ม 38"/>
          <p:cNvGrpSpPr/>
          <p:nvPr/>
        </p:nvGrpSpPr>
        <p:grpSpPr>
          <a:xfrm>
            <a:off x="2254472" y="1244988"/>
            <a:ext cx="4335023" cy="1607948"/>
            <a:chOff x="551632" y="2862832"/>
            <a:chExt cx="2967113" cy="1579802"/>
          </a:xfrm>
          <a:solidFill>
            <a:srgbClr val="FF99FF"/>
          </a:solidFill>
        </p:grpSpPr>
        <p:sp>
          <p:nvSpPr>
            <p:cNvPr id="41" name="ข้าวหลามตัด 40"/>
            <p:cNvSpPr/>
            <p:nvPr/>
          </p:nvSpPr>
          <p:spPr>
            <a:xfrm rot="10257568">
              <a:off x="714085" y="3722556"/>
              <a:ext cx="623499" cy="720078"/>
            </a:xfrm>
            <a:prstGeom prst="diamond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2" name="ข้าวหลามตัด 41"/>
            <p:cNvSpPr/>
            <p:nvPr/>
          </p:nvSpPr>
          <p:spPr>
            <a:xfrm rot="17938112">
              <a:off x="599923" y="3177420"/>
              <a:ext cx="623497" cy="720080"/>
            </a:xfrm>
            <a:prstGeom prst="diamond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3" name="ข้าวหลามตัด 42"/>
            <p:cNvSpPr/>
            <p:nvPr/>
          </p:nvSpPr>
          <p:spPr>
            <a:xfrm rot="2014904">
              <a:off x="869351" y="2862832"/>
              <a:ext cx="623497" cy="720078"/>
            </a:xfrm>
            <a:prstGeom prst="diamond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4" name="วงรี 43"/>
            <p:cNvSpPr/>
            <p:nvPr/>
          </p:nvSpPr>
          <p:spPr>
            <a:xfrm>
              <a:off x="977649" y="3108104"/>
              <a:ext cx="2541096" cy="1076400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974552" y="1730754"/>
            <a:ext cx="3685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4. การประเมินผลการทำงาน</a:t>
            </a:r>
            <a:endParaRPr lang="th-TH" sz="36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5" name="วงรี 44"/>
          <p:cNvSpPr/>
          <p:nvPr/>
        </p:nvSpPr>
        <p:spPr>
          <a:xfrm>
            <a:off x="4650786" y="5257498"/>
            <a:ext cx="569286" cy="576065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-8269636"/>
              <a:satOff val="13411"/>
              <a:lumOff val="98"/>
              <a:alphaOff val="0"/>
            </a:schemeClr>
          </a:fillRef>
          <a:effectRef idx="2">
            <a:schemeClr val="accent3">
              <a:hueOff val="-8269636"/>
              <a:satOff val="13411"/>
              <a:lumOff val="98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วงรี 45"/>
          <p:cNvSpPr/>
          <p:nvPr/>
        </p:nvSpPr>
        <p:spPr>
          <a:xfrm>
            <a:off x="4160944" y="5229200"/>
            <a:ext cx="555072" cy="576064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-8269636"/>
              <a:satOff val="13411"/>
              <a:lumOff val="98"/>
              <a:alphaOff val="0"/>
            </a:schemeClr>
          </a:fillRef>
          <a:effectRef idx="2">
            <a:schemeClr val="accent3">
              <a:hueOff val="-8269636"/>
              <a:satOff val="13411"/>
              <a:lumOff val="98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วงรี 46"/>
          <p:cNvSpPr/>
          <p:nvPr/>
        </p:nvSpPr>
        <p:spPr>
          <a:xfrm>
            <a:off x="3635896" y="5157192"/>
            <a:ext cx="582842" cy="576064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-16539272"/>
              <a:satOff val="26822"/>
              <a:lumOff val="197"/>
              <a:alphaOff val="0"/>
            </a:schemeClr>
          </a:fillRef>
          <a:effectRef idx="2">
            <a:schemeClr val="accent3">
              <a:hueOff val="-16539272"/>
              <a:satOff val="26822"/>
              <a:lumOff val="197"/>
              <a:alphaOff val="0"/>
            </a:schemeClr>
          </a:effectRef>
          <a:fontRef idx="minor">
            <a:schemeClr val="lt1"/>
          </a:fontRef>
        </p:style>
      </p:sp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20" name="สี่เหลี่ยมผืนผ้า 19"/>
          <p:cNvSpPr/>
          <p:nvPr/>
        </p:nvSpPr>
        <p:spPr>
          <a:xfrm>
            <a:off x="35496" y="332656"/>
            <a:ext cx="80352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 (น้ำผักและผลไม้รวม)</a:t>
            </a:r>
            <a:endParaRPr lang="th-TH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2" name="รูปภาพ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" y="5629232"/>
            <a:ext cx="1395984" cy="89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4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3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3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3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nodeType="withEffect">
                                  <p:stCondLst>
                                    <p:cond delay="3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8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35" grpId="0"/>
      <p:bldP spid="35" grpId="1"/>
      <p:bldP spid="36" grpId="0"/>
      <p:bldP spid="36" grpId="4"/>
      <p:bldP spid="20" grpId="0"/>
      <p:bldP spid="20" grpId="1"/>
      <p:bldP spid="20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/>
        </p:nvGrpSpPr>
        <p:grpSpPr>
          <a:xfrm>
            <a:off x="1475656" y="2765365"/>
            <a:ext cx="6160338" cy="2733668"/>
            <a:chOff x="2132756" y="2567540"/>
            <a:chExt cx="5184576" cy="2795619"/>
          </a:xfrm>
        </p:grpSpPr>
        <p:sp>
          <p:nvSpPr>
            <p:cNvPr id="49" name="สี่เหลี่ยมผืนผ้ามุมมน 48"/>
            <p:cNvSpPr/>
            <p:nvPr/>
          </p:nvSpPr>
          <p:spPr>
            <a:xfrm>
              <a:off x="2132756" y="2567540"/>
              <a:ext cx="5184576" cy="2795619"/>
            </a:xfrm>
            <a:prstGeom prst="roundRect">
              <a:avLst/>
            </a:prstGeom>
            <a:solidFill>
              <a:srgbClr val="D9FFEC"/>
            </a:solidFill>
            <a:ln w="1905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50" name="สี่เหลี่ยมผืนผ้ามุมมน 49"/>
            <p:cNvSpPr/>
            <p:nvPr/>
          </p:nvSpPr>
          <p:spPr>
            <a:xfrm>
              <a:off x="2220826" y="2757258"/>
              <a:ext cx="4990380" cy="2520280"/>
            </a:xfrm>
            <a:prstGeom prst="roundRect">
              <a:avLst/>
            </a:prstGeom>
            <a:solidFill>
              <a:srgbClr val="FFFFCC"/>
            </a:solidFill>
            <a:ln w="1905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</p:grpSp>
      <p:sp>
        <p:nvSpPr>
          <p:cNvPr id="75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44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26326" y="3122769"/>
            <a:ext cx="337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ผักและผลไม้ที่ควรเลือก</a:t>
            </a:r>
            <a:endParaRPr lang="th-TH" sz="3600" b="1" dirty="0"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8753" y="3698833"/>
            <a:ext cx="51755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</a:t>
            </a:r>
            <a:r>
              <a:rPr kumimoji="0" lang="th-TH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ผักและผลไม้ที่นำมาประกอบเครื่องดื่มควรเป็นผลผลิตที่ปลูกแบบเกษตรอินทรีย์</a:t>
            </a:r>
            <a:r>
              <a:rPr kumimoji="0" lang="th-TH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เพราะไม่มีสารเคมีปนเปื้อน</a:t>
            </a: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65130" y="332656"/>
            <a:ext cx="47949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</a:t>
            </a:r>
            <a:endParaRPr lang="th-TH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5" name="กลุ่ม 14"/>
          <p:cNvGrpSpPr/>
          <p:nvPr/>
        </p:nvGrpSpPr>
        <p:grpSpPr>
          <a:xfrm>
            <a:off x="2771800" y="1166341"/>
            <a:ext cx="2818024" cy="1470571"/>
            <a:chOff x="2934633" y="747927"/>
            <a:chExt cx="2818024" cy="1470571"/>
          </a:xfrm>
        </p:grpSpPr>
        <p:sp>
          <p:nvSpPr>
            <p:cNvPr id="16" name="สี่เหลี่ยมผืนผ้ามุมมน 15"/>
            <p:cNvSpPr/>
            <p:nvPr/>
          </p:nvSpPr>
          <p:spPr>
            <a:xfrm>
              <a:off x="3565759" y="1265384"/>
              <a:ext cx="2186898" cy="953114"/>
            </a:xfrm>
            <a:prstGeom prst="roundRect">
              <a:avLst/>
            </a:prstGeom>
            <a:solidFill>
              <a:srgbClr val="D9FFEC"/>
            </a:solidFill>
            <a:ln w="57150" cap="flat" cmpd="thickThin" algn="ctr">
              <a:solidFill>
                <a:srgbClr val="00B050"/>
              </a:solidFill>
              <a:prstDash val="sysDot"/>
            </a:ln>
            <a:effectLst>
              <a:glow rad="101600">
                <a:srgbClr val="FFFF99">
                  <a:alpha val="60000"/>
                </a:srgbClr>
              </a:glow>
              <a:softEdge rad="127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54713" y="1373152"/>
              <a:ext cx="20025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เรื่องน่ารู้</a:t>
              </a:r>
              <a:endPara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grpSp>
          <p:nvGrpSpPr>
            <p:cNvPr id="18" name="กลุ่ม 17"/>
            <p:cNvGrpSpPr/>
            <p:nvPr/>
          </p:nvGrpSpPr>
          <p:grpSpPr>
            <a:xfrm>
              <a:off x="2934633" y="747927"/>
              <a:ext cx="1159054" cy="1226004"/>
              <a:chOff x="2934633" y="747927"/>
              <a:chExt cx="1159054" cy="1226004"/>
            </a:xfrm>
          </p:grpSpPr>
          <p:sp>
            <p:nvSpPr>
              <p:cNvPr id="19" name="ข้าวหลามตัด 18"/>
              <p:cNvSpPr/>
              <p:nvPr/>
            </p:nvSpPr>
            <p:spPr>
              <a:xfrm rot="16423804">
                <a:off x="2981007" y="1272232"/>
                <a:ext cx="332497" cy="425245"/>
              </a:xfrm>
              <a:prstGeom prst="diamond">
                <a:avLst/>
              </a:prstGeom>
              <a:solidFill>
                <a:srgbClr val="00B050"/>
              </a:solidFill>
              <a:ln w="19050" cap="flat" cmpd="sng" algn="ctr">
                <a:solidFill>
                  <a:srgbClr val="00B050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ngsana New"/>
                  <a:ea typeface="+mn-ea"/>
                  <a:cs typeface="Angsana New"/>
                </a:endParaRPr>
              </a:p>
            </p:txBody>
          </p:sp>
          <p:sp>
            <p:nvSpPr>
              <p:cNvPr id="20" name="ข้าวหลามตัด 19"/>
              <p:cNvSpPr/>
              <p:nvPr/>
            </p:nvSpPr>
            <p:spPr>
              <a:xfrm rot="9560290">
                <a:off x="3338265" y="747927"/>
                <a:ext cx="332497" cy="465699"/>
              </a:xfrm>
              <a:prstGeom prst="diamond">
                <a:avLst/>
              </a:prstGeom>
              <a:solidFill>
                <a:srgbClr val="00B050"/>
              </a:solidFill>
              <a:ln w="19050" cap="flat" cmpd="sng" algn="ctr">
                <a:solidFill>
                  <a:srgbClr val="00B050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ngsana New"/>
                  <a:ea typeface="+mn-ea"/>
                  <a:cs typeface="Angsana New"/>
                </a:endParaRPr>
              </a:p>
            </p:txBody>
          </p:sp>
          <p:grpSp>
            <p:nvGrpSpPr>
              <p:cNvPr id="21" name="กลุ่ม 20"/>
              <p:cNvGrpSpPr/>
              <p:nvPr/>
            </p:nvGrpSpPr>
            <p:grpSpPr>
              <a:xfrm>
                <a:off x="3536126" y="854915"/>
                <a:ext cx="557561" cy="577958"/>
                <a:chOff x="4838110" y="5432472"/>
                <a:chExt cx="926137" cy="913934"/>
              </a:xfrm>
            </p:grpSpPr>
            <p:grpSp>
              <p:nvGrpSpPr>
                <p:cNvPr id="41" name="กลุ่ม 40"/>
                <p:cNvGrpSpPr/>
                <p:nvPr/>
              </p:nvGrpSpPr>
              <p:grpSpPr>
                <a:xfrm>
                  <a:off x="4838110" y="5432472"/>
                  <a:ext cx="926137" cy="913934"/>
                  <a:chOff x="4838110" y="5432472"/>
                  <a:chExt cx="926137" cy="913934"/>
                </a:xfrm>
              </p:grpSpPr>
              <p:sp>
                <p:nvSpPr>
                  <p:cNvPr id="43" name="หยดน้ำ 42"/>
                  <p:cNvSpPr/>
                  <p:nvPr/>
                </p:nvSpPr>
                <p:spPr>
                  <a:xfrm rot="20703651">
                    <a:off x="4976988" y="6016113"/>
                    <a:ext cx="314240" cy="330293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44" name="หยดน้ำ 43"/>
                  <p:cNvSpPr/>
                  <p:nvPr/>
                </p:nvSpPr>
                <p:spPr>
                  <a:xfrm rot="19723594" flipV="1">
                    <a:off x="4838110" y="5691125"/>
                    <a:ext cx="331730" cy="307593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45" name="หยดน้ำ 44"/>
                  <p:cNvSpPr/>
                  <p:nvPr/>
                </p:nvSpPr>
                <p:spPr>
                  <a:xfrm rot="2869806" flipV="1">
                    <a:off x="5122798" y="5452855"/>
                    <a:ext cx="353659" cy="312893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46" name="หยดน้ำ 45"/>
                  <p:cNvSpPr/>
                  <p:nvPr/>
                </p:nvSpPr>
                <p:spPr>
                  <a:xfrm rot="8072973" flipV="1">
                    <a:off x="5452041" y="5702913"/>
                    <a:ext cx="331730" cy="292682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47" name="หยดน้ำ 46"/>
                  <p:cNvSpPr/>
                  <p:nvPr/>
                </p:nvSpPr>
                <p:spPr>
                  <a:xfrm rot="12398413" flipV="1">
                    <a:off x="5313358" y="6022962"/>
                    <a:ext cx="339890" cy="291267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</p:grpSp>
            <p:sp>
              <p:nvSpPr>
                <p:cNvPr id="42" name="วงรี 41"/>
                <p:cNvSpPr/>
                <p:nvPr/>
              </p:nvSpPr>
              <p:spPr>
                <a:xfrm>
                  <a:off x="5109251" y="5724518"/>
                  <a:ext cx="380751" cy="345601"/>
                </a:xfrm>
                <a:prstGeom prst="ellipse">
                  <a:avLst/>
                </a:prstGeom>
                <a:solidFill>
                  <a:srgbClr val="FDD339"/>
                </a:solidFill>
                <a:ln w="19050" cap="flat" cmpd="sng" algn="ctr">
                  <a:noFill/>
                  <a:prstDash val="solid"/>
                </a:ln>
                <a:effectLst>
                  <a:softEdge rad="63500"/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ngsana New"/>
                    <a:ea typeface="+mn-ea"/>
                    <a:cs typeface="Angsana New"/>
                  </a:endParaRPr>
                </a:p>
              </p:txBody>
            </p:sp>
          </p:grpSp>
          <p:grpSp>
            <p:nvGrpSpPr>
              <p:cNvPr id="22" name="กลุ่ม 21"/>
              <p:cNvGrpSpPr/>
              <p:nvPr/>
            </p:nvGrpSpPr>
            <p:grpSpPr>
              <a:xfrm>
                <a:off x="3192044" y="1395973"/>
                <a:ext cx="557561" cy="577958"/>
                <a:chOff x="4838110" y="5432472"/>
                <a:chExt cx="926137" cy="913934"/>
              </a:xfrm>
            </p:grpSpPr>
            <p:grpSp>
              <p:nvGrpSpPr>
                <p:cNvPr id="34" name="กลุ่ม 33"/>
                <p:cNvGrpSpPr/>
                <p:nvPr/>
              </p:nvGrpSpPr>
              <p:grpSpPr>
                <a:xfrm>
                  <a:off x="4838110" y="5432472"/>
                  <a:ext cx="926137" cy="913934"/>
                  <a:chOff x="4838110" y="5432472"/>
                  <a:chExt cx="926137" cy="913934"/>
                </a:xfrm>
              </p:grpSpPr>
              <p:sp>
                <p:nvSpPr>
                  <p:cNvPr id="36" name="หยดน้ำ 35"/>
                  <p:cNvSpPr/>
                  <p:nvPr/>
                </p:nvSpPr>
                <p:spPr>
                  <a:xfrm rot="20703651">
                    <a:off x="4976988" y="6016113"/>
                    <a:ext cx="314240" cy="330293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37" name="หยดน้ำ 36"/>
                  <p:cNvSpPr/>
                  <p:nvPr/>
                </p:nvSpPr>
                <p:spPr>
                  <a:xfrm rot="19723594" flipV="1">
                    <a:off x="4838110" y="5691125"/>
                    <a:ext cx="331730" cy="307593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38" name="หยดน้ำ 37"/>
                  <p:cNvSpPr/>
                  <p:nvPr/>
                </p:nvSpPr>
                <p:spPr>
                  <a:xfrm rot="2869806" flipV="1">
                    <a:off x="5122798" y="5452855"/>
                    <a:ext cx="353659" cy="312893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39" name="หยดน้ำ 38"/>
                  <p:cNvSpPr/>
                  <p:nvPr/>
                </p:nvSpPr>
                <p:spPr>
                  <a:xfrm rot="8072973" flipV="1">
                    <a:off x="5452041" y="5702913"/>
                    <a:ext cx="331730" cy="292682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40" name="หยดน้ำ 39"/>
                  <p:cNvSpPr/>
                  <p:nvPr/>
                </p:nvSpPr>
                <p:spPr>
                  <a:xfrm rot="12398413" flipV="1">
                    <a:off x="5313358" y="6022962"/>
                    <a:ext cx="339890" cy="291267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</p:grpSp>
            <p:sp>
              <p:nvSpPr>
                <p:cNvPr id="35" name="วงรี 34"/>
                <p:cNvSpPr/>
                <p:nvPr/>
              </p:nvSpPr>
              <p:spPr>
                <a:xfrm>
                  <a:off x="5109251" y="5724518"/>
                  <a:ext cx="380751" cy="345601"/>
                </a:xfrm>
                <a:prstGeom prst="ellipse">
                  <a:avLst/>
                </a:prstGeom>
                <a:solidFill>
                  <a:srgbClr val="FDD339"/>
                </a:solidFill>
                <a:ln w="19050" cap="flat" cmpd="sng" algn="ctr">
                  <a:noFill/>
                  <a:prstDash val="solid"/>
                </a:ln>
                <a:effectLst>
                  <a:softEdge rad="63500"/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ngsana New"/>
                    <a:ea typeface="+mn-ea"/>
                    <a:cs typeface="Angsana New"/>
                  </a:endParaRPr>
                </a:p>
              </p:txBody>
            </p:sp>
          </p:grpSp>
          <p:grpSp>
            <p:nvGrpSpPr>
              <p:cNvPr id="23" name="กลุ่ม 22"/>
              <p:cNvGrpSpPr/>
              <p:nvPr/>
            </p:nvGrpSpPr>
            <p:grpSpPr>
              <a:xfrm>
                <a:off x="3174309" y="1002700"/>
                <a:ext cx="557561" cy="577958"/>
                <a:chOff x="4838110" y="5432472"/>
                <a:chExt cx="926137" cy="913934"/>
              </a:xfrm>
            </p:grpSpPr>
            <p:grpSp>
              <p:nvGrpSpPr>
                <p:cNvPr id="25" name="กลุ่ม 24"/>
                <p:cNvGrpSpPr/>
                <p:nvPr/>
              </p:nvGrpSpPr>
              <p:grpSpPr>
                <a:xfrm>
                  <a:off x="4838110" y="5432472"/>
                  <a:ext cx="926137" cy="913934"/>
                  <a:chOff x="4838110" y="5432472"/>
                  <a:chExt cx="926137" cy="913934"/>
                </a:xfrm>
              </p:grpSpPr>
              <p:sp>
                <p:nvSpPr>
                  <p:cNvPr id="29" name="หยดน้ำ 28"/>
                  <p:cNvSpPr/>
                  <p:nvPr/>
                </p:nvSpPr>
                <p:spPr>
                  <a:xfrm rot="20703651">
                    <a:off x="4976988" y="6016113"/>
                    <a:ext cx="314240" cy="330293"/>
                  </a:xfrm>
                  <a:prstGeom prst="teardrop">
                    <a:avLst/>
                  </a:prstGeom>
                  <a:solidFill>
                    <a:srgbClr val="D4ADF5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30" name="หยดน้ำ 29"/>
                  <p:cNvSpPr/>
                  <p:nvPr/>
                </p:nvSpPr>
                <p:spPr>
                  <a:xfrm rot="19723594" flipV="1">
                    <a:off x="4838110" y="5691125"/>
                    <a:ext cx="331730" cy="307593"/>
                  </a:xfrm>
                  <a:prstGeom prst="teardrop">
                    <a:avLst/>
                  </a:prstGeom>
                  <a:solidFill>
                    <a:srgbClr val="D4ADF5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31" name="หยดน้ำ 30"/>
                  <p:cNvSpPr/>
                  <p:nvPr/>
                </p:nvSpPr>
                <p:spPr>
                  <a:xfrm rot="2869806" flipV="1">
                    <a:off x="5122798" y="5452855"/>
                    <a:ext cx="353659" cy="312893"/>
                  </a:xfrm>
                  <a:prstGeom prst="teardrop">
                    <a:avLst/>
                  </a:prstGeom>
                  <a:solidFill>
                    <a:srgbClr val="D4ADF5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32" name="หยดน้ำ 31"/>
                  <p:cNvSpPr/>
                  <p:nvPr/>
                </p:nvSpPr>
                <p:spPr>
                  <a:xfrm rot="8072973" flipV="1">
                    <a:off x="5452041" y="5702913"/>
                    <a:ext cx="331730" cy="292682"/>
                  </a:xfrm>
                  <a:prstGeom prst="teardrop">
                    <a:avLst/>
                  </a:prstGeom>
                  <a:solidFill>
                    <a:srgbClr val="D4ADF5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33" name="หยดน้ำ 32"/>
                  <p:cNvSpPr/>
                  <p:nvPr/>
                </p:nvSpPr>
                <p:spPr>
                  <a:xfrm rot="12398413" flipV="1">
                    <a:off x="5313358" y="6022962"/>
                    <a:ext cx="339890" cy="291267"/>
                  </a:xfrm>
                  <a:prstGeom prst="teardrop">
                    <a:avLst/>
                  </a:prstGeom>
                  <a:solidFill>
                    <a:srgbClr val="D4ADF5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</p:grpSp>
            <p:sp>
              <p:nvSpPr>
                <p:cNvPr id="28" name="วงรี 27"/>
                <p:cNvSpPr/>
                <p:nvPr/>
              </p:nvSpPr>
              <p:spPr>
                <a:xfrm>
                  <a:off x="5109251" y="5724518"/>
                  <a:ext cx="380751" cy="345601"/>
                </a:xfrm>
                <a:prstGeom prst="ellipse">
                  <a:avLst/>
                </a:prstGeom>
                <a:solidFill>
                  <a:srgbClr val="FDD339"/>
                </a:solidFill>
                <a:ln w="19050" cap="flat" cmpd="sng" algn="ctr">
                  <a:noFill/>
                  <a:prstDash val="solid"/>
                </a:ln>
                <a:effectLst>
                  <a:softEdge rad="63500"/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ngsana New"/>
                    <a:ea typeface="+mn-ea"/>
                    <a:cs typeface="Angsana New"/>
                  </a:endParaRPr>
                </a:p>
              </p:txBody>
            </p:sp>
          </p:grpSp>
        </p:grp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71058"/>
            <a:ext cx="3747878" cy="299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3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2"/>
      <p:bldP spid="27" grpId="3"/>
      <p:bldP spid="12" grpId="0"/>
      <p:bldP spid="12" grpId="1"/>
      <p:bldP spid="13" grpId="0"/>
      <p:bldP spid="13" grpId="1"/>
      <p:bldP spid="13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T:\56-01-0565 PowerPoint เศรษฐศาสตร์ ม.2\หน่วย 2 (ส่งจัดหน้า)\Graphic Design\Link\part 1\p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1"/>
          <a:stretch/>
        </p:blipFill>
        <p:spPr bwMode="auto">
          <a:xfrm>
            <a:off x="6491676" y="4956872"/>
            <a:ext cx="2481167" cy="185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:\56-01-0565 PowerPoint เศรษฐศาสตร์ ม.2\หน่วย 2 (ส่งจัดหน้า)\Graphic Design\Link\part 1\p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2009"/>
          <a:stretch/>
        </p:blipFill>
        <p:spPr bwMode="auto">
          <a:xfrm>
            <a:off x="107504" y="4909227"/>
            <a:ext cx="2376028" cy="183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กลุ่ม 58"/>
          <p:cNvGrpSpPr/>
          <p:nvPr/>
        </p:nvGrpSpPr>
        <p:grpSpPr>
          <a:xfrm>
            <a:off x="1825518" y="2564904"/>
            <a:ext cx="5698809" cy="2427865"/>
            <a:chOff x="1828354" y="1988840"/>
            <a:chExt cx="5635005" cy="3240360"/>
          </a:xfrm>
          <a:solidFill>
            <a:srgbClr val="FFFF99"/>
          </a:solidFill>
        </p:grpSpPr>
        <p:sp>
          <p:nvSpPr>
            <p:cNvPr id="60" name="มนมุมสี่เหลี่ยมผืนผ้าด้านทแยงมุม 59"/>
            <p:cNvSpPr/>
            <p:nvPr/>
          </p:nvSpPr>
          <p:spPr>
            <a:xfrm>
              <a:off x="1890369" y="1988840"/>
              <a:ext cx="5572990" cy="3096343"/>
            </a:xfrm>
            <a:prstGeom prst="round2DiagRect">
              <a:avLst>
                <a:gd name="adj1" fmla="val 50000"/>
                <a:gd name="adj2" fmla="val 0"/>
              </a:avLst>
            </a:prstGeom>
            <a:grpFill/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D8F67">
                      <a:lumMod val="50000"/>
                    </a:srgbClr>
                  </a:solidFill>
                  <a:effectLst/>
                  <a:uLnTx/>
                  <a:uFillTx/>
                  <a:latin typeface="Angsana New"/>
                  <a:ea typeface="+mn-ea"/>
                  <a:cs typeface="Angsana New"/>
                </a:rPr>
                <a:t>   </a:t>
              </a:r>
              <a:endPara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6442270" y="4941168"/>
              <a:ext cx="324097" cy="288032"/>
            </a:xfrm>
            <a:prstGeom prst="ellipse">
              <a:avLst/>
            </a:prstGeom>
            <a:solidFill>
              <a:srgbClr val="93A299">
                <a:lumMod val="75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6774869" y="4702621"/>
              <a:ext cx="324097" cy="288032"/>
            </a:xfrm>
            <a:prstGeom prst="ellipse">
              <a:avLst/>
            </a:prstGeom>
            <a:solidFill>
              <a:srgbClr val="93A299">
                <a:lumMod val="75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7064146" y="4350221"/>
              <a:ext cx="324097" cy="288032"/>
            </a:xfrm>
            <a:prstGeom prst="ellipse">
              <a:avLst/>
            </a:prstGeom>
            <a:solidFill>
              <a:srgbClr val="93A299">
                <a:lumMod val="75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2674479" y="1988840"/>
              <a:ext cx="324097" cy="288032"/>
            </a:xfrm>
            <a:prstGeom prst="ellipse">
              <a:avLst/>
            </a:prstGeom>
            <a:solidFill>
              <a:srgbClr val="93A299">
                <a:lumMod val="75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2154904" y="2276872"/>
              <a:ext cx="324097" cy="288032"/>
            </a:xfrm>
            <a:prstGeom prst="ellipse">
              <a:avLst/>
            </a:prstGeom>
            <a:solidFill>
              <a:srgbClr val="93A299">
                <a:lumMod val="75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1828354" y="2636912"/>
              <a:ext cx="324097" cy="288032"/>
            </a:xfrm>
            <a:prstGeom prst="ellipse">
              <a:avLst/>
            </a:prstGeom>
            <a:solidFill>
              <a:srgbClr val="93A299">
                <a:lumMod val="75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2051720" y="3266981"/>
            <a:ext cx="5616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          ชาวเวียดนามนิยมดื่มเครื่องดื่มที่เรียกว่า </a:t>
            </a:r>
            <a:r>
              <a:rPr lang="th-TH" b="1" dirty="0" err="1" smtClean="0">
                <a:latin typeface="Angsana New" pitchFamily="18" charset="-34"/>
                <a:cs typeface="Angsana New" pitchFamily="18" charset="-34"/>
              </a:rPr>
              <a:t>ชิญโต๋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  (น้ำผลไม้ปั่น) คู่กับเมล็ดแตงโมอบ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9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45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รูปห้าเหลี่ยม 18"/>
          <p:cNvSpPr/>
          <p:nvPr/>
        </p:nvSpPr>
        <p:spPr>
          <a:xfrm>
            <a:off x="3004711" y="1336659"/>
            <a:ext cx="4303593" cy="783724"/>
          </a:xfrm>
          <a:prstGeom prst="homePlate">
            <a:avLst/>
          </a:prstGeom>
          <a:solidFill>
            <a:srgbClr val="E68900"/>
          </a:solidFill>
          <a:ln>
            <a:noFill/>
          </a:ln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rgbClr val="93A299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บูรณา</a:t>
            </a:r>
            <a:r>
              <a:rPr kumimoji="0" lang="th-TH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การอาเซียน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pic>
        <p:nvPicPr>
          <p:cNvPr id="20" name="Pictur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6918" y="1222410"/>
            <a:ext cx="1132451" cy="112647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22" name="สี่เหลี่ยมผืนผ้า 21"/>
          <p:cNvSpPr/>
          <p:nvPr/>
        </p:nvSpPr>
        <p:spPr>
          <a:xfrm>
            <a:off x="65130" y="332656"/>
            <a:ext cx="47949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1.5 ตัวอย่างการประกอบเครื่องดื่ม</a:t>
            </a:r>
            <a:endParaRPr lang="th-TH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68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6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2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4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4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1"/>
      <p:bldP spid="67" grpId="2"/>
      <p:bldP spid="19" grpId="0" animBg="1"/>
      <p:bldP spid="19" grpId="1" animBg="1"/>
      <p:bldP spid="22" grpId="0"/>
      <p:bldP spid="22" grpId="1"/>
      <p:bldP spid="22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37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46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177798" y="1020153"/>
            <a:ext cx="5930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สิ่งที่ควรคำนึงในการประกอบเครื่องดื่ม  </a:t>
            </a: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มีดังนี้</a:t>
            </a:r>
            <a:endParaRPr lang="th-TH" sz="3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9" name="ดาว 7 แฉก 58"/>
          <p:cNvSpPr/>
          <p:nvPr/>
        </p:nvSpPr>
        <p:spPr>
          <a:xfrm>
            <a:off x="2817758" y="1253952"/>
            <a:ext cx="360040" cy="359342"/>
          </a:xfrm>
          <a:prstGeom prst="star7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0" name="ดาว 7 แฉก 59"/>
          <p:cNvSpPr/>
          <p:nvPr/>
        </p:nvSpPr>
        <p:spPr>
          <a:xfrm>
            <a:off x="3140230" y="1565315"/>
            <a:ext cx="232776" cy="207501"/>
          </a:xfrm>
          <a:prstGeom prst="star7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61" name="กลุ่ม 60"/>
          <p:cNvGrpSpPr/>
          <p:nvPr/>
        </p:nvGrpSpPr>
        <p:grpSpPr>
          <a:xfrm>
            <a:off x="307354" y="1556792"/>
            <a:ext cx="1535732" cy="910679"/>
            <a:chOff x="4127915" y="3219442"/>
            <a:chExt cx="888170" cy="419115"/>
          </a:xfrm>
        </p:grpSpPr>
        <p:sp>
          <p:nvSpPr>
            <p:cNvPr id="62" name="สามเหลี่ยมหน้าจั่ว 61"/>
            <p:cNvSpPr/>
            <p:nvPr/>
          </p:nvSpPr>
          <p:spPr>
            <a:xfrm>
              <a:off x="4127915" y="3219686"/>
              <a:ext cx="118795" cy="118795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3">
                <a:hueOff val="-15357895"/>
                <a:satOff val="24906"/>
                <a:lumOff val="183"/>
                <a:alphaOff val="0"/>
              </a:schemeClr>
            </a:lnRef>
            <a:fillRef idx="1">
              <a:schemeClr val="accent3">
                <a:hueOff val="-15357895"/>
                <a:satOff val="24906"/>
                <a:lumOff val="183"/>
                <a:alphaOff val="0"/>
              </a:schemeClr>
            </a:fillRef>
            <a:effectRef idx="0">
              <a:schemeClr val="accent3">
                <a:hueOff val="-15357895"/>
                <a:satOff val="24906"/>
                <a:lumOff val="1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รูปตัวแอล 62"/>
            <p:cNvSpPr/>
            <p:nvPr/>
          </p:nvSpPr>
          <p:spPr>
            <a:xfrm rot="5400000">
              <a:off x="4457828" y="3080301"/>
              <a:ext cx="419115" cy="697398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3">
                <a:hueOff val="-16539272"/>
                <a:satOff val="26822"/>
                <a:lumOff val="197"/>
                <a:alphaOff val="0"/>
              </a:schemeClr>
            </a:lnRef>
            <a:fillRef idx="1">
              <a:schemeClr val="accent3">
                <a:hueOff val="-16539272"/>
                <a:satOff val="26822"/>
                <a:lumOff val="197"/>
                <a:alphaOff val="0"/>
              </a:schemeClr>
            </a:fillRef>
            <a:effectRef idx="0">
              <a:schemeClr val="accent3">
                <a:hueOff val="-16539272"/>
                <a:satOff val="26822"/>
                <a:lumOff val="197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73" name="TextBox 72"/>
          <p:cNvSpPr txBox="1"/>
          <p:nvPr/>
        </p:nvSpPr>
        <p:spPr>
          <a:xfrm>
            <a:off x="862602" y="1833739"/>
            <a:ext cx="4104456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1. ผักและผลไม้ต้องสด ใหม่ และสะอาด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159010" y="2338564"/>
            <a:ext cx="4104456" cy="5232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th-TH" dirty="0"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. เลือกใช้ผักและผลไม้ที่ออกตามฤดูกาล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450920" y="2885245"/>
            <a:ext cx="4968552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th-TH" dirty="0">
                <a:latin typeface="Angsana New" pitchFamily="18" charset="-34"/>
                <a:cs typeface="Angsana New" pitchFamily="18" charset="-34"/>
              </a:rPr>
              <a:t>3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. เลือกใช้ผักและผลไม้ที่ปราศจากสารเคมี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833602" y="3408465"/>
            <a:ext cx="5690726" cy="5232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th-TH" dirty="0">
                <a:latin typeface="Angsana New" pitchFamily="18" charset="-34"/>
                <a:cs typeface="Angsana New" pitchFamily="18" charset="-34"/>
              </a:rPr>
              <a:t>4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. ควรล้างผักและผลไม้ให้สะอาดก่อนประกอบเครื่องดื่ม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9592" y="4149080"/>
            <a:ext cx="3456384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th-TH" dirty="0">
                <a:latin typeface="Angsana New" pitchFamily="18" charset="-34"/>
                <a:cs typeface="Angsana New" pitchFamily="18" charset="-34"/>
              </a:rPr>
              <a:t>5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. เตรียมผักและผลไม้ให้พร้อม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06794" y="4677874"/>
            <a:ext cx="6749582" cy="5232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th-TH" dirty="0">
                <a:latin typeface="Angsana New" pitchFamily="18" charset="-34"/>
                <a:cs typeface="Angsana New" pitchFamily="18" charset="-34"/>
              </a:rPr>
              <a:t>6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. ลงมือประกอบเครื่องดื่มโดยเตรียมส่วนผสมต่าง ๆ ไว้ล่วงหน้า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69130" y="5201094"/>
            <a:ext cx="7135318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th-TH" dirty="0">
                <a:latin typeface="Angsana New" pitchFamily="18" charset="-34"/>
                <a:cs typeface="Angsana New" pitchFamily="18" charset="-34"/>
              </a:rPr>
              <a:t>7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. เครื่องดื่มโดยส่วนใหญ่จะมีรสชาติหวานจึงไม่จำเป็นต้องเติมน้ำตาล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63688" y="5673280"/>
            <a:ext cx="4752528" cy="5232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8. เมื่อเครื่องดื่มประกอบเสร็จแล้วควรดื่มทันที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8" name="กลุ่ม 27"/>
          <p:cNvGrpSpPr/>
          <p:nvPr/>
        </p:nvGrpSpPr>
        <p:grpSpPr>
          <a:xfrm>
            <a:off x="241451" y="3933056"/>
            <a:ext cx="1666253" cy="958635"/>
            <a:chOff x="4417915" y="3118437"/>
            <a:chExt cx="888170" cy="419115"/>
          </a:xfrm>
        </p:grpSpPr>
        <p:sp>
          <p:nvSpPr>
            <p:cNvPr id="29" name="สามเหลี่ยมหน้าจั่ว 28"/>
            <p:cNvSpPr/>
            <p:nvPr/>
          </p:nvSpPr>
          <p:spPr>
            <a:xfrm>
              <a:off x="4417915" y="3118681"/>
              <a:ext cx="118795" cy="118795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3">
                <a:hueOff val="-3544130"/>
                <a:satOff val="5748"/>
                <a:lumOff val="42"/>
                <a:alphaOff val="0"/>
              </a:schemeClr>
            </a:lnRef>
            <a:fillRef idx="1">
              <a:schemeClr val="accent3">
                <a:hueOff val="-3544130"/>
                <a:satOff val="5748"/>
                <a:lumOff val="42"/>
                <a:alphaOff val="0"/>
              </a:schemeClr>
            </a:fillRef>
            <a:effectRef idx="0">
              <a:schemeClr val="accent3">
                <a:hueOff val="-3544130"/>
                <a:satOff val="5748"/>
                <a:lumOff val="4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รูปตัวแอล 29"/>
            <p:cNvSpPr/>
            <p:nvPr/>
          </p:nvSpPr>
          <p:spPr>
            <a:xfrm rot="5400000">
              <a:off x="4747828" y="2979296"/>
              <a:ext cx="419115" cy="697398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3">
                <a:hueOff val="-4725507"/>
                <a:satOff val="7663"/>
                <a:lumOff val="56"/>
                <a:alphaOff val="0"/>
              </a:schemeClr>
            </a:lnRef>
            <a:fillRef idx="1">
              <a:schemeClr val="accent3">
                <a:hueOff val="-4725507"/>
                <a:satOff val="7663"/>
                <a:lumOff val="56"/>
                <a:alphaOff val="0"/>
              </a:schemeClr>
            </a:fillRef>
            <a:effectRef idx="0">
              <a:schemeClr val="accent3">
                <a:hueOff val="-4725507"/>
                <a:satOff val="7663"/>
                <a:lumOff val="56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31" name="กลุ่ม 30"/>
          <p:cNvGrpSpPr/>
          <p:nvPr/>
        </p:nvGrpSpPr>
        <p:grpSpPr>
          <a:xfrm rot="10800000">
            <a:off x="6444208" y="3140968"/>
            <a:ext cx="1584176" cy="1008112"/>
            <a:chOff x="5188687" y="2927709"/>
            <a:chExt cx="888169" cy="419115"/>
          </a:xfrm>
        </p:grpSpPr>
        <p:sp>
          <p:nvSpPr>
            <p:cNvPr id="32" name="สามเหลี่ยมหน้าจั่ว 31"/>
            <p:cNvSpPr/>
            <p:nvPr/>
          </p:nvSpPr>
          <p:spPr>
            <a:xfrm>
              <a:off x="5188687" y="2927953"/>
              <a:ext cx="118795" cy="118795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3">
                <a:hueOff val="-5906883"/>
                <a:satOff val="9579"/>
                <a:lumOff val="70"/>
                <a:alphaOff val="0"/>
              </a:schemeClr>
            </a:lnRef>
            <a:fillRef idx="1">
              <a:schemeClr val="accent3">
                <a:hueOff val="-5906883"/>
                <a:satOff val="9579"/>
                <a:lumOff val="70"/>
                <a:alphaOff val="0"/>
              </a:schemeClr>
            </a:fillRef>
            <a:effectRef idx="0">
              <a:schemeClr val="accent3">
                <a:hueOff val="-5906883"/>
                <a:satOff val="9579"/>
                <a:lumOff val="7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รูปตัวแอล 32"/>
            <p:cNvSpPr/>
            <p:nvPr/>
          </p:nvSpPr>
          <p:spPr>
            <a:xfrm rot="5400000">
              <a:off x="5518599" y="2788568"/>
              <a:ext cx="419115" cy="697398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3">
                <a:hueOff val="-7088260"/>
                <a:satOff val="11495"/>
                <a:lumOff val="84"/>
                <a:alphaOff val="0"/>
              </a:schemeClr>
            </a:lnRef>
            <a:fillRef idx="1">
              <a:schemeClr val="accent3">
                <a:hueOff val="-7088260"/>
                <a:satOff val="11495"/>
                <a:lumOff val="84"/>
                <a:alphaOff val="0"/>
              </a:schemeClr>
            </a:fillRef>
            <a:effectRef idx="0">
              <a:schemeClr val="accent3">
                <a:hueOff val="-7088260"/>
                <a:satOff val="11495"/>
                <a:lumOff val="84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34" name="กลุ่ม 33"/>
          <p:cNvGrpSpPr/>
          <p:nvPr/>
        </p:nvGrpSpPr>
        <p:grpSpPr>
          <a:xfrm rot="10800000">
            <a:off x="7175535" y="5325388"/>
            <a:ext cx="1572929" cy="911923"/>
            <a:chOff x="3647143" y="3309165"/>
            <a:chExt cx="888170" cy="419115"/>
          </a:xfrm>
        </p:grpSpPr>
        <p:sp>
          <p:nvSpPr>
            <p:cNvPr id="35" name="สามเหลี่ยมหน้าจั่ว 34"/>
            <p:cNvSpPr/>
            <p:nvPr/>
          </p:nvSpPr>
          <p:spPr>
            <a:xfrm>
              <a:off x="3647143" y="3309409"/>
              <a:ext cx="118795" cy="118795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3">
                <a:hueOff val="-1181377"/>
                <a:satOff val="1916"/>
                <a:lumOff val="14"/>
                <a:alphaOff val="0"/>
              </a:schemeClr>
            </a:lnRef>
            <a:fillRef idx="1">
              <a:schemeClr val="accent3">
                <a:hueOff val="-1181377"/>
                <a:satOff val="1916"/>
                <a:lumOff val="14"/>
                <a:alphaOff val="0"/>
              </a:schemeClr>
            </a:fillRef>
            <a:effectRef idx="0">
              <a:schemeClr val="accent3">
                <a:hueOff val="-1181377"/>
                <a:satOff val="1916"/>
                <a:lumOff val="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รูปตัวแอล 35"/>
            <p:cNvSpPr/>
            <p:nvPr/>
          </p:nvSpPr>
          <p:spPr>
            <a:xfrm rot="5400000">
              <a:off x="3977056" y="3170024"/>
              <a:ext cx="419115" cy="697398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3">
                <a:hueOff val="-2362753"/>
                <a:satOff val="3832"/>
                <a:lumOff val="28"/>
                <a:alphaOff val="0"/>
              </a:schemeClr>
            </a:lnRef>
            <a:fillRef idx="1">
              <a:schemeClr val="accent3">
                <a:hueOff val="-2362753"/>
                <a:satOff val="3832"/>
                <a:lumOff val="28"/>
                <a:alphaOff val="0"/>
              </a:schemeClr>
            </a:fillRef>
            <a:effectRef idx="0">
              <a:schemeClr val="accent3">
                <a:hueOff val="-2362753"/>
                <a:satOff val="3832"/>
                <a:lumOff val="28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39" name="สี่เหลี่ยมผืนผ้า 38"/>
          <p:cNvSpPr/>
          <p:nvPr/>
        </p:nvSpPr>
        <p:spPr>
          <a:xfrm>
            <a:off x="24623" y="332656"/>
            <a:ext cx="5987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1.6 สิ่งที่ควรคำนึงในการประกอบเครื่องดื่ม</a:t>
            </a:r>
            <a:endParaRPr lang="th-TH" sz="4000" b="1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0" name="สี่เหลี่ยมผืนผ้า 39"/>
          <p:cNvSpPr/>
          <p:nvPr/>
        </p:nvSpPr>
        <p:spPr>
          <a:xfrm>
            <a:off x="-20024" y="15007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การประกอบเครื่องดื่มเพื่อสุขภาพแบบประหยัด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68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7" presetClass="emph" presetSubtype="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7" presetClass="emph" presetSubtype="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59" grpId="0" animBg="1"/>
      <p:bldP spid="59" grpId="1" animBg="1"/>
      <p:bldP spid="60" grpId="0" animBg="1"/>
      <p:bldP spid="60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9" grpId="0"/>
      <p:bldP spid="39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373910"/>
            <a:ext cx="5580218" cy="4324113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grpSp>
        <p:nvGrpSpPr>
          <p:cNvPr id="56" name="กลุ่ม 55"/>
          <p:cNvGrpSpPr/>
          <p:nvPr/>
        </p:nvGrpSpPr>
        <p:grpSpPr>
          <a:xfrm>
            <a:off x="1187624" y="345328"/>
            <a:ext cx="6552728" cy="1427488"/>
            <a:chOff x="2344687" y="418447"/>
            <a:chExt cx="4800653" cy="1224136"/>
          </a:xfrm>
        </p:grpSpPr>
        <p:sp>
          <p:nvSpPr>
            <p:cNvPr id="67" name="วงรี 66"/>
            <p:cNvSpPr/>
            <p:nvPr/>
          </p:nvSpPr>
          <p:spPr>
            <a:xfrm>
              <a:off x="2344687" y="418447"/>
              <a:ext cx="4800653" cy="1224136"/>
            </a:xfrm>
            <a:prstGeom prst="ellipse">
              <a:avLst/>
            </a:prstGeom>
            <a:solidFill>
              <a:srgbClr val="E3ABFF"/>
            </a:solidFill>
            <a:ln w="19050" cap="flat" cmpd="sng" algn="ctr">
              <a:noFill/>
              <a:prstDash val="solid"/>
            </a:ln>
            <a:effectLst>
              <a:softEdge rad="317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FreesiaUPC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294267" y="657393"/>
              <a:ext cx="3133735" cy="799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 smtClean="0">
                  <a:latin typeface="Angsana New" pitchFamily="18" charset="-34"/>
                  <a:cs typeface="Angsana New" pitchFamily="18" charset="-34"/>
                </a:rPr>
                <a:t>คำถามทบทวนความรู้</a:t>
              </a:r>
              <a:endParaRPr lang="th-TH" sz="4400" b="1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950081" y="1702549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นักเรียนมีหลักการในการบริโภคเครื่องดื่มอย่างไร</a:t>
            </a:r>
            <a:endParaRPr kumimoji="0" lang="th-TH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2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47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1405" y="4060229"/>
            <a:ext cx="33421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เลือกเครื่องดื่มที่มีคุณค่า</a:t>
            </a:r>
          </a:p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ต่อร่างกาย ราคาถูก และ</a:t>
            </a:r>
          </a:p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หาวัตถุดิบในการประกอบได้ง่าย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162568">
            <a:off x="6182201" y="428251"/>
            <a:ext cx="647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9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?</a:t>
            </a:r>
            <a:endParaRPr kumimoji="0" lang="th-TH" sz="9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 rot="20868160">
            <a:off x="5810632" y="167303"/>
            <a:ext cx="647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9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?</a:t>
            </a:r>
            <a:endParaRPr kumimoji="0" lang="th-TH" sz="9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68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4" presetClass="emph" presetSubtype="0" fill="hold" grpId="2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2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1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13" fill="hold">
                                          <p:stCondLst>
                                            <p:cond delay="113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13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13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0" grpId="2"/>
      <p:bldP spid="2" grpId="0"/>
      <p:bldP spid="2" grpId="1"/>
      <p:bldP spid="23" grpId="0"/>
      <p:bldP spid="23" grpId="1"/>
      <p:bldP spid="24" grpId="0"/>
      <p:bldP spid="24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48</a:t>
            </a:fld>
            <a:endParaRPr lang="th-TH" sz="14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6" name="Rounded Rectangle 16"/>
          <p:cNvSpPr/>
          <p:nvPr/>
        </p:nvSpPr>
        <p:spPr>
          <a:xfrm>
            <a:off x="1331640" y="2940651"/>
            <a:ext cx="6840760" cy="3153697"/>
          </a:xfrm>
          <a:prstGeom prst="roundRect">
            <a:avLst>
              <a:gd name="adj" fmla="val 9116"/>
            </a:avLst>
          </a:prstGeom>
          <a:solidFill>
            <a:srgbClr val="FFCCFF"/>
          </a:solidFill>
          <a:ln w="1905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>
              <a:defRPr/>
            </a:pPr>
            <a:r>
              <a:rPr lang="th-TH" sz="3200" b="1" kern="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kern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endParaRPr lang="th-TH" sz="1800" kern="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59" name="กลุ่ม 58"/>
          <p:cNvGrpSpPr/>
          <p:nvPr/>
        </p:nvGrpSpPr>
        <p:grpSpPr>
          <a:xfrm>
            <a:off x="1170557" y="1412776"/>
            <a:ext cx="6586292" cy="768086"/>
            <a:chOff x="1594404" y="1390515"/>
            <a:chExt cx="5987538" cy="768086"/>
          </a:xfrm>
          <a:solidFill>
            <a:srgbClr val="00B0F0"/>
          </a:solidFill>
        </p:grpSpPr>
        <p:sp>
          <p:nvSpPr>
            <p:cNvPr id="60" name="Rounded Rectangle 26"/>
            <p:cNvSpPr/>
            <p:nvPr/>
          </p:nvSpPr>
          <p:spPr>
            <a:xfrm>
              <a:off x="1594404" y="1390515"/>
              <a:ext cx="5987538" cy="768086"/>
            </a:xfrm>
            <a:prstGeom prst="snip2DiagRect">
              <a:avLst>
                <a:gd name="adj1" fmla="val 22080"/>
                <a:gd name="adj2" fmla="val 16667"/>
              </a:avLst>
            </a:prstGeom>
            <a:grpFill/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rtlCol="0" anchor="ctr"/>
            <a:lstStyle/>
            <a:p>
              <a:pPr algn="ctr"/>
              <a:endParaRPr lang="th-TH" sz="3600" b="1" kern="0" dirty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endParaRPr>
            </a:p>
          </p:txBody>
        </p:sp>
        <p:sp>
          <p:nvSpPr>
            <p:cNvPr id="61" name="สี่เหลี่ยมผืนผ้า 60"/>
            <p:cNvSpPr/>
            <p:nvPr/>
          </p:nvSpPr>
          <p:spPr>
            <a:xfrm>
              <a:off x="1594404" y="1462523"/>
              <a:ext cx="5987538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h-TH" sz="3600" b="1" dirty="0" smtClean="0">
                  <a:solidFill>
                    <a:schemeClr val="bg1"/>
                  </a:solidFill>
                  <a:latin typeface="Angsana New" pitchFamily="18" charset="-34"/>
                  <a:cs typeface="Angsana New" pitchFamily="18" charset="-34"/>
                </a:rPr>
                <a:t>การประกอบเครื่องดื่มเพื่อสุขภาพแบบประหยัด</a:t>
              </a:r>
              <a:endParaRPr lang="th-TH" sz="36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62" name="ลูกศรลง 61"/>
          <p:cNvSpPr/>
          <p:nvPr/>
        </p:nvSpPr>
        <p:spPr>
          <a:xfrm>
            <a:off x="4185718" y="2305555"/>
            <a:ext cx="715491" cy="57606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63" name="กลุ่ม 62"/>
          <p:cNvGrpSpPr/>
          <p:nvPr/>
        </p:nvGrpSpPr>
        <p:grpSpPr>
          <a:xfrm>
            <a:off x="2771800" y="406548"/>
            <a:ext cx="3528392" cy="934220"/>
            <a:chOff x="2555776" y="578792"/>
            <a:chExt cx="3816424" cy="934220"/>
          </a:xfrm>
        </p:grpSpPr>
        <p:sp>
          <p:nvSpPr>
            <p:cNvPr id="64" name="สี่เหลี่ยมผืนผ้า 63"/>
            <p:cNvSpPr/>
            <p:nvPr/>
          </p:nvSpPr>
          <p:spPr>
            <a:xfrm>
              <a:off x="2555776" y="581286"/>
              <a:ext cx="3816424" cy="903498"/>
            </a:xfrm>
            <a:prstGeom prst="rect">
              <a:avLst/>
            </a:prstGeom>
            <a:solidFill>
              <a:srgbClr val="FFFF99"/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65" name="ข้าวหลามตัด 64"/>
            <p:cNvSpPr/>
            <p:nvPr/>
          </p:nvSpPr>
          <p:spPr>
            <a:xfrm>
              <a:off x="3419872" y="612912"/>
              <a:ext cx="1008112" cy="900100"/>
            </a:xfrm>
            <a:prstGeom prst="diamond">
              <a:avLst/>
            </a:prstGeom>
            <a:solidFill>
              <a:srgbClr val="B8FCA6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66" name="ข้าวหลามตัด 65"/>
            <p:cNvSpPr/>
            <p:nvPr/>
          </p:nvSpPr>
          <p:spPr>
            <a:xfrm>
              <a:off x="4497127" y="584684"/>
              <a:ext cx="1008112" cy="900100"/>
            </a:xfrm>
            <a:prstGeom prst="diamond">
              <a:avLst/>
            </a:prstGeom>
            <a:solidFill>
              <a:srgbClr val="B8FCA6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67" name="ข้าวหลามตัด 66"/>
            <p:cNvSpPr/>
            <p:nvPr/>
          </p:nvSpPr>
          <p:spPr>
            <a:xfrm>
              <a:off x="4993940" y="612912"/>
              <a:ext cx="1008112" cy="900100"/>
            </a:xfrm>
            <a:prstGeom prst="diamond">
              <a:avLst/>
            </a:prstGeom>
            <a:solidFill>
              <a:srgbClr val="FFD8C5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68" name="ข้าวหลามตัด 67"/>
            <p:cNvSpPr/>
            <p:nvPr/>
          </p:nvSpPr>
          <p:spPr>
            <a:xfrm>
              <a:off x="2938314" y="578792"/>
              <a:ext cx="1008112" cy="900100"/>
            </a:xfrm>
            <a:prstGeom prst="diamond">
              <a:avLst/>
            </a:prstGeom>
            <a:solidFill>
              <a:srgbClr val="FFD8C5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333192" y="644121"/>
              <a:ext cx="2261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สรุปความรู้</a:t>
              </a:r>
              <a:endParaRPr lang="th-TH" sz="44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2" name="สี่เหลี่ยมผืนผ้า 1"/>
          <p:cNvSpPr/>
          <p:nvPr/>
        </p:nvSpPr>
        <p:spPr>
          <a:xfrm>
            <a:off x="1505768" y="3271624"/>
            <a:ext cx="65226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th-TH" sz="2400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     </a:t>
            </a:r>
            <a:r>
              <a:rPr lang="th-TH" b="1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เครื่องดื่ม</a:t>
            </a:r>
            <a:r>
              <a:rPr lang="th-TH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แบ่งเป็น 2 ประเภท ได้แก่ เครื่องดื่มที่ไม่</a:t>
            </a:r>
            <a:r>
              <a:rPr lang="th-TH" b="1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มีแอลกอฮอล์และ</a:t>
            </a:r>
            <a:r>
              <a:rPr lang="th-TH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เครื่องดื่มที่มีแอลกอฮอล์</a:t>
            </a:r>
          </a:p>
          <a:p>
            <a:pPr algn="thaiDist">
              <a:defRPr/>
            </a:pPr>
            <a:r>
              <a:rPr lang="th-TH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b="1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เครื่องดื่ม</a:t>
            </a:r>
            <a:r>
              <a:rPr lang="th-TH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ประเภทน้ำ</a:t>
            </a:r>
            <a:r>
              <a:rPr lang="th-TH" b="1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ผักหรือน้ำ</a:t>
            </a:r>
            <a:r>
              <a:rPr lang="th-TH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ผลไม้ มี</a:t>
            </a:r>
            <a:r>
              <a:rPr lang="th-TH" b="1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วิตามินและ</a:t>
            </a:r>
            <a:r>
              <a:rPr lang="th-TH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เกลือ</a:t>
            </a:r>
            <a:r>
              <a:rPr lang="th-TH" b="1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แร่       </a:t>
            </a:r>
            <a:r>
              <a:rPr lang="th-TH" b="1" kern="0" spc="-3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ที่</a:t>
            </a:r>
            <a:r>
              <a:rPr lang="th-TH" b="1" kern="0" spc="-3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เป็นประโยชน์ต่อร่างกาย การประกอบเครื่องดื่ม</a:t>
            </a:r>
            <a:r>
              <a:rPr lang="th-TH" b="1" kern="0" spc="-3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ควร</a:t>
            </a:r>
            <a:r>
              <a:rPr lang="th-TH" b="1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ปฏิบัติ</a:t>
            </a:r>
            <a:r>
              <a:rPr lang="th-TH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ตาม</a:t>
            </a:r>
            <a:r>
              <a:rPr lang="th-TH" b="1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ขั้นตอน</a:t>
            </a:r>
            <a:r>
              <a:rPr lang="th-TH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กระบวนการ</a:t>
            </a:r>
            <a:r>
              <a:rPr lang="th-TH" b="1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ทำงาน โดย</a:t>
            </a:r>
            <a:r>
              <a:rPr lang="th-TH" b="1" kern="0" spc="-3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จัดเตรียม</a:t>
            </a:r>
            <a:r>
              <a:rPr lang="th-TH" b="1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วัตถุดิบ ภาชนะ เครื่องใช้ให้</a:t>
            </a:r>
            <a:r>
              <a:rPr lang="th-TH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พร้อม </a:t>
            </a:r>
            <a:r>
              <a:rPr lang="th-TH" b="1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และคำนึงถึง</a:t>
            </a:r>
            <a:r>
              <a:rPr lang="th-TH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อนามัยใน</a:t>
            </a:r>
            <a:r>
              <a:rPr lang="th-TH" b="1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การประกอบเครื่องดื่ม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41368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2" grpId="0" animBg="1"/>
      <p:bldP spid="2" grpId="1"/>
      <p:bldP spid="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03647" y="1196752"/>
            <a:ext cx="6984777" cy="646986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Oval 9"/>
          <p:cNvSpPr/>
          <p:nvPr/>
        </p:nvSpPr>
        <p:spPr>
          <a:xfrm>
            <a:off x="899592" y="1208487"/>
            <a:ext cx="576064" cy="635251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3.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 ถูกต้อง เพราะแห้วและมะตูมเป็นผลไม้ดิบ ซึ่งต้องต้มให้สุกก่อนที่จะใช้ประกอบเครื่องดื่ม ดังนั้น แห้วและมะตูมจึงเป็นผักและผลไม้กลุ่มที่ต้องต้มก่อนที่จะนำไปประกอบ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เครื่องดื่ม</a:t>
            </a:r>
            <a:r>
              <a:rPr lang="en-US" dirty="0" smtClean="0"/>
              <a:t> </a:t>
            </a:r>
            <a:endParaRPr lang="th-TH" dirty="0"/>
          </a:p>
        </p:txBody>
      </p:sp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447616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pPr/>
              <a:t>5</a:t>
            </a:fld>
            <a:endParaRPr lang="th-TH" sz="1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4" name="Rectangle 15"/>
          <p:cNvSpPr/>
          <p:nvPr/>
        </p:nvSpPr>
        <p:spPr>
          <a:xfrm>
            <a:off x="1631876" y="2071747"/>
            <a:ext cx="2223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ส้มและฝรั่ง</a:t>
            </a:r>
          </a:p>
        </p:txBody>
      </p:sp>
      <p:sp>
        <p:nvSpPr>
          <p:cNvPr id="25" name="Rectangle 16"/>
          <p:cNvSpPr/>
          <p:nvPr/>
        </p:nvSpPr>
        <p:spPr>
          <a:xfrm>
            <a:off x="1650528" y="3422725"/>
            <a:ext cx="2777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แค</a:t>
            </a:r>
            <a:r>
              <a:rPr lang="th-TH" dirty="0" err="1" smtClean="0">
                <a:latin typeface="Angsana New" pitchFamily="18" charset="-34"/>
                <a:cs typeface="Angsana New" pitchFamily="18" charset="-34"/>
              </a:rPr>
              <a:t>รอต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และ</a:t>
            </a:r>
            <a:r>
              <a:rPr lang="th-TH" dirty="0" err="1" smtClean="0">
                <a:latin typeface="Angsana New" pitchFamily="18" charset="-34"/>
                <a:cs typeface="Angsana New" pitchFamily="18" charset="-34"/>
              </a:rPr>
              <a:t>เชอร์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รี</a:t>
            </a:r>
          </a:p>
        </p:txBody>
      </p:sp>
      <p:sp>
        <p:nvSpPr>
          <p:cNvPr id="26" name="Rectangle 17"/>
          <p:cNvSpPr/>
          <p:nvPr/>
        </p:nvSpPr>
        <p:spPr>
          <a:xfrm>
            <a:off x="1631876" y="4042385"/>
            <a:ext cx="2868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ง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 แตงโมและแตงไทย</a:t>
            </a:r>
          </a:p>
        </p:txBody>
      </p:sp>
      <p:sp>
        <p:nvSpPr>
          <p:cNvPr id="27" name="Rectangle 18"/>
          <p:cNvSpPr/>
          <p:nvPr/>
        </p:nvSpPr>
        <p:spPr>
          <a:xfrm>
            <a:off x="1647453" y="2744098"/>
            <a:ext cx="2223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ข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แห้วและมะตูม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8" name="Oval 19"/>
          <p:cNvSpPr/>
          <p:nvPr/>
        </p:nvSpPr>
        <p:spPr>
          <a:xfrm>
            <a:off x="1619672" y="2780928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1547664" y="126876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ผัก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และผลไม้กลุ่มใด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ต้องต้มก่อนที่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จะ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นำไปประกอบ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เครื่องดื่ม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120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0" grpId="0" animBg="1"/>
      <p:bldP spid="30" grpId="1" animBg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03648" y="1124744"/>
            <a:ext cx="6502456" cy="646986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Oval 9"/>
          <p:cNvSpPr/>
          <p:nvPr/>
        </p:nvSpPr>
        <p:spPr>
          <a:xfrm>
            <a:off x="899592" y="1136479"/>
            <a:ext cx="576064" cy="635251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4.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ง ถูกต้อง เพราะน้ำเชื่อมมี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วิธีการทำ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คือ ผสมน้ำตาลทรายกับน้ำใส่หม้อ ตั้งไฟ คนให้ละลาย เคี่ยวต่อไปประมาณ 10 นาที ยกลง แล้วปล่อยทิ้งไว้ให้เย็น  ดังนั้น ผสม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น้ำตาลทรายกับ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น้ำในหม้อ ตั้งไฟ คนให้ละลาย เคี่ยวต่อไป 10 นาที จึงเป็นวิธีการทำน้ำเชื่อมที่เป็นส่วนผสมของเครื่องดื่ม </a:t>
            </a:r>
          </a:p>
        </p:txBody>
      </p:sp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447616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pPr/>
              <a:t>6</a:t>
            </a:fld>
            <a:endParaRPr lang="th-TH" sz="1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1640" y="1124744"/>
            <a:ext cx="6480720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   น้ำเชื่อม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ที่เป็นส่วนผสมของเครื่องดื่มมี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วิธีการทำอย่างไร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Rectangle 10"/>
          <p:cNvSpPr/>
          <p:nvPr/>
        </p:nvSpPr>
        <p:spPr>
          <a:xfrm>
            <a:off x="1593918" y="2041684"/>
            <a:ext cx="4850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คนน้ำตาลทรายกับ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น้ำจนละลาย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Rectangle 11"/>
          <p:cNvSpPr/>
          <p:nvPr/>
        </p:nvSpPr>
        <p:spPr>
          <a:xfrm>
            <a:off x="1593918" y="2617748"/>
            <a:ext cx="4850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คนน้ำตาลทรายกับ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น้ำและเกลือจนละลาย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Rectangle 12"/>
          <p:cNvSpPr/>
          <p:nvPr/>
        </p:nvSpPr>
        <p:spPr>
          <a:xfrm>
            <a:off x="1593918" y="3861048"/>
            <a:ext cx="7298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ง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 ผสมน้ำตาลทรายกับ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น้ำใน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หม้อ ตั้งไฟ คนให้ละลาย เคี่ยวต่อไป 10 นาที</a:t>
            </a:r>
          </a:p>
        </p:txBody>
      </p:sp>
      <p:sp>
        <p:nvSpPr>
          <p:cNvPr id="18" name="Rectangle 13"/>
          <p:cNvSpPr/>
          <p:nvPr/>
        </p:nvSpPr>
        <p:spPr>
          <a:xfrm>
            <a:off x="1592526" y="3228574"/>
            <a:ext cx="6003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ค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ผสมน้ำตาลทรายกับ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น้ำใน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หม้อ ตั้งไฟ เคี่ยวจน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เหนียว</a:t>
            </a:r>
          </a:p>
        </p:txBody>
      </p:sp>
      <p:sp>
        <p:nvSpPr>
          <p:cNvPr id="19" name="Oval 7"/>
          <p:cNvSpPr/>
          <p:nvPr/>
        </p:nvSpPr>
        <p:spPr>
          <a:xfrm>
            <a:off x="1547664" y="3927064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3" name="รูปภาพ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7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0" grpId="0" animBg="1"/>
      <p:bldP spid="30" grpId="1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95736" y="1124744"/>
            <a:ext cx="4752528" cy="646986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Oval 9"/>
          <p:cNvSpPr/>
          <p:nvPr/>
        </p:nvSpPr>
        <p:spPr>
          <a:xfrm>
            <a:off x="1691680" y="1137565"/>
            <a:ext cx="576064" cy="635251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5.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 ถูกต้อง เพราะจ้อยดื่มกาแฟดำวันละ 2 แก้ว แสดงว่าจ้อยเลือกเครื่องดื่มที่มีส่วนผสม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ของกาเฟอีน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ซึ่งอาจส่งผลให้ความดันโลหิตสูงหรือนอนไม่หลับ ดังนั้น จ้อยดื่มกาแฟดำวันละ 2 แก้ว  จึงเป็นการบริโภคเครื่องดื่มที่ไม่เหมาะสม แต่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คำตอบนี้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สัมพันธ์กันกับ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คำถาม</a:t>
            </a:r>
            <a:endParaRPr lang="th-TH" sz="24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447616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pPr/>
              <a:t>7</a:t>
            </a:fld>
            <a:endParaRPr lang="th-TH" sz="1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1760" y="1125830"/>
            <a:ext cx="4176464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ใคร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บริโภคเครื่องดื่ม</a:t>
            </a:r>
            <a:r>
              <a:rPr lang="th-TH" sz="3200" i="1" dirty="0">
                <a:latin typeface="Angsana New" pitchFamily="18" charset="-34"/>
                <a:cs typeface="Angsana New" pitchFamily="18" charset="-34"/>
              </a:rPr>
              <a:t>ไม่เหมาะสม</a:t>
            </a:r>
            <a:endParaRPr lang="en-US" sz="3200" i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4236" y="1969676"/>
            <a:ext cx="4333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จอ</a:t>
            </a:r>
            <a:r>
              <a:rPr lang="th-TH" dirty="0" err="1" smtClean="0">
                <a:latin typeface="Angsana New" pitchFamily="18" charset="-34"/>
                <a:cs typeface="Angsana New" pitchFamily="18" charset="-34"/>
              </a:rPr>
              <a:t>ยดื่ม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นม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ถั่วเหลืองทุก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เช้า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4236" y="2545740"/>
            <a:ext cx="4333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ข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จ้อย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ดื่มกาแฟดำวันละ 2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แก้ว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Rectangle 12"/>
          <p:cNvSpPr/>
          <p:nvPr/>
        </p:nvSpPr>
        <p:spPr>
          <a:xfrm>
            <a:off x="2514236" y="3193812"/>
            <a:ext cx="43338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จ่อย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ดื่มน้ำผลไม้คั้นสดทุก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วัน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1" name="Rectangle 13"/>
          <p:cNvSpPr/>
          <p:nvPr/>
        </p:nvSpPr>
        <p:spPr>
          <a:xfrm>
            <a:off x="2514236" y="3841884"/>
            <a:ext cx="47220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ง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err="1" smtClean="0">
                <a:latin typeface="Angsana New" pitchFamily="18" charset="-34"/>
                <a:cs typeface="Angsana New" pitchFamily="18" charset="-34"/>
              </a:rPr>
              <a:t>จ๊อ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ยดื่ม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น้ำ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ต้มสุกประมาณ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วันละ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7–8 แก้ว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2" name="Oval 14"/>
          <p:cNvSpPr/>
          <p:nvPr/>
        </p:nvSpPr>
        <p:spPr>
          <a:xfrm>
            <a:off x="2483768" y="2605013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3" name="รูปภาพ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7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0" grpId="0" animBg="1"/>
      <p:bldP spid="30" grpId="1" animBg="1"/>
      <p:bldP spid="14" grpId="0"/>
      <p:bldP spid="14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91680" y="1052736"/>
            <a:ext cx="6696744" cy="646986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Oval 9"/>
          <p:cNvSpPr/>
          <p:nvPr/>
        </p:nvSpPr>
        <p:spPr>
          <a:xfrm>
            <a:off x="1259632" y="1064471"/>
            <a:ext cx="576064" cy="635251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6.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 ถูกต้อง เพราะตามวิธีการประกอบเครื่องดื่ม การเติมเนื้อผักหรือผลไม้ลงไปแล้วปั่นให้ละเอียดจะทำให้เครื่องดื่มมีความเข้มข้นมากขึ้น ดังนั้น ถ้าต้องการให้น้ำมะเขือเทศมีความเข้มข้นจึงควรเติมมะเขือเทศลงไปแล้วปั่นให้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ละเอียด</a:t>
            </a:r>
            <a:endParaRPr lang="th-TH" sz="24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447616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pPr/>
              <a:t>8</a:t>
            </a:fld>
            <a:endParaRPr lang="th-TH" sz="1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48780" y="1053822"/>
            <a:ext cx="6639644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 ถ้า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ต้องการให้น้ำมะเขือเทศมีความเข้มข้นควร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ทำอย่างไร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46717" y="2003356"/>
            <a:ext cx="4666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เติมน้ำอุ่นครึ่งแก้ว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6717" y="2614679"/>
            <a:ext cx="4666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ข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เติมเกลือลงไปครึ่งช้อนชา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Rectangle 17"/>
          <p:cNvSpPr/>
          <p:nvPr/>
        </p:nvSpPr>
        <p:spPr>
          <a:xfrm>
            <a:off x="2042309" y="3174648"/>
            <a:ext cx="4666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เติมมะเขือเทศลงไปแล้วปั่นให้ละเอียด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Rectangle 18"/>
          <p:cNvSpPr/>
          <p:nvPr/>
        </p:nvSpPr>
        <p:spPr>
          <a:xfrm>
            <a:off x="2065395" y="3769876"/>
            <a:ext cx="46668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ง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เติมน้ำเชื่อมแล้วบีบมะนาวใส่ลงไปเล็กน้อย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Oval 19"/>
          <p:cNvSpPr/>
          <p:nvPr/>
        </p:nvSpPr>
        <p:spPr>
          <a:xfrm>
            <a:off x="1989237" y="3241437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107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0" grpId="0" animBg="1"/>
      <p:bldP spid="30" grpId="1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547664" y="980728"/>
            <a:ext cx="6358439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1680" y="1052736"/>
            <a:ext cx="6150281" cy="64698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ข้อ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ใดเป็นขั้นตอนที่ 2 ของ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การทำน้ำผัก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และ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ผลไม้รวม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thaiDist">
              <a:defRPr/>
            </a:pPr>
            <a:r>
              <a:rPr lang="th-TH" sz="24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 ถูกต้อง เพราะการทำน้ำผักและผลไม้รวมมีลำดับขั้นตอน ได้แก่ เตรียมวัตถุดิบโดยล้างผักและผลไม้ให้สะอาด นำผักและผลไม้ใส่เครื่อง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ปั่นแล้ว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ปั่นให้ละเอียด และเทน้ำผักและผลไม้รวมใส่แก้ว แล้วตกแต่งให้สวยงาม ซึ่งนำผักและผลไม้ไปปั่นให้ละเอียดเป็นขั้นตอนที่ 2 ของการทำน้ำผักและผลไม้รวม</a:t>
            </a:r>
          </a:p>
        </p:txBody>
      </p:sp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447616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pPr/>
              <a:t>9</a:t>
            </a:fld>
            <a:endParaRPr lang="th-TH" sz="1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60079" y="2120860"/>
            <a:ext cx="4685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ล้างผักและผลไม้ให้สะอาด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60079" y="2689756"/>
            <a:ext cx="4685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ข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นำผักและผลไม้ไปปั่นให้ละเอียด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Rectangle 12"/>
          <p:cNvSpPr/>
          <p:nvPr/>
        </p:nvSpPr>
        <p:spPr>
          <a:xfrm>
            <a:off x="1860079" y="3337828"/>
            <a:ext cx="4685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ค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กรองน้ำผักและผลไม้ด้วยผ้าขาวบาง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Rectangle 13"/>
          <p:cNvSpPr/>
          <p:nvPr/>
        </p:nvSpPr>
        <p:spPr>
          <a:xfrm>
            <a:off x="1860079" y="3985900"/>
            <a:ext cx="5040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ง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เติมน้ำเชื่อมหรือมะนาวลงไปตามความชอบ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Oval 14"/>
          <p:cNvSpPr/>
          <p:nvPr/>
        </p:nvSpPr>
        <p:spPr>
          <a:xfrm>
            <a:off x="1835696" y="2739916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3" name="รูปภาพ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6" b="86072"/>
          <a:stretch/>
        </p:blipFill>
        <p:spPr>
          <a:xfrm>
            <a:off x="6732240" y="44624"/>
            <a:ext cx="2347726" cy="310558"/>
          </a:xfrm>
          <a:prstGeom prst="rect">
            <a:avLst/>
          </a:prstGeom>
        </p:spPr>
      </p:pic>
      <p:sp>
        <p:nvSpPr>
          <p:cNvPr id="25" name="Oval 9"/>
          <p:cNvSpPr/>
          <p:nvPr/>
        </p:nvSpPr>
        <p:spPr>
          <a:xfrm>
            <a:off x="1115616" y="1065557"/>
            <a:ext cx="576064" cy="635251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7.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107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4" grpId="1" animBg="1"/>
      <p:bldP spid="30" grpId="0" animBg="1"/>
      <p:bldP spid="30" grpId="1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animBg="1"/>
      <p:bldP spid="25" grpId="0" animBg="1"/>
    </p:bld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ชุดรูปแบบ1</Template>
  <TotalTime>7056</TotalTime>
  <Words>8231</Words>
  <Application>Microsoft Office PowerPoint</Application>
  <PresentationFormat>นำเสนอทางหน้าจอ (4:3)</PresentationFormat>
  <Paragraphs>844</Paragraphs>
  <Slides>48</Slides>
  <Notes>48</Notes>
  <HiddenSlides>0</HiddenSlides>
  <MMClips>1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48</vt:i4>
      </vt:variant>
    </vt:vector>
  </HeadingPairs>
  <TitlesOfParts>
    <vt:vector size="49" baseType="lpstr"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Kamonchanok Skawattananon</dc:creator>
  <cp:lastModifiedBy>Windows User</cp:lastModifiedBy>
  <cp:revision>412</cp:revision>
  <cp:lastPrinted>2014-09-17T07:55:37Z</cp:lastPrinted>
  <dcterms:created xsi:type="dcterms:W3CDTF">2014-07-10T03:47:03Z</dcterms:created>
  <dcterms:modified xsi:type="dcterms:W3CDTF">2015-11-04T15:27:14Z</dcterms:modified>
</cp:coreProperties>
</file>