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6" saveSubsetFonts="1">
  <p:sldMasterIdLst>
    <p:sldMasterId id="2147483828" r:id="rId1"/>
    <p:sldMasterId id="2147483840" r:id="rId2"/>
    <p:sldMasterId id="2147483852" r:id="rId3"/>
  </p:sldMasterIdLst>
  <p:notesMasterIdLst>
    <p:notesMasterId r:id="rId16"/>
  </p:notesMasterIdLst>
  <p:sldIdLst>
    <p:sldId id="269" r:id="rId4"/>
    <p:sldId id="292" r:id="rId5"/>
    <p:sldId id="271" r:id="rId6"/>
    <p:sldId id="287" r:id="rId7"/>
    <p:sldId id="295" r:id="rId8"/>
    <p:sldId id="272" r:id="rId9"/>
    <p:sldId id="286" r:id="rId10"/>
    <p:sldId id="285" r:id="rId11"/>
    <p:sldId id="289" r:id="rId12"/>
    <p:sldId id="296" r:id="rId13"/>
    <p:sldId id="294" r:id="rId14"/>
    <p:sldId id="291" r:id="rId15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A4E4"/>
    <a:srgbClr val="FA0059"/>
    <a:srgbClr val="B888DC"/>
    <a:srgbClr val="FF75A6"/>
    <a:srgbClr val="0064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151" autoAdjust="0"/>
  </p:normalViewPr>
  <p:slideViewPr>
    <p:cSldViewPr>
      <p:cViewPr>
        <p:scale>
          <a:sx n="70" d="100"/>
          <a:sy n="70" d="100"/>
        </p:scale>
        <p:origin x="-1974" y="-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FD01BC-0B58-4EC9-92A3-67EA881D1013}" type="datetimeFigureOut">
              <a:rPr lang="th-TH" smtClean="0"/>
              <a:t>04/11/58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430C54-237B-4FDE-87BC-A6DBF6AE78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79766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แผนการจัดการเรียนรู้ที่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  2 การจัดและตกแต่งภายในบ้านแบบประหยัดพลังงาน  เวลา 2 ชั่วโมง</a:t>
            </a:r>
            <a:endParaRPr lang="th-TH" sz="1600" b="0" baseline="0" dirty="0" smtClean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  <a:p>
            <a:endParaRPr lang="th-TH" sz="1600" b="0" baseline="0" dirty="0" smtClean="0">
              <a:latin typeface="Angsana New" pitchFamily="18" charset="-34"/>
              <a:cs typeface="Angsana New" pitchFamily="18" charset="-34"/>
            </a:endParaRPr>
          </a:p>
          <a:p>
            <a:r>
              <a:rPr lang="th-TH" sz="1600" b="1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2. 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การจัดและตกแต่งภายในบ้านแบบประหยัดพลังงาน</a:t>
            </a:r>
            <a:endParaRPr lang="th-TH" sz="1600" b="1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baseline="0" dirty="0" smtClean="0">
                <a:latin typeface="Angsana New" pitchFamily="18" charset="-34"/>
                <a:cs typeface="Angsana New" pitchFamily="18" charset="-34"/>
              </a:rPr>
              <a:t>2.1 </a:t>
            </a: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หลักการจัดและตกแต่งภายในบ้านแบบประหยัดพลังงาน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baseline="0" dirty="0" smtClean="0">
                <a:latin typeface="Angsana New" pitchFamily="18" charset="-34"/>
                <a:cs typeface="Angsana New" pitchFamily="18" charset="-34"/>
              </a:rPr>
              <a:t>2.2 </a:t>
            </a: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รูปแบบการจัดและตกแต่งภายในบ้านแบบประหยัดพลังงาน</a:t>
            </a:r>
            <a:endParaRPr lang="en-US" sz="1600" b="0" dirty="0" smtClean="0">
              <a:latin typeface="Angsana New" pitchFamily="18" charset="-34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600" baseline="0" dirty="0" smtClean="0">
              <a:latin typeface="Angsana New" pitchFamily="18" charset="-34"/>
              <a:cs typeface="Angsana New" pitchFamily="18" charset="-34"/>
            </a:endParaRPr>
          </a:p>
          <a:p>
            <a:r>
              <a:rPr lang="th-TH" sz="1600" spc="-20" baseline="0" dirty="0" smtClean="0">
                <a:latin typeface="Angsana New" pitchFamily="18" charset="-34"/>
                <a:cs typeface="Angsana New" pitchFamily="18" charset="-34"/>
              </a:rPr>
              <a:t>จากหนังสือเรียน รายวิชาพื้นฐาน การงานอาชีพและเทคโนโลยี ม. 2 เล่ม 1 </a:t>
            </a:r>
            <a:r>
              <a:rPr lang="th-TH" sz="1600" b="0" spc="-20" baseline="0" dirty="0" smtClean="0">
                <a:latin typeface="Angsana New" pitchFamily="18" charset="-34"/>
                <a:cs typeface="Angsana New" pitchFamily="18" charset="-34"/>
              </a:rPr>
              <a:t>ของบริษัท สำนักพิมพ์วัฒนาพานิช จำกัด (ใช้คู่กับคู่มือครู แผนการจัดการเรียนรู้ </a:t>
            </a:r>
            <a:r>
              <a:rPr lang="th-TH" sz="1600" spc="-20" baseline="0" dirty="0" smtClean="0">
                <a:latin typeface="Angsana New" pitchFamily="18" charset="-34"/>
                <a:cs typeface="Angsana New" pitchFamily="18" charset="-34"/>
              </a:rPr>
              <a:t>การงานอาชีพและเทคโนโลยี ม. 2 เล่ม 1 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หน่วยการเรียนรู้ที่ 1 แต่งบ้านให้สวย  ด้วยสวนงาม)</a:t>
            </a:r>
            <a:endParaRPr lang="en-US" sz="1600" dirty="0" smtClean="0">
              <a:latin typeface="Angsana New" pitchFamily="18" charset="-34"/>
              <a:cs typeface="Angsana New" pitchFamily="18" charset="-34"/>
            </a:endParaRP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30C54-237B-4FDE-87BC-A6DBF6AE786A}" type="slidenum">
              <a:rPr lang="th-TH" smtClean="0"/>
              <a:t>26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848152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2. การจัดและตกแต่งภายในบ้านแบบประหยัดพลังงาน</a:t>
            </a:r>
            <a:endParaRPr lang="th-TH" sz="1600" b="1" baseline="0" dirty="0" smtClean="0">
              <a:latin typeface="Angsana New" pitchFamily="18" charset="-34"/>
              <a:cs typeface="Angsana New" pitchFamily="18" charset="-34"/>
            </a:endParaRP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1) ครูให้นักเรียนปฏิบัติกิจกรรมที่ 4 ตกแต่งอย่างไรดี 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(ในแบบฝึกทักษะ รายวิชาพื้นฐาน การงานอาชีพและเทคโนโลยี ม. 2 เล่ม 1)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2)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ครูให้นักเรียนปฏิบัติกิจกรรมที่ 5 วางแผนการจัดและตกแต่งบ้าน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(ในแบบฝึกทักษะ รายวิชาพื้นฐาน การงานอาชีพและเทคโนโลยี ม. 2 เล่ม 1)</a:t>
            </a:r>
            <a:endParaRPr lang="th-TH" sz="1600" dirty="0" smtClean="0">
              <a:latin typeface="Angsana New" pitchFamily="18" charset="-34"/>
              <a:cs typeface="Angsana New" pitchFamily="18" charset="-34"/>
            </a:endParaRPr>
          </a:p>
          <a:p>
            <a:endParaRPr lang="th-TH" sz="1600" dirty="0" smtClean="0">
              <a:latin typeface="Angsana New" pitchFamily="18" charset="-34"/>
              <a:cs typeface="Angsana New" pitchFamily="18" charset="-34"/>
            </a:endParaRPr>
          </a:p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30C54-237B-4FDE-87BC-A6DBF6AE786A}" type="slidenum">
              <a:rPr lang="th-TH" smtClean="0">
                <a:solidFill>
                  <a:prstClr val="black"/>
                </a:solidFill>
              </a:rPr>
              <a:pPr/>
              <a:t>35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889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1) ครูคลิกเพื่อถามคำถามทบทวนความรู้ของนักเรียน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2) ครูคลิกเฉลยแนวคำตอบ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30C54-237B-4FDE-87BC-A6DBF6AE786A}" type="slidenum">
              <a:rPr lang="th-TH" smtClean="0"/>
              <a:t>36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490602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1) นักเรียนร่วมกันสรุปความรู้เกี่ยวกับการจัดและตกแต่งภายในบ้านแบบประหยัดพลังงาน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ครูคลิกเพื่อสรุปความรู้เรื่อง การจัดและตกแต่งภายในบ้านแบบประหยัดพลังงาน และให้ความรู้เสริมในส่วนที่นักเรียนสรุปไม่ถูกต้อง</a:t>
            </a:r>
          </a:p>
          <a:p>
            <a:endParaRPr lang="th-TH" sz="1600" dirty="0" smtClean="0">
              <a:latin typeface="Angsana New" pitchFamily="18" charset="-34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ครูใช้เวลาในการสรุปประมาณ</a:t>
            </a:r>
            <a:r>
              <a:rPr lang="en-US" sz="1600" b="0" dirty="0" smtClean="0">
                <a:latin typeface="Angsana New" pitchFamily="18" charset="-34"/>
                <a:cs typeface="Angsana New" pitchFamily="18" charset="-34"/>
              </a:rPr>
              <a:t> 10</a:t>
            </a: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 นาที (หรือให้ครูใช้เวลาตามความเหมาะสม)</a:t>
            </a:r>
            <a:endParaRPr lang="en-US" sz="1600" b="0" dirty="0" smtClean="0">
              <a:latin typeface="Angsana New" pitchFamily="18" charset="-34"/>
              <a:cs typeface="Angsana New" pitchFamily="18" charset="-3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9EE6D-80AB-4982-8247-59BFE0EDC0BE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436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1)</a:t>
            </a: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ครูคลิกถามคำถามเพื่อกระตุ้นความคิดและความสนใจของนักเรียน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i="1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แนวคำตอบ</a:t>
            </a:r>
            <a:r>
              <a:rPr lang="en-US" sz="1600" b="1" i="1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:</a:t>
            </a:r>
            <a:r>
              <a:rPr lang="th-TH" sz="1600" b="1" i="1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ได้</a:t>
            </a:r>
            <a:r>
              <a:rPr lang="th-TH" sz="1600" b="0" i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เพราะถ้ามีการจัดและตกแต่งภายในบ้านแบบประหยัดพลังงาน โดยเลือกใช้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i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วัสดุและอุปกรณ์ในการจัดและตกแต่งที่ช่วยประหยัดพลังงานหรือใช้ลมธรรมชาติ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2) ครูอธิบายเกี่ยวกับการจัดและตกแต่งภายในบ้านแบบประหยัดพลังงานเพื่อเชื่อมโยงเข้าสู่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เนื้อหาที่จะเรียน </a:t>
            </a:r>
            <a:endParaRPr lang="en-US" sz="160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endParaRPr lang="th-TH" sz="1600" dirty="0" smtClean="0">
              <a:latin typeface="Angsana New" pitchFamily="18" charset="-34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ครูใช้เวลาในการนำเข้าสู่บทเรียนประมาณ</a:t>
            </a:r>
            <a:r>
              <a:rPr lang="en-US" sz="1600" b="0" dirty="0" smtClean="0">
                <a:latin typeface="Angsana New" pitchFamily="18" charset="-34"/>
                <a:cs typeface="Angsana New" pitchFamily="18" charset="-34"/>
              </a:rPr>
              <a:t> 5</a:t>
            </a: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 นาที (หรือให้ครูใช้เวลาตามความเหมาะสม)</a:t>
            </a:r>
            <a:endParaRPr lang="en-US" sz="1600" b="0" dirty="0" smtClean="0">
              <a:latin typeface="Angsana New" pitchFamily="18" charset="-34"/>
              <a:cs typeface="Angsana New" pitchFamily="18" charset="-34"/>
            </a:endParaRPr>
          </a:p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30C54-237B-4FDE-87BC-A6DBF6AE786A}" type="slidenum">
              <a:rPr lang="th-TH" smtClean="0"/>
              <a:t>27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6109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2. การจัดและตกแต่งภายในบ้านแบบประหยัดพลังงาน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1) นักเรียนร่วมกันแสดงความคิดเห็นเกี่ยวกับผลที่เกิดจากการใช้พลังงานไฟฟ้ามากเกินไฟ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2) ให้นักเรียนศึกษาหลักการจัดและตกแต่งภายในบ้านแบบประหยัดพลังงาน (ศึกษาจากหนังสือเรียน รายวิชาพื้นฐาน การงานอาชีพและเทคโนโลยี ม. 2 เล่ม 1)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3) ครูคลิกเพื่ออธิบายเพิ่มเติมเกี่ยวกับหลักการจัดและตกแต่งภายในบ้านแบบประหยัดพลังงาน โดย</a:t>
            </a:r>
            <a:r>
              <a:rPr lang="th-TH" sz="1600" kern="1200" dirty="0" err="1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บูรณา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การคณิตศาสตร์เรื่อง</a:t>
            </a: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การคำนวณค่าใช้จ่ายจากการใช้พลังงานไฟฟ้าของเครื่องใช้ไฟฟ้าภายในบ้าน</a:t>
            </a:r>
            <a:endParaRPr lang="th-TH" sz="160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ครูใช้เวลาในการจัดกิจกรรมการเรียนรู้ประมาณ</a:t>
            </a:r>
            <a:r>
              <a:rPr lang="en-US" sz="1600" b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90 นาที (หรือให้ครูใช้เวลาตามความเหมาะสม)</a:t>
            </a:r>
            <a:endParaRPr lang="en-US" sz="1600" b="0" dirty="0" smtClean="0">
              <a:latin typeface="Angsana New" pitchFamily="18" charset="-34"/>
              <a:cs typeface="Angsana New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30C54-237B-4FDE-87BC-A6DBF6AE786A}" type="slidenum">
              <a:rPr lang="th-TH" smtClean="0"/>
              <a:t>28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03224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2. การจัดและตกแต่งภายในบ้านแบบประหยัดพลังงาน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1) นักเรียนอาสาสมัครเล่าประสบการณ์การจัดและตกแต่งภายในบ้านของตนเอง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2) ครูคลิกภาพเพื่ออธิบายเพิ่มเติมเกี่ยวกับหลักการจัดและตกแต่งภายในบ้านแบบประหยัดพลังงาน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3) นักเรียนร่วมกันวิเคราะห์หลักการจัดและตกแต่งภายในบ้านแบบประหยัดพลังงาน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30C54-237B-4FDE-87BC-A6DBF6AE786A}" type="slidenum">
              <a:rPr lang="th-TH" smtClean="0"/>
              <a:t>29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03224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2. การจัดและตกแต่งภายในบ้านแบบประหยัดพลังงาน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1) ครูคลิกถามคำถามเพื่อให้นักเรียนคิดวิเคราะห์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2) ครูคลิกเฉลยแนวคำตอบ</a:t>
            </a: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E6F5C-4ED9-4FF8-928D-D974F61325B9}" type="slidenum">
              <a:rPr lang="th-TH" smtClean="0">
                <a:solidFill>
                  <a:prstClr val="black"/>
                </a:solidFill>
              </a:rPr>
              <a:pPr/>
              <a:t>30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792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2. การจัดและตกแต่งภายในบ้านแบบประหยัดพลังงาน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1) ครูคลิกภาพรูปแบบการจัดและตกแต่งภายในบ้าน แล้วให้นักเรียนแสดงความคิดเห็น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2) ครูอธิบายเพิ่มเติมเกี่ยวกับการรูปแบบการจัดและตกแต่งภายในบ้านแบบประหยัดพลังงาน ได้แก่ การป้องกันความร้อนและการให้แสงและลมธรรมชาติเข้ามาภายในบ้าน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3) นักเรียนวิเคราะห์รูปแบบการจัดและตกแต่งภายในบ้านแบบประหยัดพลังงาน </a:t>
            </a:r>
            <a:endParaRPr lang="th-TH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30C54-237B-4FDE-87BC-A6DBF6AE786A}" type="slidenum">
              <a:rPr lang="th-TH" smtClean="0"/>
              <a:t>31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03224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2. การจัดและตกแต่งภายในบ้านแบบประหยัดพลังงาน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1) นักเรียนร่วมกันยกตัวอย่าง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รูปแบบการจัดและตกแต่งภายในบ้านของตนเองว่าประหยัดพลังงานหรือไม่ เพราะอะไร </a:t>
            </a:r>
            <a:endParaRPr lang="th-TH" sz="1600" dirty="0" smtClean="0">
              <a:latin typeface="Angsana New" pitchFamily="18" charset="-34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2) ครูคลิกภาพเพื่ออธิบายเพิ่มเติมเกี่ยวกับรูปแบบการจัดและตกแต่งภายในบ้านแบบประหยัดพลังงาน ได้แก่ การปรับเปลี่ยนพื้นที่ใช้สอยภายในบ้านและการแบ่งห้องต่าง ๆ แบบประหยัดพลังงาน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30C54-237B-4FDE-87BC-A6DBF6AE786A}" type="slidenum">
              <a:rPr lang="th-TH" smtClean="0"/>
              <a:t>32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03224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2. การจัดและตกแต่งภายในบ้านแบบประหยัดพลังงาน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1) ครูคลิกภาพเพื่ออธิบายเกี่ยวกับ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รูปแบบการจัดและตกแต่งภายในบ้านแบบประหยัดพลังงาน ได้แก่ การติดตั้งอุปกรณ์และเครื่องใช้ไฟฟ้าและการทาสีภายในบ้าน</a:t>
            </a:r>
            <a:endParaRPr lang="th-TH" sz="1600" dirty="0" smtClean="0">
              <a:latin typeface="Angsana New" pitchFamily="18" charset="-34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2) นักเรียนแบ่งกลุ่ม ร่วมกันสร้างโมเดลจำลองบ้านแบบประหยัดพลังงาน แล้วส่งตัวแทนกลุ่มนำเสนอผลงาน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30C54-237B-4FDE-87BC-A6DBF6AE786A}" type="slidenum">
              <a:rPr lang="th-TH" smtClean="0"/>
              <a:t>33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03224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2. การจัดและตกแต่งภายในบ้านแบบประหยัดพลังงาน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ครูคลิกให้นักเรียนปฏิบัติกิจกรรม</a:t>
            </a:r>
            <a:r>
              <a:rPr lang="th-TH" sz="1600" b="0" kern="1200" dirty="0" err="1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บูรณา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การตามหลักแนวคิดของเศรษฐกิจพอเพียง</a:t>
            </a:r>
            <a:endParaRPr lang="th-TH" sz="1600" dirty="0" smtClean="0">
              <a:latin typeface="Angsana New" pitchFamily="18" charset="-34"/>
              <a:cs typeface="Angsana New" pitchFamily="18" charset="-34"/>
            </a:endParaRPr>
          </a:p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30C54-237B-4FDE-87BC-A6DBF6AE786A}" type="slidenum">
              <a:rPr lang="th-TH" smtClean="0"/>
              <a:t>34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71984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59A8-4C8E-497A-9350-39C3D1666410}" type="datetimeFigureOut">
              <a:rPr lang="th-TH" smtClean="0"/>
              <a:t>04/11/58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3E03-4CA6-4862-B3EB-E06406CE154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48255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59A8-4C8E-497A-9350-39C3D1666410}" type="datetimeFigureOut">
              <a:rPr lang="th-TH" smtClean="0"/>
              <a:t>04/11/58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3E03-4CA6-4862-B3EB-E06406CE154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28457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59A8-4C8E-497A-9350-39C3D1666410}" type="datetimeFigureOut">
              <a:rPr lang="th-TH" smtClean="0"/>
              <a:t>04/11/58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3E03-4CA6-4862-B3EB-E06406CE154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69152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8C73-A874-4A5E-BB32-B98EB7C538B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9A0A-DDCA-43BD-8D84-50BBCACF0718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011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8C73-A874-4A5E-BB32-B98EB7C538B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9A0A-DDCA-43BD-8D84-50BBCACF0718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457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8C73-A874-4A5E-BB32-B98EB7C538B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9A0A-DDCA-43BD-8D84-50BBCACF0718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4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8C73-A874-4A5E-BB32-B98EB7C538B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9A0A-DDCA-43BD-8D84-50BBCACF0718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976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8C73-A874-4A5E-BB32-B98EB7C538B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9A0A-DDCA-43BD-8D84-50BBCACF0718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1990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8C73-A874-4A5E-BB32-B98EB7C538B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9A0A-DDCA-43BD-8D84-50BBCACF0718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5662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8C73-A874-4A5E-BB32-B98EB7C538B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9A0A-DDCA-43BD-8D84-50BBCACF0718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419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8C73-A874-4A5E-BB32-B98EB7C538B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9A0A-DDCA-43BD-8D84-50BBCACF0718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07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59A8-4C8E-497A-9350-39C3D1666410}" type="datetimeFigureOut">
              <a:rPr lang="th-TH" smtClean="0"/>
              <a:t>04/11/58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3E03-4CA6-4862-B3EB-E06406CE154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121986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8C73-A874-4A5E-BB32-B98EB7C538B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9A0A-DDCA-43BD-8D84-50BBCACF0718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0281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8C73-A874-4A5E-BB32-B98EB7C538B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9A0A-DDCA-43BD-8D84-50BBCACF0718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6644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8C73-A874-4A5E-BB32-B98EB7C538B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9A0A-DDCA-43BD-8D84-50BBCACF0718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768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0A286-B286-4C47-8336-6C637A814510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BCB7-9C34-4F87-B399-6C0BE606D1C8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3237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0A286-B286-4C47-8336-6C637A814510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BCB7-9C34-4F87-B399-6C0BE606D1C8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165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0A286-B286-4C47-8336-6C637A814510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BCB7-9C34-4F87-B399-6C0BE606D1C8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4280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0A286-B286-4C47-8336-6C637A814510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BCB7-9C34-4F87-B399-6C0BE606D1C8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4111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0A286-B286-4C47-8336-6C637A814510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BCB7-9C34-4F87-B399-6C0BE606D1C8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5087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0A286-B286-4C47-8336-6C637A814510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BCB7-9C34-4F87-B399-6C0BE606D1C8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71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0A286-B286-4C47-8336-6C637A814510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BCB7-9C34-4F87-B399-6C0BE606D1C8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913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59A8-4C8E-497A-9350-39C3D1666410}" type="datetimeFigureOut">
              <a:rPr lang="th-TH" smtClean="0"/>
              <a:t>04/11/58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3E03-4CA6-4862-B3EB-E06406CE154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385074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0A286-B286-4C47-8336-6C637A814510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BCB7-9C34-4F87-B399-6C0BE606D1C8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0736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0A286-B286-4C47-8336-6C637A814510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BCB7-9C34-4F87-B399-6C0BE606D1C8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0056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0A286-B286-4C47-8336-6C637A814510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BCB7-9C34-4F87-B399-6C0BE606D1C8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0935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0A286-B286-4C47-8336-6C637A814510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BCB7-9C34-4F87-B399-6C0BE606D1C8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729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59A8-4C8E-497A-9350-39C3D1666410}" type="datetimeFigureOut">
              <a:rPr lang="th-TH" smtClean="0"/>
              <a:t>04/11/58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3E03-4CA6-4862-B3EB-E06406CE154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1706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59A8-4C8E-497A-9350-39C3D1666410}" type="datetimeFigureOut">
              <a:rPr lang="th-TH" smtClean="0"/>
              <a:t>04/11/58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3E03-4CA6-4862-B3EB-E06406CE154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84681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59A8-4C8E-497A-9350-39C3D1666410}" type="datetimeFigureOut">
              <a:rPr lang="th-TH" smtClean="0"/>
              <a:t>04/11/58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3E03-4CA6-4862-B3EB-E06406CE154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38769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59A8-4C8E-497A-9350-39C3D1666410}" type="datetimeFigureOut">
              <a:rPr lang="th-TH" smtClean="0"/>
              <a:t>04/11/58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3E03-4CA6-4862-B3EB-E06406CE154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4439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59A8-4C8E-497A-9350-39C3D1666410}" type="datetimeFigureOut">
              <a:rPr lang="th-TH" smtClean="0"/>
              <a:t>04/11/58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3E03-4CA6-4862-B3EB-E06406CE154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39885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59A8-4C8E-497A-9350-39C3D1666410}" type="datetimeFigureOut">
              <a:rPr lang="th-TH" smtClean="0"/>
              <a:t>04/11/58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3E03-4CA6-4862-B3EB-E06406CE154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28807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F59A8-4C8E-497A-9350-39C3D1666410}" type="datetimeFigureOut">
              <a:rPr lang="th-TH" smtClean="0"/>
              <a:t>04/11/58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A3E03-4CA6-4862-B3EB-E06406CE154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6781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88C73-A874-4A5E-BB32-B98EB7C538B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E9A0A-DDCA-43BD-8D84-50BBCACF07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436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0A286-B286-4C47-8336-6C637A81451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3BCB7-9C34-4F87-B399-6C0BE606D1C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85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tiff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microsoft.com/office/2007/relationships/hdphoto" Target="../media/hdphoto1.wdp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1542197" y="489274"/>
            <a:ext cx="6107340" cy="779486"/>
          </a:xfrm>
          <a:prstGeom prst="rect">
            <a:avLst/>
          </a:prstGeom>
          <a:noFill/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th-TH" sz="4400" dirty="0" smtClean="0">
                <a:solidFill>
                  <a:schemeClr val="tx1"/>
                </a:solidFill>
                <a:effectLst/>
                <a:latin typeface="Angsana New" pitchFamily="18" charset="-34"/>
                <a:cs typeface="Angsana New" pitchFamily="18" charset="-34"/>
              </a:rPr>
              <a:t>การงานอาชีพและเทคโนโลยี ม. </a:t>
            </a:r>
            <a:r>
              <a:rPr lang="th-TH" sz="4400" dirty="0" smtClean="0">
                <a:solidFill>
                  <a:schemeClr val="tx1"/>
                </a:solidFill>
                <a:effectLst/>
                <a:latin typeface="Angsana New" pitchFamily="18" charset="-34"/>
                <a:cs typeface="Angsana New" pitchFamily="18" charset="-34"/>
              </a:rPr>
              <a:t>2</a:t>
            </a:r>
            <a:endParaRPr lang="th-TH" sz="4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1268760"/>
            <a:ext cx="9137848" cy="10001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anchor="ctr" anchorCtr="0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itchFamily="18" charset="-34"/>
                <a:cs typeface="Angsana New" pitchFamily="18" charset="-34"/>
              </a:rPr>
              <a:t>หน่วยการเรียนรู้ที่</a:t>
            </a:r>
            <a:r>
              <a:rPr kumimoji="0" lang="th-TH" sz="4800" b="1" i="0" u="none" strike="noStrike" kern="1200" cap="none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 แต่งบ้านให้สวย  ด้วยสวนงาม</a:t>
            </a:r>
            <a:endParaRPr kumimoji="0" lang="th-TH" sz="4800" b="1" i="0" u="none" strike="noStrike" kern="1200" cap="none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5496" y="2268892"/>
            <a:ext cx="4392488" cy="4141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anchor="ctr" anchorCtr="0">
            <a:normAutofit fontScale="97500"/>
          </a:bodyPr>
          <a:lstStyle/>
          <a:p>
            <a:pPr marL="44450" algn="ctr"/>
            <a:r>
              <a:rPr lang="th-TH" sz="40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แผนการจัดการเรียนรู้ที่ </a:t>
            </a:r>
            <a:r>
              <a:rPr lang="th-TH" sz="4000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2</a:t>
            </a:r>
          </a:p>
          <a:p>
            <a:pPr marL="44450" algn="ctr"/>
            <a:r>
              <a:rPr lang="th-TH" sz="4000" b="1" dirty="0" smtClean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การจัดและตกแต่งภายในบ้านแบบประหยัดพลังงาน</a:t>
            </a:r>
            <a:endParaRPr lang="th-TH" sz="4000" b="1" dirty="0">
              <a:solidFill>
                <a:srgbClr val="7030A0"/>
              </a:solidFill>
              <a:latin typeface="Angsana New" pitchFamily="18" charset="-34"/>
              <a:cs typeface="Angsana New" pitchFamily="18" charset="-34"/>
            </a:endParaRPr>
          </a:p>
          <a:p>
            <a:pPr marL="44450" algn="ctr"/>
            <a:r>
              <a:rPr lang="th-TH" sz="40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เวลา 2 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ชั่วโมง</a:t>
            </a:r>
            <a:endParaRPr lang="th-TH" sz="4000" b="1" dirty="0" smtClean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0" name="Slide Number Placeholder 3"/>
          <p:cNvSpPr txBox="1">
            <a:spLocks/>
          </p:cNvSpPr>
          <p:nvPr/>
        </p:nvSpPr>
        <p:spPr>
          <a:xfrm>
            <a:off x="8604448" y="64533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26</a:t>
            </a:fld>
            <a:endParaRPr lang="th-TH" sz="16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196" y="2268892"/>
            <a:ext cx="4770112" cy="414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20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323528" y="1249596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i="1" spc="-2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คำชี้แจง  </a:t>
            </a:r>
            <a:r>
              <a:rPr lang="th-TH" b="1" spc="-2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นักเรียนวางแผนจัดและตกแต่งภายในบ้าน สรุปผล แล้วเขียนแผนที่ความคิด</a:t>
            </a:r>
            <a:endParaRPr lang="th-TH" b="1" spc="-2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cxnSp>
        <p:nvCxnSpPr>
          <p:cNvPr id="5" name="ลูกศรเชื่อมต่อแบบตรง 4"/>
          <p:cNvCxnSpPr/>
          <p:nvPr/>
        </p:nvCxnSpPr>
        <p:spPr>
          <a:xfrm flipH="1" flipV="1">
            <a:off x="2539433" y="3445713"/>
            <a:ext cx="720080" cy="288032"/>
          </a:xfrm>
          <a:prstGeom prst="straightConnector1">
            <a:avLst/>
          </a:prstGeom>
          <a:ln w="38100">
            <a:solidFill>
              <a:srgbClr val="FA0059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3"/>
          <p:cNvSpPr txBox="1">
            <a:spLocks/>
          </p:cNvSpPr>
          <p:nvPr/>
        </p:nvSpPr>
        <p:spPr>
          <a:xfrm>
            <a:off x="8604448" y="64533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35</a:t>
            </a:fld>
            <a:endParaRPr lang="th-TH" sz="16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cxnSp>
        <p:nvCxnSpPr>
          <p:cNvPr id="13" name="ลูกศรเชื่อมต่อแบบตรง 12"/>
          <p:cNvCxnSpPr/>
          <p:nvPr/>
        </p:nvCxnSpPr>
        <p:spPr>
          <a:xfrm flipV="1">
            <a:off x="4369458" y="3085673"/>
            <a:ext cx="0" cy="576064"/>
          </a:xfrm>
          <a:prstGeom prst="straightConnector1">
            <a:avLst/>
          </a:prstGeom>
          <a:ln w="38100">
            <a:solidFill>
              <a:srgbClr val="FA0059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ลูกศรเชื่อมต่อแบบตรง 13"/>
          <p:cNvCxnSpPr/>
          <p:nvPr/>
        </p:nvCxnSpPr>
        <p:spPr>
          <a:xfrm flipV="1">
            <a:off x="5707785" y="3373705"/>
            <a:ext cx="634942" cy="360040"/>
          </a:xfrm>
          <a:prstGeom prst="straightConnector1">
            <a:avLst/>
          </a:prstGeom>
          <a:ln w="38100">
            <a:solidFill>
              <a:srgbClr val="FA0059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ลูกศรเชื่อมต่อแบบตรง 14"/>
          <p:cNvCxnSpPr/>
          <p:nvPr/>
        </p:nvCxnSpPr>
        <p:spPr>
          <a:xfrm flipH="1">
            <a:off x="2683449" y="4741857"/>
            <a:ext cx="614904" cy="504056"/>
          </a:xfrm>
          <a:prstGeom prst="straightConnector1">
            <a:avLst/>
          </a:prstGeom>
          <a:ln w="38100">
            <a:solidFill>
              <a:srgbClr val="FA0059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ลูกศรเชื่อมต่อแบบตรง 15"/>
          <p:cNvCxnSpPr/>
          <p:nvPr/>
        </p:nvCxnSpPr>
        <p:spPr>
          <a:xfrm>
            <a:off x="4411641" y="4741857"/>
            <a:ext cx="0" cy="671035"/>
          </a:xfrm>
          <a:prstGeom prst="straightConnector1">
            <a:avLst/>
          </a:prstGeom>
          <a:ln w="38100">
            <a:solidFill>
              <a:srgbClr val="FA0059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ลูกศรเชื่อมต่อแบบตรง 16"/>
          <p:cNvCxnSpPr/>
          <p:nvPr/>
        </p:nvCxnSpPr>
        <p:spPr>
          <a:xfrm>
            <a:off x="5599773" y="4679198"/>
            <a:ext cx="648072" cy="432048"/>
          </a:xfrm>
          <a:prstGeom prst="straightConnector1">
            <a:avLst/>
          </a:prstGeom>
          <a:ln w="38100">
            <a:solidFill>
              <a:srgbClr val="FA0059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สี่เหลี่ยมผืนผ้ามุมมน 2"/>
          <p:cNvSpPr/>
          <p:nvPr/>
        </p:nvSpPr>
        <p:spPr>
          <a:xfrm>
            <a:off x="3115497" y="3661737"/>
            <a:ext cx="2592288" cy="1080120"/>
          </a:xfrm>
          <a:prstGeom prst="round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slop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การจัดและตกแต่ง</a:t>
            </a:r>
          </a:p>
          <a:p>
            <a:pPr algn="ctr"/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ภายในบ้าน</a:t>
            </a:r>
            <a:endParaRPr lang="th-TH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0" y="0"/>
            <a:ext cx="45929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2. การจัดและตกแต่งภายในบ้านแบบประหยัดพลังงาน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07504" y="2799382"/>
            <a:ext cx="2286000" cy="129266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th-TH" sz="2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1. สำรวจ</a:t>
            </a:r>
            <a:r>
              <a:rPr lang="th-TH" sz="2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สภาพพื้นที่โดยรอบว่าควร</a:t>
            </a:r>
            <a:r>
              <a:rPr lang="th-TH" sz="2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จัดและตกแต่ง</a:t>
            </a:r>
            <a:r>
              <a:rPr lang="th-TH" sz="2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บริเวณใดบ้าง </a:t>
            </a:r>
            <a:endParaRPr lang="th-TH" dirty="0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865141" y="1963866"/>
            <a:ext cx="3014342" cy="8925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2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2. กำหนด</a:t>
            </a:r>
            <a:r>
              <a:rPr lang="th-TH" sz="2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วัตถุประสงค์และเป้าหมายในการจัดและตกแต่ง</a:t>
            </a:r>
            <a:endParaRPr lang="th-TH" dirty="0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6473803" y="2787892"/>
            <a:ext cx="2490685" cy="129266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th-TH" sz="2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3. กำหนดรูปแบบและ ทำ</a:t>
            </a:r>
            <a:r>
              <a:rPr lang="th-TH" sz="2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แผนผังในการจัด</a:t>
            </a:r>
            <a:r>
              <a:rPr lang="th-TH" sz="2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วางเครื่องเรือนหรือสิ่ง</a:t>
            </a:r>
            <a:r>
              <a:rPr lang="th-TH" sz="2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ตกแต่ง</a:t>
            </a:r>
            <a:endParaRPr lang="en-US" sz="2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6393533" y="5132218"/>
            <a:ext cx="2490685" cy="8925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th-TH" sz="2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4. ศึกษาวิธีการและ</a:t>
            </a:r>
            <a:r>
              <a:rPr lang="th-TH" sz="2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ขั้นตอนการจัดและตกแต่ง</a:t>
            </a:r>
            <a:endParaRPr lang="en-US" sz="2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3153173" y="5520714"/>
            <a:ext cx="2512043" cy="129266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2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5. จัดเตรียมวัสดุ อุปกรณ์ และเครื่องมือที่ใช้</a:t>
            </a:r>
            <a:r>
              <a:rPr lang="th-TH" sz="2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ใน</a:t>
            </a:r>
            <a:r>
              <a:rPr lang="th-TH" sz="2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การจัดและตกแต่ง</a:t>
            </a:r>
            <a:endParaRPr lang="th-TH" dirty="0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611560" y="5033847"/>
            <a:ext cx="1927873" cy="8925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2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6. ลง</a:t>
            </a:r>
            <a:r>
              <a:rPr lang="th-TH" sz="2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มือ</a:t>
            </a:r>
            <a:r>
              <a:rPr lang="th-TH" sz="2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ปฏิบัติการ</a:t>
            </a:r>
          </a:p>
          <a:p>
            <a:r>
              <a:rPr lang="th-TH" sz="2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จัด</a:t>
            </a:r>
            <a:r>
              <a:rPr lang="th-TH" sz="2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และตกแต่ง</a:t>
            </a:r>
            <a:endParaRPr lang="th-TH" dirty="0"/>
          </a:p>
        </p:txBody>
      </p:sp>
      <p:grpSp>
        <p:nvGrpSpPr>
          <p:cNvPr id="19" name="กลุ่ม 18"/>
          <p:cNvGrpSpPr/>
          <p:nvPr/>
        </p:nvGrpSpPr>
        <p:grpSpPr>
          <a:xfrm>
            <a:off x="145812" y="404664"/>
            <a:ext cx="8962692" cy="764364"/>
            <a:chOff x="31927" y="668880"/>
            <a:chExt cx="8962692" cy="764364"/>
          </a:xfrm>
        </p:grpSpPr>
        <p:sp>
          <p:nvSpPr>
            <p:cNvPr id="20" name="TextBox 19"/>
            <p:cNvSpPr txBox="1"/>
            <p:nvPr/>
          </p:nvSpPr>
          <p:spPr>
            <a:xfrm>
              <a:off x="251520" y="704890"/>
              <a:ext cx="874309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b="1" dirty="0" smtClean="0">
                  <a:latin typeface="Angsana New" pitchFamily="18" charset="-34"/>
                  <a:cs typeface="Angsana New" pitchFamily="18" charset="-34"/>
                </a:rPr>
                <a:t>2.2 รูปแบบการจัดและตกแต่งภายในบ้านแบบประหยัดพลังงาน</a:t>
              </a:r>
              <a:endParaRPr lang="th-TH" sz="4000" b="1" dirty="0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21" name="Sun 65"/>
            <p:cNvSpPr/>
            <p:nvPr/>
          </p:nvSpPr>
          <p:spPr>
            <a:xfrm>
              <a:off x="1765318" y="1279645"/>
              <a:ext cx="144179" cy="153597"/>
            </a:xfrm>
            <a:prstGeom prst="sun">
              <a:avLst/>
            </a:prstGeom>
            <a:solidFill>
              <a:srgbClr val="ED49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2" name="Sun 66"/>
            <p:cNvSpPr/>
            <p:nvPr/>
          </p:nvSpPr>
          <p:spPr>
            <a:xfrm>
              <a:off x="323528" y="1279647"/>
              <a:ext cx="144179" cy="153597"/>
            </a:xfrm>
            <a:prstGeom prst="su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3" name="Sun 91"/>
            <p:cNvSpPr/>
            <p:nvPr/>
          </p:nvSpPr>
          <p:spPr>
            <a:xfrm>
              <a:off x="467707" y="1279646"/>
              <a:ext cx="144179" cy="153597"/>
            </a:xfrm>
            <a:prstGeom prst="sun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5" name="Sun 92"/>
            <p:cNvSpPr/>
            <p:nvPr/>
          </p:nvSpPr>
          <p:spPr>
            <a:xfrm>
              <a:off x="611886" y="1279647"/>
              <a:ext cx="144179" cy="153597"/>
            </a:xfrm>
            <a:prstGeom prst="sun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6" name="Sun 93"/>
            <p:cNvSpPr/>
            <p:nvPr/>
          </p:nvSpPr>
          <p:spPr>
            <a:xfrm>
              <a:off x="756065" y="1279646"/>
              <a:ext cx="144179" cy="153597"/>
            </a:xfrm>
            <a:prstGeom prst="sun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7" name="Sun 94"/>
            <p:cNvSpPr/>
            <p:nvPr/>
          </p:nvSpPr>
          <p:spPr>
            <a:xfrm>
              <a:off x="900244" y="1279647"/>
              <a:ext cx="144179" cy="153597"/>
            </a:xfrm>
            <a:prstGeom prst="sun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8" name="Sun 95"/>
            <p:cNvSpPr/>
            <p:nvPr/>
          </p:nvSpPr>
          <p:spPr>
            <a:xfrm>
              <a:off x="1044423" y="1279646"/>
              <a:ext cx="144179" cy="153597"/>
            </a:xfrm>
            <a:prstGeom prst="sun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9" name="Sun 96"/>
            <p:cNvSpPr/>
            <p:nvPr/>
          </p:nvSpPr>
          <p:spPr>
            <a:xfrm>
              <a:off x="1188602" y="1279647"/>
              <a:ext cx="144179" cy="153597"/>
            </a:xfrm>
            <a:prstGeom prst="sun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0" name="Sun 97"/>
            <p:cNvSpPr/>
            <p:nvPr/>
          </p:nvSpPr>
          <p:spPr>
            <a:xfrm>
              <a:off x="1332781" y="1279646"/>
              <a:ext cx="144179" cy="153597"/>
            </a:xfrm>
            <a:prstGeom prst="su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1" name="Sun 98"/>
            <p:cNvSpPr/>
            <p:nvPr/>
          </p:nvSpPr>
          <p:spPr>
            <a:xfrm>
              <a:off x="1476960" y="1279645"/>
              <a:ext cx="144179" cy="153597"/>
            </a:xfrm>
            <a:prstGeom prst="sun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2" name="Sun 99"/>
            <p:cNvSpPr/>
            <p:nvPr/>
          </p:nvSpPr>
          <p:spPr>
            <a:xfrm>
              <a:off x="1621139" y="1279644"/>
              <a:ext cx="144179" cy="153597"/>
            </a:xfrm>
            <a:prstGeom prst="sun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3" name="Sun 100"/>
            <p:cNvSpPr/>
            <p:nvPr/>
          </p:nvSpPr>
          <p:spPr>
            <a:xfrm>
              <a:off x="1909497" y="1279644"/>
              <a:ext cx="144179" cy="153597"/>
            </a:xfrm>
            <a:prstGeom prst="sun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4" name="Sun 101"/>
            <p:cNvSpPr/>
            <p:nvPr/>
          </p:nvSpPr>
          <p:spPr>
            <a:xfrm>
              <a:off x="2053676" y="1279645"/>
              <a:ext cx="144179" cy="153597"/>
            </a:xfrm>
            <a:prstGeom prst="sun">
              <a:avLst/>
            </a:prstGeom>
            <a:solidFill>
              <a:srgbClr val="66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6" name="Sun 102"/>
            <p:cNvSpPr/>
            <p:nvPr/>
          </p:nvSpPr>
          <p:spPr>
            <a:xfrm>
              <a:off x="2197855" y="1279644"/>
              <a:ext cx="144179" cy="153597"/>
            </a:xfrm>
            <a:prstGeom prst="su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7" name="Sun 103"/>
            <p:cNvSpPr/>
            <p:nvPr/>
          </p:nvSpPr>
          <p:spPr>
            <a:xfrm>
              <a:off x="2342034" y="1279645"/>
              <a:ext cx="144179" cy="153597"/>
            </a:xfrm>
            <a:prstGeom prst="su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8" name="Sun 104"/>
            <p:cNvSpPr/>
            <p:nvPr/>
          </p:nvSpPr>
          <p:spPr>
            <a:xfrm>
              <a:off x="2486213" y="1279644"/>
              <a:ext cx="144179" cy="153597"/>
            </a:xfrm>
            <a:prstGeom prst="sun">
              <a:avLst/>
            </a:prstGeom>
            <a:solidFill>
              <a:srgbClr val="A87C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9" name="Sun 107"/>
            <p:cNvSpPr/>
            <p:nvPr/>
          </p:nvSpPr>
          <p:spPr>
            <a:xfrm>
              <a:off x="2630392" y="1279645"/>
              <a:ext cx="144179" cy="153597"/>
            </a:xfrm>
            <a:prstGeom prst="sun">
              <a:avLst/>
            </a:prstGeom>
            <a:solidFill>
              <a:srgbClr val="7AA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1" name="Sun 108"/>
            <p:cNvSpPr/>
            <p:nvPr/>
          </p:nvSpPr>
          <p:spPr>
            <a:xfrm>
              <a:off x="2774571" y="1279644"/>
              <a:ext cx="144179" cy="153597"/>
            </a:xfrm>
            <a:prstGeom prst="sun">
              <a:avLst/>
            </a:prstGeom>
            <a:solidFill>
              <a:srgbClr val="BE9B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2" name="Sun 109"/>
            <p:cNvSpPr/>
            <p:nvPr/>
          </p:nvSpPr>
          <p:spPr>
            <a:xfrm>
              <a:off x="2918750" y="1279645"/>
              <a:ext cx="144179" cy="153597"/>
            </a:xfrm>
            <a:prstGeom prst="sun">
              <a:avLst/>
            </a:prstGeom>
            <a:solidFill>
              <a:srgbClr val="23BF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3" name="Sun 110"/>
            <p:cNvSpPr/>
            <p:nvPr/>
          </p:nvSpPr>
          <p:spPr>
            <a:xfrm>
              <a:off x="3062929" y="1279644"/>
              <a:ext cx="144179" cy="153597"/>
            </a:xfrm>
            <a:prstGeom prst="sun">
              <a:avLst/>
            </a:prstGeom>
            <a:solidFill>
              <a:srgbClr val="8527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4" name="Sun 111"/>
            <p:cNvSpPr/>
            <p:nvPr/>
          </p:nvSpPr>
          <p:spPr>
            <a:xfrm>
              <a:off x="3207108" y="1279645"/>
              <a:ext cx="144179" cy="153597"/>
            </a:xfrm>
            <a:prstGeom prst="sun">
              <a:avLst/>
            </a:prstGeom>
            <a:solidFill>
              <a:srgbClr val="99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5" name="Sun 112"/>
            <p:cNvSpPr/>
            <p:nvPr/>
          </p:nvSpPr>
          <p:spPr>
            <a:xfrm>
              <a:off x="3351287" y="1279644"/>
              <a:ext cx="144179" cy="153597"/>
            </a:xfrm>
            <a:prstGeom prst="su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6" name="Sun 113"/>
            <p:cNvSpPr/>
            <p:nvPr/>
          </p:nvSpPr>
          <p:spPr>
            <a:xfrm>
              <a:off x="3495466" y="1279645"/>
              <a:ext cx="144179" cy="153597"/>
            </a:xfrm>
            <a:prstGeom prst="su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" name="Sun 114"/>
            <p:cNvSpPr/>
            <p:nvPr/>
          </p:nvSpPr>
          <p:spPr>
            <a:xfrm>
              <a:off x="3639645" y="1279644"/>
              <a:ext cx="144179" cy="153597"/>
            </a:xfrm>
            <a:prstGeom prst="sun">
              <a:avLst/>
            </a:prstGeom>
            <a:solidFill>
              <a:srgbClr val="33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" name="Sun 115"/>
            <p:cNvSpPr/>
            <p:nvPr/>
          </p:nvSpPr>
          <p:spPr>
            <a:xfrm>
              <a:off x="3783824" y="1279645"/>
              <a:ext cx="144179" cy="153597"/>
            </a:xfrm>
            <a:prstGeom prst="sun">
              <a:avLst/>
            </a:prstGeom>
            <a:solidFill>
              <a:srgbClr val="FF37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" name="Sun 116"/>
            <p:cNvSpPr/>
            <p:nvPr/>
          </p:nvSpPr>
          <p:spPr>
            <a:xfrm>
              <a:off x="3928003" y="1279647"/>
              <a:ext cx="144179" cy="153597"/>
            </a:xfrm>
            <a:prstGeom prst="sun">
              <a:avLst/>
            </a:prstGeom>
            <a:solidFill>
              <a:srgbClr val="328E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" name="Sun 117"/>
            <p:cNvSpPr/>
            <p:nvPr/>
          </p:nvSpPr>
          <p:spPr>
            <a:xfrm>
              <a:off x="4067944" y="1279645"/>
              <a:ext cx="144179" cy="153597"/>
            </a:xfrm>
            <a:prstGeom prst="sun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Sun 119"/>
            <p:cNvSpPr/>
            <p:nvPr/>
          </p:nvSpPr>
          <p:spPr>
            <a:xfrm>
              <a:off x="4211797" y="1279647"/>
              <a:ext cx="144179" cy="153597"/>
            </a:xfrm>
            <a:prstGeom prst="su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" name="Sun 65"/>
            <p:cNvSpPr/>
            <p:nvPr/>
          </p:nvSpPr>
          <p:spPr>
            <a:xfrm>
              <a:off x="5761760" y="1279645"/>
              <a:ext cx="144179" cy="153597"/>
            </a:xfrm>
            <a:prstGeom prst="sun">
              <a:avLst/>
            </a:prstGeom>
            <a:solidFill>
              <a:srgbClr val="ED49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" name="Sun 66"/>
            <p:cNvSpPr/>
            <p:nvPr/>
          </p:nvSpPr>
          <p:spPr>
            <a:xfrm>
              <a:off x="4319970" y="1279647"/>
              <a:ext cx="144179" cy="153597"/>
            </a:xfrm>
            <a:prstGeom prst="su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" name="Sun 91"/>
            <p:cNvSpPr/>
            <p:nvPr/>
          </p:nvSpPr>
          <p:spPr>
            <a:xfrm>
              <a:off x="4464149" y="1279646"/>
              <a:ext cx="144179" cy="153597"/>
            </a:xfrm>
            <a:prstGeom prst="sun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5" name="Sun 92"/>
            <p:cNvSpPr/>
            <p:nvPr/>
          </p:nvSpPr>
          <p:spPr>
            <a:xfrm>
              <a:off x="4608328" y="1279647"/>
              <a:ext cx="144179" cy="153597"/>
            </a:xfrm>
            <a:prstGeom prst="sun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6" name="Sun 93"/>
            <p:cNvSpPr/>
            <p:nvPr/>
          </p:nvSpPr>
          <p:spPr>
            <a:xfrm>
              <a:off x="4752507" y="1279646"/>
              <a:ext cx="144179" cy="153597"/>
            </a:xfrm>
            <a:prstGeom prst="sun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7" name="Sun 94"/>
            <p:cNvSpPr/>
            <p:nvPr/>
          </p:nvSpPr>
          <p:spPr>
            <a:xfrm>
              <a:off x="4896686" y="1279647"/>
              <a:ext cx="144179" cy="153597"/>
            </a:xfrm>
            <a:prstGeom prst="sun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8" name="Sun 95"/>
            <p:cNvSpPr/>
            <p:nvPr/>
          </p:nvSpPr>
          <p:spPr>
            <a:xfrm>
              <a:off x="5040865" y="1279646"/>
              <a:ext cx="144179" cy="153597"/>
            </a:xfrm>
            <a:prstGeom prst="sun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Sun 96"/>
            <p:cNvSpPr/>
            <p:nvPr/>
          </p:nvSpPr>
          <p:spPr>
            <a:xfrm>
              <a:off x="5185044" y="1279647"/>
              <a:ext cx="144179" cy="153597"/>
            </a:xfrm>
            <a:prstGeom prst="sun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0" name="Sun 97"/>
            <p:cNvSpPr/>
            <p:nvPr/>
          </p:nvSpPr>
          <p:spPr>
            <a:xfrm>
              <a:off x="5329223" y="1279646"/>
              <a:ext cx="144179" cy="153597"/>
            </a:xfrm>
            <a:prstGeom prst="su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1" name="Sun 98"/>
            <p:cNvSpPr/>
            <p:nvPr/>
          </p:nvSpPr>
          <p:spPr>
            <a:xfrm>
              <a:off x="5473402" y="1279645"/>
              <a:ext cx="144179" cy="153597"/>
            </a:xfrm>
            <a:prstGeom prst="sun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2" name="Sun 99"/>
            <p:cNvSpPr/>
            <p:nvPr/>
          </p:nvSpPr>
          <p:spPr>
            <a:xfrm>
              <a:off x="5617581" y="1279644"/>
              <a:ext cx="144179" cy="153597"/>
            </a:xfrm>
            <a:prstGeom prst="sun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3" name="Sun 100"/>
            <p:cNvSpPr/>
            <p:nvPr/>
          </p:nvSpPr>
          <p:spPr>
            <a:xfrm>
              <a:off x="5905939" y="1279644"/>
              <a:ext cx="144179" cy="153597"/>
            </a:xfrm>
            <a:prstGeom prst="sun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4" name="Sun 101"/>
            <p:cNvSpPr/>
            <p:nvPr/>
          </p:nvSpPr>
          <p:spPr>
            <a:xfrm>
              <a:off x="6047510" y="1268761"/>
              <a:ext cx="144179" cy="153597"/>
            </a:xfrm>
            <a:prstGeom prst="sun">
              <a:avLst/>
            </a:prstGeom>
            <a:solidFill>
              <a:srgbClr val="66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5" name="Sun 102"/>
            <p:cNvSpPr/>
            <p:nvPr/>
          </p:nvSpPr>
          <p:spPr>
            <a:xfrm>
              <a:off x="6191689" y="1268760"/>
              <a:ext cx="144179" cy="153597"/>
            </a:xfrm>
            <a:prstGeom prst="su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6" name="Sun 103"/>
            <p:cNvSpPr/>
            <p:nvPr/>
          </p:nvSpPr>
          <p:spPr>
            <a:xfrm>
              <a:off x="6335868" y="1268761"/>
              <a:ext cx="144179" cy="153597"/>
            </a:xfrm>
            <a:prstGeom prst="su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7" name="Sun 104"/>
            <p:cNvSpPr/>
            <p:nvPr/>
          </p:nvSpPr>
          <p:spPr>
            <a:xfrm>
              <a:off x="6480047" y="1268760"/>
              <a:ext cx="144179" cy="153597"/>
            </a:xfrm>
            <a:prstGeom prst="sun">
              <a:avLst/>
            </a:prstGeom>
            <a:solidFill>
              <a:srgbClr val="A87C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8" name="Sun 107"/>
            <p:cNvSpPr/>
            <p:nvPr/>
          </p:nvSpPr>
          <p:spPr>
            <a:xfrm>
              <a:off x="6624226" y="1268761"/>
              <a:ext cx="144179" cy="153597"/>
            </a:xfrm>
            <a:prstGeom prst="sun">
              <a:avLst/>
            </a:prstGeom>
            <a:solidFill>
              <a:srgbClr val="7AA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Sun 108"/>
            <p:cNvSpPr/>
            <p:nvPr/>
          </p:nvSpPr>
          <p:spPr>
            <a:xfrm>
              <a:off x="6768405" y="1268760"/>
              <a:ext cx="144179" cy="153597"/>
            </a:xfrm>
            <a:prstGeom prst="sun">
              <a:avLst/>
            </a:prstGeom>
            <a:solidFill>
              <a:srgbClr val="BE9B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Sun 109"/>
            <p:cNvSpPr/>
            <p:nvPr/>
          </p:nvSpPr>
          <p:spPr>
            <a:xfrm>
              <a:off x="6912584" y="1268761"/>
              <a:ext cx="144179" cy="153597"/>
            </a:xfrm>
            <a:prstGeom prst="sun">
              <a:avLst/>
            </a:prstGeom>
            <a:solidFill>
              <a:srgbClr val="23BF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Sun 110"/>
            <p:cNvSpPr/>
            <p:nvPr/>
          </p:nvSpPr>
          <p:spPr>
            <a:xfrm>
              <a:off x="7056763" y="1268760"/>
              <a:ext cx="144179" cy="153597"/>
            </a:xfrm>
            <a:prstGeom prst="sun">
              <a:avLst/>
            </a:prstGeom>
            <a:solidFill>
              <a:srgbClr val="8527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2" name="Sun 111"/>
            <p:cNvSpPr/>
            <p:nvPr/>
          </p:nvSpPr>
          <p:spPr>
            <a:xfrm>
              <a:off x="7200942" y="1268761"/>
              <a:ext cx="144179" cy="153597"/>
            </a:xfrm>
            <a:prstGeom prst="sun">
              <a:avLst/>
            </a:prstGeom>
            <a:solidFill>
              <a:srgbClr val="99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Sun 112"/>
            <p:cNvSpPr/>
            <p:nvPr/>
          </p:nvSpPr>
          <p:spPr>
            <a:xfrm>
              <a:off x="7345121" y="1268760"/>
              <a:ext cx="144179" cy="153597"/>
            </a:xfrm>
            <a:prstGeom prst="su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4" name="Sun 113"/>
            <p:cNvSpPr/>
            <p:nvPr/>
          </p:nvSpPr>
          <p:spPr>
            <a:xfrm>
              <a:off x="7489300" y="1268761"/>
              <a:ext cx="144179" cy="153597"/>
            </a:xfrm>
            <a:prstGeom prst="su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5" name="Sun 114"/>
            <p:cNvSpPr/>
            <p:nvPr/>
          </p:nvSpPr>
          <p:spPr>
            <a:xfrm>
              <a:off x="7633479" y="1268760"/>
              <a:ext cx="144179" cy="153597"/>
            </a:xfrm>
            <a:prstGeom prst="sun">
              <a:avLst/>
            </a:prstGeom>
            <a:solidFill>
              <a:srgbClr val="33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6" name="Sun 115"/>
            <p:cNvSpPr/>
            <p:nvPr/>
          </p:nvSpPr>
          <p:spPr>
            <a:xfrm>
              <a:off x="7777658" y="1268761"/>
              <a:ext cx="144179" cy="153597"/>
            </a:xfrm>
            <a:prstGeom prst="sun">
              <a:avLst/>
            </a:prstGeom>
            <a:solidFill>
              <a:srgbClr val="FF37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7" name="Sun 116"/>
            <p:cNvSpPr/>
            <p:nvPr/>
          </p:nvSpPr>
          <p:spPr>
            <a:xfrm>
              <a:off x="7921837" y="1268763"/>
              <a:ext cx="144179" cy="153597"/>
            </a:xfrm>
            <a:prstGeom prst="sun">
              <a:avLst/>
            </a:prstGeom>
            <a:solidFill>
              <a:srgbClr val="328E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8" name="Sun 117"/>
            <p:cNvSpPr/>
            <p:nvPr/>
          </p:nvSpPr>
          <p:spPr>
            <a:xfrm>
              <a:off x="8061778" y="1268761"/>
              <a:ext cx="144179" cy="153597"/>
            </a:xfrm>
            <a:prstGeom prst="sun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9" name="Sun 119"/>
            <p:cNvSpPr/>
            <p:nvPr/>
          </p:nvSpPr>
          <p:spPr>
            <a:xfrm>
              <a:off x="8205631" y="1268763"/>
              <a:ext cx="144179" cy="153597"/>
            </a:xfrm>
            <a:prstGeom prst="su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0" name="Sun 66"/>
            <p:cNvSpPr/>
            <p:nvPr/>
          </p:nvSpPr>
          <p:spPr>
            <a:xfrm>
              <a:off x="8313804" y="1268763"/>
              <a:ext cx="144179" cy="153597"/>
            </a:xfrm>
            <a:prstGeom prst="su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1" name="Sun 91"/>
            <p:cNvSpPr/>
            <p:nvPr/>
          </p:nvSpPr>
          <p:spPr>
            <a:xfrm>
              <a:off x="8459943" y="1259178"/>
              <a:ext cx="144179" cy="153597"/>
            </a:xfrm>
            <a:prstGeom prst="sun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2" name="Sun 92"/>
            <p:cNvSpPr/>
            <p:nvPr/>
          </p:nvSpPr>
          <p:spPr>
            <a:xfrm>
              <a:off x="8604122" y="1259179"/>
              <a:ext cx="144179" cy="153597"/>
            </a:xfrm>
            <a:prstGeom prst="sun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3" name="Sun 93"/>
            <p:cNvSpPr/>
            <p:nvPr/>
          </p:nvSpPr>
          <p:spPr>
            <a:xfrm>
              <a:off x="8748301" y="1259178"/>
              <a:ext cx="144179" cy="153597"/>
            </a:xfrm>
            <a:prstGeom prst="sun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4" name="Shape 105"/>
            <p:cNvSpPr/>
            <p:nvPr/>
          </p:nvSpPr>
          <p:spPr>
            <a:xfrm rot="20968906">
              <a:off x="31927" y="668880"/>
              <a:ext cx="571458" cy="472295"/>
            </a:xfrm>
            <a:prstGeom prst="swooshArrow">
              <a:avLst>
                <a:gd name="adj1" fmla="val 16310"/>
                <a:gd name="adj2" fmla="val 31370"/>
              </a:avLst>
            </a:prstGeom>
            <a:solidFill>
              <a:srgbClr val="FF0000"/>
            </a:solidFill>
            <a:ln w="285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3877191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3"/>
          <p:cNvSpPr txBox="1">
            <a:spLocks/>
          </p:cNvSpPr>
          <p:nvPr/>
        </p:nvSpPr>
        <p:spPr>
          <a:xfrm>
            <a:off x="8604448" y="64533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latin typeface="Angsana New" pitchFamily="18" charset="-34"/>
                <a:cs typeface="Angsana New" pitchFamily="18" charset="-34"/>
              </a:rPr>
              <a:pPr/>
              <a:t>36</a:t>
            </a:fld>
            <a:endParaRPr lang="th-TH" sz="1600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026" name="Picture 2" descr="J:\ม.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316" y="2626284"/>
            <a:ext cx="5217964" cy="40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2224164" y="1698124"/>
            <a:ext cx="47241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32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การจัดและตกแต่งภายในบ้านวิธีใดที่ทำให้</a:t>
            </a:r>
          </a:p>
          <a:p>
            <a:pPr lvl="0"/>
            <a:r>
              <a:rPr lang="th-TH" sz="32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แสงและลมธรรมชาติเข้ามาภายในบ้าน</a:t>
            </a:r>
            <a:endParaRPr lang="th-TH" sz="32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19" name="กลุ่ม 18"/>
          <p:cNvGrpSpPr/>
          <p:nvPr/>
        </p:nvGrpSpPr>
        <p:grpSpPr>
          <a:xfrm>
            <a:off x="1187624" y="44624"/>
            <a:ext cx="6552728" cy="1830608"/>
            <a:chOff x="1187624" y="217974"/>
            <a:chExt cx="6552728" cy="1830608"/>
          </a:xfrm>
        </p:grpSpPr>
        <p:grpSp>
          <p:nvGrpSpPr>
            <p:cNvPr id="22" name="กลุ่ม 21"/>
            <p:cNvGrpSpPr/>
            <p:nvPr/>
          </p:nvGrpSpPr>
          <p:grpSpPr>
            <a:xfrm>
              <a:off x="1187624" y="345328"/>
              <a:ext cx="6552728" cy="1427488"/>
              <a:chOff x="2344687" y="418447"/>
              <a:chExt cx="4800653" cy="1224136"/>
            </a:xfrm>
          </p:grpSpPr>
          <p:sp>
            <p:nvSpPr>
              <p:cNvPr id="25" name="วงรี 24"/>
              <p:cNvSpPr/>
              <p:nvPr/>
            </p:nvSpPr>
            <p:spPr>
              <a:xfrm>
                <a:off x="2344687" y="418447"/>
                <a:ext cx="4800653" cy="1224136"/>
              </a:xfrm>
              <a:prstGeom prst="ellipse">
                <a:avLst/>
              </a:prstGeom>
              <a:solidFill>
                <a:srgbClr val="E3ABFF"/>
              </a:solidFill>
              <a:ln w="19050" cap="flat" cmpd="sng" algn="ctr">
                <a:noFill/>
                <a:prstDash val="solid"/>
              </a:ln>
              <a:effectLst>
                <a:softEdge rad="31750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w Cen MT"/>
                  <a:ea typeface="+mn-ea"/>
                  <a:cs typeface="FreesiaUPC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294267" y="657393"/>
                <a:ext cx="3133735" cy="799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4400" b="1" dirty="0" smtClean="0">
                    <a:latin typeface="Angsana New" pitchFamily="18" charset="-34"/>
                    <a:cs typeface="Angsana New" pitchFamily="18" charset="-34"/>
                  </a:rPr>
                  <a:t>คำถามทบทวนความรู้</a:t>
                </a:r>
                <a:endParaRPr lang="th-TH" sz="4400" b="1" dirty="0"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 rot="1162568">
              <a:off x="6182201" y="478922"/>
              <a:ext cx="64736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96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ngsana New" pitchFamily="18" charset="-34"/>
                  <a:cs typeface="Angsana New" pitchFamily="18" charset="-34"/>
                </a:rPr>
                <a:t>?</a:t>
              </a:r>
              <a:endParaRPr kumimoji="0" lang="th-TH" sz="9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20868160">
              <a:off x="5810632" y="217974"/>
              <a:ext cx="64736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96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ngsana New" pitchFamily="18" charset="-34"/>
                  <a:cs typeface="Angsana New" pitchFamily="18" charset="-34"/>
                </a:rPr>
                <a:t>?</a:t>
              </a:r>
              <a:endParaRPr kumimoji="0" lang="th-TH" sz="9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131840" y="3861048"/>
            <a:ext cx="28083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การจัดวางโต๊ะอ่านหนังสือไว้ริมหน้าต่าง การจัดวางเครื่องเรือนและสิ่งตกแต่งภายในบ้านไม่ให้ขวางทิศทางลม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89718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grpId="1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115255" y="1317381"/>
            <a:ext cx="7057505" cy="870208"/>
          </a:xfrm>
          <a:prstGeom prst="roundRect">
            <a:avLst/>
          </a:prstGeom>
          <a:solidFill>
            <a:srgbClr val="FF7B7C">
              <a:alpha val="74902"/>
            </a:srgbClr>
          </a:solidFill>
          <a:ln w="28575"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450" algn="ctr"/>
            <a:r>
              <a:rPr lang="th-TH" sz="36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การจัดและ</a:t>
            </a:r>
            <a:r>
              <a:rPr lang="th-TH" sz="36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ตกแต่งภายในบ้าน</a:t>
            </a:r>
            <a:r>
              <a:rPr lang="th-TH" sz="36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แบบประหยัดพลังงาน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83568" y="2725881"/>
            <a:ext cx="8064896" cy="3560052"/>
          </a:xfrm>
          <a:prstGeom prst="roundRect">
            <a:avLst/>
          </a:prstGeom>
          <a:solidFill>
            <a:srgbClr val="FFF1CE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thaiDist"/>
            <a:r>
              <a:rPr lang="th-TH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	การจัดและตกแต่งภายในบ้านแบบประหยัดพลังงานควรปรับสภาพแวดล้อมภายในบ้าน โดยกำหนดทิศทางลมและจัดพื้นที่ใช้สอยภายในบ้านให้เหมาะสม เลือกรูปแบบการจัดและตกแต่งให้เหมาะสมกับสมาชิกในครอบครัว เลือกใช้วัสดุ อุปกรณ์ และเทคโนโลยีในการจัดตกแต่งแบบประหยัดพลังงาน เช่น การใช้หลอดไฟฟ้าแบบประหยัดไฟ การติดตั้งฉนวนกันความร้อน การ</a:t>
            </a:r>
            <a:r>
              <a:rPr lang="th-TH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ใช้        แผง</a:t>
            </a:r>
            <a:r>
              <a:rPr lang="th-TH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เซลล์แสงอาทิตย์ และเลือกใช้ประโยชน์จากแสงและลมธรรมชาติ </a:t>
            </a:r>
            <a:r>
              <a:rPr lang="th-TH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             เพื่อ</a:t>
            </a:r>
            <a:r>
              <a:rPr lang="th-TH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ป้องกันความร้อนเข้าภายในบ้าน</a:t>
            </a:r>
          </a:p>
        </p:txBody>
      </p:sp>
      <p:grpSp>
        <p:nvGrpSpPr>
          <p:cNvPr id="11" name="กลุ่ม 10"/>
          <p:cNvGrpSpPr/>
          <p:nvPr/>
        </p:nvGrpSpPr>
        <p:grpSpPr>
          <a:xfrm>
            <a:off x="2879811" y="188640"/>
            <a:ext cx="3528392" cy="934220"/>
            <a:chOff x="2555776" y="578792"/>
            <a:chExt cx="3816424" cy="934220"/>
          </a:xfrm>
        </p:grpSpPr>
        <p:sp>
          <p:nvSpPr>
            <p:cNvPr id="12" name="สี่เหลี่ยมผืนผ้า 11"/>
            <p:cNvSpPr/>
            <p:nvPr/>
          </p:nvSpPr>
          <p:spPr>
            <a:xfrm>
              <a:off x="2555776" y="581286"/>
              <a:ext cx="3816424" cy="903498"/>
            </a:xfrm>
            <a:prstGeom prst="rect">
              <a:avLst/>
            </a:prstGeom>
            <a:solidFill>
              <a:srgbClr val="FFFF99"/>
            </a:solidFill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3" name="ข้าวหลามตัด 12"/>
            <p:cNvSpPr/>
            <p:nvPr/>
          </p:nvSpPr>
          <p:spPr>
            <a:xfrm>
              <a:off x="3419872" y="612912"/>
              <a:ext cx="1008112" cy="900100"/>
            </a:xfrm>
            <a:prstGeom prst="diamond">
              <a:avLst/>
            </a:prstGeom>
            <a:solidFill>
              <a:srgbClr val="B8FCA6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4" name="ข้าวหลามตัด 13"/>
            <p:cNvSpPr/>
            <p:nvPr/>
          </p:nvSpPr>
          <p:spPr>
            <a:xfrm>
              <a:off x="4497127" y="584684"/>
              <a:ext cx="1008112" cy="900100"/>
            </a:xfrm>
            <a:prstGeom prst="diamond">
              <a:avLst/>
            </a:prstGeom>
            <a:solidFill>
              <a:srgbClr val="B8FCA6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5" name="ข้าวหลามตัด 14"/>
            <p:cNvSpPr/>
            <p:nvPr/>
          </p:nvSpPr>
          <p:spPr>
            <a:xfrm>
              <a:off x="4993940" y="612912"/>
              <a:ext cx="1008112" cy="900100"/>
            </a:xfrm>
            <a:prstGeom prst="diamond">
              <a:avLst/>
            </a:prstGeom>
            <a:solidFill>
              <a:srgbClr val="FFD8C5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6" name="ข้าวหลามตัด 15"/>
            <p:cNvSpPr/>
            <p:nvPr/>
          </p:nvSpPr>
          <p:spPr>
            <a:xfrm>
              <a:off x="2938314" y="578792"/>
              <a:ext cx="1008112" cy="900100"/>
            </a:xfrm>
            <a:prstGeom prst="diamond">
              <a:avLst/>
            </a:prstGeom>
            <a:solidFill>
              <a:srgbClr val="FFD8C5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333192" y="644121"/>
              <a:ext cx="22615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400" b="1" dirty="0" smtClean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สรุปความรู้</a:t>
              </a:r>
              <a:endParaRPr lang="th-TH" sz="44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4644008" y="2187589"/>
            <a:ext cx="0" cy="516793"/>
          </a:xfrm>
          <a:prstGeom prst="line">
            <a:avLst/>
          </a:prstGeom>
          <a:noFill/>
          <a:ln w="38100" cap="flat" cmpd="sng" algn="ctr">
            <a:solidFill>
              <a:srgbClr val="94B6D2"/>
            </a:solidFill>
            <a:prstDash val="solid"/>
          </a:ln>
          <a:effectLst/>
        </p:spPr>
      </p:cxnSp>
      <p:sp>
        <p:nvSpPr>
          <p:cNvPr id="23" name="Slide Number Placeholder 3"/>
          <p:cNvSpPr txBox="1">
            <a:spLocks/>
          </p:cNvSpPr>
          <p:nvPr/>
        </p:nvSpPr>
        <p:spPr>
          <a:xfrm>
            <a:off x="8604448" y="64533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37</a:t>
            </a:fld>
            <a:endParaRPr lang="th-TH" sz="16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01141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ular Callout 15"/>
          <p:cNvSpPr/>
          <p:nvPr/>
        </p:nvSpPr>
        <p:spPr>
          <a:xfrm>
            <a:off x="3659004" y="2092280"/>
            <a:ext cx="4441388" cy="1485700"/>
          </a:xfrm>
          <a:prstGeom prst="wedgeRoundRectCallout">
            <a:avLst>
              <a:gd name="adj1" fmla="val -68580"/>
              <a:gd name="adj2" fmla="val -16057"/>
              <a:gd name="adj3" fmla="val 16667"/>
            </a:avLst>
          </a:prstGeom>
          <a:solidFill>
            <a:srgbClr val="FF75A6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 anchorCtr="1"/>
          <a:lstStyle/>
          <a:p>
            <a:r>
              <a:rPr lang="th-TH" sz="3200" b="1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การ</a:t>
            </a:r>
            <a:r>
              <a:rPr lang="th-TH" sz="32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จัดและ</a:t>
            </a:r>
            <a:r>
              <a:rPr lang="th-TH" sz="3200" b="1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ตกแต่งภายในบ้าน</a:t>
            </a:r>
            <a:r>
              <a:rPr lang="th-TH" sz="32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จะ</a:t>
            </a:r>
            <a:r>
              <a:rPr lang="th-TH" sz="3200" b="1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ช่วย     ลด</a:t>
            </a:r>
            <a:r>
              <a:rPr lang="th-TH" sz="32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โลกร้อนได้หรือไม่ อย่างไร</a:t>
            </a:r>
          </a:p>
        </p:txBody>
      </p:sp>
      <p:pic>
        <p:nvPicPr>
          <p:cNvPr id="17" name="Picture 2" descr="J:\11111\ม.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24" y="1844824"/>
            <a:ext cx="1859363" cy="241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lide Number Placeholder 3"/>
          <p:cNvSpPr txBox="1">
            <a:spLocks/>
          </p:cNvSpPr>
          <p:nvPr/>
        </p:nvSpPr>
        <p:spPr>
          <a:xfrm>
            <a:off x="8604448" y="64533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27</a:t>
            </a:fld>
            <a:endParaRPr lang="th-TH" sz="16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94199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Multidocument 7"/>
          <p:cNvSpPr/>
          <p:nvPr/>
        </p:nvSpPr>
        <p:spPr>
          <a:xfrm>
            <a:off x="303919" y="2564904"/>
            <a:ext cx="5333426" cy="1344972"/>
          </a:xfrm>
          <a:prstGeom prst="flowChartMultidocumen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   1. การปรับสภาพแวดล้อมภายในบ้าน      </a:t>
            </a:r>
          </a:p>
          <a:p>
            <a:r>
              <a:rPr lang="th-TH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      ให้เหมาะสมกับการประหยัดพลังงาน</a:t>
            </a:r>
            <a:endParaRPr lang="th-TH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89" name="Flowchart: Multidocument 188"/>
          <p:cNvSpPr/>
          <p:nvPr/>
        </p:nvSpPr>
        <p:spPr>
          <a:xfrm>
            <a:off x="3681218" y="4653136"/>
            <a:ext cx="5211262" cy="1440160"/>
          </a:xfrm>
          <a:prstGeom prst="flowChartMultidocumen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   2. การเลือกรูปแบบการจัดและตกแต่ง</a:t>
            </a:r>
          </a:p>
          <a:p>
            <a:r>
              <a:rPr lang="th-TH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      ให้เหมาะสมกับการประหยัดพลังงาน</a:t>
            </a:r>
            <a:endParaRPr lang="th-TH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2" name="กลุ่ม 1"/>
          <p:cNvGrpSpPr/>
          <p:nvPr/>
        </p:nvGrpSpPr>
        <p:grpSpPr>
          <a:xfrm>
            <a:off x="37754" y="355303"/>
            <a:ext cx="9044880" cy="769441"/>
            <a:chOff x="37754" y="355303"/>
            <a:chExt cx="9044880" cy="769441"/>
          </a:xfrm>
        </p:grpSpPr>
        <p:sp>
          <p:nvSpPr>
            <p:cNvPr id="23" name="Title 1"/>
            <p:cNvSpPr txBox="1">
              <a:spLocks/>
            </p:cNvSpPr>
            <p:nvPr/>
          </p:nvSpPr>
          <p:spPr>
            <a:xfrm>
              <a:off x="755576" y="355303"/>
              <a:ext cx="8327058" cy="658957"/>
            </a:xfrm>
            <a:prstGeom prst="rect">
              <a:avLst/>
            </a:prstGeom>
            <a:noFill/>
            <a:ln>
              <a:noFill/>
            </a:ln>
          </p:spPr>
          <p:txBody>
            <a:bodyPr vert="horz" anchor="b">
              <a:noAutofit/>
            </a:bodyPr>
            <a:lstStyle>
              <a:lvl1pPr algn="l" rtl="0" eaLnBrk="1" latinLnBrk="0" hangingPunct="1">
                <a:spcBef>
                  <a:spcPct val="0"/>
                </a:spcBef>
                <a:buNone/>
                <a:defRPr kumimoji="0" sz="4400" kern="1200" cap="all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th-TH" b="1" cap="none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rPr>
                <a:t>2. การจัดและตกแต่งภายในบ้านแบบประหยัดพลังงาน</a:t>
              </a:r>
              <a:endParaRPr lang="th-TH" b="1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endParaRPr>
            </a:p>
          </p:txBody>
        </p:sp>
        <p:grpSp>
          <p:nvGrpSpPr>
            <p:cNvPr id="21" name="กลุ่ม 20"/>
            <p:cNvGrpSpPr/>
            <p:nvPr/>
          </p:nvGrpSpPr>
          <p:grpSpPr>
            <a:xfrm>
              <a:off x="37754" y="385757"/>
              <a:ext cx="789830" cy="738987"/>
              <a:chOff x="181770" y="385757"/>
              <a:chExt cx="789830" cy="738987"/>
            </a:xfrm>
          </p:grpSpPr>
          <p:sp>
            <p:nvSpPr>
              <p:cNvPr id="25" name="ดาว 4 แฉก 24"/>
              <p:cNvSpPr/>
              <p:nvPr/>
            </p:nvSpPr>
            <p:spPr>
              <a:xfrm>
                <a:off x="181770" y="385757"/>
                <a:ext cx="575230" cy="607138"/>
              </a:xfrm>
              <a:prstGeom prst="star4">
                <a:avLst/>
              </a:prstGeom>
              <a:solidFill>
                <a:srgbClr val="7030A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6" name="ดาว 4 แฉก 25"/>
              <p:cNvSpPr/>
              <p:nvPr/>
            </p:nvSpPr>
            <p:spPr>
              <a:xfrm>
                <a:off x="614428" y="668592"/>
                <a:ext cx="357172" cy="456152"/>
              </a:xfrm>
              <a:prstGeom prst="star4">
                <a:avLst/>
              </a:prstGeom>
              <a:solidFill>
                <a:srgbClr val="B888D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sp>
        <p:nvSpPr>
          <p:cNvPr id="12" name="Slide Number Placeholder 3"/>
          <p:cNvSpPr txBox="1">
            <a:spLocks/>
          </p:cNvSpPr>
          <p:nvPr/>
        </p:nvSpPr>
        <p:spPr>
          <a:xfrm>
            <a:off x="8604448" y="64533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28</a:t>
            </a:fld>
            <a:endParaRPr lang="th-TH" sz="16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3" name="กลุ่ม 2"/>
          <p:cNvGrpSpPr/>
          <p:nvPr/>
        </p:nvGrpSpPr>
        <p:grpSpPr>
          <a:xfrm>
            <a:off x="454040" y="1316952"/>
            <a:ext cx="8582456" cy="764364"/>
            <a:chOff x="217818" y="1316952"/>
            <a:chExt cx="8582456" cy="764364"/>
          </a:xfrm>
        </p:grpSpPr>
        <p:sp>
          <p:nvSpPr>
            <p:cNvPr id="82" name="TextBox 81"/>
            <p:cNvSpPr txBox="1"/>
            <p:nvPr/>
          </p:nvSpPr>
          <p:spPr>
            <a:xfrm>
              <a:off x="467544" y="1352962"/>
              <a:ext cx="83327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b="1" dirty="0" smtClean="0">
                  <a:latin typeface="Angsana New" pitchFamily="18" charset="-34"/>
                  <a:cs typeface="Angsana New" pitchFamily="18" charset="-34"/>
                </a:rPr>
                <a:t>2.1 หลักการจัดและตกแต่งภายในบ้านแบบประหยัดพลังงาน</a:t>
              </a:r>
              <a:endParaRPr lang="th-TH" sz="4000" b="1" dirty="0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4" name="Shape 105"/>
            <p:cNvSpPr/>
            <p:nvPr/>
          </p:nvSpPr>
          <p:spPr>
            <a:xfrm rot="20968906">
              <a:off x="217818" y="1316952"/>
              <a:ext cx="571458" cy="472295"/>
            </a:xfrm>
            <a:prstGeom prst="swooshArrow">
              <a:avLst>
                <a:gd name="adj1" fmla="val 16310"/>
                <a:gd name="adj2" fmla="val 31370"/>
              </a:avLst>
            </a:prstGeom>
            <a:solidFill>
              <a:schemeClr val="accent1">
                <a:lumMod val="75000"/>
              </a:schemeClr>
            </a:solidFill>
            <a:ln w="285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Sun 65"/>
            <p:cNvSpPr/>
            <p:nvPr/>
          </p:nvSpPr>
          <p:spPr>
            <a:xfrm>
              <a:off x="1945666" y="1927717"/>
              <a:ext cx="144179" cy="153597"/>
            </a:xfrm>
            <a:prstGeom prst="sun">
              <a:avLst/>
            </a:prstGeom>
            <a:solidFill>
              <a:srgbClr val="ED49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7" name="Sun 66"/>
            <p:cNvSpPr/>
            <p:nvPr/>
          </p:nvSpPr>
          <p:spPr>
            <a:xfrm>
              <a:off x="503876" y="1927719"/>
              <a:ext cx="144179" cy="153597"/>
            </a:xfrm>
            <a:prstGeom prst="su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8" name="Sun 91"/>
            <p:cNvSpPr/>
            <p:nvPr/>
          </p:nvSpPr>
          <p:spPr>
            <a:xfrm>
              <a:off x="648055" y="1927718"/>
              <a:ext cx="144179" cy="153597"/>
            </a:xfrm>
            <a:prstGeom prst="sun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9" name="Sun 92"/>
            <p:cNvSpPr/>
            <p:nvPr/>
          </p:nvSpPr>
          <p:spPr>
            <a:xfrm>
              <a:off x="792234" y="1927719"/>
              <a:ext cx="144179" cy="153597"/>
            </a:xfrm>
            <a:prstGeom prst="sun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0" name="Sun 93"/>
            <p:cNvSpPr/>
            <p:nvPr/>
          </p:nvSpPr>
          <p:spPr>
            <a:xfrm>
              <a:off x="936413" y="1927718"/>
              <a:ext cx="144179" cy="153597"/>
            </a:xfrm>
            <a:prstGeom prst="sun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4" name="Sun 94"/>
            <p:cNvSpPr/>
            <p:nvPr/>
          </p:nvSpPr>
          <p:spPr>
            <a:xfrm>
              <a:off x="1080592" y="1927719"/>
              <a:ext cx="144179" cy="153597"/>
            </a:xfrm>
            <a:prstGeom prst="sun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8" name="Sun 95"/>
            <p:cNvSpPr/>
            <p:nvPr/>
          </p:nvSpPr>
          <p:spPr>
            <a:xfrm>
              <a:off x="1224771" y="1927718"/>
              <a:ext cx="144179" cy="153597"/>
            </a:xfrm>
            <a:prstGeom prst="sun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9" name="Sun 96"/>
            <p:cNvSpPr/>
            <p:nvPr/>
          </p:nvSpPr>
          <p:spPr>
            <a:xfrm>
              <a:off x="1368950" y="1927719"/>
              <a:ext cx="144179" cy="153597"/>
            </a:xfrm>
            <a:prstGeom prst="sun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0" name="Sun 97"/>
            <p:cNvSpPr/>
            <p:nvPr/>
          </p:nvSpPr>
          <p:spPr>
            <a:xfrm>
              <a:off x="1513129" y="1927718"/>
              <a:ext cx="144179" cy="153597"/>
            </a:xfrm>
            <a:prstGeom prst="su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1" name="Sun 98"/>
            <p:cNvSpPr/>
            <p:nvPr/>
          </p:nvSpPr>
          <p:spPr>
            <a:xfrm>
              <a:off x="1657308" y="1927717"/>
              <a:ext cx="144179" cy="153597"/>
            </a:xfrm>
            <a:prstGeom prst="sun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2" name="Sun 99"/>
            <p:cNvSpPr/>
            <p:nvPr/>
          </p:nvSpPr>
          <p:spPr>
            <a:xfrm>
              <a:off x="1801487" y="1927716"/>
              <a:ext cx="144179" cy="153597"/>
            </a:xfrm>
            <a:prstGeom prst="sun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3" name="Sun 100"/>
            <p:cNvSpPr/>
            <p:nvPr/>
          </p:nvSpPr>
          <p:spPr>
            <a:xfrm>
              <a:off x="2089845" y="1927716"/>
              <a:ext cx="144179" cy="153597"/>
            </a:xfrm>
            <a:prstGeom prst="sun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4" name="Sun 101"/>
            <p:cNvSpPr/>
            <p:nvPr/>
          </p:nvSpPr>
          <p:spPr>
            <a:xfrm>
              <a:off x="2234024" y="1927717"/>
              <a:ext cx="144179" cy="153597"/>
            </a:xfrm>
            <a:prstGeom prst="sun">
              <a:avLst/>
            </a:prstGeom>
            <a:solidFill>
              <a:srgbClr val="66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5" name="Sun 102"/>
            <p:cNvSpPr/>
            <p:nvPr/>
          </p:nvSpPr>
          <p:spPr>
            <a:xfrm>
              <a:off x="2378203" y="1927716"/>
              <a:ext cx="144179" cy="153597"/>
            </a:xfrm>
            <a:prstGeom prst="su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6" name="Sun 103"/>
            <p:cNvSpPr/>
            <p:nvPr/>
          </p:nvSpPr>
          <p:spPr>
            <a:xfrm>
              <a:off x="2522382" y="1927717"/>
              <a:ext cx="144179" cy="153597"/>
            </a:xfrm>
            <a:prstGeom prst="su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7" name="Sun 104"/>
            <p:cNvSpPr/>
            <p:nvPr/>
          </p:nvSpPr>
          <p:spPr>
            <a:xfrm>
              <a:off x="2666561" y="1927716"/>
              <a:ext cx="144179" cy="153597"/>
            </a:xfrm>
            <a:prstGeom prst="sun">
              <a:avLst/>
            </a:prstGeom>
            <a:solidFill>
              <a:srgbClr val="A87C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8" name="Sun 107"/>
            <p:cNvSpPr/>
            <p:nvPr/>
          </p:nvSpPr>
          <p:spPr>
            <a:xfrm>
              <a:off x="2810740" y="1927717"/>
              <a:ext cx="144179" cy="153597"/>
            </a:xfrm>
            <a:prstGeom prst="sun">
              <a:avLst/>
            </a:prstGeom>
            <a:solidFill>
              <a:srgbClr val="7AA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9" name="Sun 108"/>
            <p:cNvSpPr/>
            <p:nvPr/>
          </p:nvSpPr>
          <p:spPr>
            <a:xfrm>
              <a:off x="2954919" y="1927716"/>
              <a:ext cx="144179" cy="153597"/>
            </a:xfrm>
            <a:prstGeom prst="sun">
              <a:avLst/>
            </a:prstGeom>
            <a:solidFill>
              <a:srgbClr val="BE9B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0" name="Sun 109"/>
            <p:cNvSpPr/>
            <p:nvPr/>
          </p:nvSpPr>
          <p:spPr>
            <a:xfrm>
              <a:off x="3099098" y="1927717"/>
              <a:ext cx="144179" cy="153597"/>
            </a:xfrm>
            <a:prstGeom prst="sun">
              <a:avLst/>
            </a:prstGeom>
            <a:solidFill>
              <a:srgbClr val="23BF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1" name="Sun 110"/>
            <p:cNvSpPr/>
            <p:nvPr/>
          </p:nvSpPr>
          <p:spPr>
            <a:xfrm>
              <a:off x="3243277" y="1927716"/>
              <a:ext cx="144179" cy="153597"/>
            </a:xfrm>
            <a:prstGeom prst="sun">
              <a:avLst/>
            </a:prstGeom>
            <a:solidFill>
              <a:srgbClr val="8527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2" name="Sun 111"/>
            <p:cNvSpPr/>
            <p:nvPr/>
          </p:nvSpPr>
          <p:spPr>
            <a:xfrm>
              <a:off x="3387456" y="1927717"/>
              <a:ext cx="144179" cy="153597"/>
            </a:xfrm>
            <a:prstGeom prst="sun">
              <a:avLst/>
            </a:prstGeom>
            <a:solidFill>
              <a:srgbClr val="99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3" name="Sun 112"/>
            <p:cNvSpPr/>
            <p:nvPr/>
          </p:nvSpPr>
          <p:spPr>
            <a:xfrm>
              <a:off x="3531635" y="1927716"/>
              <a:ext cx="144179" cy="153597"/>
            </a:xfrm>
            <a:prstGeom prst="su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4" name="Sun 113"/>
            <p:cNvSpPr/>
            <p:nvPr/>
          </p:nvSpPr>
          <p:spPr>
            <a:xfrm>
              <a:off x="3675814" y="1927717"/>
              <a:ext cx="144179" cy="153597"/>
            </a:xfrm>
            <a:prstGeom prst="su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5" name="Sun 114"/>
            <p:cNvSpPr/>
            <p:nvPr/>
          </p:nvSpPr>
          <p:spPr>
            <a:xfrm>
              <a:off x="3819993" y="1927716"/>
              <a:ext cx="144179" cy="153597"/>
            </a:xfrm>
            <a:prstGeom prst="sun">
              <a:avLst/>
            </a:prstGeom>
            <a:solidFill>
              <a:srgbClr val="33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6" name="Sun 115"/>
            <p:cNvSpPr/>
            <p:nvPr/>
          </p:nvSpPr>
          <p:spPr>
            <a:xfrm>
              <a:off x="3964172" y="1927717"/>
              <a:ext cx="144179" cy="153597"/>
            </a:xfrm>
            <a:prstGeom prst="sun">
              <a:avLst/>
            </a:prstGeom>
            <a:solidFill>
              <a:srgbClr val="FF37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" name="Sun 116"/>
            <p:cNvSpPr/>
            <p:nvPr/>
          </p:nvSpPr>
          <p:spPr>
            <a:xfrm>
              <a:off x="4108351" y="1927719"/>
              <a:ext cx="144179" cy="153597"/>
            </a:xfrm>
            <a:prstGeom prst="sun">
              <a:avLst/>
            </a:prstGeom>
            <a:solidFill>
              <a:srgbClr val="328E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" name="Sun 117"/>
            <p:cNvSpPr/>
            <p:nvPr/>
          </p:nvSpPr>
          <p:spPr>
            <a:xfrm>
              <a:off x="4248292" y="1927717"/>
              <a:ext cx="144179" cy="153597"/>
            </a:xfrm>
            <a:prstGeom prst="sun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" name="Sun 119"/>
            <p:cNvSpPr/>
            <p:nvPr/>
          </p:nvSpPr>
          <p:spPr>
            <a:xfrm>
              <a:off x="4392145" y="1927719"/>
              <a:ext cx="144179" cy="153597"/>
            </a:xfrm>
            <a:prstGeom prst="su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" name="Sun 65"/>
            <p:cNvSpPr/>
            <p:nvPr/>
          </p:nvSpPr>
          <p:spPr>
            <a:xfrm>
              <a:off x="5942108" y="1927717"/>
              <a:ext cx="144179" cy="153597"/>
            </a:xfrm>
            <a:prstGeom prst="sun">
              <a:avLst/>
            </a:prstGeom>
            <a:solidFill>
              <a:srgbClr val="ED49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Sun 66"/>
            <p:cNvSpPr/>
            <p:nvPr/>
          </p:nvSpPr>
          <p:spPr>
            <a:xfrm>
              <a:off x="4500318" y="1927719"/>
              <a:ext cx="144179" cy="153597"/>
            </a:xfrm>
            <a:prstGeom prst="su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" name="Sun 91"/>
            <p:cNvSpPr/>
            <p:nvPr/>
          </p:nvSpPr>
          <p:spPr>
            <a:xfrm>
              <a:off x="4644497" y="1927718"/>
              <a:ext cx="144179" cy="153597"/>
            </a:xfrm>
            <a:prstGeom prst="sun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" name="Sun 92"/>
            <p:cNvSpPr/>
            <p:nvPr/>
          </p:nvSpPr>
          <p:spPr>
            <a:xfrm>
              <a:off x="4788676" y="1927719"/>
              <a:ext cx="144179" cy="153597"/>
            </a:xfrm>
            <a:prstGeom prst="sun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" name="Sun 93"/>
            <p:cNvSpPr/>
            <p:nvPr/>
          </p:nvSpPr>
          <p:spPr>
            <a:xfrm>
              <a:off x="4932855" y="1927718"/>
              <a:ext cx="144179" cy="153597"/>
            </a:xfrm>
            <a:prstGeom prst="sun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5" name="Sun 94"/>
            <p:cNvSpPr/>
            <p:nvPr/>
          </p:nvSpPr>
          <p:spPr>
            <a:xfrm>
              <a:off x="5077034" y="1927719"/>
              <a:ext cx="144179" cy="153597"/>
            </a:xfrm>
            <a:prstGeom prst="sun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6" name="Sun 95"/>
            <p:cNvSpPr/>
            <p:nvPr/>
          </p:nvSpPr>
          <p:spPr>
            <a:xfrm>
              <a:off x="5221213" y="1927718"/>
              <a:ext cx="144179" cy="153597"/>
            </a:xfrm>
            <a:prstGeom prst="sun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7" name="Sun 96"/>
            <p:cNvSpPr/>
            <p:nvPr/>
          </p:nvSpPr>
          <p:spPr>
            <a:xfrm>
              <a:off x="5365392" y="1927719"/>
              <a:ext cx="144179" cy="153597"/>
            </a:xfrm>
            <a:prstGeom prst="sun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8" name="Sun 97"/>
            <p:cNvSpPr/>
            <p:nvPr/>
          </p:nvSpPr>
          <p:spPr>
            <a:xfrm>
              <a:off x="5509571" y="1927718"/>
              <a:ext cx="144179" cy="153597"/>
            </a:xfrm>
            <a:prstGeom prst="su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Sun 98"/>
            <p:cNvSpPr/>
            <p:nvPr/>
          </p:nvSpPr>
          <p:spPr>
            <a:xfrm>
              <a:off x="5653750" y="1927717"/>
              <a:ext cx="144179" cy="153597"/>
            </a:xfrm>
            <a:prstGeom prst="sun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0" name="Sun 99"/>
            <p:cNvSpPr/>
            <p:nvPr/>
          </p:nvSpPr>
          <p:spPr>
            <a:xfrm>
              <a:off x="5797929" y="1927716"/>
              <a:ext cx="144179" cy="153597"/>
            </a:xfrm>
            <a:prstGeom prst="sun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1" name="Sun 100"/>
            <p:cNvSpPr/>
            <p:nvPr/>
          </p:nvSpPr>
          <p:spPr>
            <a:xfrm>
              <a:off x="6086287" y="1927716"/>
              <a:ext cx="144179" cy="153597"/>
            </a:xfrm>
            <a:prstGeom prst="sun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2" name="Sun 101"/>
            <p:cNvSpPr/>
            <p:nvPr/>
          </p:nvSpPr>
          <p:spPr>
            <a:xfrm>
              <a:off x="6227858" y="1916833"/>
              <a:ext cx="144179" cy="153597"/>
            </a:xfrm>
            <a:prstGeom prst="sun">
              <a:avLst/>
            </a:prstGeom>
            <a:solidFill>
              <a:srgbClr val="66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3" name="Sun 102"/>
            <p:cNvSpPr/>
            <p:nvPr/>
          </p:nvSpPr>
          <p:spPr>
            <a:xfrm>
              <a:off x="6372037" y="1916832"/>
              <a:ext cx="144179" cy="153597"/>
            </a:xfrm>
            <a:prstGeom prst="su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4" name="Sun 103"/>
            <p:cNvSpPr/>
            <p:nvPr/>
          </p:nvSpPr>
          <p:spPr>
            <a:xfrm>
              <a:off x="6516216" y="1916833"/>
              <a:ext cx="144179" cy="153597"/>
            </a:xfrm>
            <a:prstGeom prst="su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5" name="Sun 104"/>
            <p:cNvSpPr/>
            <p:nvPr/>
          </p:nvSpPr>
          <p:spPr>
            <a:xfrm>
              <a:off x="6660395" y="1916832"/>
              <a:ext cx="144179" cy="153597"/>
            </a:xfrm>
            <a:prstGeom prst="sun">
              <a:avLst/>
            </a:prstGeom>
            <a:solidFill>
              <a:srgbClr val="A87C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6" name="Sun 107"/>
            <p:cNvSpPr/>
            <p:nvPr/>
          </p:nvSpPr>
          <p:spPr>
            <a:xfrm>
              <a:off x="6804574" y="1916833"/>
              <a:ext cx="144179" cy="153597"/>
            </a:xfrm>
            <a:prstGeom prst="sun">
              <a:avLst/>
            </a:prstGeom>
            <a:solidFill>
              <a:srgbClr val="7AA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7" name="Sun 108"/>
            <p:cNvSpPr/>
            <p:nvPr/>
          </p:nvSpPr>
          <p:spPr>
            <a:xfrm>
              <a:off x="6948753" y="1916832"/>
              <a:ext cx="144179" cy="153597"/>
            </a:xfrm>
            <a:prstGeom prst="sun">
              <a:avLst/>
            </a:prstGeom>
            <a:solidFill>
              <a:srgbClr val="BE9B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8" name="Sun 109"/>
            <p:cNvSpPr/>
            <p:nvPr/>
          </p:nvSpPr>
          <p:spPr>
            <a:xfrm>
              <a:off x="7092932" y="1916833"/>
              <a:ext cx="144179" cy="153597"/>
            </a:xfrm>
            <a:prstGeom prst="sun">
              <a:avLst/>
            </a:prstGeom>
            <a:solidFill>
              <a:srgbClr val="23BF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Sun 110"/>
            <p:cNvSpPr/>
            <p:nvPr/>
          </p:nvSpPr>
          <p:spPr>
            <a:xfrm>
              <a:off x="7237111" y="1916832"/>
              <a:ext cx="144179" cy="153597"/>
            </a:xfrm>
            <a:prstGeom prst="sun">
              <a:avLst/>
            </a:prstGeom>
            <a:solidFill>
              <a:srgbClr val="8527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Sun 111"/>
            <p:cNvSpPr/>
            <p:nvPr/>
          </p:nvSpPr>
          <p:spPr>
            <a:xfrm>
              <a:off x="7381290" y="1916833"/>
              <a:ext cx="144179" cy="153597"/>
            </a:xfrm>
            <a:prstGeom prst="sun">
              <a:avLst/>
            </a:prstGeom>
            <a:solidFill>
              <a:srgbClr val="99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Sun 112"/>
            <p:cNvSpPr/>
            <p:nvPr/>
          </p:nvSpPr>
          <p:spPr>
            <a:xfrm>
              <a:off x="7525469" y="1916832"/>
              <a:ext cx="144179" cy="153597"/>
            </a:xfrm>
            <a:prstGeom prst="su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2" name="Sun 113"/>
            <p:cNvSpPr/>
            <p:nvPr/>
          </p:nvSpPr>
          <p:spPr>
            <a:xfrm>
              <a:off x="7669648" y="1916833"/>
              <a:ext cx="144179" cy="153597"/>
            </a:xfrm>
            <a:prstGeom prst="su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Sun 114"/>
            <p:cNvSpPr/>
            <p:nvPr/>
          </p:nvSpPr>
          <p:spPr>
            <a:xfrm>
              <a:off x="7813827" y="1916832"/>
              <a:ext cx="144179" cy="153597"/>
            </a:xfrm>
            <a:prstGeom prst="sun">
              <a:avLst/>
            </a:prstGeom>
            <a:solidFill>
              <a:srgbClr val="33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4" name="Sun 115"/>
            <p:cNvSpPr/>
            <p:nvPr/>
          </p:nvSpPr>
          <p:spPr>
            <a:xfrm>
              <a:off x="7958006" y="1916833"/>
              <a:ext cx="144179" cy="153597"/>
            </a:xfrm>
            <a:prstGeom prst="sun">
              <a:avLst/>
            </a:prstGeom>
            <a:solidFill>
              <a:srgbClr val="FF37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5" name="Sun 116"/>
            <p:cNvSpPr/>
            <p:nvPr/>
          </p:nvSpPr>
          <p:spPr>
            <a:xfrm>
              <a:off x="8102185" y="1916835"/>
              <a:ext cx="144179" cy="153597"/>
            </a:xfrm>
            <a:prstGeom prst="sun">
              <a:avLst/>
            </a:prstGeom>
            <a:solidFill>
              <a:srgbClr val="328E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6" name="Sun 117"/>
            <p:cNvSpPr/>
            <p:nvPr/>
          </p:nvSpPr>
          <p:spPr>
            <a:xfrm>
              <a:off x="8242126" y="1916833"/>
              <a:ext cx="144179" cy="153597"/>
            </a:xfrm>
            <a:prstGeom prst="sun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7" name="Sun 119"/>
            <p:cNvSpPr/>
            <p:nvPr/>
          </p:nvSpPr>
          <p:spPr>
            <a:xfrm>
              <a:off x="8385979" y="1916835"/>
              <a:ext cx="144179" cy="153597"/>
            </a:xfrm>
            <a:prstGeom prst="su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8" name="Sun 66"/>
            <p:cNvSpPr/>
            <p:nvPr/>
          </p:nvSpPr>
          <p:spPr>
            <a:xfrm>
              <a:off x="8494152" y="1916835"/>
              <a:ext cx="144179" cy="153597"/>
            </a:xfrm>
            <a:prstGeom prst="su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516" y="4149080"/>
            <a:ext cx="3396372" cy="2264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3703" y="2220752"/>
            <a:ext cx="3464145" cy="2144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2671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Multidocument 7"/>
          <p:cNvSpPr/>
          <p:nvPr/>
        </p:nvSpPr>
        <p:spPr>
          <a:xfrm>
            <a:off x="179512" y="1412776"/>
            <a:ext cx="5760640" cy="1346550"/>
          </a:xfrm>
          <a:prstGeom prst="flowChartMultidocument">
            <a:avLst/>
          </a:prstGeom>
          <a:solidFill>
            <a:srgbClr val="FF75A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  3. การ</a:t>
            </a:r>
            <a:r>
              <a:rPr lang="th-TH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เลือกใช้วัสดุอุปกรณ์</a:t>
            </a:r>
            <a:r>
              <a:rPr lang="th-TH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ต่าง ๆ </a:t>
            </a:r>
            <a:r>
              <a:rPr lang="th-TH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ในการ</a:t>
            </a:r>
            <a:r>
              <a:rPr lang="th-TH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จัด</a:t>
            </a:r>
          </a:p>
          <a:p>
            <a:r>
              <a:rPr lang="th-TH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     และตกแต่ง</a:t>
            </a:r>
            <a:r>
              <a:rPr lang="th-TH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เหมาะสมและช่วยประหยัดพลังงาน</a:t>
            </a:r>
          </a:p>
        </p:txBody>
      </p:sp>
      <p:sp>
        <p:nvSpPr>
          <p:cNvPr id="189" name="Flowchart: Multidocument 188"/>
          <p:cNvSpPr/>
          <p:nvPr/>
        </p:nvSpPr>
        <p:spPr>
          <a:xfrm>
            <a:off x="2745114" y="3052080"/>
            <a:ext cx="5211262" cy="1346550"/>
          </a:xfrm>
          <a:prstGeom prst="flowChartMultidocumen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   4. การ</a:t>
            </a:r>
            <a:r>
              <a:rPr lang="th-TH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เลือกใช้เทคโนโลยีที่ทันสมัย</a:t>
            </a:r>
            <a:r>
              <a:rPr lang="th-TH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และ</a:t>
            </a:r>
          </a:p>
          <a:p>
            <a:r>
              <a:rPr lang="th-TH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      เหมาะ</a:t>
            </a:r>
            <a:r>
              <a:rPr lang="th-TH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ในการประหยัดพลังงาน</a:t>
            </a:r>
          </a:p>
        </p:txBody>
      </p:sp>
      <p:sp>
        <p:nvSpPr>
          <p:cNvPr id="53" name="Flowchart: Multidocument 52"/>
          <p:cNvSpPr/>
          <p:nvPr/>
        </p:nvSpPr>
        <p:spPr>
          <a:xfrm>
            <a:off x="1691680" y="5085184"/>
            <a:ext cx="4968552" cy="1224136"/>
          </a:xfrm>
          <a:prstGeom prst="flowChartMultidocumen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   5. การ</a:t>
            </a:r>
            <a:r>
              <a:rPr lang="th-TH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ใช้ประโยชน์จากธรรมชาติ</a:t>
            </a:r>
          </a:p>
        </p:txBody>
      </p:sp>
      <p:pic>
        <p:nvPicPr>
          <p:cNvPr id="7" name="Picture 7" descr="C:\Users\panudda.ADPP\Desktop\wp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0"/>
            <a:ext cx="25003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3"/>
          <p:cNvSpPr txBox="1">
            <a:spLocks/>
          </p:cNvSpPr>
          <p:nvPr/>
        </p:nvSpPr>
        <p:spPr>
          <a:xfrm>
            <a:off x="8604448" y="64533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29</a:t>
            </a:fld>
            <a:endParaRPr lang="th-TH" sz="16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0" y="0"/>
            <a:ext cx="45929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2. การจัดและตกแต่งภายในบ้านแบบประหยัดพลังงาน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11" name="กลุ่ม 10"/>
          <p:cNvGrpSpPr/>
          <p:nvPr/>
        </p:nvGrpSpPr>
        <p:grpSpPr>
          <a:xfrm>
            <a:off x="179512" y="476672"/>
            <a:ext cx="8582456" cy="764364"/>
            <a:chOff x="217818" y="1316952"/>
            <a:chExt cx="8582456" cy="764364"/>
          </a:xfrm>
        </p:grpSpPr>
        <p:sp>
          <p:nvSpPr>
            <p:cNvPr id="12" name="TextBox 11"/>
            <p:cNvSpPr txBox="1"/>
            <p:nvPr/>
          </p:nvSpPr>
          <p:spPr>
            <a:xfrm>
              <a:off x="467544" y="1352962"/>
              <a:ext cx="83327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b="1" dirty="0" smtClean="0">
                  <a:latin typeface="Angsana New" pitchFamily="18" charset="-34"/>
                  <a:cs typeface="Angsana New" pitchFamily="18" charset="-34"/>
                </a:rPr>
                <a:t>2.1 หลักการจัดและตกแต่งภายในบ้านแบบประหยัดพลังงาน</a:t>
              </a:r>
              <a:endParaRPr lang="th-TH" sz="4000" b="1" dirty="0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3" name="Shape 105"/>
            <p:cNvSpPr/>
            <p:nvPr/>
          </p:nvSpPr>
          <p:spPr>
            <a:xfrm rot="20968906">
              <a:off x="217818" y="1316952"/>
              <a:ext cx="571458" cy="472295"/>
            </a:xfrm>
            <a:prstGeom prst="swooshArrow">
              <a:avLst>
                <a:gd name="adj1" fmla="val 16310"/>
                <a:gd name="adj2" fmla="val 31370"/>
              </a:avLst>
            </a:prstGeom>
            <a:solidFill>
              <a:schemeClr val="accent1">
                <a:lumMod val="75000"/>
              </a:schemeClr>
            </a:solidFill>
            <a:ln w="285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Sun 65"/>
            <p:cNvSpPr/>
            <p:nvPr/>
          </p:nvSpPr>
          <p:spPr>
            <a:xfrm>
              <a:off x="1945666" y="1927717"/>
              <a:ext cx="144179" cy="153597"/>
            </a:xfrm>
            <a:prstGeom prst="sun">
              <a:avLst/>
            </a:prstGeom>
            <a:solidFill>
              <a:srgbClr val="ED49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" name="Sun 66"/>
            <p:cNvSpPr/>
            <p:nvPr/>
          </p:nvSpPr>
          <p:spPr>
            <a:xfrm>
              <a:off x="503876" y="1927719"/>
              <a:ext cx="144179" cy="153597"/>
            </a:xfrm>
            <a:prstGeom prst="su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6" name="Sun 91"/>
            <p:cNvSpPr/>
            <p:nvPr/>
          </p:nvSpPr>
          <p:spPr>
            <a:xfrm>
              <a:off x="648055" y="1927718"/>
              <a:ext cx="144179" cy="153597"/>
            </a:xfrm>
            <a:prstGeom prst="sun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7" name="Sun 92"/>
            <p:cNvSpPr/>
            <p:nvPr/>
          </p:nvSpPr>
          <p:spPr>
            <a:xfrm>
              <a:off x="792234" y="1927719"/>
              <a:ext cx="144179" cy="153597"/>
            </a:xfrm>
            <a:prstGeom prst="sun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8" name="Sun 93"/>
            <p:cNvSpPr/>
            <p:nvPr/>
          </p:nvSpPr>
          <p:spPr>
            <a:xfrm>
              <a:off x="936413" y="1927718"/>
              <a:ext cx="144179" cy="153597"/>
            </a:xfrm>
            <a:prstGeom prst="sun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9" name="Sun 94"/>
            <p:cNvSpPr/>
            <p:nvPr/>
          </p:nvSpPr>
          <p:spPr>
            <a:xfrm>
              <a:off x="1080592" y="1927719"/>
              <a:ext cx="144179" cy="153597"/>
            </a:xfrm>
            <a:prstGeom prst="sun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0" name="Sun 95"/>
            <p:cNvSpPr/>
            <p:nvPr/>
          </p:nvSpPr>
          <p:spPr>
            <a:xfrm>
              <a:off x="1224771" y="1927718"/>
              <a:ext cx="144179" cy="153597"/>
            </a:xfrm>
            <a:prstGeom prst="sun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1" name="Sun 96"/>
            <p:cNvSpPr/>
            <p:nvPr/>
          </p:nvSpPr>
          <p:spPr>
            <a:xfrm>
              <a:off x="1368950" y="1927719"/>
              <a:ext cx="144179" cy="153597"/>
            </a:xfrm>
            <a:prstGeom prst="sun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2" name="Sun 97"/>
            <p:cNvSpPr/>
            <p:nvPr/>
          </p:nvSpPr>
          <p:spPr>
            <a:xfrm>
              <a:off x="1513129" y="1927718"/>
              <a:ext cx="144179" cy="153597"/>
            </a:xfrm>
            <a:prstGeom prst="su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3" name="Sun 98"/>
            <p:cNvSpPr/>
            <p:nvPr/>
          </p:nvSpPr>
          <p:spPr>
            <a:xfrm>
              <a:off x="1657308" y="1927717"/>
              <a:ext cx="144179" cy="153597"/>
            </a:xfrm>
            <a:prstGeom prst="sun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4" name="Sun 99"/>
            <p:cNvSpPr/>
            <p:nvPr/>
          </p:nvSpPr>
          <p:spPr>
            <a:xfrm>
              <a:off x="1801487" y="1927716"/>
              <a:ext cx="144179" cy="153597"/>
            </a:xfrm>
            <a:prstGeom prst="sun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5" name="Sun 100"/>
            <p:cNvSpPr/>
            <p:nvPr/>
          </p:nvSpPr>
          <p:spPr>
            <a:xfrm>
              <a:off x="2089845" y="1927716"/>
              <a:ext cx="144179" cy="153597"/>
            </a:xfrm>
            <a:prstGeom prst="sun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6" name="Sun 101"/>
            <p:cNvSpPr/>
            <p:nvPr/>
          </p:nvSpPr>
          <p:spPr>
            <a:xfrm>
              <a:off x="2234024" y="1927717"/>
              <a:ext cx="144179" cy="153597"/>
            </a:xfrm>
            <a:prstGeom prst="sun">
              <a:avLst/>
            </a:prstGeom>
            <a:solidFill>
              <a:srgbClr val="66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7" name="Sun 102"/>
            <p:cNvSpPr/>
            <p:nvPr/>
          </p:nvSpPr>
          <p:spPr>
            <a:xfrm>
              <a:off x="2378203" y="1927716"/>
              <a:ext cx="144179" cy="153597"/>
            </a:xfrm>
            <a:prstGeom prst="su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8" name="Sun 103"/>
            <p:cNvSpPr/>
            <p:nvPr/>
          </p:nvSpPr>
          <p:spPr>
            <a:xfrm>
              <a:off x="2522382" y="1927717"/>
              <a:ext cx="144179" cy="153597"/>
            </a:xfrm>
            <a:prstGeom prst="su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9" name="Sun 104"/>
            <p:cNvSpPr/>
            <p:nvPr/>
          </p:nvSpPr>
          <p:spPr>
            <a:xfrm>
              <a:off x="2666561" y="1927716"/>
              <a:ext cx="144179" cy="153597"/>
            </a:xfrm>
            <a:prstGeom prst="sun">
              <a:avLst/>
            </a:prstGeom>
            <a:solidFill>
              <a:srgbClr val="A87C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0" name="Sun 107"/>
            <p:cNvSpPr/>
            <p:nvPr/>
          </p:nvSpPr>
          <p:spPr>
            <a:xfrm>
              <a:off x="2810740" y="1927717"/>
              <a:ext cx="144179" cy="153597"/>
            </a:xfrm>
            <a:prstGeom prst="sun">
              <a:avLst/>
            </a:prstGeom>
            <a:solidFill>
              <a:srgbClr val="7AA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1" name="Sun 108"/>
            <p:cNvSpPr/>
            <p:nvPr/>
          </p:nvSpPr>
          <p:spPr>
            <a:xfrm>
              <a:off x="2954919" y="1927716"/>
              <a:ext cx="144179" cy="153597"/>
            </a:xfrm>
            <a:prstGeom prst="sun">
              <a:avLst/>
            </a:prstGeom>
            <a:solidFill>
              <a:srgbClr val="BE9B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2" name="Sun 109"/>
            <p:cNvSpPr/>
            <p:nvPr/>
          </p:nvSpPr>
          <p:spPr>
            <a:xfrm>
              <a:off x="3099098" y="1927717"/>
              <a:ext cx="144179" cy="153597"/>
            </a:xfrm>
            <a:prstGeom prst="sun">
              <a:avLst/>
            </a:prstGeom>
            <a:solidFill>
              <a:srgbClr val="23BF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3" name="Sun 110"/>
            <p:cNvSpPr/>
            <p:nvPr/>
          </p:nvSpPr>
          <p:spPr>
            <a:xfrm>
              <a:off x="3243277" y="1927716"/>
              <a:ext cx="144179" cy="153597"/>
            </a:xfrm>
            <a:prstGeom prst="sun">
              <a:avLst/>
            </a:prstGeom>
            <a:solidFill>
              <a:srgbClr val="8527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4" name="Sun 111"/>
            <p:cNvSpPr/>
            <p:nvPr/>
          </p:nvSpPr>
          <p:spPr>
            <a:xfrm>
              <a:off x="3387456" y="1927717"/>
              <a:ext cx="144179" cy="153597"/>
            </a:xfrm>
            <a:prstGeom prst="sun">
              <a:avLst/>
            </a:prstGeom>
            <a:solidFill>
              <a:srgbClr val="99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5" name="Sun 112"/>
            <p:cNvSpPr/>
            <p:nvPr/>
          </p:nvSpPr>
          <p:spPr>
            <a:xfrm>
              <a:off x="3531635" y="1927716"/>
              <a:ext cx="144179" cy="153597"/>
            </a:xfrm>
            <a:prstGeom prst="su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6" name="Sun 113"/>
            <p:cNvSpPr/>
            <p:nvPr/>
          </p:nvSpPr>
          <p:spPr>
            <a:xfrm>
              <a:off x="3675814" y="1927717"/>
              <a:ext cx="144179" cy="153597"/>
            </a:xfrm>
            <a:prstGeom prst="su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7" name="Sun 114"/>
            <p:cNvSpPr/>
            <p:nvPr/>
          </p:nvSpPr>
          <p:spPr>
            <a:xfrm>
              <a:off x="3819993" y="1927716"/>
              <a:ext cx="144179" cy="153597"/>
            </a:xfrm>
            <a:prstGeom prst="sun">
              <a:avLst/>
            </a:prstGeom>
            <a:solidFill>
              <a:srgbClr val="33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8" name="Sun 115"/>
            <p:cNvSpPr/>
            <p:nvPr/>
          </p:nvSpPr>
          <p:spPr>
            <a:xfrm>
              <a:off x="3964172" y="1927717"/>
              <a:ext cx="144179" cy="153597"/>
            </a:xfrm>
            <a:prstGeom prst="sun">
              <a:avLst/>
            </a:prstGeom>
            <a:solidFill>
              <a:srgbClr val="FF37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9" name="Sun 116"/>
            <p:cNvSpPr/>
            <p:nvPr/>
          </p:nvSpPr>
          <p:spPr>
            <a:xfrm>
              <a:off x="4108351" y="1927719"/>
              <a:ext cx="144179" cy="153597"/>
            </a:xfrm>
            <a:prstGeom prst="sun">
              <a:avLst/>
            </a:prstGeom>
            <a:solidFill>
              <a:srgbClr val="328E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0" name="Sun 117"/>
            <p:cNvSpPr/>
            <p:nvPr/>
          </p:nvSpPr>
          <p:spPr>
            <a:xfrm>
              <a:off x="4248292" y="1927717"/>
              <a:ext cx="144179" cy="153597"/>
            </a:xfrm>
            <a:prstGeom prst="sun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1" name="Sun 119"/>
            <p:cNvSpPr/>
            <p:nvPr/>
          </p:nvSpPr>
          <p:spPr>
            <a:xfrm>
              <a:off x="4392145" y="1927719"/>
              <a:ext cx="144179" cy="153597"/>
            </a:xfrm>
            <a:prstGeom prst="su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2" name="Sun 65"/>
            <p:cNvSpPr/>
            <p:nvPr/>
          </p:nvSpPr>
          <p:spPr>
            <a:xfrm>
              <a:off x="5942108" y="1927717"/>
              <a:ext cx="144179" cy="153597"/>
            </a:xfrm>
            <a:prstGeom prst="sun">
              <a:avLst/>
            </a:prstGeom>
            <a:solidFill>
              <a:srgbClr val="ED49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3" name="Sun 66"/>
            <p:cNvSpPr/>
            <p:nvPr/>
          </p:nvSpPr>
          <p:spPr>
            <a:xfrm>
              <a:off x="4500318" y="1927719"/>
              <a:ext cx="144179" cy="153597"/>
            </a:xfrm>
            <a:prstGeom prst="su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4" name="Sun 91"/>
            <p:cNvSpPr/>
            <p:nvPr/>
          </p:nvSpPr>
          <p:spPr>
            <a:xfrm>
              <a:off x="4644497" y="1927718"/>
              <a:ext cx="144179" cy="153597"/>
            </a:xfrm>
            <a:prstGeom prst="sun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5" name="Sun 92"/>
            <p:cNvSpPr/>
            <p:nvPr/>
          </p:nvSpPr>
          <p:spPr>
            <a:xfrm>
              <a:off x="4788676" y="1927719"/>
              <a:ext cx="144179" cy="153597"/>
            </a:xfrm>
            <a:prstGeom prst="sun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6" name="Sun 93"/>
            <p:cNvSpPr/>
            <p:nvPr/>
          </p:nvSpPr>
          <p:spPr>
            <a:xfrm>
              <a:off x="4932855" y="1927718"/>
              <a:ext cx="144179" cy="153597"/>
            </a:xfrm>
            <a:prstGeom prst="sun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" name="Sun 94"/>
            <p:cNvSpPr/>
            <p:nvPr/>
          </p:nvSpPr>
          <p:spPr>
            <a:xfrm>
              <a:off x="5077034" y="1927719"/>
              <a:ext cx="144179" cy="153597"/>
            </a:xfrm>
            <a:prstGeom prst="sun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" name="Sun 95"/>
            <p:cNvSpPr/>
            <p:nvPr/>
          </p:nvSpPr>
          <p:spPr>
            <a:xfrm>
              <a:off x="5221213" y="1927718"/>
              <a:ext cx="144179" cy="153597"/>
            </a:xfrm>
            <a:prstGeom prst="sun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" name="Sun 96"/>
            <p:cNvSpPr/>
            <p:nvPr/>
          </p:nvSpPr>
          <p:spPr>
            <a:xfrm>
              <a:off x="5365392" y="1927719"/>
              <a:ext cx="144179" cy="153597"/>
            </a:xfrm>
            <a:prstGeom prst="sun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" name="Sun 97"/>
            <p:cNvSpPr/>
            <p:nvPr/>
          </p:nvSpPr>
          <p:spPr>
            <a:xfrm>
              <a:off x="5509571" y="1927718"/>
              <a:ext cx="144179" cy="153597"/>
            </a:xfrm>
            <a:prstGeom prst="su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Sun 98"/>
            <p:cNvSpPr/>
            <p:nvPr/>
          </p:nvSpPr>
          <p:spPr>
            <a:xfrm>
              <a:off x="5653750" y="1927717"/>
              <a:ext cx="144179" cy="153597"/>
            </a:xfrm>
            <a:prstGeom prst="sun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" name="Sun 99"/>
            <p:cNvSpPr/>
            <p:nvPr/>
          </p:nvSpPr>
          <p:spPr>
            <a:xfrm>
              <a:off x="5797929" y="1927716"/>
              <a:ext cx="144179" cy="153597"/>
            </a:xfrm>
            <a:prstGeom prst="sun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" name="Sun 100"/>
            <p:cNvSpPr/>
            <p:nvPr/>
          </p:nvSpPr>
          <p:spPr>
            <a:xfrm>
              <a:off x="6086287" y="1927716"/>
              <a:ext cx="144179" cy="153597"/>
            </a:xfrm>
            <a:prstGeom prst="sun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5" name="Sun 101"/>
            <p:cNvSpPr/>
            <p:nvPr/>
          </p:nvSpPr>
          <p:spPr>
            <a:xfrm>
              <a:off x="6227858" y="1916833"/>
              <a:ext cx="144179" cy="153597"/>
            </a:xfrm>
            <a:prstGeom prst="sun">
              <a:avLst/>
            </a:prstGeom>
            <a:solidFill>
              <a:srgbClr val="66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6" name="Sun 102"/>
            <p:cNvSpPr/>
            <p:nvPr/>
          </p:nvSpPr>
          <p:spPr>
            <a:xfrm>
              <a:off x="6372037" y="1916832"/>
              <a:ext cx="144179" cy="153597"/>
            </a:xfrm>
            <a:prstGeom prst="su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7" name="Sun 103"/>
            <p:cNvSpPr/>
            <p:nvPr/>
          </p:nvSpPr>
          <p:spPr>
            <a:xfrm>
              <a:off x="6516216" y="1916833"/>
              <a:ext cx="144179" cy="153597"/>
            </a:xfrm>
            <a:prstGeom prst="su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8" name="Sun 104"/>
            <p:cNvSpPr/>
            <p:nvPr/>
          </p:nvSpPr>
          <p:spPr>
            <a:xfrm>
              <a:off x="6660395" y="1916832"/>
              <a:ext cx="144179" cy="153597"/>
            </a:xfrm>
            <a:prstGeom prst="sun">
              <a:avLst/>
            </a:prstGeom>
            <a:solidFill>
              <a:srgbClr val="A87C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Sun 107"/>
            <p:cNvSpPr/>
            <p:nvPr/>
          </p:nvSpPr>
          <p:spPr>
            <a:xfrm>
              <a:off x="6804574" y="1916833"/>
              <a:ext cx="144179" cy="153597"/>
            </a:xfrm>
            <a:prstGeom prst="sun">
              <a:avLst/>
            </a:prstGeom>
            <a:solidFill>
              <a:srgbClr val="7AA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0" name="Sun 108"/>
            <p:cNvSpPr/>
            <p:nvPr/>
          </p:nvSpPr>
          <p:spPr>
            <a:xfrm>
              <a:off x="6948753" y="1916832"/>
              <a:ext cx="144179" cy="153597"/>
            </a:xfrm>
            <a:prstGeom prst="sun">
              <a:avLst/>
            </a:prstGeom>
            <a:solidFill>
              <a:srgbClr val="BE9B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1" name="Sun 109"/>
            <p:cNvSpPr/>
            <p:nvPr/>
          </p:nvSpPr>
          <p:spPr>
            <a:xfrm>
              <a:off x="7092932" y="1916833"/>
              <a:ext cx="144179" cy="153597"/>
            </a:xfrm>
            <a:prstGeom prst="sun">
              <a:avLst/>
            </a:prstGeom>
            <a:solidFill>
              <a:srgbClr val="23BF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2" name="Sun 110"/>
            <p:cNvSpPr/>
            <p:nvPr/>
          </p:nvSpPr>
          <p:spPr>
            <a:xfrm>
              <a:off x="7237111" y="1916832"/>
              <a:ext cx="144179" cy="153597"/>
            </a:xfrm>
            <a:prstGeom prst="sun">
              <a:avLst/>
            </a:prstGeom>
            <a:solidFill>
              <a:srgbClr val="8527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3" name="Sun 111"/>
            <p:cNvSpPr/>
            <p:nvPr/>
          </p:nvSpPr>
          <p:spPr>
            <a:xfrm>
              <a:off x="7381290" y="1916833"/>
              <a:ext cx="144179" cy="153597"/>
            </a:xfrm>
            <a:prstGeom prst="sun">
              <a:avLst/>
            </a:prstGeom>
            <a:solidFill>
              <a:srgbClr val="99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4" name="Sun 112"/>
            <p:cNvSpPr/>
            <p:nvPr/>
          </p:nvSpPr>
          <p:spPr>
            <a:xfrm>
              <a:off x="7525469" y="1916832"/>
              <a:ext cx="144179" cy="153597"/>
            </a:xfrm>
            <a:prstGeom prst="su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5" name="Sun 113"/>
            <p:cNvSpPr/>
            <p:nvPr/>
          </p:nvSpPr>
          <p:spPr>
            <a:xfrm>
              <a:off x="7669648" y="1916833"/>
              <a:ext cx="144179" cy="153597"/>
            </a:xfrm>
            <a:prstGeom prst="su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6" name="Sun 114"/>
            <p:cNvSpPr/>
            <p:nvPr/>
          </p:nvSpPr>
          <p:spPr>
            <a:xfrm>
              <a:off x="7813827" y="1916832"/>
              <a:ext cx="144179" cy="153597"/>
            </a:xfrm>
            <a:prstGeom prst="sun">
              <a:avLst/>
            </a:prstGeom>
            <a:solidFill>
              <a:srgbClr val="33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7" name="Sun 115"/>
            <p:cNvSpPr/>
            <p:nvPr/>
          </p:nvSpPr>
          <p:spPr>
            <a:xfrm>
              <a:off x="7958006" y="1916833"/>
              <a:ext cx="144179" cy="153597"/>
            </a:xfrm>
            <a:prstGeom prst="sun">
              <a:avLst/>
            </a:prstGeom>
            <a:solidFill>
              <a:srgbClr val="FF37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8" name="Sun 116"/>
            <p:cNvSpPr/>
            <p:nvPr/>
          </p:nvSpPr>
          <p:spPr>
            <a:xfrm>
              <a:off x="8102185" y="1916835"/>
              <a:ext cx="144179" cy="153597"/>
            </a:xfrm>
            <a:prstGeom prst="sun">
              <a:avLst/>
            </a:prstGeom>
            <a:solidFill>
              <a:srgbClr val="328E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Sun 117"/>
            <p:cNvSpPr/>
            <p:nvPr/>
          </p:nvSpPr>
          <p:spPr>
            <a:xfrm>
              <a:off x="8242126" y="1916833"/>
              <a:ext cx="144179" cy="153597"/>
            </a:xfrm>
            <a:prstGeom prst="sun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Sun 119"/>
            <p:cNvSpPr/>
            <p:nvPr/>
          </p:nvSpPr>
          <p:spPr>
            <a:xfrm>
              <a:off x="8385979" y="1916835"/>
              <a:ext cx="144179" cy="153597"/>
            </a:xfrm>
            <a:prstGeom prst="su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Sun 66"/>
            <p:cNvSpPr/>
            <p:nvPr/>
          </p:nvSpPr>
          <p:spPr>
            <a:xfrm>
              <a:off x="8494152" y="1916835"/>
              <a:ext cx="144179" cy="153597"/>
            </a:xfrm>
            <a:prstGeom prst="su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9382" y="1196752"/>
            <a:ext cx="2166527" cy="1570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7256" y="3678392"/>
            <a:ext cx="2297232" cy="306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28" y="2766762"/>
            <a:ext cx="2652816" cy="1958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29177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9" grpId="0" animBg="1"/>
      <p:bldP spid="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302773" y="6504384"/>
            <a:ext cx="838200" cy="381000"/>
          </a:xfrm>
        </p:spPr>
        <p:txBody>
          <a:bodyPr>
            <a:normAutofit/>
          </a:bodyPr>
          <a:lstStyle/>
          <a:p>
            <a:fld id="{356B7CD2-0CA2-4370-A681-F6B2BDC5E110}" type="slidenum">
              <a:rPr lang="en-US" altLang="en-US" sz="1600" b="1" smtClean="0">
                <a:solidFill>
                  <a:prstClr val="black"/>
                </a:solidFill>
                <a:latin typeface="Angsana New" pitchFamily="18" charset="-34"/>
              </a:rPr>
              <a:pPr/>
              <a:t>30</a:t>
            </a:fld>
            <a:endParaRPr lang="th-TH" altLang="en-US" sz="1600" b="1" dirty="0">
              <a:solidFill>
                <a:prstClr val="black"/>
              </a:solidFill>
              <a:latin typeface="Angsana New" pitchFamily="18" charset="-34"/>
            </a:endParaRPr>
          </a:p>
        </p:txBody>
      </p:sp>
      <p:sp>
        <p:nvSpPr>
          <p:cNvPr id="28" name="Rounded Rectangular Callout 37"/>
          <p:cNvSpPr/>
          <p:nvPr/>
        </p:nvSpPr>
        <p:spPr>
          <a:xfrm>
            <a:off x="4283968" y="1545673"/>
            <a:ext cx="4752529" cy="1451279"/>
          </a:xfrm>
          <a:prstGeom prst="wedgeRoundRectCallout">
            <a:avLst>
              <a:gd name="adj1" fmla="val -67387"/>
              <a:gd name="adj2" fmla="val 25699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3200" b="1" dirty="0" smtClean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ก่อนทำการจัดและตกแต่งภายในบ้านแบบประหยัดพลังงานควรพิจารณาสิ่งใด</a:t>
            </a:r>
            <a:endParaRPr lang="th-TH" sz="3200" b="1" dirty="0">
              <a:solidFill>
                <a:prstClr val="white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29" name="Picture 3" descr="D:\TEN\New folder\Q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01" y="969609"/>
            <a:ext cx="4230061" cy="289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J:\ม. 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948312"/>
            <a:ext cx="4896544" cy="379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47865" y="4563125"/>
            <a:ext cx="32403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ความเรียบง่าย ความสะดวก    และการใช้ทรัพยากรอย่างคุ้มค่า</a:t>
            </a:r>
            <a:endParaRPr lang="th-TH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0" y="0"/>
            <a:ext cx="45929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2. การจัดและตกแต่งภายในบ้านแบบประหยัดพลังงาน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9" name="กลุ่ม 8"/>
          <p:cNvGrpSpPr/>
          <p:nvPr/>
        </p:nvGrpSpPr>
        <p:grpSpPr>
          <a:xfrm>
            <a:off x="179512" y="476672"/>
            <a:ext cx="8582456" cy="764364"/>
            <a:chOff x="217818" y="1316952"/>
            <a:chExt cx="8582456" cy="764364"/>
          </a:xfrm>
        </p:grpSpPr>
        <p:sp>
          <p:nvSpPr>
            <p:cNvPr id="11" name="TextBox 10"/>
            <p:cNvSpPr txBox="1"/>
            <p:nvPr/>
          </p:nvSpPr>
          <p:spPr>
            <a:xfrm>
              <a:off x="467544" y="1352962"/>
              <a:ext cx="83327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b="1" dirty="0" smtClean="0">
                  <a:latin typeface="Angsana New" pitchFamily="18" charset="-34"/>
                  <a:cs typeface="Angsana New" pitchFamily="18" charset="-34"/>
                </a:rPr>
                <a:t>2.1 หลักการจัดและตกแต่งภายในบ้านแบบประหยัดพลังงาน</a:t>
              </a:r>
              <a:endParaRPr lang="th-TH" sz="4000" b="1" dirty="0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2" name="Shape 105"/>
            <p:cNvSpPr/>
            <p:nvPr/>
          </p:nvSpPr>
          <p:spPr>
            <a:xfrm rot="20968906">
              <a:off x="217818" y="1316952"/>
              <a:ext cx="571458" cy="472295"/>
            </a:xfrm>
            <a:prstGeom prst="swooshArrow">
              <a:avLst>
                <a:gd name="adj1" fmla="val 16310"/>
                <a:gd name="adj2" fmla="val 31370"/>
              </a:avLst>
            </a:prstGeom>
            <a:solidFill>
              <a:schemeClr val="accent6">
                <a:lumMod val="75000"/>
              </a:schemeClr>
            </a:solidFill>
            <a:ln w="285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Sun 65"/>
            <p:cNvSpPr/>
            <p:nvPr/>
          </p:nvSpPr>
          <p:spPr>
            <a:xfrm>
              <a:off x="1945666" y="1927717"/>
              <a:ext cx="144179" cy="153597"/>
            </a:xfrm>
            <a:prstGeom prst="sun">
              <a:avLst/>
            </a:prstGeom>
            <a:solidFill>
              <a:srgbClr val="ED49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" name="Sun 66"/>
            <p:cNvSpPr/>
            <p:nvPr/>
          </p:nvSpPr>
          <p:spPr>
            <a:xfrm>
              <a:off x="503876" y="1927719"/>
              <a:ext cx="144179" cy="153597"/>
            </a:xfrm>
            <a:prstGeom prst="su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" name="Sun 91"/>
            <p:cNvSpPr/>
            <p:nvPr/>
          </p:nvSpPr>
          <p:spPr>
            <a:xfrm>
              <a:off x="648055" y="1927718"/>
              <a:ext cx="144179" cy="153597"/>
            </a:xfrm>
            <a:prstGeom prst="sun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6" name="Sun 92"/>
            <p:cNvSpPr/>
            <p:nvPr/>
          </p:nvSpPr>
          <p:spPr>
            <a:xfrm>
              <a:off x="792234" y="1927719"/>
              <a:ext cx="144179" cy="153597"/>
            </a:xfrm>
            <a:prstGeom prst="sun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7" name="Sun 93"/>
            <p:cNvSpPr/>
            <p:nvPr/>
          </p:nvSpPr>
          <p:spPr>
            <a:xfrm>
              <a:off x="936413" y="1927718"/>
              <a:ext cx="144179" cy="153597"/>
            </a:xfrm>
            <a:prstGeom prst="sun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8" name="Sun 94"/>
            <p:cNvSpPr/>
            <p:nvPr/>
          </p:nvSpPr>
          <p:spPr>
            <a:xfrm>
              <a:off x="1080592" y="1927719"/>
              <a:ext cx="144179" cy="153597"/>
            </a:xfrm>
            <a:prstGeom prst="sun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1" name="Sun 95"/>
            <p:cNvSpPr/>
            <p:nvPr/>
          </p:nvSpPr>
          <p:spPr>
            <a:xfrm>
              <a:off x="1224771" y="1927718"/>
              <a:ext cx="144179" cy="153597"/>
            </a:xfrm>
            <a:prstGeom prst="sun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2" name="Sun 96"/>
            <p:cNvSpPr/>
            <p:nvPr/>
          </p:nvSpPr>
          <p:spPr>
            <a:xfrm>
              <a:off x="1368950" y="1927719"/>
              <a:ext cx="144179" cy="153597"/>
            </a:xfrm>
            <a:prstGeom prst="sun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3" name="Sun 97"/>
            <p:cNvSpPr/>
            <p:nvPr/>
          </p:nvSpPr>
          <p:spPr>
            <a:xfrm>
              <a:off x="1513129" y="1927718"/>
              <a:ext cx="144179" cy="153597"/>
            </a:xfrm>
            <a:prstGeom prst="su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4" name="Sun 98"/>
            <p:cNvSpPr/>
            <p:nvPr/>
          </p:nvSpPr>
          <p:spPr>
            <a:xfrm>
              <a:off x="1657308" y="1927717"/>
              <a:ext cx="144179" cy="153597"/>
            </a:xfrm>
            <a:prstGeom prst="sun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5" name="Sun 99"/>
            <p:cNvSpPr/>
            <p:nvPr/>
          </p:nvSpPr>
          <p:spPr>
            <a:xfrm>
              <a:off x="1801487" y="1927716"/>
              <a:ext cx="144179" cy="153597"/>
            </a:xfrm>
            <a:prstGeom prst="sun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6" name="Sun 100"/>
            <p:cNvSpPr/>
            <p:nvPr/>
          </p:nvSpPr>
          <p:spPr>
            <a:xfrm>
              <a:off x="2089845" y="1927716"/>
              <a:ext cx="144179" cy="153597"/>
            </a:xfrm>
            <a:prstGeom prst="sun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7" name="Sun 101"/>
            <p:cNvSpPr/>
            <p:nvPr/>
          </p:nvSpPr>
          <p:spPr>
            <a:xfrm>
              <a:off x="2234024" y="1927717"/>
              <a:ext cx="144179" cy="153597"/>
            </a:xfrm>
            <a:prstGeom prst="sun">
              <a:avLst/>
            </a:prstGeom>
            <a:solidFill>
              <a:srgbClr val="66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0" name="Sun 102"/>
            <p:cNvSpPr/>
            <p:nvPr/>
          </p:nvSpPr>
          <p:spPr>
            <a:xfrm>
              <a:off x="2378203" y="1927716"/>
              <a:ext cx="144179" cy="153597"/>
            </a:xfrm>
            <a:prstGeom prst="su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1" name="Sun 103"/>
            <p:cNvSpPr/>
            <p:nvPr/>
          </p:nvSpPr>
          <p:spPr>
            <a:xfrm>
              <a:off x="2522382" y="1927717"/>
              <a:ext cx="144179" cy="153597"/>
            </a:xfrm>
            <a:prstGeom prst="su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2" name="Sun 104"/>
            <p:cNvSpPr/>
            <p:nvPr/>
          </p:nvSpPr>
          <p:spPr>
            <a:xfrm>
              <a:off x="2666561" y="1927716"/>
              <a:ext cx="144179" cy="153597"/>
            </a:xfrm>
            <a:prstGeom prst="sun">
              <a:avLst/>
            </a:prstGeom>
            <a:solidFill>
              <a:srgbClr val="A87C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3" name="Sun 107"/>
            <p:cNvSpPr/>
            <p:nvPr/>
          </p:nvSpPr>
          <p:spPr>
            <a:xfrm>
              <a:off x="2810740" y="1927717"/>
              <a:ext cx="144179" cy="153597"/>
            </a:xfrm>
            <a:prstGeom prst="sun">
              <a:avLst/>
            </a:prstGeom>
            <a:solidFill>
              <a:srgbClr val="7AA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4" name="Sun 108"/>
            <p:cNvSpPr/>
            <p:nvPr/>
          </p:nvSpPr>
          <p:spPr>
            <a:xfrm>
              <a:off x="2954919" y="1927716"/>
              <a:ext cx="144179" cy="153597"/>
            </a:xfrm>
            <a:prstGeom prst="sun">
              <a:avLst/>
            </a:prstGeom>
            <a:solidFill>
              <a:srgbClr val="BE9B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5" name="Sun 109"/>
            <p:cNvSpPr/>
            <p:nvPr/>
          </p:nvSpPr>
          <p:spPr>
            <a:xfrm>
              <a:off x="3099098" y="1927717"/>
              <a:ext cx="144179" cy="153597"/>
            </a:xfrm>
            <a:prstGeom prst="sun">
              <a:avLst/>
            </a:prstGeom>
            <a:solidFill>
              <a:srgbClr val="23BF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6" name="Sun 110"/>
            <p:cNvSpPr/>
            <p:nvPr/>
          </p:nvSpPr>
          <p:spPr>
            <a:xfrm>
              <a:off x="3243277" y="1927716"/>
              <a:ext cx="144179" cy="153597"/>
            </a:xfrm>
            <a:prstGeom prst="sun">
              <a:avLst/>
            </a:prstGeom>
            <a:solidFill>
              <a:srgbClr val="8527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7" name="Sun 111"/>
            <p:cNvSpPr/>
            <p:nvPr/>
          </p:nvSpPr>
          <p:spPr>
            <a:xfrm>
              <a:off x="3387456" y="1927717"/>
              <a:ext cx="144179" cy="153597"/>
            </a:xfrm>
            <a:prstGeom prst="sun">
              <a:avLst/>
            </a:prstGeom>
            <a:solidFill>
              <a:srgbClr val="99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8" name="Sun 112"/>
            <p:cNvSpPr/>
            <p:nvPr/>
          </p:nvSpPr>
          <p:spPr>
            <a:xfrm>
              <a:off x="3531635" y="1927716"/>
              <a:ext cx="144179" cy="153597"/>
            </a:xfrm>
            <a:prstGeom prst="su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9" name="Sun 113"/>
            <p:cNvSpPr/>
            <p:nvPr/>
          </p:nvSpPr>
          <p:spPr>
            <a:xfrm>
              <a:off x="3675814" y="1927717"/>
              <a:ext cx="144179" cy="153597"/>
            </a:xfrm>
            <a:prstGeom prst="su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0" name="Sun 114"/>
            <p:cNvSpPr/>
            <p:nvPr/>
          </p:nvSpPr>
          <p:spPr>
            <a:xfrm>
              <a:off x="3819993" y="1927716"/>
              <a:ext cx="144179" cy="153597"/>
            </a:xfrm>
            <a:prstGeom prst="sun">
              <a:avLst/>
            </a:prstGeom>
            <a:solidFill>
              <a:srgbClr val="33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1" name="Sun 115"/>
            <p:cNvSpPr/>
            <p:nvPr/>
          </p:nvSpPr>
          <p:spPr>
            <a:xfrm>
              <a:off x="3964172" y="1927717"/>
              <a:ext cx="144179" cy="153597"/>
            </a:xfrm>
            <a:prstGeom prst="sun">
              <a:avLst/>
            </a:prstGeom>
            <a:solidFill>
              <a:srgbClr val="FF37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2" name="Sun 116"/>
            <p:cNvSpPr/>
            <p:nvPr/>
          </p:nvSpPr>
          <p:spPr>
            <a:xfrm>
              <a:off x="4108351" y="1927719"/>
              <a:ext cx="144179" cy="153597"/>
            </a:xfrm>
            <a:prstGeom prst="sun">
              <a:avLst/>
            </a:prstGeom>
            <a:solidFill>
              <a:srgbClr val="328E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3" name="Sun 117"/>
            <p:cNvSpPr/>
            <p:nvPr/>
          </p:nvSpPr>
          <p:spPr>
            <a:xfrm>
              <a:off x="4248292" y="1927717"/>
              <a:ext cx="144179" cy="153597"/>
            </a:xfrm>
            <a:prstGeom prst="sun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4" name="Sun 119"/>
            <p:cNvSpPr/>
            <p:nvPr/>
          </p:nvSpPr>
          <p:spPr>
            <a:xfrm>
              <a:off x="4392145" y="1927719"/>
              <a:ext cx="144179" cy="153597"/>
            </a:xfrm>
            <a:prstGeom prst="su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5" name="Sun 65"/>
            <p:cNvSpPr/>
            <p:nvPr/>
          </p:nvSpPr>
          <p:spPr>
            <a:xfrm>
              <a:off x="5942108" y="1927717"/>
              <a:ext cx="144179" cy="153597"/>
            </a:xfrm>
            <a:prstGeom prst="sun">
              <a:avLst/>
            </a:prstGeom>
            <a:solidFill>
              <a:srgbClr val="ED49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6" name="Sun 66"/>
            <p:cNvSpPr/>
            <p:nvPr/>
          </p:nvSpPr>
          <p:spPr>
            <a:xfrm>
              <a:off x="4500318" y="1927719"/>
              <a:ext cx="144179" cy="153597"/>
            </a:xfrm>
            <a:prstGeom prst="su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" name="Sun 91"/>
            <p:cNvSpPr/>
            <p:nvPr/>
          </p:nvSpPr>
          <p:spPr>
            <a:xfrm>
              <a:off x="4644497" y="1927718"/>
              <a:ext cx="144179" cy="153597"/>
            </a:xfrm>
            <a:prstGeom prst="sun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" name="Sun 92"/>
            <p:cNvSpPr/>
            <p:nvPr/>
          </p:nvSpPr>
          <p:spPr>
            <a:xfrm>
              <a:off x="4788676" y="1927719"/>
              <a:ext cx="144179" cy="153597"/>
            </a:xfrm>
            <a:prstGeom prst="sun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" name="Sun 93"/>
            <p:cNvSpPr/>
            <p:nvPr/>
          </p:nvSpPr>
          <p:spPr>
            <a:xfrm>
              <a:off x="4932855" y="1927718"/>
              <a:ext cx="144179" cy="153597"/>
            </a:xfrm>
            <a:prstGeom prst="sun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" name="Sun 94"/>
            <p:cNvSpPr/>
            <p:nvPr/>
          </p:nvSpPr>
          <p:spPr>
            <a:xfrm>
              <a:off x="5077034" y="1927719"/>
              <a:ext cx="144179" cy="153597"/>
            </a:xfrm>
            <a:prstGeom prst="sun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Sun 95"/>
            <p:cNvSpPr/>
            <p:nvPr/>
          </p:nvSpPr>
          <p:spPr>
            <a:xfrm>
              <a:off x="5221213" y="1927718"/>
              <a:ext cx="144179" cy="153597"/>
            </a:xfrm>
            <a:prstGeom prst="sun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" name="Sun 96"/>
            <p:cNvSpPr/>
            <p:nvPr/>
          </p:nvSpPr>
          <p:spPr>
            <a:xfrm>
              <a:off x="5365392" y="1927719"/>
              <a:ext cx="144179" cy="153597"/>
            </a:xfrm>
            <a:prstGeom prst="sun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" name="Sun 97"/>
            <p:cNvSpPr/>
            <p:nvPr/>
          </p:nvSpPr>
          <p:spPr>
            <a:xfrm>
              <a:off x="5509571" y="1927718"/>
              <a:ext cx="144179" cy="153597"/>
            </a:xfrm>
            <a:prstGeom prst="su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" name="Sun 98"/>
            <p:cNvSpPr/>
            <p:nvPr/>
          </p:nvSpPr>
          <p:spPr>
            <a:xfrm>
              <a:off x="5653750" y="1927717"/>
              <a:ext cx="144179" cy="153597"/>
            </a:xfrm>
            <a:prstGeom prst="sun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5" name="Sun 99"/>
            <p:cNvSpPr/>
            <p:nvPr/>
          </p:nvSpPr>
          <p:spPr>
            <a:xfrm>
              <a:off x="5797929" y="1927716"/>
              <a:ext cx="144179" cy="153597"/>
            </a:xfrm>
            <a:prstGeom prst="sun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6" name="Sun 100"/>
            <p:cNvSpPr/>
            <p:nvPr/>
          </p:nvSpPr>
          <p:spPr>
            <a:xfrm>
              <a:off x="6086287" y="1927716"/>
              <a:ext cx="144179" cy="153597"/>
            </a:xfrm>
            <a:prstGeom prst="sun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7" name="Sun 101"/>
            <p:cNvSpPr/>
            <p:nvPr/>
          </p:nvSpPr>
          <p:spPr>
            <a:xfrm>
              <a:off x="6227858" y="1916833"/>
              <a:ext cx="144179" cy="153597"/>
            </a:xfrm>
            <a:prstGeom prst="sun">
              <a:avLst/>
            </a:prstGeom>
            <a:solidFill>
              <a:srgbClr val="66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8" name="Sun 102"/>
            <p:cNvSpPr/>
            <p:nvPr/>
          </p:nvSpPr>
          <p:spPr>
            <a:xfrm>
              <a:off x="6372037" y="1916832"/>
              <a:ext cx="144179" cy="153597"/>
            </a:xfrm>
            <a:prstGeom prst="su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Sun 103"/>
            <p:cNvSpPr/>
            <p:nvPr/>
          </p:nvSpPr>
          <p:spPr>
            <a:xfrm>
              <a:off x="6516216" y="1916833"/>
              <a:ext cx="144179" cy="153597"/>
            </a:xfrm>
            <a:prstGeom prst="su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0" name="Sun 104"/>
            <p:cNvSpPr/>
            <p:nvPr/>
          </p:nvSpPr>
          <p:spPr>
            <a:xfrm>
              <a:off x="6660395" y="1916832"/>
              <a:ext cx="144179" cy="153597"/>
            </a:xfrm>
            <a:prstGeom prst="sun">
              <a:avLst/>
            </a:prstGeom>
            <a:solidFill>
              <a:srgbClr val="A87C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1" name="Sun 107"/>
            <p:cNvSpPr/>
            <p:nvPr/>
          </p:nvSpPr>
          <p:spPr>
            <a:xfrm>
              <a:off x="6804574" y="1916833"/>
              <a:ext cx="144179" cy="153597"/>
            </a:xfrm>
            <a:prstGeom prst="sun">
              <a:avLst/>
            </a:prstGeom>
            <a:solidFill>
              <a:srgbClr val="7AA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2" name="Sun 108"/>
            <p:cNvSpPr/>
            <p:nvPr/>
          </p:nvSpPr>
          <p:spPr>
            <a:xfrm>
              <a:off x="6948753" y="1916832"/>
              <a:ext cx="144179" cy="153597"/>
            </a:xfrm>
            <a:prstGeom prst="sun">
              <a:avLst/>
            </a:prstGeom>
            <a:solidFill>
              <a:srgbClr val="BE9B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3" name="Sun 109"/>
            <p:cNvSpPr/>
            <p:nvPr/>
          </p:nvSpPr>
          <p:spPr>
            <a:xfrm>
              <a:off x="7092932" y="1916833"/>
              <a:ext cx="144179" cy="153597"/>
            </a:xfrm>
            <a:prstGeom prst="sun">
              <a:avLst/>
            </a:prstGeom>
            <a:solidFill>
              <a:srgbClr val="23BF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4" name="Sun 110"/>
            <p:cNvSpPr/>
            <p:nvPr/>
          </p:nvSpPr>
          <p:spPr>
            <a:xfrm>
              <a:off x="7237111" y="1916832"/>
              <a:ext cx="144179" cy="153597"/>
            </a:xfrm>
            <a:prstGeom prst="sun">
              <a:avLst/>
            </a:prstGeom>
            <a:solidFill>
              <a:srgbClr val="8527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5" name="Sun 111"/>
            <p:cNvSpPr/>
            <p:nvPr/>
          </p:nvSpPr>
          <p:spPr>
            <a:xfrm>
              <a:off x="7381290" y="1916833"/>
              <a:ext cx="144179" cy="153597"/>
            </a:xfrm>
            <a:prstGeom prst="sun">
              <a:avLst/>
            </a:prstGeom>
            <a:solidFill>
              <a:srgbClr val="99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6" name="Sun 112"/>
            <p:cNvSpPr/>
            <p:nvPr/>
          </p:nvSpPr>
          <p:spPr>
            <a:xfrm>
              <a:off x="7525469" y="1916832"/>
              <a:ext cx="144179" cy="153597"/>
            </a:xfrm>
            <a:prstGeom prst="su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7" name="Sun 113"/>
            <p:cNvSpPr/>
            <p:nvPr/>
          </p:nvSpPr>
          <p:spPr>
            <a:xfrm>
              <a:off x="7669648" y="1916833"/>
              <a:ext cx="144179" cy="153597"/>
            </a:xfrm>
            <a:prstGeom prst="su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8" name="Sun 114"/>
            <p:cNvSpPr/>
            <p:nvPr/>
          </p:nvSpPr>
          <p:spPr>
            <a:xfrm>
              <a:off x="7813827" y="1916832"/>
              <a:ext cx="144179" cy="153597"/>
            </a:xfrm>
            <a:prstGeom prst="sun">
              <a:avLst/>
            </a:prstGeom>
            <a:solidFill>
              <a:srgbClr val="33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Sun 115"/>
            <p:cNvSpPr/>
            <p:nvPr/>
          </p:nvSpPr>
          <p:spPr>
            <a:xfrm>
              <a:off x="7958006" y="1916833"/>
              <a:ext cx="144179" cy="153597"/>
            </a:xfrm>
            <a:prstGeom prst="sun">
              <a:avLst/>
            </a:prstGeom>
            <a:solidFill>
              <a:srgbClr val="FF37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Sun 116"/>
            <p:cNvSpPr/>
            <p:nvPr/>
          </p:nvSpPr>
          <p:spPr>
            <a:xfrm>
              <a:off x="8102185" y="1916835"/>
              <a:ext cx="144179" cy="153597"/>
            </a:xfrm>
            <a:prstGeom prst="sun">
              <a:avLst/>
            </a:prstGeom>
            <a:solidFill>
              <a:srgbClr val="328E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Sun 117"/>
            <p:cNvSpPr/>
            <p:nvPr/>
          </p:nvSpPr>
          <p:spPr>
            <a:xfrm>
              <a:off x="8242126" y="1916833"/>
              <a:ext cx="144179" cy="153597"/>
            </a:xfrm>
            <a:prstGeom prst="sun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2" name="Sun 119"/>
            <p:cNvSpPr/>
            <p:nvPr/>
          </p:nvSpPr>
          <p:spPr>
            <a:xfrm>
              <a:off x="8385979" y="1916835"/>
              <a:ext cx="144179" cy="153597"/>
            </a:xfrm>
            <a:prstGeom prst="su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Sun 66"/>
            <p:cNvSpPr/>
            <p:nvPr/>
          </p:nvSpPr>
          <p:spPr>
            <a:xfrm>
              <a:off x="8494152" y="1916835"/>
              <a:ext cx="144179" cy="153597"/>
            </a:xfrm>
            <a:prstGeom prst="su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39233416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" fill="hold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" fill="hold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" fill="hold">
                                          <p:stCondLst>
                                            <p:cond delay="293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" fill="hold">
                                          <p:stCondLst>
                                            <p:cond delay="25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วงรี 134"/>
          <p:cNvSpPr/>
          <p:nvPr/>
        </p:nvSpPr>
        <p:spPr>
          <a:xfrm>
            <a:off x="3482146" y="4218785"/>
            <a:ext cx="2458006" cy="2234551"/>
          </a:xfrm>
          <a:prstGeom prst="ellips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sp>
      <p:sp>
        <p:nvSpPr>
          <p:cNvPr id="134" name="วงรี 133"/>
          <p:cNvSpPr/>
          <p:nvPr/>
        </p:nvSpPr>
        <p:spPr>
          <a:xfrm>
            <a:off x="1321906" y="1728068"/>
            <a:ext cx="2458006" cy="2234551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sp>
      <p:sp>
        <p:nvSpPr>
          <p:cNvPr id="22" name="Slide Number Placeholder 3"/>
          <p:cNvSpPr txBox="1">
            <a:spLocks/>
          </p:cNvSpPr>
          <p:nvPr/>
        </p:nvSpPr>
        <p:spPr>
          <a:xfrm>
            <a:off x="8604448" y="64533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31</a:t>
            </a:fld>
            <a:endParaRPr lang="th-TH" sz="16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39" name="กลุ่ม 38"/>
          <p:cNvGrpSpPr/>
          <p:nvPr/>
        </p:nvGrpSpPr>
        <p:grpSpPr>
          <a:xfrm>
            <a:off x="2667883" y="2042903"/>
            <a:ext cx="3056671" cy="1625128"/>
            <a:chOff x="1045712" y="812677"/>
            <a:chExt cx="7709255" cy="1625128"/>
          </a:xfrm>
        </p:grpSpPr>
        <p:sp>
          <p:nvSpPr>
            <p:cNvPr id="45" name="สี่เหลี่ยมผืนผ้า 44"/>
            <p:cNvSpPr/>
            <p:nvPr/>
          </p:nvSpPr>
          <p:spPr>
            <a:xfrm>
              <a:off x="1045712" y="812677"/>
              <a:ext cx="7709255" cy="1625128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สี่เหลี่ยมผืนผ้า 45"/>
            <p:cNvSpPr/>
            <p:nvPr/>
          </p:nvSpPr>
          <p:spPr>
            <a:xfrm>
              <a:off x="1045712" y="812677"/>
              <a:ext cx="7709255" cy="16251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9946" tIns="71120" rIns="71120" bIns="71120" numCol="1" spcCol="1270" anchor="ctr" anchorCtr="0">
              <a:noAutofit/>
            </a:bodyPr>
            <a:lstStyle/>
            <a:p>
              <a:pPr lvl="0" defTabSz="1244600">
                <a:spcBef>
                  <a:spcPct val="0"/>
                </a:spcBef>
              </a:pPr>
              <a:endParaRPr lang="th-TH" sz="2800" kern="1200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41" name="กลุ่ม 40"/>
          <p:cNvGrpSpPr/>
          <p:nvPr/>
        </p:nvGrpSpPr>
        <p:grpSpPr>
          <a:xfrm>
            <a:off x="4718030" y="4497947"/>
            <a:ext cx="4282192" cy="1625128"/>
            <a:chOff x="1045712" y="3250825"/>
            <a:chExt cx="7709255" cy="1625128"/>
          </a:xfrm>
        </p:grpSpPr>
        <p:sp>
          <p:nvSpPr>
            <p:cNvPr id="43" name="สี่เหลี่ยมผืนผ้า 42"/>
            <p:cNvSpPr/>
            <p:nvPr/>
          </p:nvSpPr>
          <p:spPr>
            <a:xfrm>
              <a:off x="1045712" y="3250825"/>
              <a:ext cx="7709255" cy="1625128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สี่เหลี่ยมผืนผ้า 43"/>
            <p:cNvSpPr/>
            <p:nvPr/>
          </p:nvSpPr>
          <p:spPr>
            <a:xfrm>
              <a:off x="1045712" y="3250825"/>
              <a:ext cx="7709255" cy="16251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9946" tIns="71120" rIns="71120" bIns="7112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endParaRPr lang="th-TH" sz="2800" kern="1200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63" name="สี่เหลี่ยมผืนผ้า 62"/>
          <p:cNvSpPr/>
          <p:nvPr/>
        </p:nvSpPr>
        <p:spPr>
          <a:xfrm>
            <a:off x="0" y="0"/>
            <a:ext cx="45929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2. การจัดและตกแต่งภายในบ้านแบบประหยัดพลังงาน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2" name="กลุ่ม 1"/>
          <p:cNvGrpSpPr/>
          <p:nvPr/>
        </p:nvGrpSpPr>
        <p:grpSpPr>
          <a:xfrm>
            <a:off x="145812" y="668880"/>
            <a:ext cx="8962692" cy="764364"/>
            <a:chOff x="31927" y="668880"/>
            <a:chExt cx="8962692" cy="764364"/>
          </a:xfrm>
        </p:grpSpPr>
        <p:sp>
          <p:nvSpPr>
            <p:cNvPr id="83" name="TextBox 82"/>
            <p:cNvSpPr txBox="1"/>
            <p:nvPr/>
          </p:nvSpPr>
          <p:spPr>
            <a:xfrm>
              <a:off x="251520" y="704890"/>
              <a:ext cx="874309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b="1" dirty="0" smtClean="0">
                  <a:latin typeface="Angsana New" pitchFamily="18" charset="-34"/>
                  <a:cs typeface="Angsana New" pitchFamily="18" charset="-34"/>
                </a:rPr>
                <a:t>2.2 รูปแบบการจัดและตกแต่งภายในบ้านแบบประหยัดพลังงาน</a:t>
              </a:r>
              <a:endParaRPr lang="th-TH" sz="4000" b="1" dirty="0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64" name="Sun 65"/>
            <p:cNvSpPr/>
            <p:nvPr/>
          </p:nvSpPr>
          <p:spPr>
            <a:xfrm>
              <a:off x="1765318" y="1279645"/>
              <a:ext cx="144179" cy="153597"/>
            </a:xfrm>
            <a:prstGeom prst="sun">
              <a:avLst/>
            </a:prstGeom>
            <a:solidFill>
              <a:srgbClr val="ED49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5" name="Sun 66"/>
            <p:cNvSpPr/>
            <p:nvPr/>
          </p:nvSpPr>
          <p:spPr>
            <a:xfrm>
              <a:off x="323528" y="1279647"/>
              <a:ext cx="144179" cy="153597"/>
            </a:xfrm>
            <a:prstGeom prst="su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6" name="Sun 91"/>
            <p:cNvSpPr/>
            <p:nvPr/>
          </p:nvSpPr>
          <p:spPr>
            <a:xfrm>
              <a:off x="467707" y="1279646"/>
              <a:ext cx="144179" cy="153597"/>
            </a:xfrm>
            <a:prstGeom prst="sun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7" name="Sun 92"/>
            <p:cNvSpPr/>
            <p:nvPr/>
          </p:nvSpPr>
          <p:spPr>
            <a:xfrm>
              <a:off x="611886" y="1279647"/>
              <a:ext cx="144179" cy="153597"/>
            </a:xfrm>
            <a:prstGeom prst="sun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8" name="Sun 93"/>
            <p:cNvSpPr/>
            <p:nvPr/>
          </p:nvSpPr>
          <p:spPr>
            <a:xfrm>
              <a:off x="756065" y="1279646"/>
              <a:ext cx="144179" cy="153597"/>
            </a:xfrm>
            <a:prstGeom prst="sun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Sun 94"/>
            <p:cNvSpPr/>
            <p:nvPr/>
          </p:nvSpPr>
          <p:spPr>
            <a:xfrm>
              <a:off x="900244" y="1279647"/>
              <a:ext cx="144179" cy="153597"/>
            </a:xfrm>
            <a:prstGeom prst="sun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8" name="Sun 95"/>
            <p:cNvSpPr/>
            <p:nvPr/>
          </p:nvSpPr>
          <p:spPr>
            <a:xfrm>
              <a:off x="1044423" y="1279646"/>
              <a:ext cx="144179" cy="153597"/>
            </a:xfrm>
            <a:prstGeom prst="sun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9" name="Sun 96"/>
            <p:cNvSpPr/>
            <p:nvPr/>
          </p:nvSpPr>
          <p:spPr>
            <a:xfrm>
              <a:off x="1188602" y="1279647"/>
              <a:ext cx="144179" cy="153597"/>
            </a:xfrm>
            <a:prstGeom prst="sun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0" name="Sun 97"/>
            <p:cNvSpPr/>
            <p:nvPr/>
          </p:nvSpPr>
          <p:spPr>
            <a:xfrm>
              <a:off x="1332781" y="1279646"/>
              <a:ext cx="144179" cy="153597"/>
            </a:xfrm>
            <a:prstGeom prst="su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1" name="Sun 98"/>
            <p:cNvSpPr/>
            <p:nvPr/>
          </p:nvSpPr>
          <p:spPr>
            <a:xfrm>
              <a:off x="1476960" y="1279645"/>
              <a:ext cx="144179" cy="153597"/>
            </a:xfrm>
            <a:prstGeom prst="sun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2" name="Sun 99"/>
            <p:cNvSpPr/>
            <p:nvPr/>
          </p:nvSpPr>
          <p:spPr>
            <a:xfrm>
              <a:off x="1621139" y="1279644"/>
              <a:ext cx="144179" cy="153597"/>
            </a:xfrm>
            <a:prstGeom prst="sun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4" name="Sun 100"/>
            <p:cNvSpPr/>
            <p:nvPr/>
          </p:nvSpPr>
          <p:spPr>
            <a:xfrm>
              <a:off x="1909497" y="1279644"/>
              <a:ext cx="144179" cy="153597"/>
            </a:xfrm>
            <a:prstGeom prst="sun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5" name="Sun 101"/>
            <p:cNvSpPr/>
            <p:nvPr/>
          </p:nvSpPr>
          <p:spPr>
            <a:xfrm>
              <a:off x="2053676" y="1279645"/>
              <a:ext cx="144179" cy="153597"/>
            </a:xfrm>
            <a:prstGeom prst="sun">
              <a:avLst/>
            </a:prstGeom>
            <a:solidFill>
              <a:srgbClr val="66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6" name="Sun 102"/>
            <p:cNvSpPr/>
            <p:nvPr/>
          </p:nvSpPr>
          <p:spPr>
            <a:xfrm>
              <a:off x="2197855" y="1279644"/>
              <a:ext cx="144179" cy="153597"/>
            </a:xfrm>
            <a:prstGeom prst="su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7" name="Sun 103"/>
            <p:cNvSpPr/>
            <p:nvPr/>
          </p:nvSpPr>
          <p:spPr>
            <a:xfrm>
              <a:off x="2342034" y="1279645"/>
              <a:ext cx="144179" cy="153597"/>
            </a:xfrm>
            <a:prstGeom prst="su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8" name="Sun 104"/>
            <p:cNvSpPr/>
            <p:nvPr/>
          </p:nvSpPr>
          <p:spPr>
            <a:xfrm>
              <a:off x="2486213" y="1279644"/>
              <a:ext cx="144179" cy="153597"/>
            </a:xfrm>
            <a:prstGeom prst="sun">
              <a:avLst/>
            </a:prstGeom>
            <a:solidFill>
              <a:srgbClr val="A87C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9" name="Sun 107"/>
            <p:cNvSpPr/>
            <p:nvPr/>
          </p:nvSpPr>
          <p:spPr>
            <a:xfrm>
              <a:off x="2630392" y="1279645"/>
              <a:ext cx="144179" cy="153597"/>
            </a:xfrm>
            <a:prstGeom prst="sun">
              <a:avLst/>
            </a:prstGeom>
            <a:solidFill>
              <a:srgbClr val="7AA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0" name="Sun 108"/>
            <p:cNvSpPr/>
            <p:nvPr/>
          </p:nvSpPr>
          <p:spPr>
            <a:xfrm>
              <a:off x="2774571" y="1279644"/>
              <a:ext cx="144179" cy="153597"/>
            </a:xfrm>
            <a:prstGeom prst="sun">
              <a:avLst/>
            </a:prstGeom>
            <a:solidFill>
              <a:srgbClr val="BE9B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1" name="Sun 109"/>
            <p:cNvSpPr/>
            <p:nvPr/>
          </p:nvSpPr>
          <p:spPr>
            <a:xfrm>
              <a:off x="2918750" y="1279645"/>
              <a:ext cx="144179" cy="153597"/>
            </a:xfrm>
            <a:prstGeom prst="sun">
              <a:avLst/>
            </a:prstGeom>
            <a:solidFill>
              <a:srgbClr val="23BF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2" name="Sun 110"/>
            <p:cNvSpPr/>
            <p:nvPr/>
          </p:nvSpPr>
          <p:spPr>
            <a:xfrm>
              <a:off x="3062929" y="1279644"/>
              <a:ext cx="144179" cy="153597"/>
            </a:xfrm>
            <a:prstGeom prst="sun">
              <a:avLst/>
            </a:prstGeom>
            <a:solidFill>
              <a:srgbClr val="8527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3" name="Sun 111"/>
            <p:cNvSpPr/>
            <p:nvPr/>
          </p:nvSpPr>
          <p:spPr>
            <a:xfrm>
              <a:off x="3207108" y="1279645"/>
              <a:ext cx="144179" cy="153597"/>
            </a:xfrm>
            <a:prstGeom prst="sun">
              <a:avLst/>
            </a:prstGeom>
            <a:solidFill>
              <a:srgbClr val="99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4" name="Sun 112"/>
            <p:cNvSpPr/>
            <p:nvPr/>
          </p:nvSpPr>
          <p:spPr>
            <a:xfrm>
              <a:off x="3351287" y="1279644"/>
              <a:ext cx="144179" cy="153597"/>
            </a:xfrm>
            <a:prstGeom prst="su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5" name="Sun 113"/>
            <p:cNvSpPr/>
            <p:nvPr/>
          </p:nvSpPr>
          <p:spPr>
            <a:xfrm>
              <a:off x="3495466" y="1279645"/>
              <a:ext cx="144179" cy="153597"/>
            </a:xfrm>
            <a:prstGeom prst="su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6" name="Sun 114"/>
            <p:cNvSpPr/>
            <p:nvPr/>
          </p:nvSpPr>
          <p:spPr>
            <a:xfrm>
              <a:off x="3639645" y="1279644"/>
              <a:ext cx="144179" cy="153597"/>
            </a:xfrm>
            <a:prstGeom prst="sun">
              <a:avLst/>
            </a:prstGeom>
            <a:solidFill>
              <a:srgbClr val="33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7" name="Sun 115"/>
            <p:cNvSpPr/>
            <p:nvPr/>
          </p:nvSpPr>
          <p:spPr>
            <a:xfrm>
              <a:off x="3783824" y="1279645"/>
              <a:ext cx="144179" cy="153597"/>
            </a:xfrm>
            <a:prstGeom prst="sun">
              <a:avLst/>
            </a:prstGeom>
            <a:solidFill>
              <a:srgbClr val="FF37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8" name="Sun 116"/>
            <p:cNvSpPr/>
            <p:nvPr/>
          </p:nvSpPr>
          <p:spPr>
            <a:xfrm>
              <a:off x="3928003" y="1279647"/>
              <a:ext cx="144179" cy="153597"/>
            </a:xfrm>
            <a:prstGeom prst="sun">
              <a:avLst/>
            </a:prstGeom>
            <a:solidFill>
              <a:srgbClr val="328E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9" name="Sun 117"/>
            <p:cNvSpPr/>
            <p:nvPr/>
          </p:nvSpPr>
          <p:spPr>
            <a:xfrm>
              <a:off x="4067944" y="1279645"/>
              <a:ext cx="144179" cy="153597"/>
            </a:xfrm>
            <a:prstGeom prst="sun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0" name="Sun 119"/>
            <p:cNvSpPr/>
            <p:nvPr/>
          </p:nvSpPr>
          <p:spPr>
            <a:xfrm>
              <a:off x="4211797" y="1279647"/>
              <a:ext cx="144179" cy="153597"/>
            </a:xfrm>
            <a:prstGeom prst="su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1" name="Sun 65"/>
            <p:cNvSpPr/>
            <p:nvPr/>
          </p:nvSpPr>
          <p:spPr>
            <a:xfrm>
              <a:off x="5761760" y="1279645"/>
              <a:ext cx="144179" cy="153597"/>
            </a:xfrm>
            <a:prstGeom prst="sun">
              <a:avLst/>
            </a:prstGeom>
            <a:solidFill>
              <a:srgbClr val="ED49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2" name="Sun 66"/>
            <p:cNvSpPr/>
            <p:nvPr/>
          </p:nvSpPr>
          <p:spPr>
            <a:xfrm>
              <a:off x="4319970" y="1279647"/>
              <a:ext cx="144179" cy="153597"/>
            </a:xfrm>
            <a:prstGeom prst="su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3" name="Sun 91"/>
            <p:cNvSpPr/>
            <p:nvPr/>
          </p:nvSpPr>
          <p:spPr>
            <a:xfrm>
              <a:off x="4464149" y="1279646"/>
              <a:ext cx="144179" cy="153597"/>
            </a:xfrm>
            <a:prstGeom prst="sun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4" name="Sun 92"/>
            <p:cNvSpPr/>
            <p:nvPr/>
          </p:nvSpPr>
          <p:spPr>
            <a:xfrm>
              <a:off x="4608328" y="1279647"/>
              <a:ext cx="144179" cy="153597"/>
            </a:xfrm>
            <a:prstGeom prst="sun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5" name="Sun 93"/>
            <p:cNvSpPr/>
            <p:nvPr/>
          </p:nvSpPr>
          <p:spPr>
            <a:xfrm>
              <a:off x="4752507" y="1279646"/>
              <a:ext cx="144179" cy="153597"/>
            </a:xfrm>
            <a:prstGeom prst="sun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6" name="Sun 94"/>
            <p:cNvSpPr/>
            <p:nvPr/>
          </p:nvSpPr>
          <p:spPr>
            <a:xfrm>
              <a:off x="4896686" y="1279647"/>
              <a:ext cx="144179" cy="153597"/>
            </a:xfrm>
            <a:prstGeom prst="sun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7" name="Sun 95"/>
            <p:cNvSpPr/>
            <p:nvPr/>
          </p:nvSpPr>
          <p:spPr>
            <a:xfrm>
              <a:off x="5040865" y="1279646"/>
              <a:ext cx="144179" cy="153597"/>
            </a:xfrm>
            <a:prstGeom prst="sun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8" name="Sun 96"/>
            <p:cNvSpPr/>
            <p:nvPr/>
          </p:nvSpPr>
          <p:spPr>
            <a:xfrm>
              <a:off x="5185044" y="1279647"/>
              <a:ext cx="144179" cy="153597"/>
            </a:xfrm>
            <a:prstGeom prst="sun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9" name="Sun 97"/>
            <p:cNvSpPr/>
            <p:nvPr/>
          </p:nvSpPr>
          <p:spPr>
            <a:xfrm>
              <a:off x="5329223" y="1279646"/>
              <a:ext cx="144179" cy="153597"/>
            </a:xfrm>
            <a:prstGeom prst="su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0" name="Sun 98"/>
            <p:cNvSpPr/>
            <p:nvPr/>
          </p:nvSpPr>
          <p:spPr>
            <a:xfrm>
              <a:off x="5473402" y="1279645"/>
              <a:ext cx="144179" cy="153597"/>
            </a:xfrm>
            <a:prstGeom prst="sun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1" name="Sun 99"/>
            <p:cNvSpPr/>
            <p:nvPr/>
          </p:nvSpPr>
          <p:spPr>
            <a:xfrm>
              <a:off x="5617581" y="1279644"/>
              <a:ext cx="144179" cy="153597"/>
            </a:xfrm>
            <a:prstGeom prst="sun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2" name="Sun 100"/>
            <p:cNvSpPr/>
            <p:nvPr/>
          </p:nvSpPr>
          <p:spPr>
            <a:xfrm>
              <a:off x="5905939" y="1279644"/>
              <a:ext cx="144179" cy="153597"/>
            </a:xfrm>
            <a:prstGeom prst="sun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3" name="Sun 101"/>
            <p:cNvSpPr/>
            <p:nvPr/>
          </p:nvSpPr>
          <p:spPr>
            <a:xfrm>
              <a:off x="6047510" y="1268761"/>
              <a:ext cx="144179" cy="153597"/>
            </a:xfrm>
            <a:prstGeom prst="sun">
              <a:avLst/>
            </a:prstGeom>
            <a:solidFill>
              <a:srgbClr val="66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4" name="Sun 102"/>
            <p:cNvSpPr/>
            <p:nvPr/>
          </p:nvSpPr>
          <p:spPr>
            <a:xfrm>
              <a:off x="6191689" y="1268760"/>
              <a:ext cx="144179" cy="153597"/>
            </a:xfrm>
            <a:prstGeom prst="su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5" name="Sun 103"/>
            <p:cNvSpPr/>
            <p:nvPr/>
          </p:nvSpPr>
          <p:spPr>
            <a:xfrm>
              <a:off x="6335868" y="1268761"/>
              <a:ext cx="144179" cy="153597"/>
            </a:xfrm>
            <a:prstGeom prst="su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6" name="Sun 104"/>
            <p:cNvSpPr/>
            <p:nvPr/>
          </p:nvSpPr>
          <p:spPr>
            <a:xfrm>
              <a:off x="6480047" y="1268760"/>
              <a:ext cx="144179" cy="153597"/>
            </a:xfrm>
            <a:prstGeom prst="sun">
              <a:avLst/>
            </a:prstGeom>
            <a:solidFill>
              <a:srgbClr val="A87C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7" name="Sun 107"/>
            <p:cNvSpPr/>
            <p:nvPr/>
          </p:nvSpPr>
          <p:spPr>
            <a:xfrm>
              <a:off x="6624226" y="1268761"/>
              <a:ext cx="144179" cy="153597"/>
            </a:xfrm>
            <a:prstGeom prst="sun">
              <a:avLst/>
            </a:prstGeom>
            <a:solidFill>
              <a:srgbClr val="7AA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8" name="Sun 108"/>
            <p:cNvSpPr/>
            <p:nvPr/>
          </p:nvSpPr>
          <p:spPr>
            <a:xfrm>
              <a:off x="6768405" y="1268760"/>
              <a:ext cx="144179" cy="153597"/>
            </a:xfrm>
            <a:prstGeom prst="sun">
              <a:avLst/>
            </a:prstGeom>
            <a:solidFill>
              <a:srgbClr val="BE9B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9" name="Sun 109"/>
            <p:cNvSpPr/>
            <p:nvPr/>
          </p:nvSpPr>
          <p:spPr>
            <a:xfrm>
              <a:off x="6912584" y="1268761"/>
              <a:ext cx="144179" cy="153597"/>
            </a:xfrm>
            <a:prstGeom prst="sun">
              <a:avLst/>
            </a:prstGeom>
            <a:solidFill>
              <a:srgbClr val="23BF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0" name="Sun 110"/>
            <p:cNvSpPr/>
            <p:nvPr/>
          </p:nvSpPr>
          <p:spPr>
            <a:xfrm>
              <a:off x="7056763" y="1268760"/>
              <a:ext cx="144179" cy="153597"/>
            </a:xfrm>
            <a:prstGeom prst="sun">
              <a:avLst/>
            </a:prstGeom>
            <a:solidFill>
              <a:srgbClr val="8527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1" name="Sun 111"/>
            <p:cNvSpPr/>
            <p:nvPr/>
          </p:nvSpPr>
          <p:spPr>
            <a:xfrm>
              <a:off x="7200942" y="1268761"/>
              <a:ext cx="144179" cy="153597"/>
            </a:xfrm>
            <a:prstGeom prst="sun">
              <a:avLst/>
            </a:prstGeom>
            <a:solidFill>
              <a:srgbClr val="99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2" name="Sun 112"/>
            <p:cNvSpPr/>
            <p:nvPr/>
          </p:nvSpPr>
          <p:spPr>
            <a:xfrm>
              <a:off x="7345121" y="1268760"/>
              <a:ext cx="144179" cy="153597"/>
            </a:xfrm>
            <a:prstGeom prst="su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3" name="Sun 113"/>
            <p:cNvSpPr/>
            <p:nvPr/>
          </p:nvSpPr>
          <p:spPr>
            <a:xfrm>
              <a:off x="7489300" y="1268761"/>
              <a:ext cx="144179" cy="153597"/>
            </a:xfrm>
            <a:prstGeom prst="su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4" name="Sun 114"/>
            <p:cNvSpPr/>
            <p:nvPr/>
          </p:nvSpPr>
          <p:spPr>
            <a:xfrm>
              <a:off x="7633479" y="1268760"/>
              <a:ext cx="144179" cy="153597"/>
            </a:xfrm>
            <a:prstGeom prst="sun">
              <a:avLst/>
            </a:prstGeom>
            <a:solidFill>
              <a:srgbClr val="33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5" name="Sun 115"/>
            <p:cNvSpPr/>
            <p:nvPr/>
          </p:nvSpPr>
          <p:spPr>
            <a:xfrm>
              <a:off x="7777658" y="1268761"/>
              <a:ext cx="144179" cy="153597"/>
            </a:xfrm>
            <a:prstGeom prst="sun">
              <a:avLst/>
            </a:prstGeom>
            <a:solidFill>
              <a:srgbClr val="FF37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6" name="Sun 116"/>
            <p:cNvSpPr/>
            <p:nvPr/>
          </p:nvSpPr>
          <p:spPr>
            <a:xfrm>
              <a:off x="7921837" y="1268763"/>
              <a:ext cx="144179" cy="153597"/>
            </a:xfrm>
            <a:prstGeom prst="sun">
              <a:avLst/>
            </a:prstGeom>
            <a:solidFill>
              <a:srgbClr val="328E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7" name="Sun 117"/>
            <p:cNvSpPr/>
            <p:nvPr/>
          </p:nvSpPr>
          <p:spPr>
            <a:xfrm>
              <a:off x="8061778" y="1268761"/>
              <a:ext cx="144179" cy="153597"/>
            </a:xfrm>
            <a:prstGeom prst="sun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8" name="Sun 119"/>
            <p:cNvSpPr/>
            <p:nvPr/>
          </p:nvSpPr>
          <p:spPr>
            <a:xfrm>
              <a:off x="8205631" y="1268763"/>
              <a:ext cx="144179" cy="153597"/>
            </a:xfrm>
            <a:prstGeom prst="su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9" name="Sun 66"/>
            <p:cNvSpPr/>
            <p:nvPr/>
          </p:nvSpPr>
          <p:spPr>
            <a:xfrm>
              <a:off x="8313804" y="1268763"/>
              <a:ext cx="144179" cy="153597"/>
            </a:xfrm>
            <a:prstGeom prst="su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0" name="Sun 91"/>
            <p:cNvSpPr/>
            <p:nvPr/>
          </p:nvSpPr>
          <p:spPr>
            <a:xfrm>
              <a:off x="8459943" y="1259178"/>
              <a:ext cx="144179" cy="153597"/>
            </a:xfrm>
            <a:prstGeom prst="sun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1" name="Sun 92"/>
            <p:cNvSpPr/>
            <p:nvPr/>
          </p:nvSpPr>
          <p:spPr>
            <a:xfrm>
              <a:off x="8604122" y="1259179"/>
              <a:ext cx="144179" cy="153597"/>
            </a:xfrm>
            <a:prstGeom prst="sun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2" name="Sun 93"/>
            <p:cNvSpPr/>
            <p:nvPr/>
          </p:nvSpPr>
          <p:spPr>
            <a:xfrm>
              <a:off x="8748301" y="1259178"/>
              <a:ext cx="144179" cy="153597"/>
            </a:xfrm>
            <a:prstGeom prst="sun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3" name="Shape 105"/>
            <p:cNvSpPr/>
            <p:nvPr/>
          </p:nvSpPr>
          <p:spPr>
            <a:xfrm rot="20968906">
              <a:off x="31927" y="668880"/>
              <a:ext cx="571458" cy="472295"/>
            </a:xfrm>
            <a:prstGeom prst="swooshArrow">
              <a:avLst>
                <a:gd name="adj1" fmla="val 16310"/>
                <a:gd name="adj2" fmla="val 31370"/>
              </a:avLst>
            </a:prstGeom>
            <a:solidFill>
              <a:srgbClr val="FF0000"/>
            </a:solidFill>
            <a:ln w="285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28" y="1484784"/>
            <a:ext cx="1840137" cy="275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40" y="4005064"/>
            <a:ext cx="1888594" cy="2459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สี่เหลี่ยมผืนผ้า 5"/>
          <p:cNvSpPr/>
          <p:nvPr/>
        </p:nvSpPr>
        <p:spPr>
          <a:xfrm>
            <a:off x="2774063" y="2593857"/>
            <a:ext cx="29451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44600">
              <a:spcBef>
                <a:spcPct val="0"/>
              </a:spcBef>
            </a:pPr>
            <a:r>
              <a:rPr lang="th-TH" dirty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1. การป้องกันความร้อน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131895" y="4838074"/>
            <a:ext cx="3491815" cy="94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44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th-TH" dirty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2. การให้แสงและลมธรรมชาติ</a:t>
            </a:r>
          </a:p>
          <a:p>
            <a:pPr lvl="0" defTabSz="1244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th-TH" dirty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    เข้ามาภายในบ้าน</a:t>
            </a:r>
          </a:p>
        </p:txBody>
      </p:sp>
    </p:spTree>
    <p:extLst>
      <p:ext uri="{BB962C8B-B14F-4D97-AF65-F5344CB8AC3E}">
        <p14:creationId xmlns:p14="http://schemas.microsoft.com/office/powerpoint/2010/main" val="25907523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 txBox="1">
            <a:spLocks/>
          </p:cNvSpPr>
          <p:nvPr/>
        </p:nvSpPr>
        <p:spPr>
          <a:xfrm>
            <a:off x="8604448" y="64533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32</a:t>
            </a:fld>
            <a:endParaRPr lang="th-TH" sz="16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9" name="กลุ่ม 8"/>
          <p:cNvGrpSpPr/>
          <p:nvPr/>
        </p:nvGrpSpPr>
        <p:grpSpPr>
          <a:xfrm>
            <a:off x="2632051" y="1898887"/>
            <a:ext cx="4892277" cy="1625128"/>
            <a:chOff x="1045712" y="812677"/>
            <a:chExt cx="7709255" cy="1625128"/>
          </a:xfrm>
          <a:solidFill>
            <a:srgbClr val="00B050"/>
          </a:solidFill>
        </p:grpSpPr>
        <p:sp>
          <p:nvSpPr>
            <p:cNvPr id="15" name="สี่เหลี่ยมผืนผ้า 14"/>
            <p:cNvSpPr/>
            <p:nvPr/>
          </p:nvSpPr>
          <p:spPr>
            <a:xfrm>
              <a:off x="1045712" y="812677"/>
              <a:ext cx="7709255" cy="1625128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สี่เหลี่ยมผืนผ้า 15"/>
            <p:cNvSpPr/>
            <p:nvPr/>
          </p:nvSpPr>
          <p:spPr>
            <a:xfrm>
              <a:off x="1045712" y="812677"/>
              <a:ext cx="7709255" cy="162512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9946" tIns="71120" rIns="71120" bIns="71120" numCol="1" spcCol="1270" anchor="ctr" anchorCtr="0">
              <a:noAutofit/>
            </a:bodyPr>
            <a:lstStyle/>
            <a:p>
              <a:pPr lvl="0" algn="l" defTabSz="1244600">
                <a:spcBef>
                  <a:spcPct val="0"/>
                </a:spcBef>
              </a:pPr>
              <a:r>
                <a:rPr lang="th-TH" sz="2800" kern="1200" dirty="0" smtClean="0">
                  <a:solidFill>
                    <a:schemeClr val="bg1"/>
                  </a:solidFill>
                  <a:latin typeface="Angsana New" pitchFamily="18" charset="-34"/>
                  <a:cs typeface="Angsana New" pitchFamily="18" charset="-34"/>
                </a:rPr>
                <a:t>3. การปรับเปลี่ยนพื้นที่ใช้สอย</a:t>
              </a:r>
            </a:p>
            <a:p>
              <a:pPr lvl="0" algn="l" defTabSz="1244600">
                <a:spcBef>
                  <a:spcPct val="0"/>
                </a:spcBef>
              </a:pPr>
              <a:r>
                <a:rPr lang="th-TH" dirty="0">
                  <a:solidFill>
                    <a:schemeClr val="bg1"/>
                  </a:solidFill>
                  <a:latin typeface="Angsana New" pitchFamily="18" charset="-34"/>
                  <a:cs typeface="Angsana New" pitchFamily="18" charset="-34"/>
                </a:rPr>
                <a:t> </a:t>
              </a:r>
              <a:r>
                <a:rPr lang="th-TH" dirty="0" smtClean="0">
                  <a:solidFill>
                    <a:schemeClr val="bg1"/>
                  </a:solidFill>
                  <a:latin typeface="Angsana New" pitchFamily="18" charset="-34"/>
                  <a:cs typeface="Angsana New" pitchFamily="18" charset="-34"/>
                </a:rPr>
                <a:t>   </a:t>
              </a:r>
              <a:r>
                <a:rPr lang="th-TH" sz="2800" kern="1200" dirty="0" smtClean="0">
                  <a:solidFill>
                    <a:schemeClr val="bg1"/>
                  </a:solidFill>
                  <a:latin typeface="Angsana New" pitchFamily="18" charset="-34"/>
                  <a:cs typeface="Angsana New" pitchFamily="18" charset="-34"/>
                </a:rPr>
                <a:t>ภายในบ้าน</a:t>
              </a:r>
              <a:endParaRPr lang="th-TH" sz="2800" kern="1200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11" name="กลุ่ม 10"/>
          <p:cNvGrpSpPr/>
          <p:nvPr/>
        </p:nvGrpSpPr>
        <p:grpSpPr>
          <a:xfrm>
            <a:off x="3640163" y="4337035"/>
            <a:ext cx="4892277" cy="1625128"/>
            <a:chOff x="1045712" y="3250825"/>
            <a:chExt cx="7709255" cy="1625128"/>
          </a:xfrm>
          <a:solidFill>
            <a:schemeClr val="accent4">
              <a:lumMod val="50000"/>
            </a:schemeClr>
          </a:solidFill>
        </p:grpSpPr>
        <p:sp>
          <p:nvSpPr>
            <p:cNvPr id="13" name="สี่เหลี่ยมผืนผ้า 12"/>
            <p:cNvSpPr/>
            <p:nvPr/>
          </p:nvSpPr>
          <p:spPr>
            <a:xfrm>
              <a:off x="1045712" y="3250825"/>
              <a:ext cx="7709255" cy="1625128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2375370"/>
                <a:satOff val="12794"/>
                <a:lumOff val="17452"/>
                <a:alphaOff val="0"/>
              </a:schemeClr>
            </a:fillRef>
            <a:effectRef idx="0">
              <a:schemeClr val="accent3">
                <a:hueOff val="2375370"/>
                <a:satOff val="12794"/>
                <a:lumOff val="1745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สี่เหลี่ยมผืนผ้า 13"/>
            <p:cNvSpPr/>
            <p:nvPr/>
          </p:nvSpPr>
          <p:spPr>
            <a:xfrm>
              <a:off x="1045712" y="3250825"/>
              <a:ext cx="7709255" cy="162512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9946" tIns="71120" rIns="71120" bIns="71120" numCol="1" spcCol="1270" anchor="ctr" anchorCtr="0">
              <a:noAutofit/>
            </a:bodyPr>
            <a:lstStyle/>
            <a:p>
              <a:pPr lvl="0" algn="l" defTabSz="1244600">
                <a:spcBef>
                  <a:spcPct val="0"/>
                </a:spcBef>
              </a:pPr>
              <a:r>
                <a:rPr lang="th-TH" sz="2800" kern="1200" dirty="0" smtClean="0">
                  <a:solidFill>
                    <a:schemeClr val="bg1"/>
                  </a:solidFill>
                  <a:latin typeface="Angsana New" pitchFamily="18" charset="-34"/>
                  <a:cs typeface="Angsana New" pitchFamily="18" charset="-34"/>
                </a:rPr>
                <a:t>4. การแบ่งห้องต่าง ๆ </a:t>
              </a:r>
            </a:p>
            <a:p>
              <a:pPr lvl="0" algn="l" defTabSz="1244600">
                <a:spcBef>
                  <a:spcPct val="0"/>
                </a:spcBef>
              </a:pPr>
              <a:r>
                <a:rPr lang="th-TH" dirty="0">
                  <a:solidFill>
                    <a:schemeClr val="bg1"/>
                  </a:solidFill>
                  <a:latin typeface="Angsana New" pitchFamily="18" charset="-34"/>
                  <a:cs typeface="Angsana New" pitchFamily="18" charset="-34"/>
                </a:rPr>
                <a:t> </a:t>
              </a:r>
              <a:r>
                <a:rPr lang="th-TH" dirty="0" smtClean="0">
                  <a:solidFill>
                    <a:schemeClr val="bg1"/>
                  </a:solidFill>
                  <a:latin typeface="Angsana New" pitchFamily="18" charset="-34"/>
                  <a:cs typeface="Angsana New" pitchFamily="18" charset="-34"/>
                </a:rPr>
                <a:t>    </a:t>
              </a:r>
              <a:r>
                <a:rPr lang="th-TH" sz="2800" kern="1200" dirty="0" smtClean="0">
                  <a:solidFill>
                    <a:schemeClr val="bg1"/>
                  </a:solidFill>
                  <a:latin typeface="Angsana New" pitchFamily="18" charset="-34"/>
                  <a:cs typeface="Angsana New" pitchFamily="18" charset="-34"/>
                </a:rPr>
                <a:t>แบบประหยัดพลังงาน</a:t>
              </a:r>
              <a:endParaRPr lang="th-TH" sz="2800" kern="1200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17" name="สี่เหลี่ยมผืนผ้า 16"/>
          <p:cNvSpPr/>
          <p:nvPr/>
        </p:nvSpPr>
        <p:spPr>
          <a:xfrm>
            <a:off x="0" y="0"/>
            <a:ext cx="45929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2. การจัดและตกแต่งภายในบ้านแบบประหยัดพลังงาน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18" name="กลุ่ม 17"/>
          <p:cNvGrpSpPr/>
          <p:nvPr/>
        </p:nvGrpSpPr>
        <p:grpSpPr>
          <a:xfrm>
            <a:off x="145812" y="620688"/>
            <a:ext cx="8962692" cy="764364"/>
            <a:chOff x="31927" y="668880"/>
            <a:chExt cx="8962692" cy="764364"/>
          </a:xfrm>
        </p:grpSpPr>
        <p:sp>
          <p:nvSpPr>
            <p:cNvPr id="19" name="TextBox 18"/>
            <p:cNvSpPr txBox="1"/>
            <p:nvPr/>
          </p:nvSpPr>
          <p:spPr>
            <a:xfrm>
              <a:off x="251520" y="704890"/>
              <a:ext cx="874309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b="1" dirty="0" smtClean="0">
                  <a:latin typeface="Angsana New" pitchFamily="18" charset="-34"/>
                  <a:cs typeface="Angsana New" pitchFamily="18" charset="-34"/>
                </a:rPr>
                <a:t>2.2 รูปแบบการจัดและตกแต่งภายในบ้านแบบประหยัดพลังงาน</a:t>
              </a:r>
              <a:endParaRPr lang="th-TH" sz="4000" b="1" dirty="0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20" name="Sun 65"/>
            <p:cNvSpPr/>
            <p:nvPr/>
          </p:nvSpPr>
          <p:spPr>
            <a:xfrm>
              <a:off x="1765318" y="1279645"/>
              <a:ext cx="144179" cy="153597"/>
            </a:xfrm>
            <a:prstGeom prst="sun">
              <a:avLst/>
            </a:prstGeom>
            <a:solidFill>
              <a:srgbClr val="ED49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1" name="Sun 66"/>
            <p:cNvSpPr/>
            <p:nvPr/>
          </p:nvSpPr>
          <p:spPr>
            <a:xfrm>
              <a:off x="323528" y="1279647"/>
              <a:ext cx="144179" cy="153597"/>
            </a:xfrm>
            <a:prstGeom prst="su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2" name="Sun 91"/>
            <p:cNvSpPr/>
            <p:nvPr/>
          </p:nvSpPr>
          <p:spPr>
            <a:xfrm>
              <a:off x="467707" y="1279646"/>
              <a:ext cx="144179" cy="153597"/>
            </a:xfrm>
            <a:prstGeom prst="sun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3" name="Sun 92"/>
            <p:cNvSpPr/>
            <p:nvPr/>
          </p:nvSpPr>
          <p:spPr>
            <a:xfrm>
              <a:off x="611886" y="1279647"/>
              <a:ext cx="144179" cy="153597"/>
            </a:xfrm>
            <a:prstGeom prst="sun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4" name="Sun 93"/>
            <p:cNvSpPr/>
            <p:nvPr/>
          </p:nvSpPr>
          <p:spPr>
            <a:xfrm>
              <a:off x="756065" y="1279646"/>
              <a:ext cx="144179" cy="153597"/>
            </a:xfrm>
            <a:prstGeom prst="sun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5" name="Sun 94"/>
            <p:cNvSpPr/>
            <p:nvPr/>
          </p:nvSpPr>
          <p:spPr>
            <a:xfrm>
              <a:off x="900244" y="1279647"/>
              <a:ext cx="144179" cy="153597"/>
            </a:xfrm>
            <a:prstGeom prst="sun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6" name="Sun 95"/>
            <p:cNvSpPr/>
            <p:nvPr/>
          </p:nvSpPr>
          <p:spPr>
            <a:xfrm>
              <a:off x="1044423" y="1279646"/>
              <a:ext cx="144179" cy="153597"/>
            </a:xfrm>
            <a:prstGeom prst="sun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7" name="Sun 96"/>
            <p:cNvSpPr/>
            <p:nvPr/>
          </p:nvSpPr>
          <p:spPr>
            <a:xfrm>
              <a:off x="1188602" y="1279647"/>
              <a:ext cx="144179" cy="153597"/>
            </a:xfrm>
            <a:prstGeom prst="sun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8" name="Sun 97"/>
            <p:cNvSpPr/>
            <p:nvPr/>
          </p:nvSpPr>
          <p:spPr>
            <a:xfrm>
              <a:off x="1332781" y="1279646"/>
              <a:ext cx="144179" cy="153597"/>
            </a:xfrm>
            <a:prstGeom prst="su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9" name="Sun 98"/>
            <p:cNvSpPr/>
            <p:nvPr/>
          </p:nvSpPr>
          <p:spPr>
            <a:xfrm>
              <a:off x="1476960" y="1279645"/>
              <a:ext cx="144179" cy="153597"/>
            </a:xfrm>
            <a:prstGeom prst="sun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0" name="Sun 99"/>
            <p:cNvSpPr/>
            <p:nvPr/>
          </p:nvSpPr>
          <p:spPr>
            <a:xfrm>
              <a:off x="1621139" y="1279644"/>
              <a:ext cx="144179" cy="153597"/>
            </a:xfrm>
            <a:prstGeom prst="sun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1" name="Sun 100"/>
            <p:cNvSpPr/>
            <p:nvPr/>
          </p:nvSpPr>
          <p:spPr>
            <a:xfrm>
              <a:off x="1909497" y="1279644"/>
              <a:ext cx="144179" cy="153597"/>
            </a:xfrm>
            <a:prstGeom prst="sun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2" name="Sun 101"/>
            <p:cNvSpPr/>
            <p:nvPr/>
          </p:nvSpPr>
          <p:spPr>
            <a:xfrm>
              <a:off x="2053676" y="1279645"/>
              <a:ext cx="144179" cy="153597"/>
            </a:xfrm>
            <a:prstGeom prst="sun">
              <a:avLst/>
            </a:prstGeom>
            <a:solidFill>
              <a:srgbClr val="66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3" name="Sun 102"/>
            <p:cNvSpPr/>
            <p:nvPr/>
          </p:nvSpPr>
          <p:spPr>
            <a:xfrm>
              <a:off x="2197855" y="1279644"/>
              <a:ext cx="144179" cy="153597"/>
            </a:xfrm>
            <a:prstGeom prst="su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4" name="Sun 103"/>
            <p:cNvSpPr/>
            <p:nvPr/>
          </p:nvSpPr>
          <p:spPr>
            <a:xfrm>
              <a:off x="2342034" y="1279645"/>
              <a:ext cx="144179" cy="153597"/>
            </a:xfrm>
            <a:prstGeom prst="su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5" name="Sun 104"/>
            <p:cNvSpPr/>
            <p:nvPr/>
          </p:nvSpPr>
          <p:spPr>
            <a:xfrm>
              <a:off x="2486213" y="1279644"/>
              <a:ext cx="144179" cy="153597"/>
            </a:xfrm>
            <a:prstGeom prst="sun">
              <a:avLst/>
            </a:prstGeom>
            <a:solidFill>
              <a:srgbClr val="A87C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6" name="Sun 107"/>
            <p:cNvSpPr/>
            <p:nvPr/>
          </p:nvSpPr>
          <p:spPr>
            <a:xfrm>
              <a:off x="2630392" y="1279645"/>
              <a:ext cx="144179" cy="153597"/>
            </a:xfrm>
            <a:prstGeom prst="sun">
              <a:avLst/>
            </a:prstGeom>
            <a:solidFill>
              <a:srgbClr val="7AA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7" name="Sun 108"/>
            <p:cNvSpPr/>
            <p:nvPr/>
          </p:nvSpPr>
          <p:spPr>
            <a:xfrm>
              <a:off x="2774571" y="1279644"/>
              <a:ext cx="144179" cy="153597"/>
            </a:xfrm>
            <a:prstGeom prst="sun">
              <a:avLst/>
            </a:prstGeom>
            <a:solidFill>
              <a:srgbClr val="BE9B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8" name="Sun 109"/>
            <p:cNvSpPr/>
            <p:nvPr/>
          </p:nvSpPr>
          <p:spPr>
            <a:xfrm>
              <a:off x="2918750" y="1279645"/>
              <a:ext cx="144179" cy="153597"/>
            </a:xfrm>
            <a:prstGeom prst="sun">
              <a:avLst/>
            </a:prstGeom>
            <a:solidFill>
              <a:srgbClr val="23BF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9" name="Sun 110"/>
            <p:cNvSpPr/>
            <p:nvPr/>
          </p:nvSpPr>
          <p:spPr>
            <a:xfrm>
              <a:off x="3062929" y="1279644"/>
              <a:ext cx="144179" cy="153597"/>
            </a:xfrm>
            <a:prstGeom prst="sun">
              <a:avLst/>
            </a:prstGeom>
            <a:solidFill>
              <a:srgbClr val="8527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0" name="Sun 111"/>
            <p:cNvSpPr/>
            <p:nvPr/>
          </p:nvSpPr>
          <p:spPr>
            <a:xfrm>
              <a:off x="3207108" y="1279645"/>
              <a:ext cx="144179" cy="153597"/>
            </a:xfrm>
            <a:prstGeom prst="sun">
              <a:avLst/>
            </a:prstGeom>
            <a:solidFill>
              <a:srgbClr val="99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1" name="Sun 112"/>
            <p:cNvSpPr/>
            <p:nvPr/>
          </p:nvSpPr>
          <p:spPr>
            <a:xfrm>
              <a:off x="3351287" y="1279644"/>
              <a:ext cx="144179" cy="153597"/>
            </a:xfrm>
            <a:prstGeom prst="su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2" name="Sun 113"/>
            <p:cNvSpPr/>
            <p:nvPr/>
          </p:nvSpPr>
          <p:spPr>
            <a:xfrm>
              <a:off x="3495466" y="1279645"/>
              <a:ext cx="144179" cy="153597"/>
            </a:xfrm>
            <a:prstGeom prst="su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3" name="Sun 114"/>
            <p:cNvSpPr/>
            <p:nvPr/>
          </p:nvSpPr>
          <p:spPr>
            <a:xfrm>
              <a:off x="3639645" y="1279644"/>
              <a:ext cx="144179" cy="153597"/>
            </a:xfrm>
            <a:prstGeom prst="sun">
              <a:avLst/>
            </a:prstGeom>
            <a:solidFill>
              <a:srgbClr val="33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4" name="Sun 115"/>
            <p:cNvSpPr/>
            <p:nvPr/>
          </p:nvSpPr>
          <p:spPr>
            <a:xfrm>
              <a:off x="3783824" y="1279645"/>
              <a:ext cx="144179" cy="153597"/>
            </a:xfrm>
            <a:prstGeom prst="sun">
              <a:avLst/>
            </a:prstGeom>
            <a:solidFill>
              <a:srgbClr val="FF37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5" name="Sun 116"/>
            <p:cNvSpPr/>
            <p:nvPr/>
          </p:nvSpPr>
          <p:spPr>
            <a:xfrm>
              <a:off x="3928003" y="1279647"/>
              <a:ext cx="144179" cy="153597"/>
            </a:xfrm>
            <a:prstGeom prst="sun">
              <a:avLst/>
            </a:prstGeom>
            <a:solidFill>
              <a:srgbClr val="328E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6" name="Sun 117"/>
            <p:cNvSpPr/>
            <p:nvPr/>
          </p:nvSpPr>
          <p:spPr>
            <a:xfrm>
              <a:off x="4067944" y="1279645"/>
              <a:ext cx="144179" cy="153597"/>
            </a:xfrm>
            <a:prstGeom prst="sun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" name="Sun 119"/>
            <p:cNvSpPr/>
            <p:nvPr/>
          </p:nvSpPr>
          <p:spPr>
            <a:xfrm>
              <a:off x="4211797" y="1279647"/>
              <a:ext cx="144179" cy="153597"/>
            </a:xfrm>
            <a:prstGeom prst="su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" name="Sun 65"/>
            <p:cNvSpPr/>
            <p:nvPr/>
          </p:nvSpPr>
          <p:spPr>
            <a:xfrm>
              <a:off x="5761760" y="1279645"/>
              <a:ext cx="144179" cy="153597"/>
            </a:xfrm>
            <a:prstGeom prst="sun">
              <a:avLst/>
            </a:prstGeom>
            <a:solidFill>
              <a:srgbClr val="ED49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" name="Sun 66"/>
            <p:cNvSpPr/>
            <p:nvPr/>
          </p:nvSpPr>
          <p:spPr>
            <a:xfrm>
              <a:off x="4319970" y="1279647"/>
              <a:ext cx="144179" cy="153597"/>
            </a:xfrm>
            <a:prstGeom prst="su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" name="Sun 91"/>
            <p:cNvSpPr/>
            <p:nvPr/>
          </p:nvSpPr>
          <p:spPr>
            <a:xfrm>
              <a:off x="4464149" y="1279646"/>
              <a:ext cx="144179" cy="153597"/>
            </a:xfrm>
            <a:prstGeom prst="sun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Sun 92"/>
            <p:cNvSpPr/>
            <p:nvPr/>
          </p:nvSpPr>
          <p:spPr>
            <a:xfrm>
              <a:off x="4608328" y="1279647"/>
              <a:ext cx="144179" cy="153597"/>
            </a:xfrm>
            <a:prstGeom prst="sun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" name="Sun 93"/>
            <p:cNvSpPr/>
            <p:nvPr/>
          </p:nvSpPr>
          <p:spPr>
            <a:xfrm>
              <a:off x="4752507" y="1279646"/>
              <a:ext cx="144179" cy="153597"/>
            </a:xfrm>
            <a:prstGeom prst="sun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" name="Sun 94"/>
            <p:cNvSpPr/>
            <p:nvPr/>
          </p:nvSpPr>
          <p:spPr>
            <a:xfrm>
              <a:off x="4896686" y="1279647"/>
              <a:ext cx="144179" cy="153597"/>
            </a:xfrm>
            <a:prstGeom prst="sun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" name="Sun 95"/>
            <p:cNvSpPr/>
            <p:nvPr/>
          </p:nvSpPr>
          <p:spPr>
            <a:xfrm>
              <a:off x="5040865" y="1279646"/>
              <a:ext cx="144179" cy="153597"/>
            </a:xfrm>
            <a:prstGeom prst="sun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5" name="Sun 96"/>
            <p:cNvSpPr/>
            <p:nvPr/>
          </p:nvSpPr>
          <p:spPr>
            <a:xfrm>
              <a:off x="5185044" y="1279647"/>
              <a:ext cx="144179" cy="153597"/>
            </a:xfrm>
            <a:prstGeom prst="sun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6" name="Sun 97"/>
            <p:cNvSpPr/>
            <p:nvPr/>
          </p:nvSpPr>
          <p:spPr>
            <a:xfrm>
              <a:off x="5329223" y="1279646"/>
              <a:ext cx="144179" cy="153597"/>
            </a:xfrm>
            <a:prstGeom prst="su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7" name="Sun 98"/>
            <p:cNvSpPr/>
            <p:nvPr/>
          </p:nvSpPr>
          <p:spPr>
            <a:xfrm>
              <a:off x="5473402" y="1279645"/>
              <a:ext cx="144179" cy="153597"/>
            </a:xfrm>
            <a:prstGeom prst="sun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8" name="Sun 99"/>
            <p:cNvSpPr/>
            <p:nvPr/>
          </p:nvSpPr>
          <p:spPr>
            <a:xfrm>
              <a:off x="5617581" y="1279644"/>
              <a:ext cx="144179" cy="153597"/>
            </a:xfrm>
            <a:prstGeom prst="sun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Sun 100"/>
            <p:cNvSpPr/>
            <p:nvPr/>
          </p:nvSpPr>
          <p:spPr>
            <a:xfrm>
              <a:off x="5905939" y="1279644"/>
              <a:ext cx="144179" cy="153597"/>
            </a:xfrm>
            <a:prstGeom prst="sun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0" name="Sun 101"/>
            <p:cNvSpPr/>
            <p:nvPr/>
          </p:nvSpPr>
          <p:spPr>
            <a:xfrm>
              <a:off x="6047510" y="1268761"/>
              <a:ext cx="144179" cy="153597"/>
            </a:xfrm>
            <a:prstGeom prst="sun">
              <a:avLst/>
            </a:prstGeom>
            <a:solidFill>
              <a:srgbClr val="66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1" name="Sun 102"/>
            <p:cNvSpPr/>
            <p:nvPr/>
          </p:nvSpPr>
          <p:spPr>
            <a:xfrm>
              <a:off x="6191689" y="1268760"/>
              <a:ext cx="144179" cy="153597"/>
            </a:xfrm>
            <a:prstGeom prst="su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2" name="Sun 103"/>
            <p:cNvSpPr/>
            <p:nvPr/>
          </p:nvSpPr>
          <p:spPr>
            <a:xfrm>
              <a:off x="6335868" y="1268761"/>
              <a:ext cx="144179" cy="153597"/>
            </a:xfrm>
            <a:prstGeom prst="su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3" name="Sun 104"/>
            <p:cNvSpPr/>
            <p:nvPr/>
          </p:nvSpPr>
          <p:spPr>
            <a:xfrm>
              <a:off x="6480047" y="1268760"/>
              <a:ext cx="144179" cy="153597"/>
            </a:xfrm>
            <a:prstGeom prst="sun">
              <a:avLst/>
            </a:prstGeom>
            <a:solidFill>
              <a:srgbClr val="A87C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4" name="Sun 107"/>
            <p:cNvSpPr/>
            <p:nvPr/>
          </p:nvSpPr>
          <p:spPr>
            <a:xfrm>
              <a:off x="6624226" y="1268761"/>
              <a:ext cx="144179" cy="153597"/>
            </a:xfrm>
            <a:prstGeom prst="sun">
              <a:avLst/>
            </a:prstGeom>
            <a:solidFill>
              <a:srgbClr val="7AA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5" name="Sun 108"/>
            <p:cNvSpPr/>
            <p:nvPr/>
          </p:nvSpPr>
          <p:spPr>
            <a:xfrm>
              <a:off x="6768405" y="1268760"/>
              <a:ext cx="144179" cy="153597"/>
            </a:xfrm>
            <a:prstGeom prst="sun">
              <a:avLst/>
            </a:prstGeom>
            <a:solidFill>
              <a:srgbClr val="BE9B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6" name="Sun 109"/>
            <p:cNvSpPr/>
            <p:nvPr/>
          </p:nvSpPr>
          <p:spPr>
            <a:xfrm>
              <a:off x="6912584" y="1268761"/>
              <a:ext cx="144179" cy="153597"/>
            </a:xfrm>
            <a:prstGeom prst="sun">
              <a:avLst/>
            </a:prstGeom>
            <a:solidFill>
              <a:srgbClr val="23BF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7" name="Sun 110"/>
            <p:cNvSpPr/>
            <p:nvPr/>
          </p:nvSpPr>
          <p:spPr>
            <a:xfrm>
              <a:off x="7056763" y="1268760"/>
              <a:ext cx="144179" cy="153597"/>
            </a:xfrm>
            <a:prstGeom prst="sun">
              <a:avLst/>
            </a:prstGeom>
            <a:solidFill>
              <a:srgbClr val="8527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8" name="Sun 111"/>
            <p:cNvSpPr/>
            <p:nvPr/>
          </p:nvSpPr>
          <p:spPr>
            <a:xfrm>
              <a:off x="7200942" y="1268761"/>
              <a:ext cx="144179" cy="153597"/>
            </a:xfrm>
            <a:prstGeom prst="sun">
              <a:avLst/>
            </a:prstGeom>
            <a:solidFill>
              <a:srgbClr val="99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Sun 112"/>
            <p:cNvSpPr/>
            <p:nvPr/>
          </p:nvSpPr>
          <p:spPr>
            <a:xfrm>
              <a:off x="7345121" y="1268760"/>
              <a:ext cx="144179" cy="153597"/>
            </a:xfrm>
            <a:prstGeom prst="su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Sun 113"/>
            <p:cNvSpPr/>
            <p:nvPr/>
          </p:nvSpPr>
          <p:spPr>
            <a:xfrm>
              <a:off x="7489300" y="1268761"/>
              <a:ext cx="144179" cy="153597"/>
            </a:xfrm>
            <a:prstGeom prst="su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Sun 114"/>
            <p:cNvSpPr/>
            <p:nvPr/>
          </p:nvSpPr>
          <p:spPr>
            <a:xfrm>
              <a:off x="7633479" y="1268760"/>
              <a:ext cx="144179" cy="153597"/>
            </a:xfrm>
            <a:prstGeom prst="sun">
              <a:avLst/>
            </a:prstGeom>
            <a:solidFill>
              <a:srgbClr val="33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2" name="Sun 115"/>
            <p:cNvSpPr/>
            <p:nvPr/>
          </p:nvSpPr>
          <p:spPr>
            <a:xfrm>
              <a:off x="7777658" y="1268761"/>
              <a:ext cx="144179" cy="153597"/>
            </a:xfrm>
            <a:prstGeom prst="sun">
              <a:avLst/>
            </a:prstGeom>
            <a:solidFill>
              <a:srgbClr val="FF37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Sun 116"/>
            <p:cNvSpPr/>
            <p:nvPr/>
          </p:nvSpPr>
          <p:spPr>
            <a:xfrm>
              <a:off x="7921837" y="1268763"/>
              <a:ext cx="144179" cy="153597"/>
            </a:xfrm>
            <a:prstGeom prst="sun">
              <a:avLst/>
            </a:prstGeom>
            <a:solidFill>
              <a:srgbClr val="328E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4" name="Sun 117"/>
            <p:cNvSpPr/>
            <p:nvPr/>
          </p:nvSpPr>
          <p:spPr>
            <a:xfrm>
              <a:off x="8061778" y="1268761"/>
              <a:ext cx="144179" cy="153597"/>
            </a:xfrm>
            <a:prstGeom prst="sun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5" name="Sun 119"/>
            <p:cNvSpPr/>
            <p:nvPr/>
          </p:nvSpPr>
          <p:spPr>
            <a:xfrm>
              <a:off x="8205631" y="1268763"/>
              <a:ext cx="144179" cy="153597"/>
            </a:xfrm>
            <a:prstGeom prst="su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6" name="Sun 66"/>
            <p:cNvSpPr/>
            <p:nvPr/>
          </p:nvSpPr>
          <p:spPr>
            <a:xfrm>
              <a:off x="8313804" y="1268763"/>
              <a:ext cx="144179" cy="153597"/>
            </a:xfrm>
            <a:prstGeom prst="su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7" name="Sun 91"/>
            <p:cNvSpPr/>
            <p:nvPr/>
          </p:nvSpPr>
          <p:spPr>
            <a:xfrm>
              <a:off x="8459943" y="1259178"/>
              <a:ext cx="144179" cy="153597"/>
            </a:xfrm>
            <a:prstGeom prst="sun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8" name="Sun 92"/>
            <p:cNvSpPr/>
            <p:nvPr/>
          </p:nvSpPr>
          <p:spPr>
            <a:xfrm>
              <a:off x="8604122" y="1259179"/>
              <a:ext cx="144179" cy="153597"/>
            </a:xfrm>
            <a:prstGeom prst="sun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9" name="Sun 93"/>
            <p:cNvSpPr/>
            <p:nvPr/>
          </p:nvSpPr>
          <p:spPr>
            <a:xfrm>
              <a:off x="8748301" y="1259178"/>
              <a:ext cx="144179" cy="153597"/>
            </a:xfrm>
            <a:prstGeom prst="sun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0" name="Shape 105"/>
            <p:cNvSpPr/>
            <p:nvPr/>
          </p:nvSpPr>
          <p:spPr>
            <a:xfrm rot="20968906">
              <a:off x="31927" y="668880"/>
              <a:ext cx="571458" cy="472295"/>
            </a:xfrm>
            <a:prstGeom prst="swooshArrow">
              <a:avLst>
                <a:gd name="adj1" fmla="val 16310"/>
                <a:gd name="adj2" fmla="val 31370"/>
              </a:avLst>
            </a:prstGeom>
            <a:solidFill>
              <a:srgbClr val="FF0000"/>
            </a:solidFill>
            <a:ln w="285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pic>
        <p:nvPicPr>
          <p:cNvPr id="3" name="รูปภาพ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393" y="1482510"/>
            <a:ext cx="2888455" cy="25519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390" y="3787172"/>
            <a:ext cx="3026771" cy="27248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9841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:\Users\panudda.ADPP\Desktop\wp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0"/>
            <a:ext cx="25003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 txBox="1">
            <a:spLocks/>
          </p:cNvSpPr>
          <p:nvPr/>
        </p:nvSpPr>
        <p:spPr>
          <a:xfrm>
            <a:off x="8604448" y="64533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33</a:t>
            </a:fld>
            <a:endParaRPr lang="th-TH" sz="16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9" name="กลุ่ม 8"/>
          <p:cNvGrpSpPr/>
          <p:nvPr/>
        </p:nvGrpSpPr>
        <p:grpSpPr>
          <a:xfrm>
            <a:off x="2672187" y="1970895"/>
            <a:ext cx="4642640" cy="1625128"/>
            <a:chOff x="1045712" y="812677"/>
            <a:chExt cx="7709255" cy="1625128"/>
          </a:xfrm>
          <a:solidFill>
            <a:srgbClr val="7030A0"/>
          </a:solidFill>
        </p:grpSpPr>
        <p:sp>
          <p:nvSpPr>
            <p:cNvPr id="15" name="สี่เหลี่ยมผืนผ้า 14"/>
            <p:cNvSpPr/>
            <p:nvPr/>
          </p:nvSpPr>
          <p:spPr>
            <a:xfrm>
              <a:off x="1045712" y="812677"/>
              <a:ext cx="7709255" cy="1625128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สี่เหลี่ยมผืนผ้า 15"/>
            <p:cNvSpPr/>
            <p:nvPr/>
          </p:nvSpPr>
          <p:spPr>
            <a:xfrm>
              <a:off x="1045712" y="812677"/>
              <a:ext cx="7709255" cy="162512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9946" tIns="71120" rIns="71120" bIns="71120" numCol="1" spcCol="1270" anchor="ctr" anchorCtr="0">
              <a:noAutofit/>
            </a:bodyPr>
            <a:lstStyle/>
            <a:p>
              <a:pPr lvl="0" algn="l" defTabSz="1244600">
                <a:spcBef>
                  <a:spcPct val="0"/>
                </a:spcBef>
              </a:pPr>
              <a:endParaRPr lang="th-TH" sz="2800" kern="1200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11" name="กลุ่ม 10"/>
          <p:cNvGrpSpPr/>
          <p:nvPr/>
        </p:nvGrpSpPr>
        <p:grpSpPr>
          <a:xfrm>
            <a:off x="4824682" y="4365104"/>
            <a:ext cx="3419726" cy="1625128"/>
            <a:chOff x="1045712" y="3250825"/>
            <a:chExt cx="7709255" cy="1625128"/>
          </a:xfrm>
          <a:solidFill>
            <a:schemeClr val="accent1">
              <a:lumMod val="75000"/>
            </a:schemeClr>
          </a:solidFill>
        </p:grpSpPr>
        <p:sp>
          <p:nvSpPr>
            <p:cNvPr id="13" name="สี่เหลี่ยมผืนผ้า 12"/>
            <p:cNvSpPr/>
            <p:nvPr/>
          </p:nvSpPr>
          <p:spPr>
            <a:xfrm>
              <a:off x="1045712" y="3250825"/>
              <a:ext cx="7709255" cy="1625128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0412348"/>
                <a:satOff val="-59202"/>
                <a:lumOff val="19020"/>
                <a:alphaOff val="0"/>
              </a:schemeClr>
            </a:fillRef>
            <a:effectRef idx="0">
              <a:schemeClr val="accent4">
                <a:hueOff val="10412348"/>
                <a:satOff val="-59202"/>
                <a:lumOff val="1902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สี่เหลี่ยมผืนผ้า 13"/>
            <p:cNvSpPr/>
            <p:nvPr/>
          </p:nvSpPr>
          <p:spPr>
            <a:xfrm>
              <a:off x="1045712" y="3250825"/>
              <a:ext cx="7709255" cy="162512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9946" tIns="71120" rIns="71120" bIns="71120" numCol="1" spcCol="1270" anchor="ctr" anchorCtr="0">
              <a:noAutofit/>
            </a:bodyPr>
            <a:lstStyle/>
            <a:p>
              <a:pPr lvl="0" algn="l" defTabSz="1244600">
                <a:spcBef>
                  <a:spcPct val="0"/>
                </a:spcBef>
              </a:pPr>
              <a:endParaRPr lang="th-TH" sz="2800" kern="1200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17" name="สี่เหลี่ยมผืนผ้า 16"/>
          <p:cNvSpPr/>
          <p:nvPr/>
        </p:nvSpPr>
        <p:spPr>
          <a:xfrm>
            <a:off x="0" y="0"/>
            <a:ext cx="45929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2. การจัดและตกแต่งภายในบ้านแบบประหยัดพลังงาน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18" name="กลุ่ม 17"/>
          <p:cNvGrpSpPr/>
          <p:nvPr/>
        </p:nvGrpSpPr>
        <p:grpSpPr>
          <a:xfrm>
            <a:off x="145812" y="668880"/>
            <a:ext cx="8962692" cy="764364"/>
            <a:chOff x="31927" y="668880"/>
            <a:chExt cx="8962692" cy="764364"/>
          </a:xfrm>
        </p:grpSpPr>
        <p:sp>
          <p:nvSpPr>
            <p:cNvPr id="19" name="TextBox 18"/>
            <p:cNvSpPr txBox="1"/>
            <p:nvPr/>
          </p:nvSpPr>
          <p:spPr>
            <a:xfrm>
              <a:off x="251520" y="704890"/>
              <a:ext cx="874309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b="1" dirty="0" smtClean="0">
                  <a:latin typeface="Angsana New" pitchFamily="18" charset="-34"/>
                  <a:cs typeface="Angsana New" pitchFamily="18" charset="-34"/>
                </a:rPr>
                <a:t>2.2 รูปแบบการจัดและตกแต่งภายในบ้านแบบประหยัดพลังงาน</a:t>
              </a:r>
              <a:endParaRPr lang="th-TH" sz="4000" b="1" dirty="0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20" name="Sun 65"/>
            <p:cNvSpPr/>
            <p:nvPr/>
          </p:nvSpPr>
          <p:spPr>
            <a:xfrm>
              <a:off x="1765318" y="1279645"/>
              <a:ext cx="144179" cy="153597"/>
            </a:xfrm>
            <a:prstGeom prst="sun">
              <a:avLst/>
            </a:prstGeom>
            <a:solidFill>
              <a:srgbClr val="ED49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1" name="Sun 66"/>
            <p:cNvSpPr/>
            <p:nvPr/>
          </p:nvSpPr>
          <p:spPr>
            <a:xfrm>
              <a:off x="323528" y="1279647"/>
              <a:ext cx="144179" cy="153597"/>
            </a:xfrm>
            <a:prstGeom prst="su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2" name="Sun 91"/>
            <p:cNvSpPr/>
            <p:nvPr/>
          </p:nvSpPr>
          <p:spPr>
            <a:xfrm>
              <a:off x="467707" y="1279646"/>
              <a:ext cx="144179" cy="153597"/>
            </a:xfrm>
            <a:prstGeom prst="sun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3" name="Sun 92"/>
            <p:cNvSpPr/>
            <p:nvPr/>
          </p:nvSpPr>
          <p:spPr>
            <a:xfrm>
              <a:off x="611886" y="1279647"/>
              <a:ext cx="144179" cy="153597"/>
            </a:xfrm>
            <a:prstGeom prst="sun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4" name="Sun 93"/>
            <p:cNvSpPr/>
            <p:nvPr/>
          </p:nvSpPr>
          <p:spPr>
            <a:xfrm>
              <a:off x="756065" y="1279646"/>
              <a:ext cx="144179" cy="153597"/>
            </a:xfrm>
            <a:prstGeom prst="sun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5" name="Sun 94"/>
            <p:cNvSpPr/>
            <p:nvPr/>
          </p:nvSpPr>
          <p:spPr>
            <a:xfrm>
              <a:off x="900244" y="1279647"/>
              <a:ext cx="144179" cy="153597"/>
            </a:xfrm>
            <a:prstGeom prst="sun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6" name="Sun 95"/>
            <p:cNvSpPr/>
            <p:nvPr/>
          </p:nvSpPr>
          <p:spPr>
            <a:xfrm>
              <a:off x="1044423" y="1279646"/>
              <a:ext cx="144179" cy="153597"/>
            </a:xfrm>
            <a:prstGeom prst="sun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7" name="Sun 96"/>
            <p:cNvSpPr/>
            <p:nvPr/>
          </p:nvSpPr>
          <p:spPr>
            <a:xfrm>
              <a:off x="1188602" y="1279647"/>
              <a:ext cx="144179" cy="153597"/>
            </a:xfrm>
            <a:prstGeom prst="sun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8" name="Sun 97"/>
            <p:cNvSpPr/>
            <p:nvPr/>
          </p:nvSpPr>
          <p:spPr>
            <a:xfrm>
              <a:off x="1332781" y="1279646"/>
              <a:ext cx="144179" cy="153597"/>
            </a:xfrm>
            <a:prstGeom prst="su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9" name="Sun 98"/>
            <p:cNvSpPr/>
            <p:nvPr/>
          </p:nvSpPr>
          <p:spPr>
            <a:xfrm>
              <a:off x="1476960" y="1279645"/>
              <a:ext cx="144179" cy="153597"/>
            </a:xfrm>
            <a:prstGeom prst="sun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0" name="Sun 99"/>
            <p:cNvSpPr/>
            <p:nvPr/>
          </p:nvSpPr>
          <p:spPr>
            <a:xfrm>
              <a:off x="1621139" y="1279644"/>
              <a:ext cx="144179" cy="153597"/>
            </a:xfrm>
            <a:prstGeom prst="sun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1" name="Sun 100"/>
            <p:cNvSpPr/>
            <p:nvPr/>
          </p:nvSpPr>
          <p:spPr>
            <a:xfrm>
              <a:off x="1909497" y="1279644"/>
              <a:ext cx="144179" cy="153597"/>
            </a:xfrm>
            <a:prstGeom prst="sun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2" name="Sun 101"/>
            <p:cNvSpPr/>
            <p:nvPr/>
          </p:nvSpPr>
          <p:spPr>
            <a:xfrm>
              <a:off x="2053676" y="1279645"/>
              <a:ext cx="144179" cy="153597"/>
            </a:xfrm>
            <a:prstGeom prst="sun">
              <a:avLst/>
            </a:prstGeom>
            <a:solidFill>
              <a:srgbClr val="66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3" name="Sun 102"/>
            <p:cNvSpPr/>
            <p:nvPr/>
          </p:nvSpPr>
          <p:spPr>
            <a:xfrm>
              <a:off x="2197855" y="1279644"/>
              <a:ext cx="144179" cy="153597"/>
            </a:xfrm>
            <a:prstGeom prst="su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4" name="Sun 103"/>
            <p:cNvSpPr/>
            <p:nvPr/>
          </p:nvSpPr>
          <p:spPr>
            <a:xfrm>
              <a:off x="2342034" y="1279645"/>
              <a:ext cx="144179" cy="153597"/>
            </a:xfrm>
            <a:prstGeom prst="su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5" name="Sun 104"/>
            <p:cNvSpPr/>
            <p:nvPr/>
          </p:nvSpPr>
          <p:spPr>
            <a:xfrm>
              <a:off x="2486213" y="1279644"/>
              <a:ext cx="144179" cy="153597"/>
            </a:xfrm>
            <a:prstGeom prst="sun">
              <a:avLst/>
            </a:prstGeom>
            <a:solidFill>
              <a:srgbClr val="A87C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6" name="Sun 107"/>
            <p:cNvSpPr/>
            <p:nvPr/>
          </p:nvSpPr>
          <p:spPr>
            <a:xfrm>
              <a:off x="2630392" y="1279645"/>
              <a:ext cx="144179" cy="153597"/>
            </a:xfrm>
            <a:prstGeom prst="sun">
              <a:avLst/>
            </a:prstGeom>
            <a:solidFill>
              <a:srgbClr val="7AA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7" name="Sun 108"/>
            <p:cNvSpPr/>
            <p:nvPr/>
          </p:nvSpPr>
          <p:spPr>
            <a:xfrm>
              <a:off x="2774571" y="1279644"/>
              <a:ext cx="144179" cy="153597"/>
            </a:xfrm>
            <a:prstGeom prst="sun">
              <a:avLst/>
            </a:prstGeom>
            <a:solidFill>
              <a:srgbClr val="BE9B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8" name="Sun 109"/>
            <p:cNvSpPr/>
            <p:nvPr/>
          </p:nvSpPr>
          <p:spPr>
            <a:xfrm>
              <a:off x="2918750" y="1279645"/>
              <a:ext cx="144179" cy="153597"/>
            </a:xfrm>
            <a:prstGeom prst="sun">
              <a:avLst/>
            </a:prstGeom>
            <a:solidFill>
              <a:srgbClr val="23BF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9" name="Sun 110"/>
            <p:cNvSpPr/>
            <p:nvPr/>
          </p:nvSpPr>
          <p:spPr>
            <a:xfrm>
              <a:off x="3062929" y="1279644"/>
              <a:ext cx="144179" cy="153597"/>
            </a:xfrm>
            <a:prstGeom prst="sun">
              <a:avLst/>
            </a:prstGeom>
            <a:solidFill>
              <a:srgbClr val="8527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0" name="Sun 111"/>
            <p:cNvSpPr/>
            <p:nvPr/>
          </p:nvSpPr>
          <p:spPr>
            <a:xfrm>
              <a:off x="3207108" y="1279645"/>
              <a:ext cx="144179" cy="153597"/>
            </a:xfrm>
            <a:prstGeom prst="sun">
              <a:avLst/>
            </a:prstGeom>
            <a:solidFill>
              <a:srgbClr val="99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1" name="Sun 112"/>
            <p:cNvSpPr/>
            <p:nvPr/>
          </p:nvSpPr>
          <p:spPr>
            <a:xfrm>
              <a:off x="3351287" y="1279644"/>
              <a:ext cx="144179" cy="153597"/>
            </a:xfrm>
            <a:prstGeom prst="su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2" name="Sun 113"/>
            <p:cNvSpPr/>
            <p:nvPr/>
          </p:nvSpPr>
          <p:spPr>
            <a:xfrm>
              <a:off x="3495466" y="1279645"/>
              <a:ext cx="144179" cy="153597"/>
            </a:xfrm>
            <a:prstGeom prst="su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3" name="Sun 114"/>
            <p:cNvSpPr/>
            <p:nvPr/>
          </p:nvSpPr>
          <p:spPr>
            <a:xfrm>
              <a:off x="3639645" y="1279644"/>
              <a:ext cx="144179" cy="153597"/>
            </a:xfrm>
            <a:prstGeom prst="sun">
              <a:avLst/>
            </a:prstGeom>
            <a:solidFill>
              <a:srgbClr val="33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4" name="Sun 115"/>
            <p:cNvSpPr/>
            <p:nvPr/>
          </p:nvSpPr>
          <p:spPr>
            <a:xfrm>
              <a:off x="3783824" y="1279645"/>
              <a:ext cx="144179" cy="153597"/>
            </a:xfrm>
            <a:prstGeom prst="sun">
              <a:avLst/>
            </a:prstGeom>
            <a:solidFill>
              <a:srgbClr val="FF37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5" name="Sun 116"/>
            <p:cNvSpPr/>
            <p:nvPr/>
          </p:nvSpPr>
          <p:spPr>
            <a:xfrm>
              <a:off x="3928003" y="1279647"/>
              <a:ext cx="144179" cy="153597"/>
            </a:xfrm>
            <a:prstGeom prst="sun">
              <a:avLst/>
            </a:prstGeom>
            <a:solidFill>
              <a:srgbClr val="328E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6" name="Sun 117"/>
            <p:cNvSpPr/>
            <p:nvPr/>
          </p:nvSpPr>
          <p:spPr>
            <a:xfrm>
              <a:off x="4067944" y="1279645"/>
              <a:ext cx="144179" cy="153597"/>
            </a:xfrm>
            <a:prstGeom prst="sun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" name="Sun 119"/>
            <p:cNvSpPr/>
            <p:nvPr/>
          </p:nvSpPr>
          <p:spPr>
            <a:xfrm>
              <a:off x="4211797" y="1279647"/>
              <a:ext cx="144179" cy="153597"/>
            </a:xfrm>
            <a:prstGeom prst="su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" name="Sun 65"/>
            <p:cNvSpPr/>
            <p:nvPr/>
          </p:nvSpPr>
          <p:spPr>
            <a:xfrm>
              <a:off x="5761760" y="1279645"/>
              <a:ext cx="144179" cy="153597"/>
            </a:xfrm>
            <a:prstGeom prst="sun">
              <a:avLst/>
            </a:prstGeom>
            <a:solidFill>
              <a:srgbClr val="ED49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" name="Sun 66"/>
            <p:cNvSpPr/>
            <p:nvPr/>
          </p:nvSpPr>
          <p:spPr>
            <a:xfrm>
              <a:off x="4319970" y="1279647"/>
              <a:ext cx="144179" cy="153597"/>
            </a:xfrm>
            <a:prstGeom prst="su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" name="Sun 91"/>
            <p:cNvSpPr/>
            <p:nvPr/>
          </p:nvSpPr>
          <p:spPr>
            <a:xfrm>
              <a:off x="4464149" y="1279646"/>
              <a:ext cx="144179" cy="153597"/>
            </a:xfrm>
            <a:prstGeom prst="sun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Sun 92"/>
            <p:cNvSpPr/>
            <p:nvPr/>
          </p:nvSpPr>
          <p:spPr>
            <a:xfrm>
              <a:off x="4608328" y="1279647"/>
              <a:ext cx="144179" cy="153597"/>
            </a:xfrm>
            <a:prstGeom prst="sun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" name="Sun 93"/>
            <p:cNvSpPr/>
            <p:nvPr/>
          </p:nvSpPr>
          <p:spPr>
            <a:xfrm>
              <a:off x="4752507" y="1279646"/>
              <a:ext cx="144179" cy="153597"/>
            </a:xfrm>
            <a:prstGeom prst="sun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" name="Sun 94"/>
            <p:cNvSpPr/>
            <p:nvPr/>
          </p:nvSpPr>
          <p:spPr>
            <a:xfrm>
              <a:off x="4896686" y="1279647"/>
              <a:ext cx="144179" cy="153597"/>
            </a:xfrm>
            <a:prstGeom prst="sun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" name="Sun 95"/>
            <p:cNvSpPr/>
            <p:nvPr/>
          </p:nvSpPr>
          <p:spPr>
            <a:xfrm>
              <a:off x="5040865" y="1279646"/>
              <a:ext cx="144179" cy="153597"/>
            </a:xfrm>
            <a:prstGeom prst="sun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5" name="Sun 96"/>
            <p:cNvSpPr/>
            <p:nvPr/>
          </p:nvSpPr>
          <p:spPr>
            <a:xfrm>
              <a:off x="5185044" y="1279647"/>
              <a:ext cx="144179" cy="153597"/>
            </a:xfrm>
            <a:prstGeom prst="sun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6" name="Sun 97"/>
            <p:cNvSpPr/>
            <p:nvPr/>
          </p:nvSpPr>
          <p:spPr>
            <a:xfrm>
              <a:off x="5329223" y="1279646"/>
              <a:ext cx="144179" cy="153597"/>
            </a:xfrm>
            <a:prstGeom prst="su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7" name="Sun 98"/>
            <p:cNvSpPr/>
            <p:nvPr/>
          </p:nvSpPr>
          <p:spPr>
            <a:xfrm>
              <a:off x="5473402" y="1279645"/>
              <a:ext cx="144179" cy="153597"/>
            </a:xfrm>
            <a:prstGeom prst="sun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8" name="Sun 99"/>
            <p:cNvSpPr/>
            <p:nvPr/>
          </p:nvSpPr>
          <p:spPr>
            <a:xfrm>
              <a:off x="5617581" y="1279644"/>
              <a:ext cx="144179" cy="153597"/>
            </a:xfrm>
            <a:prstGeom prst="sun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Sun 100"/>
            <p:cNvSpPr/>
            <p:nvPr/>
          </p:nvSpPr>
          <p:spPr>
            <a:xfrm>
              <a:off x="5905939" y="1279644"/>
              <a:ext cx="144179" cy="153597"/>
            </a:xfrm>
            <a:prstGeom prst="sun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0" name="Sun 101"/>
            <p:cNvSpPr/>
            <p:nvPr/>
          </p:nvSpPr>
          <p:spPr>
            <a:xfrm>
              <a:off x="6047510" y="1268761"/>
              <a:ext cx="144179" cy="153597"/>
            </a:xfrm>
            <a:prstGeom prst="sun">
              <a:avLst/>
            </a:prstGeom>
            <a:solidFill>
              <a:srgbClr val="66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1" name="Sun 102"/>
            <p:cNvSpPr/>
            <p:nvPr/>
          </p:nvSpPr>
          <p:spPr>
            <a:xfrm>
              <a:off x="6191689" y="1268760"/>
              <a:ext cx="144179" cy="153597"/>
            </a:xfrm>
            <a:prstGeom prst="su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2" name="Sun 103"/>
            <p:cNvSpPr/>
            <p:nvPr/>
          </p:nvSpPr>
          <p:spPr>
            <a:xfrm>
              <a:off x="6335868" y="1268761"/>
              <a:ext cx="144179" cy="153597"/>
            </a:xfrm>
            <a:prstGeom prst="su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3" name="Sun 104"/>
            <p:cNvSpPr/>
            <p:nvPr/>
          </p:nvSpPr>
          <p:spPr>
            <a:xfrm>
              <a:off x="6480047" y="1268760"/>
              <a:ext cx="144179" cy="153597"/>
            </a:xfrm>
            <a:prstGeom prst="sun">
              <a:avLst/>
            </a:prstGeom>
            <a:solidFill>
              <a:srgbClr val="A87C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4" name="Sun 107"/>
            <p:cNvSpPr/>
            <p:nvPr/>
          </p:nvSpPr>
          <p:spPr>
            <a:xfrm>
              <a:off x="6624226" y="1268761"/>
              <a:ext cx="144179" cy="153597"/>
            </a:xfrm>
            <a:prstGeom prst="sun">
              <a:avLst/>
            </a:prstGeom>
            <a:solidFill>
              <a:srgbClr val="7AA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5" name="Sun 108"/>
            <p:cNvSpPr/>
            <p:nvPr/>
          </p:nvSpPr>
          <p:spPr>
            <a:xfrm>
              <a:off x="6768405" y="1268760"/>
              <a:ext cx="144179" cy="153597"/>
            </a:xfrm>
            <a:prstGeom prst="sun">
              <a:avLst/>
            </a:prstGeom>
            <a:solidFill>
              <a:srgbClr val="BE9B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6" name="Sun 109"/>
            <p:cNvSpPr/>
            <p:nvPr/>
          </p:nvSpPr>
          <p:spPr>
            <a:xfrm>
              <a:off x="6912584" y="1268761"/>
              <a:ext cx="144179" cy="153597"/>
            </a:xfrm>
            <a:prstGeom prst="sun">
              <a:avLst/>
            </a:prstGeom>
            <a:solidFill>
              <a:srgbClr val="23BF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7" name="Sun 110"/>
            <p:cNvSpPr/>
            <p:nvPr/>
          </p:nvSpPr>
          <p:spPr>
            <a:xfrm>
              <a:off x="7056763" y="1268760"/>
              <a:ext cx="144179" cy="153597"/>
            </a:xfrm>
            <a:prstGeom prst="sun">
              <a:avLst/>
            </a:prstGeom>
            <a:solidFill>
              <a:srgbClr val="8527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8" name="Sun 111"/>
            <p:cNvSpPr/>
            <p:nvPr/>
          </p:nvSpPr>
          <p:spPr>
            <a:xfrm>
              <a:off x="7200942" y="1268761"/>
              <a:ext cx="144179" cy="153597"/>
            </a:xfrm>
            <a:prstGeom prst="sun">
              <a:avLst/>
            </a:prstGeom>
            <a:solidFill>
              <a:srgbClr val="99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Sun 112"/>
            <p:cNvSpPr/>
            <p:nvPr/>
          </p:nvSpPr>
          <p:spPr>
            <a:xfrm>
              <a:off x="7345121" y="1268760"/>
              <a:ext cx="144179" cy="153597"/>
            </a:xfrm>
            <a:prstGeom prst="su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Sun 113"/>
            <p:cNvSpPr/>
            <p:nvPr/>
          </p:nvSpPr>
          <p:spPr>
            <a:xfrm>
              <a:off x="7489300" y="1268761"/>
              <a:ext cx="144179" cy="153597"/>
            </a:xfrm>
            <a:prstGeom prst="su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Sun 114"/>
            <p:cNvSpPr/>
            <p:nvPr/>
          </p:nvSpPr>
          <p:spPr>
            <a:xfrm>
              <a:off x="7633479" y="1268760"/>
              <a:ext cx="144179" cy="153597"/>
            </a:xfrm>
            <a:prstGeom prst="sun">
              <a:avLst/>
            </a:prstGeom>
            <a:solidFill>
              <a:srgbClr val="33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2" name="Sun 115"/>
            <p:cNvSpPr/>
            <p:nvPr/>
          </p:nvSpPr>
          <p:spPr>
            <a:xfrm>
              <a:off x="7777658" y="1268761"/>
              <a:ext cx="144179" cy="153597"/>
            </a:xfrm>
            <a:prstGeom prst="sun">
              <a:avLst/>
            </a:prstGeom>
            <a:solidFill>
              <a:srgbClr val="FF37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Sun 116"/>
            <p:cNvSpPr/>
            <p:nvPr/>
          </p:nvSpPr>
          <p:spPr>
            <a:xfrm>
              <a:off x="7921837" y="1268763"/>
              <a:ext cx="144179" cy="153597"/>
            </a:xfrm>
            <a:prstGeom prst="sun">
              <a:avLst/>
            </a:prstGeom>
            <a:solidFill>
              <a:srgbClr val="328E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4" name="Sun 117"/>
            <p:cNvSpPr/>
            <p:nvPr/>
          </p:nvSpPr>
          <p:spPr>
            <a:xfrm>
              <a:off x="8061778" y="1268761"/>
              <a:ext cx="144179" cy="153597"/>
            </a:xfrm>
            <a:prstGeom prst="sun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5" name="Sun 119"/>
            <p:cNvSpPr/>
            <p:nvPr/>
          </p:nvSpPr>
          <p:spPr>
            <a:xfrm>
              <a:off x="8205631" y="1268763"/>
              <a:ext cx="144179" cy="153597"/>
            </a:xfrm>
            <a:prstGeom prst="su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6" name="Sun 66"/>
            <p:cNvSpPr/>
            <p:nvPr/>
          </p:nvSpPr>
          <p:spPr>
            <a:xfrm>
              <a:off x="8313804" y="1268763"/>
              <a:ext cx="144179" cy="153597"/>
            </a:xfrm>
            <a:prstGeom prst="su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7" name="Sun 91"/>
            <p:cNvSpPr/>
            <p:nvPr/>
          </p:nvSpPr>
          <p:spPr>
            <a:xfrm>
              <a:off x="8459943" y="1259178"/>
              <a:ext cx="144179" cy="153597"/>
            </a:xfrm>
            <a:prstGeom prst="sun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8" name="Sun 92"/>
            <p:cNvSpPr/>
            <p:nvPr/>
          </p:nvSpPr>
          <p:spPr>
            <a:xfrm>
              <a:off x="8604122" y="1259179"/>
              <a:ext cx="144179" cy="153597"/>
            </a:xfrm>
            <a:prstGeom prst="sun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9" name="Sun 93"/>
            <p:cNvSpPr/>
            <p:nvPr/>
          </p:nvSpPr>
          <p:spPr>
            <a:xfrm>
              <a:off x="8748301" y="1259178"/>
              <a:ext cx="144179" cy="153597"/>
            </a:xfrm>
            <a:prstGeom prst="sun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0" name="Shape 105"/>
            <p:cNvSpPr/>
            <p:nvPr/>
          </p:nvSpPr>
          <p:spPr>
            <a:xfrm rot="20968906">
              <a:off x="31927" y="668880"/>
              <a:ext cx="571458" cy="472295"/>
            </a:xfrm>
            <a:prstGeom prst="swooshArrow">
              <a:avLst>
                <a:gd name="adj1" fmla="val 16310"/>
                <a:gd name="adj2" fmla="val 31370"/>
              </a:avLst>
            </a:prstGeom>
            <a:solidFill>
              <a:srgbClr val="FF0000"/>
            </a:solidFill>
            <a:ln w="285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458" y="1422360"/>
            <a:ext cx="1660004" cy="2523837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3022371" y="2521849"/>
            <a:ext cx="39258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44600">
              <a:spcBef>
                <a:spcPct val="0"/>
              </a:spcBef>
            </a:pPr>
            <a:r>
              <a:rPr lang="th-TH" dirty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5. การติดตั้งอุปกรณ์หรือเครื่องใช้ไฟฟ้า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5374126" y="4916058"/>
            <a:ext cx="22942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244600">
              <a:spcBef>
                <a:spcPct val="0"/>
              </a:spcBef>
            </a:pPr>
            <a:r>
              <a:rPr lang="th-TH" dirty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6. การทาสีภายในบ้าน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776" y="3770435"/>
            <a:ext cx="1915049" cy="2682902"/>
          </a:xfrm>
          <a:prstGeom prst="rect">
            <a:avLst/>
          </a:prstGeom>
        </p:spPr>
      </p:pic>
      <p:sp>
        <p:nvSpPr>
          <p:cNvPr id="8" name="เครื่องหมายบั้ง 7"/>
          <p:cNvSpPr/>
          <p:nvPr/>
        </p:nvSpPr>
        <p:spPr>
          <a:xfrm flipH="1">
            <a:off x="2343825" y="2357981"/>
            <a:ext cx="576064" cy="850955"/>
          </a:xfrm>
          <a:prstGeom prst="chevron">
            <a:avLst/>
          </a:prstGeom>
          <a:solidFill>
            <a:srgbClr val="C9A4E4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81" name="เครื่องหมายบั้ง 80"/>
          <p:cNvSpPr/>
          <p:nvPr/>
        </p:nvSpPr>
        <p:spPr>
          <a:xfrm flipH="1">
            <a:off x="4505944" y="4752190"/>
            <a:ext cx="576064" cy="850955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8957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 animBg="1"/>
      <p:bldP spid="8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0"/>
          <p:cNvGrpSpPr/>
          <p:nvPr/>
        </p:nvGrpSpPr>
        <p:grpSpPr>
          <a:xfrm>
            <a:off x="360694" y="1796649"/>
            <a:ext cx="1128959" cy="673223"/>
            <a:chOff x="1043608" y="400650"/>
            <a:chExt cx="1128959" cy="673223"/>
          </a:xfrm>
        </p:grpSpPr>
        <p:grpSp>
          <p:nvGrpSpPr>
            <p:cNvPr id="14" name="กลุ่ม 4"/>
            <p:cNvGrpSpPr/>
            <p:nvPr/>
          </p:nvGrpSpPr>
          <p:grpSpPr>
            <a:xfrm>
              <a:off x="1043608" y="421151"/>
              <a:ext cx="661541" cy="652722"/>
              <a:chOff x="3191" y="1370458"/>
              <a:chExt cx="1323082" cy="1323082"/>
            </a:xfrm>
            <a:scene3d>
              <a:camera prst="orthographicFront"/>
              <a:lightRig rig="flat" dir="t"/>
            </a:scene3d>
          </p:grpSpPr>
          <p:sp>
            <p:nvSpPr>
              <p:cNvPr id="20" name="วงรี 5"/>
              <p:cNvSpPr/>
              <p:nvPr/>
            </p:nvSpPr>
            <p:spPr>
              <a:xfrm>
                <a:off x="3191" y="1370458"/>
                <a:ext cx="1323082" cy="1323082"/>
              </a:xfrm>
              <a:prstGeom prst="ellipse">
                <a:avLst/>
              </a:prstGeom>
              <a:solidFill>
                <a:srgbClr val="B888DC"/>
              </a:solidFill>
              <a:ln>
                <a:noFill/>
              </a:ln>
              <a:effectLst>
                <a:outerShdw blurRad="38100" dist="30000" dir="5400000" rotWithShape="0">
                  <a:srgbClr val="000000">
                    <a:alpha val="45000"/>
                  </a:srgbClr>
                </a:outerShdw>
              </a:effectLst>
              <a:sp3d prstMaterial="plastic">
                <a:bevelT w="120900" h="88900"/>
                <a:bevelB w="88900" h="31750" prst="angle"/>
              </a:sp3d>
            </p:spPr>
          </p:sp>
          <p:sp>
            <p:nvSpPr>
              <p:cNvPr id="21" name="วงรี 4"/>
              <p:cNvSpPr/>
              <p:nvPr/>
            </p:nvSpPr>
            <p:spPr>
              <a:xfrm>
                <a:off x="196952" y="1564219"/>
                <a:ext cx="935560" cy="935560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marR="0" lvl="0" indent="0" algn="ctr" defTabSz="120015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7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ngsana New" pitchFamily="18" charset="-34"/>
                  <a:ea typeface="+mn-ea"/>
                  <a:cs typeface="Angsana New" pitchFamily="18" charset="-34"/>
                </a:endParaRPr>
              </a:p>
            </p:txBody>
          </p:sp>
        </p:grpSp>
        <p:grpSp>
          <p:nvGrpSpPr>
            <p:cNvPr id="15" name="กลุ่ม 2"/>
            <p:cNvGrpSpPr/>
            <p:nvPr/>
          </p:nvGrpSpPr>
          <p:grpSpPr>
            <a:xfrm>
              <a:off x="1642841" y="400650"/>
              <a:ext cx="529726" cy="657965"/>
              <a:chOff x="5880428" y="5132017"/>
              <a:chExt cx="529726" cy="657965"/>
            </a:xfrm>
          </p:grpSpPr>
          <p:sp>
            <p:nvSpPr>
              <p:cNvPr id="16" name="ตัวเชื่อมต่อตรง 3"/>
              <p:cNvSpPr/>
              <p:nvPr/>
            </p:nvSpPr>
            <p:spPr>
              <a:xfrm rot="19041445">
                <a:off x="5880428" y="5278414"/>
                <a:ext cx="432217" cy="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432217" y="0"/>
                    </a:lnTo>
                  </a:path>
                </a:pathLst>
              </a:custGeom>
              <a:noFill/>
              <a:ln w="19050" cap="flat" cmpd="sng" algn="ctr">
                <a:solidFill>
                  <a:srgbClr val="A5AB81"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</a:ln>
              <a:effectLst/>
              <a:scene3d>
                <a:camera prst="orthographicFront"/>
                <a:lightRig rig="flat" dir="t"/>
              </a:scene3d>
              <a:sp3d prstMaterial="matte"/>
            </p:spPr>
          </p:sp>
          <p:sp>
            <p:nvSpPr>
              <p:cNvPr id="17" name="ตัวเชื่อมต่อตรง 8"/>
              <p:cNvSpPr/>
              <p:nvPr/>
            </p:nvSpPr>
            <p:spPr>
              <a:xfrm>
                <a:off x="6255505" y="5132017"/>
                <a:ext cx="154649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A5AB81"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</a:ln>
              <a:effectLst/>
              <a:scene3d>
                <a:camera prst="orthographicFront"/>
                <a:lightRig rig="flat" dir="t"/>
              </a:scene3d>
              <a:sp3d prstMaterial="matte"/>
            </p:spPr>
          </p:sp>
          <p:sp>
            <p:nvSpPr>
              <p:cNvPr id="18" name="ตัวเชื่อมต่อตรง 5"/>
              <p:cNvSpPr/>
              <p:nvPr/>
            </p:nvSpPr>
            <p:spPr>
              <a:xfrm rot="2558555">
                <a:off x="5880428" y="5643585"/>
                <a:ext cx="432217" cy="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432217" y="0"/>
                    </a:lnTo>
                  </a:path>
                </a:pathLst>
              </a:custGeom>
              <a:noFill/>
              <a:ln w="19050" cap="flat" cmpd="sng" algn="ctr">
                <a:solidFill>
                  <a:srgbClr val="A5AB81"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</a:ln>
              <a:effectLst/>
              <a:scene3d>
                <a:camera prst="orthographicFront"/>
                <a:lightRig rig="flat" dir="t"/>
              </a:scene3d>
              <a:sp3d prstMaterial="matte"/>
            </p:spPr>
          </p:sp>
          <p:sp>
            <p:nvSpPr>
              <p:cNvPr id="19" name="ตัวเชื่อมต่อตรง 10"/>
              <p:cNvSpPr/>
              <p:nvPr/>
            </p:nvSpPr>
            <p:spPr>
              <a:xfrm>
                <a:off x="6255505" y="5789982"/>
                <a:ext cx="154649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A5AB81"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</a:ln>
              <a:effectLst/>
              <a:scene3d>
                <a:camera prst="orthographicFront"/>
                <a:lightRig rig="flat" dir="t"/>
              </a:scene3d>
              <a:sp3d prstMaterial="matte"/>
            </p:spPr>
          </p:sp>
        </p:grpSp>
      </p:grpSp>
      <p:grpSp>
        <p:nvGrpSpPr>
          <p:cNvPr id="4" name="กลุ่ม 21"/>
          <p:cNvGrpSpPr/>
          <p:nvPr/>
        </p:nvGrpSpPr>
        <p:grpSpPr>
          <a:xfrm>
            <a:off x="7723427" y="1772816"/>
            <a:ext cx="1134211" cy="697056"/>
            <a:chOff x="5004048" y="361559"/>
            <a:chExt cx="1134211" cy="697056"/>
          </a:xfrm>
        </p:grpSpPr>
        <p:grpSp>
          <p:nvGrpSpPr>
            <p:cNvPr id="6" name="กลุ่ม 15"/>
            <p:cNvGrpSpPr/>
            <p:nvPr/>
          </p:nvGrpSpPr>
          <p:grpSpPr>
            <a:xfrm>
              <a:off x="5004048" y="400650"/>
              <a:ext cx="529726" cy="657965"/>
              <a:chOff x="7506762" y="5132017"/>
              <a:chExt cx="529726" cy="657965"/>
            </a:xfrm>
          </p:grpSpPr>
          <p:sp>
            <p:nvSpPr>
              <p:cNvPr id="10" name="ตัวเชื่อมต่อตรง 3"/>
              <p:cNvSpPr/>
              <p:nvPr/>
            </p:nvSpPr>
            <p:spPr>
              <a:xfrm rot="13358555">
                <a:off x="7604271" y="5278414"/>
                <a:ext cx="432217" cy="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432217" y="0"/>
                    </a:lnTo>
                  </a:path>
                </a:pathLst>
              </a:custGeom>
              <a:noFill/>
              <a:ln w="19050" cap="flat" cmpd="sng" algn="ctr">
                <a:solidFill>
                  <a:srgbClr val="A5AB81"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</a:ln>
              <a:effectLst/>
              <a:scene3d>
                <a:camera prst="orthographicFront"/>
                <a:lightRig rig="flat" dir="t"/>
              </a:scene3d>
              <a:sp3d prstMaterial="matte"/>
            </p:spPr>
          </p:sp>
          <p:sp>
            <p:nvSpPr>
              <p:cNvPr id="11" name="ตัวเชื่อมต่อตรง 12"/>
              <p:cNvSpPr/>
              <p:nvPr/>
            </p:nvSpPr>
            <p:spPr>
              <a:xfrm>
                <a:off x="7506762" y="5132017"/>
                <a:ext cx="154649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A5AB81"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</a:ln>
              <a:effectLst/>
              <a:scene3d>
                <a:camera prst="orthographicFront"/>
                <a:lightRig rig="flat" dir="t"/>
              </a:scene3d>
              <a:sp3d prstMaterial="matte"/>
            </p:spPr>
          </p:sp>
          <p:sp>
            <p:nvSpPr>
              <p:cNvPr id="12" name="ตัวเชื่อมต่อตรง 5"/>
              <p:cNvSpPr/>
              <p:nvPr/>
            </p:nvSpPr>
            <p:spPr>
              <a:xfrm rot="8241445">
                <a:off x="7604271" y="5643585"/>
                <a:ext cx="432217" cy="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432217" y="0"/>
                    </a:lnTo>
                  </a:path>
                </a:pathLst>
              </a:custGeom>
              <a:noFill/>
              <a:ln w="19050" cap="flat" cmpd="sng" algn="ctr">
                <a:solidFill>
                  <a:srgbClr val="A5AB81"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</a:ln>
              <a:effectLst/>
              <a:scene3d>
                <a:camera prst="orthographicFront"/>
                <a:lightRig rig="flat" dir="t"/>
              </a:scene3d>
              <a:sp3d prstMaterial="matte"/>
            </p:spPr>
          </p:sp>
          <p:sp>
            <p:nvSpPr>
              <p:cNvPr id="13" name="ตัวเชื่อมต่อตรง 14"/>
              <p:cNvSpPr/>
              <p:nvPr/>
            </p:nvSpPr>
            <p:spPr>
              <a:xfrm>
                <a:off x="7506762" y="5789982"/>
                <a:ext cx="154649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A5AB81"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</a:ln>
              <a:effectLst/>
              <a:scene3d>
                <a:camera prst="orthographicFront"/>
                <a:lightRig rig="flat" dir="t"/>
              </a:scene3d>
              <a:sp3d prstMaterial="matte"/>
            </p:spPr>
          </p:sp>
        </p:grpSp>
        <p:grpSp>
          <p:nvGrpSpPr>
            <p:cNvPr id="7" name="กลุ่ม 16"/>
            <p:cNvGrpSpPr/>
            <p:nvPr/>
          </p:nvGrpSpPr>
          <p:grpSpPr>
            <a:xfrm>
              <a:off x="5476634" y="361559"/>
              <a:ext cx="661625" cy="660868"/>
              <a:chOff x="3497556" y="1383927"/>
              <a:chExt cx="1323082" cy="1323082"/>
            </a:xfrm>
            <a:scene3d>
              <a:camera prst="orthographicFront"/>
              <a:lightRig rig="flat" dir="t"/>
            </a:scene3d>
          </p:grpSpPr>
          <p:sp>
            <p:nvSpPr>
              <p:cNvPr id="8" name="วงรี 17"/>
              <p:cNvSpPr/>
              <p:nvPr/>
            </p:nvSpPr>
            <p:spPr>
              <a:xfrm>
                <a:off x="3497556" y="1383927"/>
                <a:ext cx="1323082" cy="1323082"/>
              </a:xfrm>
              <a:prstGeom prst="ellipse">
                <a:avLst/>
              </a:prstGeom>
              <a:solidFill>
                <a:srgbClr val="A5AB81">
                  <a:hueOff val="-8269636"/>
                  <a:satOff val="13411"/>
                  <a:lumOff val="98"/>
                  <a:alphaOff val="0"/>
                </a:srgbClr>
              </a:solidFill>
              <a:ln>
                <a:noFill/>
              </a:ln>
              <a:effectLst>
                <a:outerShdw blurRad="38100" dist="30000" dir="5400000" rotWithShape="0">
                  <a:srgbClr val="000000">
                    <a:alpha val="45000"/>
                  </a:srgbClr>
                </a:outerShdw>
              </a:effectLst>
              <a:sp3d prstMaterial="plastic">
                <a:bevelT w="120900" h="88900"/>
                <a:bevelB w="88900" h="31750" prst="angle"/>
              </a:sp3d>
            </p:spPr>
          </p:sp>
          <p:sp>
            <p:nvSpPr>
              <p:cNvPr id="9" name="วงรี 4"/>
              <p:cNvSpPr/>
              <p:nvPr/>
            </p:nvSpPr>
            <p:spPr>
              <a:xfrm>
                <a:off x="3691317" y="1577688"/>
                <a:ext cx="935560" cy="935560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marR="0" lvl="0" indent="0" algn="ctr" defTabSz="120015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7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ngsana New" pitchFamily="18" charset="-34"/>
                  <a:ea typeface="+mn-ea"/>
                  <a:cs typeface="Angsana New" pitchFamily="18" charset="-34"/>
                </a:endParaRPr>
              </a:p>
            </p:txBody>
          </p:sp>
        </p:grpSp>
      </p:grpSp>
      <p:sp>
        <p:nvSpPr>
          <p:cNvPr id="5" name="TextBox 4"/>
          <p:cNvSpPr txBox="1"/>
          <p:nvPr/>
        </p:nvSpPr>
        <p:spPr>
          <a:xfrm>
            <a:off x="1259632" y="1778713"/>
            <a:ext cx="6899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บูรณา</a:t>
            </a:r>
            <a:r>
              <a:rPr kumimoji="0" lang="th-TH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การตามหลักแนวคิดของเศรษฐกิจพอเพียง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329512" y="2846639"/>
            <a:ext cx="3914896" cy="3390673"/>
          </a:xfrm>
          <a:prstGeom prst="roundRect">
            <a:avLst/>
          </a:prstGeom>
          <a:solidFill>
            <a:srgbClr val="94D050"/>
          </a:solidFill>
          <a:ln w="1905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rtlCol="0" anchor="ctr"/>
          <a:lstStyle/>
          <a:p>
            <a:pPr algn="thaiDist"/>
            <a:r>
              <a:rPr lang="th-TH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       นักเรียนนำ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วัสดุใน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ท้องถิ่น      มา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จัดและตกแต่ง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บ้าน เพื่อ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ประหยัดค่าใช้จ่ายและใช้ทรัพยากรที่มีอยู่อย่าง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คุ้มค่า โดย</a:t>
            </a:r>
            <a:r>
              <a:rPr lang="th-TH" dirty="0" err="1" smtClean="0">
                <a:latin typeface="Angsana New" pitchFamily="18" charset="-34"/>
                <a:cs typeface="Angsana New" pitchFamily="18" charset="-34"/>
              </a:rPr>
              <a:t>บูรณา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การตามหลักแนวคิดของเศรษฐกิจพอเพียง       ด้าน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ความ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พอประมาณ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7" name="Slide Number Placeholder 3"/>
          <p:cNvSpPr txBox="1">
            <a:spLocks/>
          </p:cNvSpPr>
          <p:nvPr/>
        </p:nvSpPr>
        <p:spPr>
          <a:xfrm>
            <a:off x="8604448" y="6504384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34</a:t>
            </a:fld>
            <a:endParaRPr lang="th-TH" sz="16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8" name="สี่เหลี่ยมผืนผ้า 27"/>
          <p:cNvSpPr/>
          <p:nvPr/>
        </p:nvSpPr>
        <p:spPr>
          <a:xfrm>
            <a:off x="0" y="0"/>
            <a:ext cx="45929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2. การจัดและตกแต่งภายในบ้านแบบประหยัดพลังงาน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26" name="กลุ่ม 25"/>
          <p:cNvGrpSpPr/>
          <p:nvPr/>
        </p:nvGrpSpPr>
        <p:grpSpPr>
          <a:xfrm>
            <a:off x="145812" y="668880"/>
            <a:ext cx="8962692" cy="764364"/>
            <a:chOff x="31927" y="668880"/>
            <a:chExt cx="8962692" cy="764364"/>
          </a:xfrm>
        </p:grpSpPr>
        <p:sp>
          <p:nvSpPr>
            <p:cNvPr id="29" name="TextBox 28"/>
            <p:cNvSpPr txBox="1"/>
            <p:nvPr/>
          </p:nvSpPr>
          <p:spPr>
            <a:xfrm>
              <a:off x="251520" y="704890"/>
              <a:ext cx="874309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b="1" dirty="0" smtClean="0">
                  <a:latin typeface="Angsana New" pitchFamily="18" charset="-34"/>
                  <a:cs typeface="Angsana New" pitchFamily="18" charset="-34"/>
                </a:rPr>
                <a:t>2.2 รูปแบบการจัดและตกแต่งภายในบ้านแบบประหยัดพลังงาน</a:t>
              </a:r>
              <a:endParaRPr lang="th-TH" sz="4000" b="1" dirty="0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30" name="Sun 65"/>
            <p:cNvSpPr/>
            <p:nvPr/>
          </p:nvSpPr>
          <p:spPr>
            <a:xfrm>
              <a:off x="1765318" y="1279645"/>
              <a:ext cx="144179" cy="153597"/>
            </a:xfrm>
            <a:prstGeom prst="sun">
              <a:avLst/>
            </a:prstGeom>
            <a:solidFill>
              <a:srgbClr val="ED49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1" name="Sun 66"/>
            <p:cNvSpPr/>
            <p:nvPr/>
          </p:nvSpPr>
          <p:spPr>
            <a:xfrm>
              <a:off x="323528" y="1279647"/>
              <a:ext cx="144179" cy="153597"/>
            </a:xfrm>
            <a:prstGeom prst="su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2" name="Sun 91"/>
            <p:cNvSpPr/>
            <p:nvPr/>
          </p:nvSpPr>
          <p:spPr>
            <a:xfrm>
              <a:off x="467707" y="1279646"/>
              <a:ext cx="144179" cy="153597"/>
            </a:xfrm>
            <a:prstGeom prst="sun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3" name="Sun 92"/>
            <p:cNvSpPr/>
            <p:nvPr/>
          </p:nvSpPr>
          <p:spPr>
            <a:xfrm>
              <a:off x="611886" y="1279647"/>
              <a:ext cx="144179" cy="153597"/>
            </a:xfrm>
            <a:prstGeom prst="sun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4" name="Sun 93"/>
            <p:cNvSpPr/>
            <p:nvPr/>
          </p:nvSpPr>
          <p:spPr>
            <a:xfrm>
              <a:off x="756065" y="1279646"/>
              <a:ext cx="144179" cy="153597"/>
            </a:xfrm>
            <a:prstGeom prst="sun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5" name="Sun 94"/>
            <p:cNvSpPr/>
            <p:nvPr/>
          </p:nvSpPr>
          <p:spPr>
            <a:xfrm>
              <a:off x="900244" y="1279647"/>
              <a:ext cx="144179" cy="153597"/>
            </a:xfrm>
            <a:prstGeom prst="sun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6" name="Sun 95"/>
            <p:cNvSpPr/>
            <p:nvPr/>
          </p:nvSpPr>
          <p:spPr>
            <a:xfrm>
              <a:off x="1044423" y="1279646"/>
              <a:ext cx="144179" cy="153597"/>
            </a:xfrm>
            <a:prstGeom prst="sun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7" name="Sun 96"/>
            <p:cNvSpPr/>
            <p:nvPr/>
          </p:nvSpPr>
          <p:spPr>
            <a:xfrm>
              <a:off x="1188602" y="1279647"/>
              <a:ext cx="144179" cy="153597"/>
            </a:xfrm>
            <a:prstGeom prst="sun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8" name="Sun 97"/>
            <p:cNvSpPr/>
            <p:nvPr/>
          </p:nvSpPr>
          <p:spPr>
            <a:xfrm>
              <a:off x="1332781" y="1279646"/>
              <a:ext cx="144179" cy="153597"/>
            </a:xfrm>
            <a:prstGeom prst="su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9" name="Sun 98"/>
            <p:cNvSpPr/>
            <p:nvPr/>
          </p:nvSpPr>
          <p:spPr>
            <a:xfrm>
              <a:off x="1476960" y="1279645"/>
              <a:ext cx="144179" cy="153597"/>
            </a:xfrm>
            <a:prstGeom prst="sun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0" name="Sun 99"/>
            <p:cNvSpPr/>
            <p:nvPr/>
          </p:nvSpPr>
          <p:spPr>
            <a:xfrm>
              <a:off x="1621139" y="1279644"/>
              <a:ext cx="144179" cy="153597"/>
            </a:xfrm>
            <a:prstGeom prst="sun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1" name="Sun 100"/>
            <p:cNvSpPr/>
            <p:nvPr/>
          </p:nvSpPr>
          <p:spPr>
            <a:xfrm>
              <a:off x="1909497" y="1279644"/>
              <a:ext cx="144179" cy="153597"/>
            </a:xfrm>
            <a:prstGeom prst="sun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2" name="Sun 101"/>
            <p:cNvSpPr/>
            <p:nvPr/>
          </p:nvSpPr>
          <p:spPr>
            <a:xfrm>
              <a:off x="2053676" y="1279645"/>
              <a:ext cx="144179" cy="153597"/>
            </a:xfrm>
            <a:prstGeom prst="sun">
              <a:avLst/>
            </a:prstGeom>
            <a:solidFill>
              <a:srgbClr val="66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3" name="Sun 102"/>
            <p:cNvSpPr/>
            <p:nvPr/>
          </p:nvSpPr>
          <p:spPr>
            <a:xfrm>
              <a:off x="2197855" y="1279644"/>
              <a:ext cx="144179" cy="153597"/>
            </a:xfrm>
            <a:prstGeom prst="su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4" name="Sun 103"/>
            <p:cNvSpPr/>
            <p:nvPr/>
          </p:nvSpPr>
          <p:spPr>
            <a:xfrm>
              <a:off x="2342034" y="1279645"/>
              <a:ext cx="144179" cy="153597"/>
            </a:xfrm>
            <a:prstGeom prst="su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5" name="Sun 104"/>
            <p:cNvSpPr/>
            <p:nvPr/>
          </p:nvSpPr>
          <p:spPr>
            <a:xfrm>
              <a:off x="2486213" y="1279644"/>
              <a:ext cx="144179" cy="153597"/>
            </a:xfrm>
            <a:prstGeom prst="sun">
              <a:avLst/>
            </a:prstGeom>
            <a:solidFill>
              <a:srgbClr val="A87C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6" name="Sun 107"/>
            <p:cNvSpPr/>
            <p:nvPr/>
          </p:nvSpPr>
          <p:spPr>
            <a:xfrm>
              <a:off x="2630392" y="1279645"/>
              <a:ext cx="144179" cy="153597"/>
            </a:xfrm>
            <a:prstGeom prst="sun">
              <a:avLst/>
            </a:prstGeom>
            <a:solidFill>
              <a:srgbClr val="7AA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" name="Sun 108"/>
            <p:cNvSpPr/>
            <p:nvPr/>
          </p:nvSpPr>
          <p:spPr>
            <a:xfrm>
              <a:off x="2774571" y="1279644"/>
              <a:ext cx="144179" cy="153597"/>
            </a:xfrm>
            <a:prstGeom prst="sun">
              <a:avLst/>
            </a:prstGeom>
            <a:solidFill>
              <a:srgbClr val="BE9B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" name="Sun 109"/>
            <p:cNvSpPr/>
            <p:nvPr/>
          </p:nvSpPr>
          <p:spPr>
            <a:xfrm>
              <a:off x="2918750" y="1279645"/>
              <a:ext cx="144179" cy="153597"/>
            </a:xfrm>
            <a:prstGeom prst="sun">
              <a:avLst/>
            </a:prstGeom>
            <a:solidFill>
              <a:srgbClr val="23BF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" name="Sun 110"/>
            <p:cNvSpPr/>
            <p:nvPr/>
          </p:nvSpPr>
          <p:spPr>
            <a:xfrm>
              <a:off x="3062929" y="1279644"/>
              <a:ext cx="144179" cy="153597"/>
            </a:xfrm>
            <a:prstGeom prst="sun">
              <a:avLst/>
            </a:prstGeom>
            <a:solidFill>
              <a:srgbClr val="8527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" name="Sun 111"/>
            <p:cNvSpPr/>
            <p:nvPr/>
          </p:nvSpPr>
          <p:spPr>
            <a:xfrm>
              <a:off x="3207108" y="1279645"/>
              <a:ext cx="144179" cy="153597"/>
            </a:xfrm>
            <a:prstGeom prst="sun">
              <a:avLst/>
            </a:prstGeom>
            <a:solidFill>
              <a:srgbClr val="99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Sun 112"/>
            <p:cNvSpPr/>
            <p:nvPr/>
          </p:nvSpPr>
          <p:spPr>
            <a:xfrm>
              <a:off x="3351287" y="1279644"/>
              <a:ext cx="144179" cy="153597"/>
            </a:xfrm>
            <a:prstGeom prst="su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" name="Sun 113"/>
            <p:cNvSpPr/>
            <p:nvPr/>
          </p:nvSpPr>
          <p:spPr>
            <a:xfrm>
              <a:off x="3495466" y="1279645"/>
              <a:ext cx="144179" cy="153597"/>
            </a:xfrm>
            <a:prstGeom prst="su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" name="Sun 114"/>
            <p:cNvSpPr/>
            <p:nvPr/>
          </p:nvSpPr>
          <p:spPr>
            <a:xfrm>
              <a:off x="3639645" y="1279644"/>
              <a:ext cx="144179" cy="153597"/>
            </a:xfrm>
            <a:prstGeom prst="sun">
              <a:avLst/>
            </a:prstGeom>
            <a:solidFill>
              <a:srgbClr val="33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" name="Sun 115"/>
            <p:cNvSpPr/>
            <p:nvPr/>
          </p:nvSpPr>
          <p:spPr>
            <a:xfrm>
              <a:off x="3783824" y="1279645"/>
              <a:ext cx="144179" cy="153597"/>
            </a:xfrm>
            <a:prstGeom prst="sun">
              <a:avLst/>
            </a:prstGeom>
            <a:solidFill>
              <a:srgbClr val="FF37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5" name="Sun 116"/>
            <p:cNvSpPr/>
            <p:nvPr/>
          </p:nvSpPr>
          <p:spPr>
            <a:xfrm>
              <a:off x="3928003" y="1279647"/>
              <a:ext cx="144179" cy="153597"/>
            </a:xfrm>
            <a:prstGeom prst="sun">
              <a:avLst/>
            </a:prstGeom>
            <a:solidFill>
              <a:srgbClr val="328E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6" name="Sun 117"/>
            <p:cNvSpPr/>
            <p:nvPr/>
          </p:nvSpPr>
          <p:spPr>
            <a:xfrm>
              <a:off x="4067944" y="1279645"/>
              <a:ext cx="144179" cy="153597"/>
            </a:xfrm>
            <a:prstGeom prst="sun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7" name="Sun 119"/>
            <p:cNvSpPr/>
            <p:nvPr/>
          </p:nvSpPr>
          <p:spPr>
            <a:xfrm>
              <a:off x="4211797" y="1279647"/>
              <a:ext cx="144179" cy="153597"/>
            </a:xfrm>
            <a:prstGeom prst="su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8" name="Sun 65"/>
            <p:cNvSpPr/>
            <p:nvPr/>
          </p:nvSpPr>
          <p:spPr>
            <a:xfrm>
              <a:off x="5761760" y="1279645"/>
              <a:ext cx="144179" cy="153597"/>
            </a:xfrm>
            <a:prstGeom prst="sun">
              <a:avLst/>
            </a:prstGeom>
            <a:solidFill>
              <a:srgbClr val="ED49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Sun 66"/>
            <p:cNvSpPr/>
            <p:nvPr/>
          </p:nvSpPr>
          <p:spPr>
            <a:xfrm>
              <a:off x="4319970" y="1279647"/>
              <a:ext cx="144179" cy="153597"/>
            </a:xfrm>
            <a:prstGeom prst="su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0" name="Sun 91"/>
            <p:cNvSpPr/>
            <p:nvPr/>
          </p:nvSpPr>
          <p:spPr>
            <a:xfrm>
              <a:off x="4464149" y="1279646"/>
              <a:ext cx="144179" cy="153597"/>
            </a:xfrm>
            <a:prstGeom prst="sun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1" name="Sun 92"/>
            <p:cNvSpPr/>
            <p:nvPr/>
          </p:nvSpPr>
          <p:spPr>
            <a:xfrm>
              <a:off x="4608328" y="1279647"/>
              <a:ext cx="144179" cy="153597"/>
            </a:xfrm>
            <a:prstGeom prst="sun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2" name="Sun 93"/>
            <p:cNvSpPr/>
            <p:nvPr/>
          </p:nvSpPr>
          <p:spPr>
            <a:xfrm>
              <a:off x="4752507" y="1279646"/>
              <a:ext cx="144179" cy="153597"/>
            </a:xfrm>
            <a:prstGeom prst="sun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3" name="Sun 94"/>
            <p:cNvSpPr/>
            <p:nvPr/>
          </p:nvSpPr>
          <p:spPr>
            <a:xfrm>
              <a:off x="4896686" y="1279647"/>
              <a:ext cx="144179" cy="153597"/>
            </a:xfrm>
            <a:prstGeom prst="sun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4" name="Sun 95"/>
            <p:cNvSpPr/>
            <p:nvPr/>
          </p:nvSpPr>
          <p:spPr>
            <a:xfrm>
              <a:off x="5040865" y="1279646"/>
              <a:ext cx="144179" cy="153597"/>
            </a:xfrm>
            <a:prstGeom prst="sun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5" name="Sun 96"/>
            <p:cNvSpPr/>
            <p:nvPr/>
          </p:nvSpPr>
          <p:spPr>
            <a:xfrm>
              <a:off x="5185044" y="1279647"/>
              <a:ext cx="144179" cy="153597"/>
            </a:xfrm>
            <a:prstGeom prst="sun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6" name="Sun 97"/>
            <p:cNvSpPr/>
            <p:nvPr/>
          </p:nvSpPr>
          <p:spPr>
            <a:xfrm>
              <a:off x="5329223" y="1279646"/>
              <a:ext cx="144179" cy="153597"/>
            </a:xfrm>
            <a:prstGeom prst="su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7" name="Sun 98"/>
            <p:cNvSpPr/>
            <p:nvPr/>
          </p:nvSpPr>
          <p:spPr>
            <a:xfrm>
              <a:off x="5473402" y="1279645"/>
              <a:ext cx="144179" cy="153597"/>
            </a:xfrm>
            <a:prstGeom prst="sun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8" name="Sun 99"/>
            <p:cNvSpPr/>
            <p:nvPr/>
          </p:nvSpPr>
          <p:spPr>
            <a:xfrm>
              <a:off x="5617581" y="1279644"/>
              <a:ext cx="144179" cy="153597"/>
            </a:xfrm>
            <a:prstGeom prst="sun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Sun 100"/>
            <p:cNvSpPr/>
            <p:nvPr/>
          </p:nvSpPr>
          <p:spPr>
            <a:xfrm>
              <a:off x="5905939" y="1279644"/>
              <a:ext cx="144179" cy="153597"/>
            </a:xfrm>
            <a:prstGeom prst="sun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Sun 101"/>
            <p:cNvSpPr/>
            <p:nvPr/>
          </p:nvSpPr>
          <p:spPr>
            <a:xfrm>
              <a:off x="6047510" y="1268761"/>
              <a:ext cx="144179" cy="153597"/>
            </a:xfrm>
            <a:prstGeom prst="sun">
              <a:avLst/>
            </a:prstGeom>
            <a:solidFill>
              <a:srgbClr val="66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Sun 102"/>
            <p:cNvSpPr/>
            <p:nvPr/>
          </p:nvSpPr>
          <p:spPr>
            <a:xfrm>
              <a:off x="6191689" y="1268760"/>
              <a:ext cx="144179" cy="153597"/>
            </a:xfrm>
            <a:prstGeom prst="su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2" name="Sun 103"/>
            <p:cNvSpPr/>
            <p:nvPr/>
          </p:nvSpPr>
          <p:spPr>
            <a:xfrm>
              <a:off x="6335868" y="1268761"/>
              <a:ext cx="144179" cy="153597"/>
            </a:xfrm>
            <a:prstGeom prst="su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Sun 104"/>
            <p:cNvSpPr/>
            <p:nvPr/>
          </p:nvSpPr>
          <p:spPr>
            <a:xfrm>
              <a:off x="6480047" y="1268760"/>
              <a:ext cx="144179" cy="153597"/>
            </a:xfrm>
            <a:prstGeom prst="sun">
              <a:avLst/>
            </a:prstGeom>
            <a:solidFill>
              <a:srgbClr val="A87C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4" name="Sun 107"/>
            <p:cNvSpPr/>
            <p:nvPr/>
          </p:nvSpPr>
          <p:spPr>
            <a:xfrm>
              <a:off x="6624226" y="1268761"/>
              <a:ext cx="144179" cy="153597"/>
            </a:xfrm>
            <a:prstGeom prst="sun">
              <a:avLst/>
            </a:prstGeom>
            <a:solidFill>
              <a:srgbClr val="7AA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5" name="Sun 108"/>
            <p:cNvSpPr/>
            <p:nvPr/>
          </p:nvSpPr>
          <p:spPr>
            <a:xfrm>
              <a:off x="6768405" y="1268760"/>
              <a:ext cx="144179" cy="153597"/>
            </a:xfrm>
            <a:prstGeom prst="sun">
              <a:avLst/>
            </a:prstGeom>
            <a:solidFill>
              <a:srgbClr val="BE9B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6" name="Sun 109"/>
            <p:cNvSpPr/>
            <p:nvPr/>
          </p:nvSpPr>
          <p:spPr>
            <a:xfrm>
              <a:off x="6912584" y="1268761"/>
              <a:ext cx="144179" cy="153597"/>
            </a:xfrm>
            <a:prstGeom prst="sun">
              <a:avLst/>
            </a:prstGeom>
            <a:solidFill>
              <a:srgbClr val="23BF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7" name="Sun 110"/>
            <p:cNvSpPr/>
            <p:nvPr/>
          </p:nvSpPr>
          <p:spPr>
            <a:xfrm>
              <a:off x="7056763" y="1268760"/>
              <a:ext cx="144179" cy="153597"/>
            </a:xfrm>
            <a:prstGeom prst="sun">
              <a:avLst/>
            </a:prstGeom>
            <a:solidFill>
              <a:srgbClr val="8527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8" name="Sun 111"/>
            <p:cNvSpPr/>
            <p:nvPr/>
          </p:nvSpPr>
          <p:spPr>
            <a:xfrm>
              <a:off x="7200942" y="1268761"/>
              <a:ext cx="144179" cy="153597"/>
            </a:xfrm>
            <a:prstGeom prst="sun">
              <a:avLst/>
            </a:prstGeom>
            <a:solidFill>
              <a:srgbClr val="99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9" name="Sun 112"/>
            <p:cNvSpPr/>
            <p:nvPr/>
          </p:nvSpPr>
          <p:spPr>
            <a:xfrm>
              <a:off x="7345121" y="1268760"/>
              <a:ext cx="144179" cy="153597"/>
            </a:xfrm>
            <a:prstGeom prst="su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0" name="Sun 113"/>
            <p:cNvSpPr/>
            <p:nvPr/>
          </p:nvSpPr>
          <p:spPr>
            <a:xfrm>
              <a:off x="7489300" y="1268761"/>
              <a:ext cx="144179" cy="153597"/>
            </a:xfrm>
            <a:prstGeom prst="su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1" name="Sun 114"/>
            <p:cNvSpPr/>
            <p:nvPr/>
          </p:nvSpPr>
          <p:spPr>
            <a:xfrm>
              <a:off x="7633479" y="1268760"/>
              <a:ext cx="144179" cy="153597"/>
            </a:xfrm>
            <a:prstGeom prst="sun">
              <a:avLst/>
            </a:prstGeom>
            <a:solidFill>
              <a:srgbClr val="33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2" name="Sun 115"/>
            <p:cNvSpPr/>
            <p:nvPr/>
          </p:nvSpPr>
          <p:spPr>
            <a:xfrm>
              <a:off x="7777658" y="1268761"/>
              <a:ext cx="144179" cy="153597"/>
            </a:xfrm>
            <a:prstGeom prst="sun">
              <a:avLst/>
            </a:prstGeom>
            <a:solidFill>
              <a:srgbClr val="FF37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3" name="Sun 116"/>
            <p:cNvSpPr/>
            <p:nvPr/>
          </p:nvSpPr>
          <p:spPr>
            <a:xfrm>
              <a:off x="7921837" y="1268763"/>
              <a:ext cx="144179" cy="153597"/>
            </a:xfrm>
            <a:prstGeom prst="sun">
              <a:avLst/>
            </a:prstGeom>
            <a:solidFill>
              <a:srgbClr val="328E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4" name="Sun 117"/>
            <p:cNvSpPr/>
            <p:nvPr/>
          </p:nvSpPr>
          <p:spPr>
            <a:xfrm>
              <a:off x="8061778" y="1268761"/>
              <a:ext cx="144179" cy="153597"/>
            </a:xfrm>
            <a:prstGeom prst="sun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5" name="Sun 119"/>
            <p:cNvSpPr/>
            <p:nvPr/>
          </p:nvSpPr>
          <p:spPr>
            <a:xfrm>
              <a:off x="8205631" y="1268763"/>
              <a:ext cx="144179" cy="153597"/>
            </a:xfrm>
            <a:prstGeom prst="su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6" name="Sun 66"/>
            <p:cNvSpPr/>
            <p:nvPr/>
          </p:nvSpPr>
          <p:spPr>
            <a:xfrm>
              <a:off x="8313804" y="1268763"/>
              <a:ext cx="144179" cy="153597"/>
            </a:xfrm>
            <a:prstGeom prst="su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7" name="Sun 91"/>
            <p:cNvSpPr/>
            <p:nvPr/>
          </p:nvSpPr>
          <p:spPr>
            <a:xfrm>
              <a:off x="8459943" y="1259178"/>
              <a:ext cx="144179" cy="153597"/>
            </a:xfrm>
            <a:prstGeom prst="sun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8" name="Sun 92"/>
            <p:cNvSpPr/>
            <p:nvPr/>
          </p:nvSpPr>
          <p:spPr>
            <a:xfrm>
              <a:off x="8604122" y="1259179"/>
              <a:ext cx="144179" cy="153597"/>
            </a:xfrm>
            <a:prstGeom prst="sun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9" name="Sun 93"/>
            <p:cNvSpPr/>
            <p:nvPr/>
          </p:nvSpPr>
          <p:spPr>
            <a:xfrm>
              <a:off x="8748301" y="1259178"/>
              <a:ext cx="144179" cy="153597"/>
            </a:xfrm>
            <a:prstGeom prst="sun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0" name="Shape 105"/>
            <p:cNvSpPr/>
            <p:nvPr/>
          </p:nvSpPr>
          <p:spPr>
            <a:xfrm rot="20968906">
              <a:off x="31927" y="668880"/>
              <a:ext cx="571458" cy="472295"/>
            </a:xfrm>
            <a:prstGeom prst="swooshArrow">
              <a:avLst>
                <a:gd name="adj1" fmla="val 16310"/>
                <a:gd name="adj2" fmla="val 31370"/>
              </a:avLst>
            </a:prstGeom>
            <a:solidFill>
              <a:srgbClr val="FF0000"/>
            </a:solidFill>
            <a:ln w="285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pic>
        <p:nvPicPr>
          <p:cNvPr id="2" name="รูปภาพ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64" y="2651575"/>
            <a:ext cx="2915593" cy="36577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980337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 animBg="1"/>
    </p:bldLst>
  </p:timing>
</p:sld>
</file>

<file path=ppt/theme/theme1.xml><?xml version="1.0" encoding="utf-8"?>
<a:theme xmlns:a="http://schemas.openxmlformats.org/drawingml/2006/main" name="ชุดรูปแบบของ Office">
  <a:themeElements>
    <a:clrScheme name="เฉลียง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1463</TotalTime>
  <Words>1367</Words>
  <Application>Microsoft Office PowerPoint</Application>
  <PresentationFormat>นำเสนอทางหน้าจอ (4:3)</PresentationFormat>
  <Paragraphs>135</Paragraphs>
  <Slides>12</Slides>
  <Notes>12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3</vt:i4>
      </vt:variant>
      <vt:variant>
        <vt:lpstr>ชื่อเรื่องภาพนิ่ง</vt:lpstr>
      </vt:variant>
      <vt:variant>
        <vt:i4>12</vt:i4>
      </vt:variant>
    </vt:vector>
  </HeadingPairs>
  <TitlesOfParts>
    <vt:vector size="15" baseType="lpstr">
      <vt:lpstr>ชุดรูปแบบของ Office</vt:lpstr>
      <vt:lpstr>2_ชุดรูปแบบของ Office</vt:lpstr>
      <vt:lpstr>1_ชุดรูปแบบของ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หน่วยการเรียนรู้ที่ 3 ประดิษฐ์ไว้ใช้ประโยชน์</dc:title>
  <dc:creator>Thanamas Rueangtho</dc:creator>
  <cp:lastModifiedBy>Windows User</cp:lastModifiedBy>
  <cp:revision>104</cp:revision>
  <dcterms:created xsi:type="dcterms:W3CDTF">2014-06-05T06:41:34Z</dcterms:created>
  <dcterms:modified xsi:type="dcterms:W3CDTF">2015-11-04T14:58:56Z</dcterms:modified>
</cp:coreProperties>
</file>