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92" r:id="rId2"/>
    <p:sldId id="298" r:id="rId3"/>
    <p:sldId id="299" r:id="rId4"/>
    <p:sldId id="305" r:id="rId5"/>
    <p:sldId id="300" r:id="rId6"/>
    <p:sldId id="301" r:id="rId7"/>
    <p:sldId id="302" r:id="rId8"/>
    <p:sldId id="303" r:id="rId9"/>
    <p:sldId id="307" r:id="rId10"/>
    <p:sldId id="306" r:id="rId11"/>
    <p:sldId id="304" r:id="rId12"/>
  </p:sldIdLst>
  <p:sldSz cx="13322300" cy="74676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H Sarabun New" panose="020B0500040200020003" pitchFamily="34" charset="-34"/>
      <p:regular r:id="rId18"/>
      <p:bold r:id="rId19"/>
      <p:italic r:id="rId20"/>
      <p:boldItalic r:id="rId21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C7"/>
    <a:srgbClr val="FBCDA7"/>
    <a:srgbClr val="C4B7D3"/>
    <a:srgbClr val="DAD2E4"/>
    <a:srgbClr val="C1B3D1"/>
    <a:srgbClr val="DED6E6"/>
    <a:srgbClr val="B2CCEC"/>
    <a:srgbClr val="CFDDED"/>
    <a:srgbClr val="FF7C80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34" y="90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4/&#3627;&#3609;&#3656;&#3623;&#3618;&#3607;&#3637;&#3656;4_&#3585;&#3634;&#3619;&#3651;&#3594;&#3657;&#3648;&#3607;&#3588;&#3650;&#3609;&#3650;&#3621;&#3618;&#3637;&#3626;&#3634;&#3619;&#3626;&#3609;&#3648;&#3607;&#3624;&#3629;&#3618;&#3656;&#3634;&#3591;&#3611;&#3621;&#3629;&#3604;&#3616;&#3633;&#3618;.pptx" TargetMode="External"/><Relationship Id="rId3" Type="http://schemas.openxmlformats.org/officeDocument/2006/relationships/hyperlink" Target="../../Slide%20PowerPoint_&#3626;&#3639;&#3656;&#3629;&#3611;&#3619;&#3632;&#3585;&#3629;&#3610;&#3585;&#3634;&#3619;&#3626;&#3629;&#3609;" TargetMode="External"/><Relationship Id="rId7" Type="http://schemas.openxmlformats.org/officeDocument/2006/relationships/hyperlink" Target="&#3627;&#3609;&#3656;&#3623;&#3618;&#3607;&#3637;&#3656;3_&#3585;&#3634;&#3619;&#3592;&#3633;&#3604;&#3585;&#3634;&#3619;&#3586;&#3657;&#3629;&#3617;&#3641;&#3621;&#3626;&#3634;&#3619;&#3626;&#3609;&#3648;&#3607;&#3624;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&#3627;&#3609;&#3656;&#3623;&#3618;2/&#3627;&#3609;&#3656;&#3623;&#3618;&#3607;&#3637;&#3656;2_&#3585;&#3634;&#3619;&#3629;&#3629;&#3585;&#3649;&#3610;&#3610;&#3649;&#3621;&#3632;&#3585;&#3634;&#3619;&#3648;&#3586;&#3637;&#3618;&#3609;&#3650;&#3611;&#3619;&#3649;&#3585;&#3619;&#3617;&#3648;&#3610;&#3639;&#3657;&#3629;&#3591;&#3605;&#3657;&#3609;.pptx" TargetMode="External"/><Relationship Id="rId5" Type="http://schemas.openxmlformats.org/officeDocument/2006/relationships/hyperlink" Target="../&#3627;&#3609;&#3656;&#3623;&#3618;1/&#3627;&#3609;&#3656;&#3623;&#3618;&#3607;&#3637;&#3656;1_&#3585;&#3634;&#3619;&#3629;&#3629;&#3585;&#3649;&#3610;&#3610;&#3649;&#3621;&#3632;%20&#3585;&#3634;&#3619;&#3648;&#3586;&#3637;&#3618;&#3609;&#3629;&#3633;&#3621;&#3585;&#3629;&#3619;&#3636;&#3607;&#3638;&#3617;.pptx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tongchai.cha\Desktop\วิทยาการคำนวณ-ม.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564" y="1755567"/>
            <a:ext cx="13328862" cy="48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705" y="3802040"/>
            <a:ext cx="1317142" cy="1331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hlinkClick r:id="rId3" action="ppaction://hlinkfile"/>
          </p:cNvPr>
          <p:cNvSpPr txBox="1"/>
          <p:nvPr/>
        </p:nvSpPr>
        <p:spPr>
          <a:xfrm>
            <a:off x="4741629" y="5212439"/>
            <a:ext cx="3797294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Slide </a:t>
            </a:r>
            <a:r>
              <a:rPr lang="en-GB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PowerPoint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สื่อประกอบการสอน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Flowchart: Data 2"/>
          <p:cNvSpPr/>
          <p:nvPr/>
        </p:nvSpPr>
        <p:spPr>
          <a:xfrm>
            <a:off x="-53196" y="127000"/>
            <a:ext cx="10351849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00B0F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-53196" y="-11803"/>
            <a:ext cx="9022402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77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C9F1FF">
              <a:alpha val="4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0658475" y="1034060"/>
            <a:ext cx="2612110" cy="61240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1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44973" y="1415758"/>
            <a:ext cx="4174823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กลุ่มสาระการเรียนรู้วิทยาศาสตร์</a:t>
            </a: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4" name="TextBox 24"/>
          <p:cNvSpPr txBox="1"/>
          <p:nvPr/>
        </p:nvSpPr>
        <p:spPr>
          <a:xfrm>
            <a:off x="3933515" y="6602069"/>
            <a:ext cx="5906534" cy="858622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6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sp>
        <p:nvSpPr>
          <p:cNvPr id="57" name="สี่เหลี่ยมผืนผ้ามุมมน 56">
            <a:hlinkClick r:id="rId5" action="ppaction://hlinkpres?slideindex=1&amp;slidetitle="/>
          </p:cNvPr>
          <p:cNvSpPr/>
          <p:nvPr/>
        </p:nvSpPr>
        <p:spPr>
          <a:xfrm>
            <a:off x="1976948" y="1975057"/>
            <a:ext cx="2312088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1</a:t>
            </a:r>
            <a:endParaRPr lang="en-US" sz="21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8" name="สี่เหลี่ยมผืนผ้ามุมมน 57">
            <a:hlinkClick r:id="rId6" action="ppaction://hlinkpres?slideindex=1&amp;slidetitle="/>
          </p:cNvPr>
          <p:cNvSpPr/>
          <p:nvPr/>
        </p:nvSpPr>
        <p:spPr>
          <a:xfrm>
            <a:off x="4325098" y="1975433"/>
            <a:ext cx="2312088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2</a:t>
            </a:r>
            <a:endParaRPr lang="en-US" sz="21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9" name="สี่เหลี่ยมผืนผ้ามุมมน 58">
            <a:hlinkClick r:id="rId7" action="ppaction://hlinkpres?slideindex=1&amp;slidetitle="/>
          </p:cNvPr>
          <p:cNvSpPr/>
          <p:nvPr/>
        </p:nvSpPr>
        <p:spPr>
          <a:xfrm>
            <a:off x="6675614" y="1976185"/>
            <a:ext cx="2312088" cy="381645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3</a:t>
            </a:r>
            <a:endParaRPr lang="en-US" sz="21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0" name="สี่เหลี่ยมผืนผ้ามุมมน 59">
            <a:hlinkClick r:id="rId8" action="ppaction://hlinkpres?slideindex=1&amp;slidetitle="/>
          </p:cNvPr>
          <p:cNvSpPr/>
          <p:nvPr/>
        </p:nvSpPr>
        <p:spPr>
          <a:xfrm>
            <a:off x="9026130" y="1975809"/>
            <a:ext cx="2312088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หน่วยการ</a:t>
            </a:r>
            <a:r>
              <a:rPr lang="th-TH" sz="2100" b="1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เรียนรู้ที่ </a:t>
            </a:r>
            <a:r>
              <a:rPr lang="th-TH" sz="21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4</a:t>
            </a:r>
            <a:endParaRPr lang="en-US" sz="21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03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มนมุมสี่เหลี่ยมผืนผ้าด้านทแยงมุม 14"/>
          <p:cNvSpPr/>
          <p:nvPr/>
        </p:nvSpPr>
        <p:spPr>
          <a:xfrm>
            <a:off x="-367934" y="-20743"/>
            <a:ext cx="3357179" cy="8232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0" name="Picture 2" descr="K:\TSM 3-A\Logo Aksorn\Aksorn Charoen Tat_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8417" y="127000"/>
            <a:ext cx="1910657" cy="580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140224" y="127000"/>
            <a:ext cx="4174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วิทยาการคำนวณ </a:t>
            </a:r>
            <a:endParaRPr lang="en-US" sz="66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67572" y="2834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Slide PPT6</a:t>
            </a:r>
            <a:r>
              <a:rPr lang="th-TH" sz="1400" b="1" i="1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-NEW</a:t>
            </a:r>
            <a:endParaRPr lang="th-TH" sz="1400" b="1" i="1" dirty="0">
              <a:solidFill>
                <a:schemeClr val="bg1">
                  <a:lumMod val="6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91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 flipH="1">
            <a:off x="162654" y="127591"/>
            <a:ext cx="2675796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13898" y="227664"/>
            <a:ext cx="2573308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ซอฟต์แวร์ 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2255575" y="1308876"/>
            <a:ext cx="9689651" cy="11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2269272" y="1373729"/>
            <a:ext cx="9839945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ชุดคำสั่งหรือโปรแกรมที่ใช้สั่งเครื่องคอมพิวเตอร์ให้ทำงานได้ตรงตามความต้องการและถูกต้อง รวมถึงการควบคุมการทำงานของอุปกรณ์ต่าง 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25617" y="2378257"/>
            <a:ext cx="5202797" cy="55084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ซอฟต์แวร์สามารถแบ่งได้เป็น 2 ประเภท ได้แก่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078429" y="3660092"/>
            <a:ext cx="9497175" cy="1127301"/>
            <a:chOff x="694697" y="3407673"/>
            <a:chExt cx="6799508" cy="1127301"/>
          </a:xfrm>
        </p:grpSpPr>
        <p:sp>
          <p:nvSpPr>
            <p:cNvPr id="36" name="Rounded Rectangle 35"/>
            <p:cNvSpPr/>
            <p:nvPr/>
          </p:nvSpPr>
          <p:spPr>
            <a:xfrm>
              <a:off x="1273475" y="3407673"/>
              <a:ext cx="5975157" cy="97676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697" y="3430131"/>
              <a:ext cx="6799508" cy="110484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ซอฟต์แวร์ที่ถูกสร้างขึ้นเพื่อใช้บริหารจัดการระบบ การจัดสรรทรัพยากร </a:t>
              </a:r>
            </a:p>
            <a:p>
              <a:pPr algn="ctr"/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และดำเนินงานพื้นฐานต่าง ๆ ในระบบ สามารถแบ่งได้ 3 ประเภท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3262" y="2732282"/>
            <a:ext cx="3065268" cy="1843507"/>
            <a:chOff x="2395777" y="2870225"/>
            <a:chExt cx="2040700" cy="1843507"/>
          </a:xfrm>
        </p:grpSpPr>
        <p:sp>
          <p:nvSpPr>
            <p:cNvPr id="34" name="Rounded Rectangle 33"/>
            <p:cNvSpPr/>
            <p:nvPr/>
          </p:nvSpPr>
          <p:spPr>
            <a:xfrm>
              <a:off x="2395777" y="2954549"/>
              <a:ext cx="2040700" cy="853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58582" y="2870225"/>
              <a:ext cx="1715090" cy="184350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ซอฟต์แวร์ระบบ (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system software)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4460" y="5113237"/>
            <a:ext cx="3145253" cy="2019429"/>
            <a:chOff x="213898" y="5172992"/>
            <a:chExt cx="2088000" cy="1776725"/>
          </a:xfrm>
        </p:grpSpPr>
        <p:sp>
          <p:nvSpPr>
            <p:cNvPr id="48" name="Rounded Rectangle 47"/>
            <p:cNvSpPr/>
            <p:nvPr/>
          </p:nvSpPr>
          <p:spPr>
            <a:xfrm>
              <a:off x="213898" y="5175904"/>
              <a:ext cx="2088000" cy="1678647"/>
            </a:xfrm>
            <a:prstGeom prst="roundRect">
              <a:avLst>
                <a:gd name="adj" fmla="val 10425"/>
              </a:avLst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Round Same Side Corner Rectangle 48"/>
            <p:cNvSpPr/>
            <p:nvPr/>
          </p:nvSpPr>
          <p:spPr>
            <a:xfrm>
              <a:off x="213898" y="5172992"/>
              <a:ext cx="2088000" cy="727170"/>
            </a:xfrm>
            <a:prstGeom prst="round2SameRect">
              <a:avLst>
                <a:gd name="adj1" fmla="val 23653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4314" y="5199599"/>
              <a:ext cx="2001261" cy="1227954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ระบบปฏิบัติการ 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Operating System : OS)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4314" y="5967984"/>
              <a:ext cx="2001261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เป็นซอฟต์แวร์ที่ใช้ควบคุมอุปกรณ์ภายในคอมพิวเตอร์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38657" y="5122541"/>
            <a:ext cx="5200148" cy="2357863"/>
            <a:chOff x="1893163" y="5172992"/>
            <a:chExt cx="3058136" cy="2026762"/>
          </a:xfrm>
        </p:grpSpPr>
        <p:sp>
          <p:nvSpPr>
            <p:cNvPr id="50" name="Rounded Rectangle 49"/>
            <p:cNvSpPr/>
            <p:nvPr/>
          </p:nvSpPr>
          <p:spPr>
            <a:xfrm>
              <a:off x="2378232" y="5173619"/>
              <a:ext cx="2088000" cy="1678647"/>
            </a:xfrm>
            <a:prstGeom prst="roundRect">
              <a:avLst>
                <a:gd name="adj" fmla="val 10425"/>
              </a:avLst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Round Same Side Corner Rectangle 50"/>
            <p:cNvSpPr/>
            <p:nvPr/>
          </p:nvSpPr>
          <p:spPr>
            <a:xfrm>
              <a:off x="2378232" y="5172992"/>
              <a:ext cx="2088000" cy="727170"/>
            </a:xfrm>
            <a:prstGeom prst="round2SameRect">
              <a:avLst>
                <a:gd name="adj1" fmla="val 23653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47154" y="5172992"/>
              <a:ext cx="2321731" cy="73805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โปรแกรมอรรถประโยชน์ 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utilities program)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93163" y="5811383"/>
              <a:ext cx="3058136" cy="138837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เป็นโปรแกรมประเภทหนึ่ง</a:t>
              </a:r>
            </a:p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ที่อำนวยความสะดวกให้ผู้ใช้</a:t>
              </a:r>
            </a:p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เครื่องคอมพิวเตอร์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597752" y="5164390"/>
            <a:ext cx="3290447" cy="2277097"/>
            <a:chOff x="4535943" y="5163658"/>
            <a:chExt cx="2088000" cy="2002559"/>
          </a:xfrm>
        </p:grpSpPr>
        <p:sp>
          <p:nvSpPr>
            <p:cNvPr id="46" name="Rounded Rectangle 45"/>
            <p:cNvSpPr/>
            <p:nvPr/>
          </p:nvSpPr>
          <p:spPr>
            <a:xfrm>
              <a:off x="4535943" y="5170081"/>
              <a:ext cx="2088000" cy="1678647"/>
            </a:xfrm>
            <a:prstGeom prst="roundRect">
              <a:avLst>
                <a:gd name="adj" fmla="val 10425"/>
              </a:avLst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4535943" y="5163658"/>
              <a:ext cx="2088000" cy="727170"/>
            </a:xfrm>
            <a:prstGeom prst="round2SameRect">
              <a:avLst>
                <a:gd name="adj1" fmla="val 23653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41781" y="5199599"/>
              <a:ext cx="1076325" cy="1966618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ตัวแปลภาษา 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translator)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35943" y="5961227"/>
              <a:ext cx="2088000" cy="86337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เป็นโปรแกรมที่ทำหน้าที่ใน</a:t>
              </a:r>
            </a:p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การแปลภาษาที่ไม่ใช่ภาษาเครื่อง</a:t>
              </a:r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34F3568-C9F3-4087-B89A-4ADFBDCEA45D}"/>
              </a:ext>
            </a:extLst>
          </p:cNvPr>
          <p:cNvCxnSpPr>
            <a:cxnSpLocks/>
          </p:cNvCxnSpPr>
          <p:nvPr/>
        </p:nvCxnSpPr>
        <p:spPr>
          <a:xfrm>
            <a:off x="6446710" y="4636854"/>
            <a:ext cx="0" cy="465139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ACD736-6D27-4A98-B23C-F26B60A7A7C0}"/>
              </a:ext>
            </a:extLst>
          </p:cNvPr>
          <p:cNvCxnSpPr/>
          <p:nvPr/>
        </p:nvCxnSpPr>
        <p:spPr>
          <a:xfrm>
            <a:off x="3068877" y="4798959"/>
            <a:ext cx="7027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DF2FCBE-7BE6-4947-ABFB-7ABF215F6278}"/>
              </a:ext>
            </a:extLst>
          </p:cNvPr>
          <p:cNvCxnSpPr>
            <a:cxnSpLocks/>
          </p:cNvCxnSpPr>
          <p:nvPr/>
        </p:nvCxnSpPr>
        <p:spPr>
          <a:xfrm>
            <a:off x="3068877" y="4798959"/>
            <a:ext cx="0" cy="31427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F4C030E-5E06-435B-8F2C-75E02F700506}"/>
              </a:ext>
            </a:extLst>
          </p:cNvPr>
          <p:cNvCxnSpPr>
            <a:cxnSpLocks/>
          </p:cNvCxnSpPr>
          <p:nvPr/>
        </p:nvCxnSpPr>
        <p:spPr>
          <a:xfrm>
            <a:off x="10095978" y="4798959"/>
            <a:ext cx="0" cy="303034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 flipH="1">
            <a:off x="162654" y="127591"/>
            <a:ext cx="2675796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13898" y="227664"/>
            <a:ext cx="2573308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ซอฟต์แวร์ 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62" name="Group 61"/>
          <p:cNvGrpSpPr/>
          <p:nvPr/>
        </p:nvGrpSpPr>
        <p:grpSpPr>
          <a:xfrm>
            <a:off x="2715785" y="2174627"/>
            <a:ext cx="7890729" cy="1020591"/>
            <a:chOff x="5840247" y="3419476"/>
            <a:chExt cx="6837735" cy="1020591"/>
          </a:xfrm>
        </p:grpSpPr>
        <p:sp>
          <p:nvSpPr>
            <p:cNvPr id="39" name="Rounded Rectangle 38"/>
            <p:cNvSpPr/>
            <p:nvPr/>
          </p:nvSpPr>
          <p:spPr>
            <a:xfrm>
              <a:off x="6227738" y="3419476"/>
              <a:ext cx="5927732" cy="97676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40247" y="3458334"/>
              <a:ext cx="6837735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ซอฟต์แวร์ที่ใช้กับงานด้านต่าง ๆ ตามความต้องการของผู้ใช้ </a:t>
              </a:r>
            </a:p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ที่สามารถนำมาใช้ประโยชน์ได้โดยตรง สามารถแบ่งได้ 2 ประเภท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87113" y="1127575"/>
            <a:ext cx="3986322" cy="1902589"/>
            <a:chOff x="8882457" y="2954549"/>
            <a:chExt cx="2040700" cy="1902589"/>
          </a:xfrm>
        </p:grpSpPr>
        <p:sp>
          <p:nvSpPr>
            <p:cNvPr id="35" name="Rounded Rectangle 34"/>
            <p:cNvSpPr/>
            <p:nvPr/>
          </p:nvSpPr>
          <p:spPr>
            <a:xfrm>
              <a:off x="8882457" y="2954549"/>
              <a:ext cx="2040700" cy="85367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89965" y="3013631"/>
              <a:ext cx="2025685" cy="184350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ซอฟต์แวร์ประยุกต์ (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application software)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95658" y="3969179"/>
            <a:ext cx="4981307" cy="2118311"/>
            <a:chOff x="6649846" y="5167388"/>
            <a:chExt cx="2899268" cy="2118311"/>
          </a:xfrm>
        </p:grpSpPr>
        <p:sp>
          <p:nvSpPr>
            <p:cNvPr id="52" name="Rounded Rectangle 51"/>
            <p:cNvSpPr/>
            <p:nvPr/>
          </p:nvSpPr>
          <p:spPr>
            <a:xfrm>
              <a:off x="6683280" y="5167388"/>
              <a:ext cx="2832402" cy="1977634"/>
            </a:xfrm>
            <a:prstGeom prst="roundRect">
              <a:avLst>
                <a:gd name="adj" fmla="val 10425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49846" y="5873079"/>
              <a:ext cx="2899268" cy="141262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เป็นซอฟต์แวร์ที่พัฒนาขึ้นเพื่อไปประยุกต์</a:t>
              </a:r>
            </a:p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ใช้กับงานทั่วไป เช่น การพิมพ์รายงาน </a:t>
              </a:r>
            </a:p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การสร้างตารางทำงาน การนำเสนอผลงาน</a:t>
              </a:r>
            </a:p>
          </p:txBody>
        </p:sp>
        <p:sp>
          <p:nvSpPr>
            <p:cNvPr id="53" name="Round Same Side Corner Rectangle 52"/>
            <p:cNvSpPr/>
            <p:nvPr/>
          </p:nvSpPr>
          <p:spPr>
            <a:xfrm>
              <a:off x="6683281" y="5175643"/>
              <a:ext cx="2832401" cy="727170"/>
            </a:xfrm>
            <a:prstGeom prst="round2SameRect">
              <a:avLst>
                <a:gd name="adj1" fmla="val 2365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93480" y="5202250"/>
              <a:ext cx="2226720" cy="159728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ซอฟต์แวร์ประยุกต์ทั่วไป 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general purpose software)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44809" y="3968861"/>
            <a:ext cx="5743737" cy="2092290"/>
            <a:chOff x="10148534" y="5175643"/>
            <a:chExt cx="3167288" cy="1800925"/>
          </a:xfrm>
        </p:grpSpPr>
        <p:sp>
          <p:nvSpPr>
            <p:cNvPr id="54" name="Rounded Rectangle 53"/>
            <p:cNvSpPr/>
            <p:nvPr/>
          </p:nvSpPr>
          <p:spPr>
            <a:xfrm>
              <a:off x="10279829" y="5175904"/>
              <a:ext cx="2841718" cy="1678647"/>
            </a:xfrm>
            <a:prstGeom prst="roundRect">
              <a:avLst>
                <a:gd name="adj" fmla="val 10425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Round Same Side Corner Rectangle 54"/>
            <p:cNvSpPr/>
            <p:nvPr/>
          </p:nvSpPr>
          <p:spPr>
            <a:xfrm>
              <a:off x="10279829" y="5175643"/>
              <a:ext cx="2841718" cy="625907"/>
            </a:xfrm>
            <a:prstGeom prst="round2SameRect">
              <a:avLst>
                <a:gd name="adj1" fmla="val 2365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54003" y="5258450"/>
              <a:ext cx="2093370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ซอฟต์แวร์ประยุกต์เฉพาะงาน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148534" y="5748614"/>
              <a:ext cx="3167288" cy="1227954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เป็นโปรแกรมที่ได้รับการออกแบบ</a:t>
              </a:r>
            </a:p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และพัฒนาสำหรับนำไปใช้งานเฉพาะด้าน</a:t>
              </a:r>
            </a:p>
            <a:p>
              <a:pPr algn="ct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ตามความต้องการของผู้ใช้</a:t>
              </a:r>
            </a:p>
          </p:txBody>
        </p:sp>
      </p:grpSp>
      <p:cxnSp>
        <p:nvCxnSpPr>
          <p:cNvPr id="66" name="Straight Connector 65"/>
          <p:cNvCxnSpPr/>
          <p:nvPr/>
        </p:nvCxnSpPr>
        <p:spPr>
          <a:xfrm flipH="1">
            <a:off x="6780274" y="3179849"/>
            <a:ext cx="1" cy="3600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>
            <a:off x="6661150" y="3547339"/>
            <a:ext cx="1595855" cy="419405"/>
          </a:xfrm>
          <a:prstGeom prst="bentConnector2">
            <a:avLst/>
          </a:prstGeom>
          <a:ln w="1905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0800000" flipV="1">
            <a:off x="5111622" y="3550380"/>
            <a:ext cx="1607272" cy="413322"/>
          </a:xfrm>
          <a:prstGeom prst="bentConnector2">
            <a:avLst/>
          </a:prstGeom>
          <a:ln w="1905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radon.pon\Desktop\หน้าหน่วย\วิทยาการคำนวณ ม1\วิทยาการคำนวณ ม1_N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3322301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 flipV="1">
            <a:off x="7202300" y="2205443"/>
            <a:ext cx="6120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9708350" y="617882"/>
            <a:ext cx="3613951" cy="714916"/>
            <a:chOff x="6663500" y="188640"/>
            <a:chExt cx="2480500" cy="656556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3500" y="260648"/>
              <a:ext cx="2232647" cy="584548"/>
              <a:chOff x="6663500" y="188640"/>
              <a:chExt cx="2232647" cy="584548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500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00440" y="250281"/>
                <a:ext cx="1995707" cy="52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31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</a:t>
                </a:r>
                <a:endParaRPr lang="en-US" sz="31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468716" y="188640"/>
              <a:ext cx="495772" cy="64807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6" name="สี่เหลี่ยมผืนผ้ามุมมน 12"/>
          <p:cNvSpPr/>
          <p:nvPr/>
        </p:nvSpPr>
        <p:spPr>
          <a:xfrm>
            <a:off x="366451" y="5641622"/>
            <a:ext cx="12672424" cy="1311628"/>
          </a:xfrm>
          <a:prstGeom prst="roundRect">
            <a:avLst>
              <a:gd name="adj" fmla="val 482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0" y="5864474"/>
            <a:ext cx="13322300" cy="402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76614" y="5874431"/>
            <a:ext cx="775321" cy="443124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>
                <a:solidFill>
                  <a:schemeClr val="bg1"/>
                </a:solidFill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ตัวชี้วัด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2050" y="1340401"/>
            <a:ext cx="5983920" cy="104328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6000" b="1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การจัดการข้อมูลสารสนเทศ</a:t>
            </a:r>
          </a:p>
        </p:txBody>
      </p:sp>
      <p:sp>
        <p:nvSpPr>
          <p:cNvPr id="2" name="Rectangle 1"/>
          <p:cNvSpPr/>
          <p:nvPr/>
        </p:nvSpPr>
        <p:spPr>
          <a:xfrm>
            <a:off x="891008" y="6398157"/>
            <a:ext cx="11977075" cy="42773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รวบรวมข้อมูลปฐมภูมิ ประมวลผล ประเมินผล นำเสนอข้อมูลและสารสนเทศตามวัตถุประสงค์โดยใช้ซอฟต์แวร์หรือบริการบนอินเทอร์เน็ตที่หลากหลาย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26153" y="437872"/>
            <a:ext cx="539679" cy="1074065"/>
          </a:xfrm>
          <a:prstGeom prst="rect">
            <a:avLst/>
          </a:prstGeom>
        </p:spPr>
        <p:txBody>
          <a:bodyPr wrap="none" lIns="118799" tIns="59399" rIns="118799" bIns="59399">
            <a:spAutoFit/>
          </a:bodyPr>
          <a:lstStyle/>
          <a:p>
            <a:pPr algn="ctr"/>
            <a:r>
              <a:rPr lang="th-TH" sz="6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9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/>
          <p:cNvSpPr/>
          <p:nvPr/>
        </p:nvSpPr>
        <p:spPr>
          <a:xfrm flipH="1">
            <a:off x="162654" y="127591"/>
            <a:ext cx="2675796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213898" y="227664"/>
            <a:ext cx="2573308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2520533" y="774167"/>
            <a:ext cx="8281234" cy="11775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2288359" y="823681"/>
            <a:ext cx="8574759" cy="122795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ข้อเท็จจริง หรือเหตุการณ์ที่เกี่ยวข้องกับสิ่งต่าง ๆ และมีการเก็บรวบรวมข้อมูลเหล่านั้นมาใช้ให้เกิดประโยชน์ได้ในภายหลัง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74789" y="5846865"/>
            <a:ext cx="2388891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การสังเกตการณ์ </a:t>
            </a:r>
          </a:p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observation)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7088" y="5881186"/>
            <a:ext cx="2270799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การสัมภาษณ์ </a:t>
            </a:r>
          </a:p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interview)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753" y="5747323"/>
            <a:ext cx="3214244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การทดลอง</a:t>
            </a:r>
          </a:p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experiment)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615007" y="2567914"/>
            <a:ext cx="9921464" cy="13505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1181950" y="2753601"/>
            <a:ext cx="10178934" cy="1272247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ข้อมูลที่เก็บรวบรวมมาจากแหล่งข้อมูลที่ได้มาจากแหล่งข้อมูลโดยตรง</a:t>
            </a:r>
          </a:p>
          <a:p>
            <a:pPr algn="ctr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สามารถเก็บรวบรวมข้อมูลได้โดย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759349" y="4357583"/>
            <a:ext cx="1368000" cy="1368000"/>
            <a:chOff x="4536576" y="4462040"/>
            <a:chExt cx="1368000" cy="1368000"/>
          </a:xfrm>
        </p:grpSpPr>
        <p:sp>
          <p:nvSpPr>
            <p:cNvPr id="41" name="Oval 40"/>
            <p:cNvSpPr/>
            <p:nvPr/>
          </p:nvSpPr>
          <p:spPr>
            <a:xfrm>
              <a:off x="4536576" y="4462040"/>
              <a:ext cx="1368000" cy="1368000"/>
            </a:xfrm>
            <a:prstGeom prst="ellipse">
              <a:avLst/>
            </a:prstGeom>
            <a:solidFill>
              <a:srgbClr val="B2C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6" name="Picture 2" descr="D:\A1 คลังไฟล์ภาพของฉันเอง\Power_Point\วิทยาการคำนวณ (CS)\AI+Pic\หน่วย 3\expi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250" y="4556504"/>
              <a:ext cx="969029" cy="1084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5158487" y="4371096"/>
            <a:ext cx="1368000" cy="1368000"/>
            <a:chOff x="2728706" y="4462040"/>
            <a:chExt cx="1368000" cy="1368000"/>
          </a:xfrm>
        </p:grpSpPr>
        <p:sp>
          <p:nvSpPr>
            <p:cNvPr id="40" name="Oval 39"/>
            <p:cNvSpPr/>
            <p:nvPr/>
          </p:nvSpPr>
          <p:spPr>
            <a:xfrm>
              <a:off x="2728706" y="4462040"/>
              <a:ext cx="1368000" cy="1368000"/>
            </a:xfrm>
            <a:prstGeom prst="ellipse">
              <a:avLst/>
            </a:prstGeom>
            <a:solidFill>
              <a:srgbClr val="CFD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7" name="Picture 3" descr="D:\A1 คลังไฟล์ภาพของฉันเอง\Power_Point\วิทยาการคำนวณ (CS)\AI+Pic\หน่วย 3\intv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706" y="4624810"/>
              <a:ext cx="972000" cy="99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2439628" y="4357583"/>
            <a:ext cx="1368000" cy="1368000"/>
            <a:chOff x="931008" y="4489649"/>
            <a:chExt cx="1368000" cy="1368000"/>
          </a:xfrm>
        </p:grpSpPr>
        <p:sp>
          <p:nvSpPr>
            <p:cNvPr id="36" name="Oval 35"/>
            <p:cNvSpPr/>
            <p:nvPr/>
          </p:nvSpPr>
          <p:spPr>
            <a:xfrm>
              <a:off x="931008" y="4489649"/>
              <a:ext cx="1368000" cy="136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8" name="Picture 4" descr="D:\A1 คลังไฟล์ภาพของฉันเอง\Power_Point\วิทยาการคำนวณ (CS)\AI+Pic\หน่วย 3\obv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08" y="4629330"/>
              <a:ext cx="1224000" cy="1055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2" name="Straight Arrow Connector 51"/>
          <p:cNvCxnSpPr>
            <a:cxnSpLocks/>
          </p:cNvCxnSpPr>
          <p:nvPr/>
        </p:nvCxnSpPr>
        <p:spPr>
          <a:xfrm flipH="1">
            <a:off x="5842487" y="3918486"/>
            <a:ext cx="2" cy="422045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6F7D2F-6093-46E1-9F43-326EB624578E}"/>
              </a:ext>
            </a:extLst>
          </p:cNvPr>
          <p:cNvCxnSpPr>
            <a:cxnSpLocks/>
          </p:cNvCxnSpPr>
          <p:nvPr/>
        </p:nvCxnSpPr>
        <p:spPr>
          <a:xfrm>
            <a:off x="9455875" y="4118736"/>
            <a:ext cx="0" cy="226321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9AA37B-0D41-4787-A1BE-6951DE428401}"/>
              </a:ext>
            </a:extLst>
          </p:cNvPr>
          <p:cNvCxnSpPr>
            <a:cxnSpLocks/>
          </p:cNvCxnSpPr>
          <p:nvPr/>
        </p:nvCxnSpPr>
        <p:spPr>
          <a:xfrm flipV="1">
            <a:off x="6385906" y="4113197"/>
            <a:ext cx="30699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0A2587C-F3B0-43B6-8816-77BE53A2DD0A}"/>
              </a:ext>
            </a:extLst>
          </p:cNvPr>
          <p:cNvCxnSpPr>
            <a:cxnSpLocks/>
          </p:cNvCxnSpPr>
          <p:nvPr/>
        </p:nvCxnSpPr>
        <p:spPr>
          <a:xfrm flipH="1">
            <a:off x="3069235" y="4113053"/>
            <a:ext cx="3316671" cy="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81DF944-E0B2-4DD1-BA93-C0B96DF8D06D}"/>
              </a:ext>
            </a:extLst>
          </p:cNvPr>
          <p:cNvCxnSpPr>
            <a:cxnSpLocks/>
          </p:cNvCxnSpPr>
          <p:nvPr/>
        </p:nvCxnSpPr>
        <p:spPr>
          <a:xfrm>
            <a:off x="3069235" y="4119741"/>
            <a:ext cx="0" cy="226321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32E4951-F842-4C5F-84DB-FBE197A28F9F}"/>
              </a:ext>
            </a:extLst>
          </p:cNvPr>
          <p:cNvSpPr txBox="1"/>
          <p:nvPr/>
        </p:nvSpPr>
        <p:spPr>
          <a:xfrm>
            <a:off x="3330615" y="3409670"/>
            <a:ext cx="6661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dirty="0">
                <a:effectLst/>
              </a:rPr>
              <a:t> </a:t>
            </a:r>
            <a:endParaRPr lang="th-TH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F4F885-45C8-4A8A-BC2C-ED232EE748A3}"/>
              </a:ext>
            </a:extLst>
          </p:cNvPr>
          <p:cNvSpPr txBox="1"/>
          <p:nvPr/>
        </p:nvSpPr>
        <p:spPr>
          <a:xfrm>
            <a:off x="3330615" y="3409670"/>
            <a:ext cx="6661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dirty="0">
                <a:effectLst/>
              </a:rPr>
              <a:t> </a:t>
            </a:r>
            <a:endParaRPr lang="th-TH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FD663D-44F0-470A-8E62-8D8ABDF67FA6}"/>
              </a:ext>
            </a:extLst>
          </p:cNvPr>
          <p:cNvSpPr txBox="1"/>
          <p:nvPr/>
        </p:nvSpPr>
        <p:spPr>
          <a:xfrm>
            <a:off x="3483015" y="3562070"/>
            <a:ext cx="6661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dirty="0">
                <a:effectLst/>
              </a:rPr>
              <a:t> </a:t>
            </a:r>
            <a:endParaRPr lang="th-TH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9148C1-7429-4266-A0B6-C3034C42ED66}"/>
              </a:ext>
            </a:extLst>
          </p:cNvPr>
          <p:cNvSpPr txBox="1"/>
          <p:nvPr/>
        </p:nvSpPr>
        <p:spPr>
          <a:xfrm>
            <a:off x="3464883" y="4745598"/>
            <a:ext cx="6661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dirty="0">
                <a:effectLst/>
              </a:rPr>
              <a:t> </a:t>
            </a:r>
            <a:endParaRPr lang="th-TH" dirty="0"/>
          </a:p>
        </p:txBody>
      </p:sp>
      <p:sp>
        <p:nvSpPr>
          <p:cNvPr id="46" name="Rounded Rectangle 33">
            <a:extLst>
              <a:ext uri="{FF2B5EF4-FFF2-40B4-BE49-F238E27FC236}">
                <a16:creationId xmlns:a16="http://schemas.microsoft.com/office/drawing/2014/main" id="{74CFA433-36C0-44C5-96A2-69A45DB62B58}"/>
              </a:ext>
            </a:extLst>
          </p:cNvPr>
          <p:cNvSpPr/>
          <p:nvPr/>
        </p:nvSpPr>
        <p:spPr>
          <a:xfrm>
            <a:off x="5338882" y="2201888"/>
            <a:ext cx="2244347" cy="9130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4ACDCA-1CAB-4A08-A45F-4FFA0C572D43}"/>
              </a:ext>
            </a:extLst>
          </p:cNvPr>
          <p:cNvSpPr txBox="1"/>
          <p:nvPr/>
        </p:nvSpPr>
        <p:spPr>
          <a:xfrm>
            <a:off x="1357537" y="2255983"/>
            <a:ext cx="10178934" cy="673956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ข้อมูลปฐมภูมิ</a:t>
            </a:r>
          </a:p>
        </p:txBody>
      </p:sp>
    </p:spTree>
    <p:extLst>
      <p:ext uri="{BB962C8B-B14F-4D97-AF65-F5344CB8AC3E}">
        <p14:creationId xmlns:p14="http://schemas.microsoft.com/office/powerpoint/2010/main" val="23819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/>
      <p:bldP spid="26" grpId="0"/>
      <p:bldP spid="27" grpId="0"/>
      <p:bldP spid="28" grpId="0"/>
      <p:bldP spid="34" grpId="0" animBg="1"/>
      <p:bldP spid="24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/>
          <p:cNvSpPr/>
          <p:nvPr/>
        </p:nvSpPr>
        <p:spPr>
          <a:xfrm flipH="1">
            <a:off x="162654" y="127591"/>
            <a:ext cx="2675796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213898" y="227664"/>
            <a:ext cx="2573308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5" name="Rounded Rectangle 34"/>
          <p:cNvSpPr/>
          <p:nvPr/>
        </p:nvSpPr>
        <p:spPr>
          <a:xfrm>
            <a:off x="2150710" y="2245736"/>
            <a:ext cx="8868632" cy="1160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/>
          <p:cNvSpPr txBox="1"/>
          <p:nvPr/>
        </p:nvSpPr>
        <p:spPr>
          <a:xfrm>
            <a:off x="2244841" y="2304126"/>
            <a:ext cx="8984866" cy="122795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ข้อมูลที่ได้จากแหล่งที่รวบรวมข้อมูลไว้แล้วโดยมีผู้หนึ่งผู้ใด </a:t>
            </a:r>
          </a:p>
          <a:p>
            <a:pPr algn="ctr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ได้ทำการเก็บรวบรวมไว้ ซึ่งมีหลักพิจารณาในการเลือกข้อมูล ดังนี้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27874" y="1275098"/>
            <a:ext cx="4998070" cy="1381522"/>
            <a:chOff x="8880887" y="2475410"/>
            <a:chExt cx="2040700" cy="1565352"/>
          </a:xfrm>
        </p:grpSpPr>
        <p:sp>
          <p:nvSpPr>
            <p:cNvPr id="31" name="Rounded Rectangle 30"/>
            <p:cNvSpPr/>
            <p:nvPr/>
          </p:nvSpPr>
          <p:spPr>
            <a:xfrm>
              <a:off x="8880887" y="2475410"/>
              <a:ext cx="2040700" cy="8536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43974" y="2628142"/>
              <a:ext cx="1914525" cy="141262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ข้อมูลทุติยภูมิ (</a:t>
              </a:r>
              <a:r>
                <a:rPr lang="en-US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secondary data)</a:t>
              </a:r>
            </a:p>
          </p:txBody>
        </p:sp>
      </p:grpSp>
      <p:sp>
        <p:nvSpPr>
          <p:cNvPr id="42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93134" y="3590470"/>
            <a:ext cx="9914090" cy="3542197"/>
            <a:chOff x="6247439" y="4235072"/>
            <a:chExt cx="7839227" cy="3542197"/>
          </a:xfrm>
        </p:grpSpPr>
        <p:sp>
          <p:nvSpPr>
            <p:cNvPr id="29" name="TextBox 28"/>
            <p:cNvSpPr txBox="1"/>
            <p:nvPr/>
          </p:nvSpPr>
          <p:spPr>
            <a:xfrm>
              <a:off x="6460689" y="4310190"/>
              <a:ext cx="7625977" cy="34439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ตัวบุคคลผู้เขียนเอกสารเหล่านั้นว่าเป็นผู้มีความรู้และมีความเชี่ยวชาญในเรื่องที่เขียนมีความน่าเชื่อถือ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พิจารณาจากลักษณะของข้อมูลที่เก็บรวบรวมว่าเป็นข้อมูลที่ถูกต้อง ครบถ้วน และสมบูรณ์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ควรเก็บรวบรวมมาจากหลาย ๆ แหล่งเพื่อใช้ในการเปรียบเทียบและหาข้อผิดพลาด</a:t>
              </a:r>
              <a:endParaRPr lang="en-US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247439" y="4235072"/>
              <a:ext cx="7839227" cy="3542197"/>
            </a:xfrm>
            <a:prstGeom prst="roundRect">
              <a:avLst>
                <a:gd name="adj" fmla="val 11510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6573452" y="3405772"/>
            <a:ext cx="0" cy="21600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2675796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3898" y="227664"/>
            <a:ext cx="2573308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3696" y="1071509"/>
            <a:ext cx="10713641" cy="115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1696167" y="1141429"/>
            <a:ext cx="10805060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การนำข้อมูลมาผ่านระบบการประมวลผล คำนวณ วิเคราะห์ และแปลความหมายออกมาเป็นข้อความที่สามารถนำไปใช้ประโยชน์ในด้านต่าง ๆ ได้มากมาย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0552" y="2250406"/>
            <a:ext cx="10013219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การได้มาซึ่งสารสนเทศที่ดี ถูกต้อง และเป็นไปตามวัตถุประสงค์ ข้อมูลที่นำมาเพื่อให้ได้สารสนเทศนั้นควรมีคุณลักษณะ ดังนี้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428" y="5706835"/>
            <a:ext cx="2130922" cy="141262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มีความถูกต้อง แม่นยำ </a:t>
            </a:r>
          </a:p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accuracy)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7332" y="5667342"/>
            <a:ext cx="1622849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ทันต่อเวลา 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timeline)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164" y="5626910"/>
            <a:ext cx="1966707" cy="141262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มีความสมบูรณ์ครบถ้วน </a:t>
            </a:r>
          </a:p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complete)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0326" y="5589235"/>
            <a:ext cx="2813827" cy="141262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มีความสอดคล้อง</a:t>
            </a:r>
          </a:p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กับความต้องการของผู้ใช้ </a:t>
            </a:r>
          </a:p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relevancy)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95713" y="5642160"/>
            <a:ext cx="1954458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สามารถพิสูจน์ได้ </a:t>
            </a:r>
          </a:p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verifiable)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197615" y="3660009"/>
            <a:ext cx="1868952" cy="1868952"/>
            <a:chOff x="3563100" y="3072385"/>
            <a:chExt cx="1868952" cy="1868952"/>
          </a:xfrm>
        </p:grpSpPr>
        <p:sp>
          <p:nvSpPr>
            <p:cNvPr id="35" name="Oval 34"/>
            <p:cNvSpPr/>
            <p:nvPr/>
          </p:nvSpPr>
          <p:spPr>
            <a:xfrm>
              <a:off x="3563100" y="3072385"/>
              <a:ext cx="1868952" cy="1868952"/>
            </a:xfrm>
            <a:prstGeom prst="ellipse">
              <a:avLst/>
            </a:prstGeom>
            <a:solidFill>
              <a:srgbClr val="DAD2E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0" name="Picture 2" descr="D:\A1 คลังไฟล์ภาพของฉันเอง\Power_Point\วิทยาการคำนวณ (CS)\AI+Pic\หน่วย 3\Slide 2\tim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407" y="3385064"/>
              <a:ext cx="1246338" cy="1243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Group 2048"/>
          <p:cNvGrpSpPr/>
          <p:nvPr/>
        </p:nvGrpSpPr>
        <p:grpSpPr>
          <a:xfrm>
            <a:off x="10769487" y="3660009"/>
            <a:ext cx="1868952" cy="1868952"/>
            <a:chOff x="10397332" y="3072385"/>
            <a:chExt cx="1868952" cy="1868952"/>
          </a:xfrm>
        </p:grpSpPr>
        <p:sp>
          <p:nvSpPr>
            <p:cNvPr id="38" name="Oval 37"/>
            <p:cNvSpPr/>
            <p:nvPr/>
          </p:nvSpPr>
          <p:spPr>
            <a:xfrm>
              <a:off x="10397332" y="3072385"/>
              <a:ext cx="1868952" cy="186895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1" name="Picture 3" descr="D:\A1 คลังไฟล์ภาพของฉันเอง\Power_Point\วิทยาการคำนวณ (CS)\AI+Pic\หน่วย 3\Slide 2\like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1437" y="3408604"/>
              <a:ext cx="1360742" cy="1196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/>
          <p:cNvGrpSpPr/>
          <p:nvPr/>
        </p:nvGrpSpPr>
        <p:grpSpPr>
          <a:xfrm>
            <a:off x="8242764" y="3660009"/>
            <a:ext cx="1868952" cy="1868952"/>
            <a:chOff x="7887153" y="3072385"/>
            <a:chExt cx="1868952" cy="1868952"/>
          </a:xfrm>
        </p:grpSpPr>
        <p:sp>
          <p:nvSpPr>
            <p:cNvPr id="37" name="Oval 36"/>
            <p:cNvSpPr/>
            <p:nvPr/>
          </p:nvSpPr>
          <p:spPr>
            <a:xfrm>
              <a:off x="7887153" y="3072385"/>
              <a:ext cx="1868952" cy="1868952"/>
            </a:xfrm>
            <a:prstGeom prst="ellipse">
              <a:avLst/>
            </a:prstGeom>
            <a:solidFill>
              <a:srgbClr val="C4B7D3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2052" name="Picture 4" descr="D:\A1 คลังไฟล์ภาพของฉันเอง\Power_Point\วิทยาการคำนวณ (CS)\AI+Pic\หน่วย 3\Slide 2\goal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833" y="3257108"/>
              <a:ext cx="1211593" cy="1499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716041" y="3660009"/>
            <a:ext cx="1868952" cy="1868952"/>
            <a:chOff x="5716041" y="3072385"/>
            <a:chExt cx="1868952" cy="1868952"/>
          </a:xfrm>
        </p:grpSpPr>
        <p:sp>
          <p:nvSpPr>
            <p:cNvPr id="36" name="Oval 35"/>
            <p:cNvSpPr/>
            <p:nvPr/>
          </p:nvSpPr>
          <p:spPr>
            <a:xfrm>
              <a:off x="5716041" y="3072385"/>
              <a:ext cx="1868952" cy="186895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3" name="Picture 5" descr="D:\A1 คลังไฟล์ภาพของฉันเอง\Power_Point\วิทยาการคำนวณ (CS)\AI+Pic\หน่วย 3\Slide 2\cpmplete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407" y="3301751"/>
              <a:ext cx="1410220" cy="141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95093" y="3800772"/>
            <a:ext cx="1868952" cy="1868952"/>
            <a:chOff x="1040712" y="3072385"/>
            <a:chExt cx="1868952" cy="1868952"/>
          </a:xfrm>
        </p:grpSpPr>
        <p:sp>
          <p:nvSpPr>
            <p:cNvPr id="34" name="Oval 33"/>
            <p:cNvSpPr/>
            <p:nvPr/>
          </p:nvSpPr>
          <p:spPr>
            <a:xfrm>
              <a:off x="1040712" y="3072385"/>
              <a:ext cx="1868952" cy="18689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4" name="Picture 6" descr="D:\A1 คลังไฟล์ภาพของฉันเอง\Power_Point\วิทยาการคำนวณ (CS)\AI+Pic\หน่วย 3\Slide 2\correct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470" y="3299572"/>
              <a:ext cx="1471436" cy="1414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57" name="Elbow Connector 2056"/>
          <p:cNvCxnSpPr/>
          <p:nvPr/>
        </p:nvCxnSpPr>
        <p:spPr>
          <a:xfrm rot="10800000" flipV="1">
            <a:off x="1613666" y="3234836"/>
            <a:ext cx="5047484" cy="565935"/>
          </a:xfrm>
          <a:prstGeom prst="bentConnector2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Arrow Connector 2058"/>
          <p:cNvCxnSpPr>
            <a:cxnSpLocks/>
          </p:cNvCxnSpPr>
          <p:nvPr/>
        </p:nvCxnSpPr>
        <p:spPr>
          <a:xfrm>
            <a:off x="4132091" y="3234836"/>
            <a:ext cx="0" cy="42517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6585088" y="3245820"/>
            <a:ext cx="0" cy="39842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Elbow Connector 2060"/>
          <p:cNvCxnSpPr>
            <a:cxnSpLocks/>
            <a:endCxn id="38" idx="0"/>
          </p:cNvCxnSpPr>
          <p:nvPr/>
        </p:nvCxnSpPr>
        <p:spPr>
          <a:xfrm>
            <a:off x="9189040" y="3231772"/>
            <a:ext cx="2514923" cy="428237"/>
          </a:xfrm>
          <a:prstGeom prst="bentConnector2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cxnSpLocks/>
            <a:endCxn id="37" idx="0"/>
          </p:cNvCxnSpPr>
          <p:nvPr/>
        </p:nvCxnSpPr>
        <p:spPr>
          <a:xfrm>
            <a:off x="6662317" y="3231772"/>
            <a:ext cx="2514923" cy="428237"/>
          </a:xfrm>
          <a:prstGeom prst="bentConnector2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3723" y="1043427"/>
            <a:ext cx="12584485" cy="115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464442" y="1132746"/>
            <a:ext cx="12584486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ระบบที่สามารถจัดการข้อมูลตั้งแต่การรวบรวมและตรวจสอบข้อมูล การประมวลผลข้อมูล รวมถึงการดูแลรักษาข้อมูล เพื่อให้ได้สารสนเทศที่ถูกต้องและทันต่อความต้องการใช้งานของผู้ใช้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6333" y="2163385"/>
            <a:ext cx="5128368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สำหรับองค์ประกอบของระบบสารสนเทศที่สำคัญ มี 5 องค์ประกอบ ดังนี้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3056" y="5599480"/>
            <a:ext cx="1677057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hardware)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8490" y="5630284"/>
            <a:ext cx="1605123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ซอฟต์แวร์ 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software)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6674" y="5604708"/>
            <a:ext cx="1868952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บุคลากร </a:t>
            </a:r>
          </a:p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peopleware)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9573" y="5592182"/>
            <a:ext cx="1388270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</a:t>
            </a:r>
          </a:p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data)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61383" y="5604029"/>
            <a:ext cx="1677056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 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process)</a:t>
            </a:r>
          </a:p>
        </p:txBody>
      </p:sp>
      <p:cxnSp>
        <p:nvCxnSpPr>
          <p:cNvPr id="41" name="Straight Connector 40"/>
          <p:cNvCxnSpPr>
            <a:cxnSpLocks/>
            <a:stCxn id="20" idx="2"/>
          </p:cNvCxnSpPr>
          <p:nvPr/>
        </p:nvCxnSpPr>
        <p:spPr>
          <a:xfrm flipV="1">
            <a:off x="6650517" y="3094074"/>
            <a:ext cx="0" cy="5104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 flipV="1">
            <a:off x="1613666" y="3094073"/>
            <a:ext cx="5047484" cy="565935"/>
          </a:xfrm>
          <a:prstGeom prst="bentConnector2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132091" y="3094074"/>
            <a:ext cx="0" cy="565935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50517" y="3093506"/>
            <a:ext cx="0" cy="565935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30" idx="0"/>
          </p:cNvCxnSpPr>
          <p:nvPr/>
        </p:nvCxnSpPr>
        <p:spPr>
          <a:xfrm>
            <a:off x="9177240" y="3094074"/>
            <a:ext cx="2526723" cy="565935"/>
          </a:xfrm>
          <a:prstGeom prst="bentConnector2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716041" y="3660009"/>
            <a:ext cx="1868952" cy="1868952"/>
            <a:chOff x="5716041" y="3660009"/>
            <a:chExt cx="1868952" cy="1868952"/>
          </a:xfrm>
        </p:grpSpPr>
        <p:sp>
          <p:nvSpPr>
            <p:cNvPr id="36" name="Oval 35"/>
            <p:cNvSpPr/>
            <p:nvPr/>
          </p:nvSpPr>
          <p:spPr>
            <a:xfrm>
              <a:off x="5716041" y="3660009"/>
              <a:ext cx="1868952" cy="18689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4" name="Picture 2" descr="D:\A1 คลังไฟล์ภาพของฉันเอง\Power_Point\วิทยาการคำนวณ (CS)\AI+Pic\หน่วย 3\Slide 3\peopl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966" y="3987202"/>
              <a:ext cx="1476000" cy="113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8242764" y="3660009"/>
            <a:ext cx="1868952" cy="1868952"/>
            <a:chOff x="8242764" y="3660009"/>
            <a:chExt cx="1868952" cy="1868952"/>
          </a:xfrm>
        </p:grpSpPr>
        <p:sp>
          <p:nvSpPr>
            <p:cNvPr id="33" name="Oval 32"/>
            <p:cNvSpPr/>
            <p:nvPr/>
          </p:nvSpPr>
          <p:spPr>
            <a:xfrm>
              <a:off x="8242764" y="3660009"/>
              <a:ext cx="1868952" cy="1868952"/>
            </a:xfrm>
            <a:prstGeom prst="ellipse">
              <a:avLst/>
            </a:prstGeom>
            <a:solidFill>
              <a:srgbClr val="FBCDA7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3075" name="Picture 3" descr="D:\A1 คลังไฟล์ภาพของฉันเอง\Power_Point\วิทยาการคำนวณ (CS)\AI+Pic\หน่วย 3\Slide 3\dk f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982" y="3904166"/>
              <a:ext cx="1354516" cy="130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79190" y="3660009"/>
            <a:ext cx="1868952" cy="1868952"/>
            <a:chOff x="679190" y="3660009"/>
            <a:chExt cx="1868952" cy="1868952"/>
          </a:xfrm>
        </p:grpSpPr>
        <p:sp>
          <p:nvSpPr>
            <p:cNvPr id="39" name="Oval 38"/>
            <p:cNvSpPr/>
            <p:nvPr/>
          </p:nvSpPr>
          <p:spPr>
            <a:xfrm>
              <a:off x="679190" y="3660009"/>
              <a:ext cx="1868952" cy="186895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6" name="Picture 4" descr="D:\A1 คลังไฟล์ภาพของฉันเอง\Power_Point\วิทยาการคำนวณ (CS)\AI+Pic\หน่วย 3\Slide 3\PC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72" y="4162485"/>
              <a:ext cx="1523005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197615" y="3660009"/>
            <a:ext cx="1868952" cy="1868952"/>
            <a:chOff x="3197615" y="3660009"/>
            <a:chExt cx="1868952" cy="1868952"/>
          </a:xfrm>
        </p:grpSpPr>
        <p:sp>
          <p:nvSpPr>
            <p:cNvPr id="27" name="Oval 26"/>
            <p:cNvSpPr/>
            <p:nvPr/>
          </p:nvSpPr>
          <p:spPr>
            <a:xfrm>
              <a:off x="3197615" y="3660009"/>
              <a:ext cx="1868952" cy="1868952"/>
            </a:xfrm>
            <a:prstGeom prst="ellipse">
              <a:avLst/>
            </a:prstGeom>
            <a:solidFill>
              <a:srgbClr val="FDDFC7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7" name="Picture 5" descr="D:\A1 คลังไฟล์ภาพของฉันเอง\Power_Point\วิทยาการคำนวณ (CS)\AI+Pic\หน่วย 3\Slide 3\software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949" y="3821272"/>
              <a:ext cx="1056283" cy="154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10769487" y="3660009"/>
            <a:ext cx="1868952" cy="1868952"/>
            <a:chOff x="10769487" y="3660009"/>
            <a:chExt cx="1868952" cy="1868952"/>
          </a:xfrm>
        </p:grpSpPr>
        <p:sp>
          <p:nvSpPr>
            <p:cNvPr id="30" name="Oval 29"/>
            <p:cNvSpPr/>
            <p:nvPr/>
          </p:nvSpPr>
          <p:spPr>
            <a:xfrm>
              <a:off x="10769487" y="3660009"/>
              <a:ext cx="1868952" cy="18689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8" name="Picture 6" descr="D:\A1 คลังไฟล์ภาพของฉันเอง\Power_Point\วิทยาการคำนวณ (CS)\AI+Pic\หน่วย 3\Slide 3\process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4890" y="3904166"/>
              <a:ext cx="1318145" cy="138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>
            <a:off x="6645966" y="3093506"/>
            <a:ext cx="2531274" cy="566503"/>
          </a:xfrm>
          <a:prstGeom prst="bentConnector2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4752246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09136" y="227664"/>
            <a:ext cx="4659283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การจัดการข้อมูลและสารสนเทศ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9407" y="1472540"/>
            <a:ext cx="10002221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2136311" y="1582962"/>
            <a:ext cx="9028411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ประกอบด้วยขั้นตอนหลักในการทำงานหลายส่วน เป็นไปตามวัฏจักรการประมวลผลสารสนเทศ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information processing cycle)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1206" y="2641093"/>
            <a:ext cx="8128583" cy="55084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โดยมีการใช้เทคโนโลยีทางคอมพิวเตอร์เข้ามาด้วย แบ่งออกเป็นขั้นตอน ดังนี้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4364" y="3094040"/>
            <a:ext cx="2620927" cy="2325358"/>
            <a:chOff x="665460" y="2835922"/>
            <a:chExt cx="2609831" cy="2325358"/>
          </a:xfrm>
        </p:grpSpPr>
        <p:sp>
          <p:nvSpPr>
            <p:cNvPr id="2" name="Rounded Rectangle 1"/>
            <p:cNvSpPr/>
            <p:nvPr/>
          </p:nvSpPr>
          <p:spPr>
            <a:xfrm>
              <a:off x="665460" y="2835922"/>
              <a:ext cx="2609831" cy="2200015"/>
            </a:xfrm>
            <a:prstGeom prst="roundRect">
              <a:avLst>
                <a:gd name="adj" fmla="val 108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3047" y="4179547"/>
              <a:ext cx="2164409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การนำเข้าข้อมูล</a:t>
              </a:r>
            </a:p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input)</a:t>
              </a:r>
            </a:p>
          </p:txBody>
        </p:sp>
        <p:pic>
          <p:nvPicPr>
            <p:cNvPr id="4099" name="Picture 3" descr="D:\A1 คลังไฟล์ภาพของฉันเอง\Power_Point\วิทยาการคำนวณ (CS)\AI+Pic\หน่วย 3\Slide 4\input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664" y="3013646"/>
              <a:ext cx="1621421" cy="1224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904904" y="3094040"/>
            <a:ext cx="2609831" cy="2352012"/>
            <a:chOff x="3904904" y="2835922"/>
            <a:chExt cx="2609831" cy="2352012"/>
          </a:xfrm>
        </p:grpSpPr>
        <p:sp>
          <p:nvSpPr>
            <p:cNvPr id="30" name="Rounded Rectangle 29"/>
            <p:cNvSpPr/>
            <p:nvPr/>
          </p:nvSpPr>
          <p:spPr>
            <a:xfrm>
              <a:off x="3904904" y="2835922"/>
              <a:ext cx="2609831" cy="2200015"/>
            </a:xfrm>
            <a:prstGeom prst="roundRect">
              <a:avLst>
                <a:gd name="adj" fmla="val 1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36344" y="4206201"/>
              <a:ext cx="1930934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กระบวนการ</a:t>
              </a:r>
            </a:p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process)</a:t>
              </a:r>
            </a:p>
          </p:txBody>
        </p:sp>
        <p:pic>
          <p:nvPicPr>
            <p:cNvPr id="4100" name="Picture 4" descr="D:\A1 คลังไฟล์ภาพของฉันเอง\Power_Point\วิทยาการคำนวณ (CS)\AI+Pic\หน่วย 3\Slide 4\process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271" y="3011450"/>
              <a:ext cx="1584000" cy="133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140753" y="4681283"/>
            <a:ext cx="2609831" cy="2323597"/>
            <a:chOff x="7140753" y="2835922"/>
            <a:chExt cx="2609831" cy="2323597"/>
          </a:xfrm>
        </p:grpSpPr>
        <p:sp>
          <p:nvSpPr>
            <p:cNvPr id="29" name="Rounded Rectangle 28"/>
            <p:cNvSpPr/>
            <p:nvPr/>
          </p:nvSpPr>
          <p:spPr>
            <a:xfrm>
              <a:off x="7140753" y="2835922"/>
              <a:ext cx="2609831" cy="2200015"/>
            </a:xfrm>
            <a:prstGeom prst="roundRect">
              <a:avLst>
                <a:gd name="adj" fmla="val 108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26993" y="4177786"/>
              <a:ext cx="2237349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การเก็บรักษาข้อมูล</a:t>
              </a:r>
            </a:p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storage)</a:t>
              </a:r>
            </a:p>
          </p:txBody>
        </p:sp>
        <p:pic>
          <p:nvPicPr>
            <p:cNvPr id="4101" name="Picture 5" descr="D:\A1 คลังไฟล์ภาพของฉันเอง\Power_Point\วิทยาการคำนวณ (CS)\AI+Pic\หน่วย 3\Slide 4\storage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668" y="3006988"/>
              <a:ext cx="1620000" cy="118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0021385" y="3094040"/>
            <a:ext cx="2609831" cy="2236904"/>
            <a:chOff x="10021385" y="2835922"/>
            <a:chExt cx="2609831" cy="2236904"/>
          </a:xfrm>
        </p:grpSpPr>
        <p:sp>
          <p:nvSpPr>
            <p:cNvPr id="28" name="Rounded Rectangle 27"/>
            <p:cNvSpPr/>
            <p:nvPr/>
          </p:nvSpPr>
          <p:spPr>
            <a:xfrm>
              <a:off x="10021385" y="2835922"/>
              <a:ext cx="2609831" cy="2200015"/>
            </a:xfrm>
            <a:prstGeom prst="roundRect">
              <a:avLst>
                <a:gd name="adj" fmla="val 108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07498" y="4091093"/>
              <a:ext cx="1703093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การแสดงผล</a:t>
              </a:r>
            </a:p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output)</a:t>
              </a:r>
            </a:p>
          </p:txBody>
        </p:sp>
        <p:pic>
          <p:nvPicPr>
            <p:cNvPr id="4102" name="Picture 6" descr="D:\A1 คลังไฟล์ภาพของฉันเอง\Power_Point\วิทยาการคำนวณ (CS)\AI+Pic\หน่วย 3\Slide 4\output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6300" y="3013646"/>
              <a:ext cx="1620000" cy="1077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2" name="Straight Arrow Connector 31"/>
          <p:cNvCxnSpPr/>
          <p:nvPr/>
        </p:nvCxnSpPr>
        <p:spPr>
          <a:xfrm flipV="1">
            <a:off x="3275291" y="4194047"/>
            <a:ext cx="639058" cy="1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6514735" y="4194048"/>
            <a:ext cx="1930934" cy="487235"/>
          </a:xfrm>
          <a:prstGeom prst="bentConnector2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445668" y="4194048"/>
            <a:ext cx="1575717" cy="0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8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Round Diagonal Corner Rectangle 9"/>
          <p:cNvSpPr/>
          <p:nvPr/>
        </p:nvSpPr>
        <p:spPr>
          <a:xfrm flipH="1">
            <a:off x="162653" y="127591"/>
            <a:ext cx="5834108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69945" y="227664"/>
            <a:ext cx="581952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การประมวลผลข้อมูลให้เป็นสารสนเทศ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70641" y="1497669"/>
            <a:ext cx="7581015" cy="11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2958910" y="1638854"/>
            <a:ext cx="7383212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การกระทำของเครื่องคอมพิวเตอร์กับข้อมูล เช่น การรวบรวมข้อมูลเป็นแฟ้มข้อมูล การคำนวณ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208" y="2667549"/>
            <a:ext cx="5202797" cy="110484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การเปรียบเทียบ การเรียงลำดับ การจัดกลุ่มข้อมูล การทำรายงาน เป็นต้น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482032" y="4717993"/>
            <a:ext cx="1265636" cy="1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46044" y="3523862"/>
            <a:ext cx="2340000" cy="2233444"/>
            <a:chOff x="1890126" y="2744118"/>
            <a:chExt cx="2340000" cy="2233444"/>
          </a:xfrm>
        </p:grpSpPr>
        <p:sp>
          <p:nvSpPr>
            <p:cNvPr id="26" name="Rounded Rectangle 25"/>
            <p:cNvSpPr/>
            <p:nvPr/>
          </p:nvSpPr>
          <p:spPr>
            <a:xfrm>
              <a:off x="1890126" y="2744118"/>
              <a:ext cx="2340000" cy="2233444"/>
            </a:xfrm>
            <a:prstGeom prst="roundRect">
              <a:avLst>
                <a:gd name="adj" fmla="val 108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Picture 3" descr="D:\A1 คลังไฟล์ภาพของฉันเอง\Power_Point\วิทยาการคำนวณ (CS)\AI+Pic\หน่วย 3\Slide 4\input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14" y="2984248"/>
              <a:ext cx="1014566" cy="7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360295" y="3925285"/>
              <a:ext cx="1341655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ข้อมูลเข้า</a:t>
              </a:r>
              <a:endPara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2593" y="4329101"/>
              <a:ext cx="2216070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การรวบรวมข้อมูลต่าง ๆ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03887" y="3794016"/>
            <a:ext cx="2905296" cy="2329842"/>
            <a:chOff x="5228492" y="2842390"/>
            <a:chExt cx="2905296" cy="2329842"/>
          </a:xfrm>
        </p:grpSpPr>
        <p:sp>
          <p:nvSpPr>
            <p:cNvPr id="24" name="Rounded Rectangle 23"/>
            <p:cNvSpPr/>
            <p:nvPr/>
          </p:nvSpPr>
          <p:spPr>
            <a:xfrm>
              <a:off x="5305289" y="2881326"/>
              <a:ext cx="2751703" cy="2233444"/>
            </a:xfrm>
            <a:prstGeom prst="roundRect">
              <a:avLst>
                <a:gd name="adj" fmla="val 1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7" name="Picture 3" descr="D:\A1 คลังไฟล์ภาพของฉันเอง\Power_Point\วิทยาการคำนวณ (CS)\AI+Pic\หน่วย 3\Slide 5\process x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069" y="2842390"/>
              <a:ext cx="1100895" cy="1049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795502" y="3936268"/>
              <a:ext cx="1635964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การประมวลผล</a:t>
              </a:r>
              <a:endPara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28492" y="4313610"/>
              <a:ext cx="2905296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ประมวลผลโดยการเรียงข้อมูล </a:t>
              </a:r>
            </a:p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และการจัดกลุ่มข้อมูล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922212" y="3500188"/>
            <a:ext cx="2982091" cy="2490973"/>
            <a:chOff x="8910706" y="2722894"/>
            <a:chExt cx="2982091" cy="2490973"/>
          </a:xfrm>
        </p:grpSpPr>
        <p:sp>
          <p:nvSpPr>
            <p:cNvPr id="25" name="Rounded Rectangle 24"/>
            <p:cNvSpPr/>
            <p:nvPr/>
          </p:nvSpPr>
          <p:spPr>
            <a:xfrm>
              <a:off x="8910706" y="2722894"/>
              <a:ext cx="2905294" cy="2469743"/>
            </a:xfrm>
            <a:prstGeom prst="roundRect">
              <a:avLst>
                <a:gd name="adj" fmla="val 108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8" name="Picture 4" descr="D:\A1 คลังไฟล์ภาพของฉันเอง\Power_Point\วิทยาการคำนวณ (CS)\AI+Pic\หน่วย 3\Slide 5\output x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468" y="2842390"/>
              <a:ext cx="1328273" cy="1049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9604527" y="3949680"/>
              <a:ext cx="1328273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ข้อมูลออก</a:t>
              </a:r>
              <a:endPara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987502" y="4355245"/>
              <a:ext cx="2905295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จัดทำรายงาน, ข้อมูลสารสนเทศ</a:t>
              </a:r>
            </a:p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 กราฟแสดงข้อมูล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7513378" y="4726974"/>
            <a:ext cx="1265636" cy="1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pic>
        <p:nvPicPr>
          <p:cNvPr id="8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Round Diagonal Corner Rectangle 9"/>
          <p:cNvSpPr/>
          <p:nvPr/>
        </p:nvSpPr>
        <p:spPr>
          <a:xfrm flipH="1">
            <a:off x="162653" y="127591"/>
            <a:ext cx="5834108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8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945" y="227664"/>
            <a:ext cx="581952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marL="0" marR="0" lvl="0" indent="0" algn="ctr" defTabSz="118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การประมวลผลข้อมูลให้เป็นสารสนเทศ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-52585" y="1909705"/>
            <a:ext cx="6713735" cy="868009"/>
            <a:chOff x="-48939" y="5150812"/>
            <a:chExt cx="6221184" cy="868009"/>
          </a:xfrm>
        </p:grpSpPr>
        <p:grpSp>
          <p:nvGrpSpPr>
            <p:cNvPr id="59" name="Group 58"/>
            <p:cNvGrpSpPr/>
            <p:nvPr/>
          </p:nvGrpSpPr>
          <p:grpSpPr>
            <a:xfrm>
              <a:off x="-48939" y="5160199"/>
              <a:ext cx="2194536" cy="858622"/>
              <a:chOff x="-48939" y="5154344"/>
              <a:chExt cx="2194536" cy="85862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97310" y="5174299"/>
                <a:ext cx="1948287" cy="7727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-48939" y="5154344"/>
                <a:ext cx="2063273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การรวบรวม</a:t>
                </a:r>
              </a:p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เป็นแฟ้มข้อมูล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2323289" y="5180154"/>
              <a:ext cx="3367173" cy="7727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31350" y="5150812"/>
              <a:ext cx="3740895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0" marR="0" lvl="0" indent="0" algn="l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การพิมพ์ข้อมูลและบันทึกไว้เป็น</a:t>
              </a:r>
            </a:p>
            <a:p>
              <a:pPr marL="0" marR="0" lvl="0" indent="0" algn="l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แฟ้มข้อมูล (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file) </a:t>
              </a: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ในเครื่องคอมพิวเตอร์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11993" y="2818801"/>
            <a:ext cx="6190443" cy="865842"/>
            <a:chOff x="545441" y="6033660"/>
            <a:chExt cx="4517424" cy="865842"/>
          </a:xfrm>
        </p:grpSpPr>
        <p:grpSp>
          <p:nvGrpSpPr>
            <p:cNvPr id="72" name="Group 71"/>
            <p:cNvGrpSpPr/>
            <p:nvPr/>
          </p:nvGrpSpPr>
          <p:grpSpPr>
            <a:xfrm>
              <a:off x="545441" y="6063661"/>
              <a:ext cx="1906209" cy="772772"/>
              <a:chOff x="545441" y="5989603"/>
              <a:chExt cx="1906209" cy="77277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5441" y="5989603"/>
                <a:ext cx="1534310" cy="77277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93941" y="6145227"/>
                <a:ext cx="1757709" cy="489290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marL="0" marR="0" lvl="0" indent="0" algn="l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การคำนวณ</a:t>
                </a: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2222256" y="6033660"/>
              <a:ext cx="2713751" cy="7727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24792" y="6040880"/>
              <a:ext cx="2738073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0" marR="0" lvl="0" indent="0" algn="l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การนำข้อมูลที่เป็นตัวเลขคำนวณด้วย</a:t>
              </a:r>
            </a:p>
            <a:p>
              <a:pPr marL="0" marR="0" lvl="0" indent="0" algn="l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การดำเนินการทางคณิตศาสตร์ 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11392" y="3859584"/>
            <a:ext cx="6048181" cy="858622"/>
            <a:chOff x="5153347" y="5168007"/>
            <a:chExt cx="3855269" cy="858622"/>
          </a:xfrm>
        </p:grpSpPr>
        <p:grpSp>
          <p:nvGrpSpPr>
            <p:cNvPr id="60" name="Group 59"/>
            <p:cNvGrpSpPr/>
            <p:nvPr/>
          </p:nvGrpSpPr>
          <p:grpSpPr>
            <a:xfrm>
              <a:off x="5153347" y="5180154"/>
              <a:ext cx="1388513" cy="772772"/>
              <a:chOff x="5217579" y="5186010"/>
              <a:chExt cx="1388513" cy="77277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217579" y="5186010"/>
                <a:ext cx="1341340" cy="77277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61296" y="5358529"/>
                <a:ext cx="1344796" cy="489290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marL="0" marR="0" lvl="0" indent="0" algn="l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การเปรียบเทียบ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6616921" y="5180154"/>
              <a:ext cx="2391695" cy="7727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06918" y="5168007"/>
              <a:ext cx="2297616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0" marR="0" lvl="0" indent="0" algn="l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การดำเนินการเปรียบเทียบทางตรรกะ </a:t>
              </a:r>
            </a:p>
            <a:p>
              <a:pPr marL="0" marR="0" lvl="0" indent="0" algn="l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เช่น มากกว่า น้อยกว่า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9928" y="4783353"/>
            <a:ext cx="6271903" cy="896209"/>
            <a:chOff x="5221225" y="6011534"/>
            <a:chExt cx="5538768" cy="896209"/>
          </a:xfrm>
        </p:grpSpPr>
        <p:grpSp>
          <p:nvGrpSpPr>
            <p:cNvPr id="73" name="Group 72"/>
            <p:cNvGrpSpPr/>
            <p:nvPr/>
          </p:nvGrpSpPr>
          <p:grpSpPr>
            <a:xfrm>
              <a:off x="5221225" y="6063661"/>
              <a:ext cx="1974116" cy="772772"/>
              <a:chOff x="5221225" y="5958782"/>
              <a:chExt cx="1974116" cy="77277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221225" y="5958782"/>
                <a:ext cx="1856769" cy="7727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296979" y="6131301"/>
                <a:ext cx="1898362" cy="489290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marL="0" marR="0" lvl="0" indent="0" algn="l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การเรียงลำดับ</a:t>
                </a: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7271096" y="6011534"/>
              <a:ext cx="3295794" cy="7727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41862" y="6049121"/>
              <a:ext cx="3318131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0" marR="0" lvl="0" indent="0" algn="l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การเรียงข้อมูลตามลำดับตัวเลข</a:t>
              </a:r>
            </a:p>
            <a:p>
              <a:pPr marL="0" marR="0" lvl="0" indent="0" algn="l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หรือตัวอักษร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37227" y="2907869"/>
            <a:ext cx="6266754" cy="981734"/>
            <a:chOff x="9501592" y="6063661"/>
            <a:chExt cx="3527734" cy="772772"/>
          </a:xfrm>
        </p:grpSpPr>
        <p:grpSp>
          <p:nvGrpSpPr>
            <p:cNvPr id="74" name="Group 73"/>
            <p:cNvGrpSpPr/>
            <p:nvPr/>
          </p:nvGrpSpPr>
          <p:grpSpPr>
            <a:xfrm>
              <a:off x="9501592" y="6063661"/>
              <a:ext cx="1432230" cy="772772"/>
              <a:chOff x="9501592" y="5947071"/>
              <a:chExt cx="1432230" cy="77277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9501592" y="5947071"/>
                <a:ext cx="1432230" cy="77277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561488" y="6119590"/>
                <a:ext cx="1312439" cy="332731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marL="0" marR="0" lvl="0" indent="0" algn="l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การทำรายงาน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10985910" y="6063661"/>
              <a:ext cx="2043416" cy="7727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977123" y="6251569"/>
              <a:ext cx="2052202" cy="33273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0" marR="0" lvl="0" indent="0" algn="l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การสรุปผลและสร้างรายงาน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509151" y="1836451"/>
            <a:ext cx="6415525" cy="1227506"/>
            <a:chOff x="9493229" y="5106900"/>
            <a:chExt cx="3637172" cy="1227506"/>
          </a:xfrm>
        </p:grpSpPr>
        <p:grpSp>
          <p:nvGrpSpPr>
            <p:cNvPr id="71" name="Group 70"/>
            <p:cNvGrpSpPr/>
            <p:nvPr/>
          </p:nvGrpSpPr>
          <p:grpSpPr>
            <a:xfrm>
              <a:off x="9493229" y="5180154"/>
              <a:ext cx="1456773" cy="1154252"/>
              <a:chOff x="9493229" y="5174299"/>
              <a:chExt cx="1456773" cy="115425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9509146" y="5174299"/>
                <a:ext cx="1424939" cy="7727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493229" y="5346818"/>
                <a:ext cx="1456773" cy="981733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marL="0" marR="0" lvl="0" indent="0" algn="l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การจัดกลุ่มข้อมูล</a:t>
                </a: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10981267" y="5180154"/>
              <a:ext cx="2048058" cy="7727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934086" y="5106900"/>
              <a:ext cx="2196315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การจัดกลุ่มข้อมูลตามกลุ่มต่าง ๆ</a:t>
              </a:r>
            </a:p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เช่น เพศ, ปีเกิด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9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845</Words>
  <Application>Microsoft Office PowerPoint</Application>
  <PresentationFormat>Custom</PresentationFormat>
  <Paragraphs>135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DAWNY</cp:lastModifiedBy>
  <cp:revision>350</cp:revision>
  <dcterms:created xsi:type="dcterms:W3CDTF">2017-09-19T00:56:44Z</dcterms:created>
  <dcterms:modified xsi:type="dcterms:W3CDTF">2020-12-08T04:00:11Z</dcterms:modified>
</cp:coreProperties>
</file>