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57" r:id="rId4"/>
    <p:sldId id="272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58" r:id="rId14"/>
    <p:sldId id="271" r:id="rId15"/>
    <p:sldId id="260" r:id="rId16"/>
  </p:sldIdLst>
  <p:sldSz cx="12192000" cy="6858000"/>
  <p:notesSz cx="6858000" cy="9144000"/>
  <p:embeddedFontLst>
    <p:embeddedFont>
      <p:font typeface="Cordia New" panose="020B0304020202020204" pitchFamily="34" charset="-34"/>
      <p:regular r:id="rId17"/>
      <p:bold r:id="rId18"/>
      <p:italic r:id="rId19"/>
      <p:boldItalic r:id="rId20"/>
    </p:embeddedFont>
    <p:embeddedFont>
      <p:font typeface="supermarket" panose="02000000000000000000" pitchFamily="2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ngsana New" panose="02020603050405020304" pitchFamily="18" charset="-34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44A6F"/>
    <a:srgbClr val="F8FA8A"/>
    <a:srgbClr val="FFFF79"/>
    <a:srgbClr val="3D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6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073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338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22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224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45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77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77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3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45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9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A733A-B934-4436-829A-0A9F80E5B37B}" type="datetimeFigureOut">
              <a:rPr lang="th-TH" smtClean="0"/>
              <a:t>13/12/61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59CD-F94B-4300-8981-8708FEF1FB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482019" y="267043"/>
            <a:ext cx="95750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dirty="0" smtClean="0">
                <a:solidFill>
                  <a:srgbClr val="F8FA8A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ตัวดำเนินการคณิตศาสตร์</a:t>
            </a:r>
            <a:endParaRPr lang="th-TH" sz="8800" dirty="0">
              <a:solidFill>
                <a:srgbClr val="F8FA8A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93" y="1713593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381687" y="325211"/>
            <a:ext cx="5400838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(6)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% 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2101857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หารเอาเศษ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8FA8A"/>
                </a:solidFill>
              </a:rPr>
              <a:t>28</a:t>
            </a:r>
            <a:r>
              <a:rPr lang="en-US" sz="4000" dirty="0" smtClean="0">
                <a:solidFill>
                  <a:srgbClr val="F8FA8A"/>
                </a:solidFill>
              </a:rPr>
              <a:t>%</a:t>
            </a:r>
            <a:r>
              <a:rPr lang="th-TH" sz="4000" dirty="0" smtClean="0">
                <a:solidFill>
                  <a:srgbClr val="F8FA8A"/>
                </a:solidFill>
              </a:rPr>
              <a:t>24</a:t>
            </a:r>
            <a:endParaRPr lang="en-US" sz="4000" dirty="0" smtClean="0">
              <a:solidFill>
                <a:srgbClr val="F8FA8A"/>
              </a:solidFill>
            </a:endParaRP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4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408939" y="325211"/>
            <a:ext cx="5346335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(7)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+ 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918841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บวก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22185" y="4044053"/>
            <a:ext cx="165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กำหนดตัวแปร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554816" y="3828610"/>
            <a:ext cx="1082348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= 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 = 38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8FA8A"/>
                </a:solidFill>
              </a:rPr>
              <a:t>a+b</a:t>
            </a:r>
            <a:endParaRPr lang="en-US" sz="4000" dirty="0" smtClean="0">
              <a:solidFill>
                <a:srgbClr val="F8FA8A"/>
              </a:solidFill>
            </a:endParaRP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43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400923" y="325211"/>
            <a:ext cx="5362366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(8)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- 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708848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ลบ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22185" y="4044053"/>
            <a:ext cx="165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กำหนดตัวแปร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554816" y="3828610"/>
            <a:ext cx="1021433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f=100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8FA8A"/>
                </a:solidFill>
              </a:rPr>
              <a:t>f-32</a:t>
            </a: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68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396873" y="438150"/>
            <a:ext cx="7863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ตัวดำเนินการคณิตศาสตร์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53382"/>
              </p:ext>
            </p:extLst>
          </p:nvPr>
        </p:nvGraphicFramePr>
        <p:xfrm>
          <a:off x="602797" y="1483357"/>
          <a:ext cx="11194595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1415"/>
                <a:gridCol w="1554305"/>
                <a:gridCol w="3288300"/>
                <a:gridCol w="3288300"/>
                <a:gridCol w="1572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ตัวดำเนินการ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ความหมาย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กำหนดตัวแปร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ตัวอย่างการใช้งาน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ผลลัพธ์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(  )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จัดกลุ่ม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hour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= 2  minute = 5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(hour*60)+minute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125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**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ยกกำลัง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r = 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r**2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16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5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*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คูณ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hour =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3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hour*4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180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/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หารจำนวนจริง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c =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10.2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c/5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2.04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//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หารปัดเศษทิ้ง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-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8//3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%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หารเอาเศษ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-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28%24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+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บวก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a =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5 b = 38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79"/>
                          </a:solidFill>
                        </a:rPr>
                        <a:t>a+b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43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-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ลบ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f = 100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f-32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68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2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059199" y="317047"/>
            <a:ext cx="8307082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ให้นักเรียนทดลองหาคำตอบ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7" r="23492"/>
          <a:stretch/>
        </p:blipFill>
        <p:spPr>
          <a:xfrm rot="16200000">
            <a:off x="5151382" y="32657"/>
            <a:ext cx="186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009650" y="390525"/>
            <a:ext cx="9848850" cy="181588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หาผลลัพธ์ </a:t>
            </a:r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ต่อไปนี้ (สุ่ม 7 คน) </a:t>
            </a:r>
            <a:endParaRPr lang="th-TH" sz="7200" dirty="0" smtClean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r>
              <a:rPr lang="th-TH" sz="40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เมื่อ </a:t>
            </a:r>
            <a:r>
              <a:rPr lang="en-US" sz="40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hour=4 , min = 645 , rate = 50 , c = 32</a:t>
            </a:r>
            <a:endParaRPr lang="th-TH" sz="40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089485" y="2467476"/>
            <a:ext cx="32741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hour  * 6 +32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16-2 **3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40 * rate *1.5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23 //12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32+9*c/5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min // 60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FFFF79"/>
                </a:solidFill>
              </a:rPr>
              <a:t>min % 60</a:t>
            </a:r>
            <a:endParaRPr lang="th-TH" sz="3600" dirty="0">
              <a:solidFill>
                <a:srgbClr val="FFFF79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50" y="2467476"/>
            <a:ext cx="4793784" cy="42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ตาราง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3280902"/>
                  </p:ext>
                </p:extLst>
              </p:nvPr>
            </p:nvGraphicFramePr>
            <p:xfrm>
              <a:off x="2080986" y="1217688"/>
              <a:ext cx="8128000" cy="4053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6000" dirty="0" smtClean="0"/>
                            <a:t>วิชาคณิตศาสตร์</a:t>
                          </a:r>
                          <a:endParaRPr lang="th-TH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6000" dirty="0" smtClean="0"/>
                            <a:t>วิชาคอมพิวเตอร์</a:t>
                          </a:r>
                          <a:endParaRPr lang="th-TH" sz="6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h-TH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th-TH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h-TH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th-TH" sz="4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h-TH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th-TH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h-TH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th-TH" sz="4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h-TH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th-TH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smtClean="0"/>
                            <a:t>*</a:t>
                          </a:r>
                          <a:endParaRPr lang="th-TH" sz="4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h-TH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</m:oMath>
                            </m:oMathPara>
                          </a14:m>
                          <a:endParaRPr lang="th-TH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smtClean="0"/>
                            <a:t>/</a:t>
                          </a:r>
                          <a:endParaRPr lang="th-TH" sz="4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ตาราง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3280902"/>
                  </p:ext>
                </p:extLst>
              </p:nvPr>
            </p:nvGraphicFramePr>
            <p:xfrm>
              <a:off x="2080986" y="1217688"/>
              <a:ext cx="8128000" cy="4053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6000" dirty="0" smtClean="0"/>
                            <a:t>วิชาคณิตศาสตร์</a:t>
                          </a:r>
                          <a:endParaRPr lang="th-TH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6000" dirty="0" smtClean="0"/>
                            <a:t>วิชาคอมพิวเตอร์</a:t>
                          </a:r>
                          <a:endParaRPr lang="th-TH" sz="6000" dirty="0"/>
                        </a:p>
                      </a:txBody>
                      <a:tcPr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156000" r="-100600" b="-33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156000" r="-600" b="-331200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253968" r="-1006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253968" r="-600" b="-228571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356800" r="-100600" b="-130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smtClean="0"/>
                            <a:t>*</a:t>
                          </a:r>
                          <a:endParaRPr lang="th-TH" sz="4400" dirty="0"/>
                        </a:p>
                      </a:txBody>
                      <a:tcPr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th-TH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456800" r="-100600" b="-30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smtClean="0"/>
                            <a:t>/</a:t>
                          </a:r>
                          <a:endParaRPr lang="th-TH" sz="4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04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21209" y="1476375"/>
            <a:ext cx="109953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เครื่องหมายทางคณิตศาสตร์</a:t>
            </a:r>
          </a:p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ใช้ในการคำนวณประมวลผล</a:t>
            </a:r>
          </a:p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เพื่อให้ได้ผลลัพธ์เป็นจำนวนที่ต้องการ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396873" y="438150"/>
            <a:ext cx="7863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ตัวดำเนินการคณิตศาสตร์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602797" y="1483357"/>
          <a:ext cx="11194595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1415"/>
                <a:gridCol w="1554305"/>
                <a:gridCol w="3288300"/>
                <a:gridCol w="3288300"/>
                <a:gridCol w="1572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ตัวดำเนินการ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ความหมาย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กำหนดตัวแปร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ตัวอย่างการใช้งาน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ผลลัพธ์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(  )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จัดกลุ่ม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hour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= 2  minute = 5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(hour*60)+minute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125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**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ยกกำลัง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r = 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r**2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16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665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*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คูณ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hour =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3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hour*4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180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/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หารจำนวนจริง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c =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10.2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c/5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2.04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//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หารปัดเศษทิ้ง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-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8//3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%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หารเอาเศษ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-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28%24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4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+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บวก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a =</a:t>
                      </a:r>
                      <a:r>
                        <a:rPr lang="en-US" baseline="0" dirty="0" smtClean="0">
                          <a:solidFill>
                            <a:srgbClr val="FFFF79"/>
                          </a:solidFill>
                        </a:rPr>
                        <a:t> 5 b = 38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79"/>
                          </a:solidFill>
                        </a:rPr>
                        <a:t>a+b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43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-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ลบ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f = 100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79"/>
                          </a:solidFill>
                        </a:rPr>
                        <a:t>f-32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79"/>
                          </a:solidFill>
                        </a:rPr>
                        <a:t>68</a:t>
                      </a:r>
                      <a:endParaRPr lang="th-TH" dirty="0">
                        <a:solidFill>
                          <a:srgbClr val="FFFF7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469852" y="325211"/>
            <a:ext cx="5224508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(1)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(    ) 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1441420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จัดกลุ่ม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22185" y="4044053"/>
            <a:ext cx="165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กำหนดตัวแปร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554816" y="3828610"/>
            <a:ext cx="1751762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hour =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minute = 5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8FA8A"/>
                </a:solidFill>
              </a:rPr>
              <a:t>(</a:t>
            </a:r>
            <a:r>
              <a:rPr lang="en-US" sz="4000" dirty="0" smtClean="0">
                <a:solidFill>
                  <a:srgbClr val="F8FA8A"/>
                </a:solidFill>
              </a:rPr>
              <a:t>hour*60)+minute</a:t>
            </a: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125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400923" y="325211"/>
            <a:ext cx="5362366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(2)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**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1580882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ยกกำลัง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22185" y="4044053"/>
            <a:ext cx="165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กำหนดตัวแปร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554816" y="3828610"/>
            <a:ext cx="835485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 = 4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8FA8A"/>
                </a:solidFill>
              </a:rPr>
              <a:t>r ** 2</a:t>
            </a: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16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396115" y="325211"/>
            <a:ext cx="5371983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(3)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*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814647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คูณ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22185" y="4044053"/>
            <a:ext cx="165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กำหนดตัวแปร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554816" y="3828610"/>
            <a:ext cx="1402948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hour = 3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8FA8A"/>
                </a:solidFill>
              </a:rPr>
              <a:t>hour*60</a:t>
            </a: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180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372871" y="325211"/>
            <a:ext cx="5418471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(4)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/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2653290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หารจำนวนจริง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722185" y="4044053"/>
            <a:ext cx="165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กำหนดตัวแปร 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554816" y="3828610"/>
            <a:ext cx="1358064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 = 10.2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8FA8A"/>
                </a:solidFill>
              </a:rPr>
              <a:t>c/5 </a:t>
            </a:r>
            <a:endParaRPr lang="th-TH" sz="4000" dirty="0" smtClean="0">
              <a:solidFill>
                <a:srgbClr val="F8FA8A"/>
              </a:solidFill>
            </a:endParaRP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2.04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384893" y="325211"/>
            <a:ext cx="5394426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79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ตัวดำเนินการ (5)</a:t>
            </a:r>
            <a:endParaRPr lang="th-TH" sz="7200" dirty="0">
              <a:solidFill>
                <a:srgbClr val="FFFF79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30747" y="2000247"/>
            <a:ext cx="1983921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8FA8A"/>
                </a:solidFill>
              </a:rPr>
              <a:t>// </a:t>
            </a:r>
            <a:endParaRPr lang="th-TH" sz="6000" dirty="0">
              <a:solidFill>
                <a:srgbClr val="F8FA8A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282293" y="2154138"/>
            <a:ext cx="180209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ความหมาย</a:t>
            </a:r>
            <a:endParaRPr lang="th-TH" sz="4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952014" y="2092581"/>
            <a:ext cx="2666114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หารปัดเศษจริง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207958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38237" y="2275396"/>
            <a:ext cx="620486" cy="4653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89415" y="3890164"/>
            <a:ext cx="154882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</a:rPr>
              <a:t>ตัวอย่าง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081163" y="5008793"/>
            <a:ext cx="604867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8FA8A"/>
                </a:solidFill>
              </a:rPr>
              <a:t>8//3</a:t>
            </a:r>
            <a:endParaRPr lang="en-US" sz="4000" dirty="0" smtClean="0">
              <a:solidFill>
                <a:srgbClr val="F8FA8A"/>
              </a:solidFill>
            </a:endParaRPr>
          </a:p>
          <a:p>
            <a:r>
              <a:rPr lang="th-TH" sz="4000" dirty="0" smtClean="0">
                <a:solidFill>
                  <a:srgbClr val="F8FA8A"/>
                </a:solidFill>
              </a:rPr>
              <a:t>ผลลัพธ์ </a:t>
            </a:r>
            <a:r>
              <a:rPr lang="en-US" sz="4000" dirty="0" smtClean="0">
                <a:solidFill>
                  <a:srgbClr val="F8FA8A"/>
                </a:solidFill>
              </a:rPr>
              <a:t>= 2</a:t>
            </a:r>
            <a:endParaRPr lang="th-TH" sz="4000" dirty="0">
              <a:solidFill>
                <a:srgbClr val="F8F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421</Words>
  <Application>Microsoft Office PowerPoint</Application>
  <PresentationFormat>แบบจอกว้าง</PresentationFormat>
  <Paragraphs>186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3" baseType="lpstr">
      <vt:lpstr>Cordia New</vt:lpstr>
      <vt:lpstr>supermarket</vt:lpstr>
      <vt:lpstr>Cambria Math</vt:lpstr>
      <vt:lpstr>Calibri</vt:lpstr>
      <vt:lpstr>Angsana New</vt:lpstr>
      <vt:lpstr>Calibri Light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หลวิชัย คาวี</dc:creator>
  <cp:lastModifiedBy>cavee</cp:lastModifiedBy>
  <cp:revision>17</cp:revision>
  <dcterms:created xsi:type="dcterms:W3CDTF">2018-10-12T06:18:50Z</dcterms:created>
  <dcterms:modified xsi:type="dcterms:W3CDTF">2018-12-13T06:43:41Z</dcterms:modified>
</cp:coreProperties>
</file>