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ngsana New" panose="02020603050405020304" pitchFamily="18" charset="-34"/>
      <p:regular r:id="rId15"/>
      <p:bold r:id="rId16"/>
      <p:italic r:id="rId17"/>
      <p:boldItalic r:id="rId18"/>
    </p:embeddedFont>
    <p:embeddedFont>
      <p:font typeface="Quark" panose="02000000000000000000" pitchFamily="50" charset="-34"/>
      <p:bold r:id="rId19"/>
    </p:embeddedFont>
    <p:embeddedFont>
      <p:font typeface="Cordia New" panose="020B0304020202020204" pitchFamily="34" charset="-34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3D26"/>
    <a:srgbClr val="1D7AA2"/>
    <a:srgbClr val="F3FFBA"/>
    <a:srgbClr val="A2D2C3"/>
    <a:srgbClr val="093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9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92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94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675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55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006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82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41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15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87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8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92AFB-025F-4C89-A422-3F54D9221FF8}" type="datetimeFigureOut">
              <a:rPr lang="th-TH" smtClean="0"/>
              <a:t>21/11/61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85A4-F715-4A98-9FDB-B6DA3F1322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454539" y="392484"/>
            <a:ext cx="28729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ตัวแปร</a:t>
            </a:r>
            <a:endParaRPr lang="th-TH" sz="9600" dirty="0">
              <a:solidFill>
                <a:srgbClr val="A2D2C3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56" y="1650023"/>
            <a:ext cx="6778869" cy="50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403724" y="685800"/>
            <a:ext cx="98422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ตัวแปร </a:t>
            </a:r>
            <a:r>
              <a:rPr lang="en-US" sz="54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(variable) </a:t>
            </a:r>
            <a:r>
              <a:rPr lang="th-TH" sz="54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ใช้ในการอ้างอิงค่าข้อมูล</a:t>
            </a:r>
          </a:p>
          <a:p>
            <a:r>
              <a:rPr lang="th-TH" sz="54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โดยตัวแปรจะถูกกำหนดค่าด้วยเครื่อง </a:t>
            </a:r>
            <a:r>
              <a:rPr lang="en-US" sz="54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=</a:t>
            </a:r>
            <a:endParaRPr lang="th-TH" sz="5400" dirty="0">
              <a:solidFill>
                <a:srgbClr val="A2D2C3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809875" y="3028950"/>
            <a:ext cx="82774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 smtClean="0">
                <a:solidFill>
                  <a:srgbClr val="C73D26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ตัวอย่าง  </a:t>
            </a:r>
            <a:r>
              <a:rPr lang="en-US" sz="6600" dirty="0" smtClean="0">
                <a:solidFill>
                  <a:srgbClr val="C73D26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c = 16</a:t>
            </a:r>
          </a:p>
          <a:p>
            <a:r>
              <a:rPr lang="en-US" sz="6600" dirty="0" smtClean="0">
                <a:solidFill>
                  <a:srgbClr val="C73D26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 massage = ‘hello world’</a:t>
            </a:r>
            <a:endParaRPr lang="th-TH" sz="6600" dirty="0">
              <a:solidFill>
                <a:srgbClr val="C73D26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4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257550" y="1924050"/>
            <a:ext cx="651011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D = 9</a:t>
            </a:r>
          </a:p>
          <a:p>
            <a:r>
              <a:rPr lang="en-US" sz="66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abc = cc</a:t>
            </a:r>
          </a:p>
          <a:p>
            <a:r>
              <a:rPr lang="en-US" sz="66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number_1 = 21*5</a:t>
            </a:r>
            <a:endParaRPr lang="th-TH" sz="6600" dirty="0" smtClean="0">
              <a:solidFill>
                <a:srgbClr val="A2D2C3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733425" y="419100"/>
            <a:ext cx="40430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5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36644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885825" y="723900"/>
            <a:ext cx="5028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การตั้งชื่อตัวแปร</a:t>
            </a:r>
            <a:endParaRPr lang="en-US" sz="7200" dirty="0" smtClean="0">
              <a:solidFill>
                <a:srgbClr val="F3FFBA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29034" y="1924229"/>
            <a:ext cx="1000947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1. </a:t>
            </a:r>
            <a:r>
              <a:rPr lang="th-TH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ชื่อต้องขึ้นต้นด้วยตัวเลข ตัวอักษร </a:t>
            </a:r>
          </a:p>
          <a:p>
            <a:r>
              <a:rPr lang="th-TH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และเครื่องหมาย </a:t>
            </a:r>
            <a:r>
              <a:rPr lang="en-US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_ </a:t>
            </a:r>
            <a:r>
              <a:rPr lang="th-TH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(</a:t>
            </a:r>
            <a:r>
              <a:rPr lang="en-US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underscore)</a:t>
            </a:r>
          </a:p>
          <a:p>
            <a:r>
              <a:rPr lang="en-US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2. </a:t>
            </a:r>
            <a:r>
              <a:rPr lang="th-TH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ตัวภาษาอังกฤษตัวเล็ก ตัวใหญ่ แตกต่างกัน เช่น</a:t>
            </a:r>
          </a:p>
          <a:p>
            <a:r>
              <a:rPr lang="en-US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Count </a:t>
            </a:r>
            <a:r>
              <a:rPr lang="th-TH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ไม่เหมือน </a:t>
            </a:r>
            <a:r>
              <a:rPr lang="en-US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count</a:t>
            </a:r>
            <a:r>
              <a:rPr lang="th-TH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 </a:t>
            </a:r>
          </a:p>
          <a:p>
            <a:r>
              <a:rPr lang="en-US" sz="48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 </a:t>
            </a:r>
            <a:endParaRPr lang="th-TH" sz="4800" dirty="0">
              <a:solidFill>
                <a:srgbClr val="A2D2C3"/>
              </a:solidFill>
              <a:latin typeface="Quark" panose="02000000000000000000" pitchFamily="50" charset="-34"/>
              <a:cs typeface="Quark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91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71475" y="638175"/>
            <a:ext cx="97225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 smtClean="0">
                <a:solidFill>
                  <a:srgbClr val="A2D2C3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ชื่อตัวแปร ห้ามตั้งซ้ำกับคำสั่งไพทอน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85825" y="1914525"/>
            <a:ext cx="1090446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and  as assert break class continue def</a:t>
            </a:r>
            <a:r>
              <a:rPr lang="en-US" sz="4800" dirty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 </a:t>
            </a:r>
            <a:r>
              <a:rPr lang="en-US" sz="48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 del</a:t>
            </a:r>
          </a:p>
          <a:p>
            <a:r>
              <a:rPr lang="en-US" sz="48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elif else except exec  finally for from</a:t>
            </a:r>
          </a:p>
          <a:p>
            <a:r>
              <a:rPr lang="en-US" sz="48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global if import in is lambda nonlocal not</a:t>
            </a:r>
          </a:p>
          <a:p>
            <a:r>
              <a:rPr lang="en-US" sz="48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or pass raise return try while with yield </a:t>
            </a:r>
          </a:p>
          <a:p>
            <a:r>
              <a:rPr lang="en-US" sz="4800" dirty="0" smtClean="0">
                <a:solidFill>
                  <a:srgbClr val="F3FFBA"/>
                </a:solidFill>
                <a:latin typeface="Quark" panose="02000000000000000000" pitchFamily="50" charset="-34"/>
                <a:cs typeface="Quark" panose="02000000000000000000" pitchFamily="50" charset="-34"/>
              </a:rPr>
              <a:t>True False None</a:t>
            </a:r>
          </a:p>
        </p:txBody>
      </p:sp>
    </p:spTree>
    <p:extLst>
      <p:ext uri="{BB962C8B-B14F-4D97-AF65-F5344CB8AC3E}">
        <p14:creationId xmlns:p14="http://schemas.microsoft.com/office/powerpoint/2010/main" val="28178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77" y="733049"/>
            <a:ext cx="7754432" cy="539190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543300" y="808264"/>
            <a:ext cx="1951264" cy="5878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576207" y="7330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29026" y="3172692"/>
            <a:ext cx="1951264" cy="5878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050721" y="32049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8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9" y="0"/>
            <a:ext cx="6728441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824968" y="1923557"/>
            <a:ext cx="2281917" cy="7461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06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19" y="1205996"/>
            <a:ext cx="7811590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2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28" y="1799997"/>
            <a:ext cx="5334744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85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124</Words>
  <Application>Microsoft Office PowerPoint</Application>
  <PresentationFormat>แบบจอกว้าง</PresentationFormat>
  <Paragraphs>23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6" baseType="lpstr">
      <vt:lpstr>Calibri</vt:lpstr>
      <vt:lpstr>Angsana New</vt:lpstr>
      <vt:lpstr>Quark</vt:lpstr>
      <vt:lpstr>Arial</vt:lpstr>
      <vt:lpstr>Cordia New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หลวิชัย คาวี</dc:creator>
  <cp:lastModifiedBy>Teacher</cp:lastModifiedBy>
  <cp:revision>16</cp:revision>
  <dcterms:created xsi:type="dcterms:W3CDTF">2018-10-12T03:54:35Z</dcterms:created>
  <dcterms:modified xsi:type="dcterms:W3CDTF">2018-11-21T07:23:36Z</dcterms:modified>
</cp:coreProperties>
</file>