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62" r:id="rId8"/>
  </p:sldIdLst>
  <p:sldSz cx="12192000" cy="6858000"/>
  <p:notesSz cx="6858000" cy="9144000"/>
  <p:embeddedFontLst>
    <p:embeddedFont>
      <p:font typeface="Angsana New" panose="02020603050405020304" pitchFamily="18" charset="-34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ordia New" panose="020B0304020202020204" pitchFamily="34" charset="-34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Quark" panose="02000000000000000000" pitchFamily="50" charset="-34"/>
      <p:bold r:id="rId23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FBA"/>
    <a:srgbClr val="C73D26"/>
    <a:srgbClr val="A2D2C3"/>
    <a:srgbClr val="09324A"/>
    <a:srgbClr val="1D7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2AFB-025F-4C89-A422-3F54D9221FF8}" type="datetimeFigureOut">
              <a:rPr lang="th-TH" smtClean="0"/>
              <a:t>19/11/61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85A4-F715-4A98-9FDB-B6DA3F1322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29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2AFB-025F-4C89-A422-3F54D9221FF8}" type="datetimeFigureOut">
              <a:rPr lang="th-TH" smtClean="0"/>
              <a:t>19/11/61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85A4-F715-4A98-9FDB-B6DA3F1322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92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2AFB-025F-4C89-A422-3F54D9221FF8}" type="datetimeFigureOut">
              <a:rPr lang="th-TH" smtClean="0"/>
              <a:t>19/11/61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85A4-F715-4A98-9FDB-B6DA3F1322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094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2AFB-025F-4C89-A422-3F54D9221FF8}" type="datetimeFigureOut">
              <a:rPr lang="th-TH" smtClean="0"/>
              <a:t>19/11/61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85A4-F715-4A98-9FDB-B6DA3F1322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6754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2AFB-025F-4C89-A422-3F54D9221FF8}" type="datetimeFigureOut">
              <a:rPr lang="th-TH" smtClean="0"/>
              <a:t>19/11/61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85A4-F715-4A98-9FDB-B6DA3F1322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555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2AFB-025F-4C89-A422-3F54D9221FF8}" type="datetimeFigureOut">
              <a:rPr lang="th-TH" smtClean="0"/>
              <a:t>19/11/61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85A4-F715-4A98-9FDB-B6DA3F1322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006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2AFB-025F-4C89-A422-3F54D9221FF8}" type="datetimeFigureOut">
              <a:rPr lang="th-TH" smtClean="0"/>
              <a:t>19/11/61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85A4-F715-4A98-9FDB-B6DA3F1322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882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2AFB-025F-4C89-A422-3F54D9221FF8}" type="datetimeFigureOut">
              <a:rPr lang="th-TH" smtClean="0"/>
              <a:t>19/11/61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85A4-F715-4A98-9FDB-B6DA3F1322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741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2AFB-025F-4C89-A422-3F54D9221FF8}" type="datetimeFigureOut">
              <a:rPr lang="th-TH" smtClean="0"/>
              <a:t>19/11/61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85A4-F715-4A98-9FDB-B6DA3F1322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015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2AFB-025F-4C89-A422-3F54D9221FF8}" type="datetimeFigureOut">
              <a:rPr lang="th-TH" smtClean="0"/>
              <a:t>19/11/61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85A4-F715-4A98-9FDB-B6DA3F1322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787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2AFB-025F-4C89-A422-3F54D9221FF8}" type="datetimeFigureOut">
              <a:rPr lang="th-TH" smtClean="0"/>
              <a:t>19/11/61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85A4-F715-4A98-9FDB-B6DA3F1322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88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92AFB-025F-4C89-A422-3F54D9221FF8}" type="datetimeFigureOut">
              <a:rPr lang="th-TH" smtClean="0"/>
              <a:t>19/11/61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A85A4-F715-4A98-9FDB-B6DA3F1322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54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ehDpEP1afiGYH1J5osL25rIVMMUCy27zo1ozk_3PTYbWsGwQ/viewfor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2119624" y="354384"/>
            <a:ext cx="82285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dirty="0" smtClean="0">
                <a:solidFill>
                  <a:srgbClr val="A2D2C3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ค่าและชนิดของข้อมูล</a:t>
            </a:r>
            <a:endParaRPr lang="th-TH" sz="9600" dirty="0">
              <a:solidFill>
                <a:srgbClr val="A2D2C3"/>
              </a:solidFill>
              <a:latin typeface="Quark" panose="02000000000000000000" pitchFamily="50" charset="-34"/>
              <a:cs typeface="Quark" panose="02000000000000000000" pitchFamily="50" charset="-34"/>
            </a:endParaRPr>
          </a:p>
        </p:txBody>
      </p:sp>
      <p:pic>
        <p:nvPicPr>
          <p:cNvPr id="1026" name="Picture 2" descr="à¸à¸¥à¸à¸²à¸£à¸à¹à¸à¸«à¸²à¸£à¸¹à¸à¸ à¸²à¸à¸ªà¸³à¸«à¸£à¸±à¸ d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56" y="1650023"/>
            <a:ext cx="6778869" cy="508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06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3067050" y="685800"/>
            <a:ext cx="62696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dirty="0" smtClean="0">
                <a:solidFill>
                  <a:srgbClr val="A2D2C3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ข้อมูลจัดเป็นสิ่งพื้นฐานที่สุด</a:t>
            </a:r>
          </a:p>
          <a:p>
            <a:r>
              <a:rPr lang="th-TH" sz="5400" dirty="0" smtClean="0">
                <a:solidFill>
                  <a:srgbClr val="A2D2C3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ที่สามารถนำไปประมวลผลได้</a:t>
            </a:r>
            <a:endParaRPr lang="th-TH" sz="5400" dirty="0">
              <a:solidFill>
                <a:srgbClr val="A2D2C3"/>
              </a:solidFill>
              <a:latin typeface="Quark" panose="02000000000000000000" pitchFamily="50" charset="-34"/>
              <a:cs typeface="Quark" panose="02000000000000000000" pitchFamily="50" charset="-34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2047875" y="3409950"/>
            <a:ext cx="85539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600" dirty="0" smtClean="0">
                <a:solidFill>
                  <a:srgbClr val="C73D26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ตัวอย่างเช่น </a:t>
            </a:r>
            <a:r>
              <a:rPr lang="en-US" sz="6600" dirty="0" smtClean="0">
                <a:solidFill>
                  <a:srgbClr val="C73D26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16 </a:t>
            </a:r>
            <a:r>
              <a:rPr lang="th-TH" sz="6600" dirty="0" smtClean="0">
                <a:solidFill>
                  <a:srgbClr val="C73D26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หรือ </a:t>
            </a:r>
            <a:r>
              <a:rPr lang="en-US" sz="6600" dirty="0" smtClean="0">
                <a:solidFill>
                  <a:srgbClr val="C73D26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“hello”</a:t>
            </a:r>
            <a:endParaRPr lang="th-TH" sz="6600" dirty="0">
              <a:solidFill>
                <a:srgbClr val="C73D26"/>
              </a:solidFill>
              <a:latin typeface="Quark" panose="02000000000000000000" pitchFamily="50" charset="-34"/>
              <a:cs typeface="Quark" panose="020000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497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1666875" y="2190750"/>
            <a:ext cx="9217588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600" dirty="0" smtClean="0">
                <a:solidFill>
                  <a:srgbClr val="A2D2C3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การตรวจสอบคลาสของข้อมูลด้วย</a:t>
            </a:r>
          </a:p>
          <a:p>
            <a:pPr algn="ctr"/>
            <a:r>
              <a:rPr lang="th-TH" sz="8000" dirty="0" smtClean="0">
                <a:solidFill>
                  <a:srgbClr val="F3FFBA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ฟังก์ชัน </a:t>
            </a:r>
            <a:r>
              <a:rPr lang="en-US" sz="8000" dirty="0" smtClean="0">
                <a:solidFill>
                  <a:srgbClr val="F3FFBA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type ( ) </a:t>
            </a:r>
            <a:endParaRPr lang="th-TH" sz="8000" dirty="0" smtClean="0">
              <a:solidFill>
                <a:srgbClr val="F3FFBA"/>
              </a:solidFill>
              <a:latin typeface="Quark" panose="02000000000000000000" pitchFamily="50" charset="-34"/>
              <a:cs typeface="Quark" panose="020000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64451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733425" y="419100"/>
            <a:ext cx="404309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1500" dirty="0" smtClean="0">
                <a:solidFill>
                  <a:srgbClr val="A2D2C3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ตัวอย่าง</a:t>
            </a: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3590925" y="1962150"/>
            <a:ext cx="6787371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3FFBA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Type(‘hello’)  #</a:t>
            </a:r>
            <a:r>
              <a:rPr lang="th-TH" sz="5400" dirty="0" smtClean="0">
                <a:solidFill>
                  <a:srgbClr val="F3FFBA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กด </a:t>
            </a:r>
            <a:r>
              <a:rPr lang="en-US" sz="5400" dirty="0" smtClean="0">
                <a:solidFill>
                  <a:srgbClr val="F3FFBA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Enter</a:t>
            </a:r>
          </a:p>
          <a:p>
            <a:r>
              <a:rPr lang="en-US" sz="5400" dirty="0" smtClean="0">
                <a:solidFill>
                  <a:srgbClr val="F3FFBA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&lt;class ‘</a:t>
            </a:r>
            <a:r>
              <a:rPr lang="en-US" sz="5400" dirty="0" err="1" smtClean="0">
                <a:solidFill>
                  <a:srgbClr val="F3FFBA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str</a:t>
            </a:r>
            <a:r>
              <a:rPr lang="en-US" sz="5400" dirty="0" smtClean="0">
                <a:solidFill>
                  <a:srgbClr val="F3FFBA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’&gt;</a:t>
            </a:r>
          </a:p>
          <a:p>
            <a:r>
              <a:rPr lang="en-US" sz="5400" dirty="0" smtClean="0">
                <a:solidFill>
                  <a:srgbClr val="F3FFBA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 </a:t>
            </a:r>
          </a:p>
          <a:p>
            <a:r>
              <a:rPr lang="en-US" sz="5400" dirty="0" smtClean="0">
                <a:solidFill>
                  <a:srgbClr val="F3FFBA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Type(16)  #</a:t>
            </a:r>
            <a:r>
              <a:rPr lang="th-TH" sz="5400" dirty="0" smtClean="0">
                <a:solidFill>
                  <a:srgbClr val="F3FFBA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กด </a:t>
            </a:r>
            <a:r>
              <a:rPr lang="en-US" sz="5400" dirty="0" smtClean="0">
                <a:solidFill>
                  <a:srgbClr val="F3FFBA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Enter</a:t>
            </a:r>
          </a:p>
          <a:p>
            <a:r>
              <a:rPr lang="en-US" sz="5400" dirty="0" smtClean="0">
                <a:solidFill>
                  <a:srgbClr val="F3FFBA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&lt;class ‘</a:t>
            </a:r>
            <a:r>
              <a:rPr lang="en-US" sz="5400" dirty="0" err="1" smtClean="0">
                <a:solidFill>
                  <a:srgbClr val="F3FFBA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int</a:t>
            </a:r>
            <a:r>
              <a:rPr lang="en-US" sz="5400" dirty="0" smtClean="0">
                <a:solidFill>
                  <a:srgbClr val="F3FFBA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’&gt;</a:t>
            </a:r>
          </a:p>
          <a:p>
            <a:endParaRPr lang="en-US" sz="5400" dirty="0" smtClean="0">
              <a:solidFill>
                <a:srgbClr val="F3FFBA"/>
              </a:solidFill>
              <a:latin typeface="Quark" panose="02000000000000000000" pitchFamily="50" charset="-34"/>
              <a:cs typeface="Quark" panose="02000000000000000000" pitchFamily="50" charset="-34"/>
            </a:endParaRPr>
          </a:p>
          <a:p>
            <a:endParaRPr lang="th-TH" sz="5400" dirty="0">
              <a:solidFill>
                <a:srgbClr val="F3FFBA"/>
              </a:solidFill>
              <a:latin typeface="Quark" panose="02000000000000000000" pitchFamily="50" charset="-34"/>
              <a:cs typeface="Quark" panose="020000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69183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279563" y="2331186"/>
            <a:ext cx="981627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7200" dirty="0" smtClean="0">
                <a:solidFill>
                  <a:srgbClr val="A2D2C3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เปิดเว็บไซต์ แล้วค้นหาใน </a:t>
            </a:r>
            <a:r>
              <a:rPr lang="en-US" sz="7200" dirty="0" smtClean="0">
                <a:solidFill>
                  <a:srgbClr val="A2D2C3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google</a:t>
            </a:r>
            <a:endParaRPr lang="th-TH" sz="7200" dirty="0" smtClean="0">
              <a:solidFill>
                <a:srgbClr val="A2D2C3"/>
              </a:solidFill>
              <a:latin typeface="Quark" panose="02000000000000000000" pitchFamily="50" charset="-34"/>
              <a:cs typeface="Quark" panose="02000000000000000000" pitchFamily="50" charset="-34"/>
            </a:endParaRPr>
          </a:p>
          <a:p>
            <a:pPr algn="ctr"/>
            <a:r>
              <a:rPr lang="th-TH" sz="7200" dirty="0" smtClean="0">
                <a:solidFill>
                  <a:srgbClr val="F3FFBA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“ชนิดของข้อมูลภาษาไพทอน”</a:t>
            </a:r>
            <a:endParaRPr lang="th-TH" sz="7200" dirty="0">
              <a:solidFill>
                <a:srgbClr val="F3FFBA"/>
              </a:solidFill>
              <a:latin typeface="Quark" panose="02000000000000000000" pitchFamily="50" charset="-34"/>
              <a:cs typeface="Quark" panose="020000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477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638175" y="381000"/>
            <a:ext cx="107051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600" dirty="0" smtClean="0">
                <a:solidFill>
                  <a:srgbClr val="A2D2C3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ให้นักเรียนตรวจสอบค่าต่อไปนี้ (สุ่มถาม)</a:t>
            </a: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1828800" y="1400175"/>
            <a:ext cx="204094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3FFBA"/>
                </a:solidFill>
              </a:rPr>
              <a:t>60.8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3FFBA"/>
                </a:solidFill>
              </a:rPr>
              <a:t>‘26’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3FFBA"/>
                </a:solidFill>
              </a:rPr>
              <a:t>26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3FFBA"/>
                </a:solidFill>
              </a:rPr>
              <a:t>2*2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3FFBA"/>
                </a:solidFill>
              </a:rPr>
              <a:t>‘2*2’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3FFBA"/>
                </a:solidFill>
              </a:rPr>
              <a:t>2*2.5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3FFBA"/>
                </a:solidFill>
              </a:rPr>
              <a:t>True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3FFBA"/>
                </a:solidFill>
              </a:rPr>
              <a:t>False</a:t>
            </a: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4114928" y="1400175"/>
            <a:ext cx="599844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 smtClean="0">
                <a:solidFill>
                  <a:srgbClr val="F3FFBA"/>
                </a:solidFill>
              </a:rPr>
              <a:t>คือ</a:t>
            </a:r>
          </a:p>
          <a:p>
            <a:r>
              <a:rPr lang="th-TH" sz="4000" dirty="0" smtClean="0">
                <a:solidFill>
                  <a:srgbClr val="F3FFBA"/>
                </a:solidFill>
              </a:rPr>
              <a:t>คือ</a:t>
            </a:r>
          </a:p>
          <a:p>
            <a:r>
              <a:rPr lang="th-TH" sz="4000" dirty="0" smtClean="0">
                <a:solidFill>
                  <a:srgbClr val="F3FFBA"/>
                </a:solidFill>
              </a:rPr>
              <a:t>คือ</a:t>
            </a:r>
          </a:p>
          <a:p>
            <a:r>
              <a:rPr lang="th-TH" sz="4000" dirty="0" smtClean="0">
                <a:solidFill>
                  <a:srgbClr val="F3FFBA"/>
                </a:solidFill>
              </a:rPr>
              <a:t>คือ</a:t>
            </a:r>
          </a:p>
          <a:p>
            <a:r>
              <a:rPr lang="th-TH" sz="4000" dirty="0" smtClean="0">
                <a:solidFill>
                  <a:srgbClr val="F3FFBA"/>
                </a:solidFill>
              </a:rPr>
              <a:t>คือ</a:t>
            </a:r>
          </a:p>
          <a:p>
            <a:r>
              <a:rPr lang="th-TH" sz="4000" dirty="0" smtClean="0">
                <a:solidFill>
                  <a:srgbClr val="F3FFBA"/>
                </a:solidFill>
              </a:rPr>
              <a:t>คือ</a:t>
            </a:r>
          </a:p>
          <a:p>
            <a:r>
              <a:rPr lang="th-TH" sz="4000" dirty="0" smtClean="0">
                <a:solidFill>
                  <a:srgbClr val="F3FFBA"/>
                </a:solidFill>
              </a:rPr>
              <a:t>คือ</a:t>
            </a:r>
          </a:p>
          <a:p>
            <a:r>
              <a:rPr lang="th-TH" sz="4000" dirty="0" smtClean="0">
                <a:solidFill>
                  <a:srgbClr val="F3FFBA"/>
                </a:solidFill>
              </a:rPr>
              <a:t>คือ</a:t>
            </a:r>
            <a:endParaRPr lang="en-US" sz="4000" dirty="0" smtClean="0">
              <a:solidFill>
                <a:srgbClr val="F3FFBA"/>
              </a:solidFill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5217491" y="1288971"/>
            <a:ext cx="120417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3FFBA"/>
                </a:solidFill>
              </a:rPr>
              <a:t>____</a:t>
            </a:r>
          </a:p>
          <a:p>
            <a:r>
              <a:rPr lang="en-US" sz="4000" dirty="0" smtClean="0">
                <a:solidFill>
                  <a:srgbClr val="F3FFBA"/>
                </a:solidFill>
              </a:rPr>
              <a:t>____</a:t>
            </a:r>
          </a:p>
          <a:p>
            <a:r>
              <a:rPr lang="en-US" sz="4000" dirty="0" smtClean="0">
                <a:solidFill>
                  <a:srgbClr val="F3FFBA"/>
                </a:solidFill>
              </a:rPr>
              <a:t>____</a:t>
            </a:r>
          </a:p>
          <a:p>
            <a:r>
              <a:rPr lang="en-US" sz="4000" dirty="0" smtClean="0">
                <a:solidFill>
                  <a:srgbClr val="F3FFBA"/>
                </a:solidFill>
              </a:rPr>
              <a:t>____</a:t>
            </a:r>
          </a:p>
          <a:p>
            <a:r>
              <a:rPr lang="en-US" sz="4000" dirty="0" smtClean="0">
                <a:solidFill>
                  <a:srgbClr val="F3FFBA"/>
                </a:solidFill>
              </a:rPr>
              <a:t>____</a:t>
            </a:r>
          </a:p>
          <a:p>
            <a:r>
              <a:rPr lang="en-US" sz="4000" dirty="0" smtClean="0">
                <a:solidFill>
                  <a:srgbClr val="F3FFBA"/>
                </a:solidFill>
              </a:rPr>
              <a:t>____</a:t>
            </a:r>
          </a:p>
          <a:p>
            <a:r>
              <a:rPr lang="en-US" sz="4000" dirty="0" smtClean="0">
                <a:solidFill>
                  <a:srgbClr val="F3FFBA"/>
                </a:solidFill>
              </a:rPr>
              <a:t>____</a:t>
            </a:r>
          </a:p>
          <a:p>
            <a:r>
              <a:rPr lang="en-US" sz="4000" dirty="0" smtClean="0">
                <a:solidFill>
                  <a:srgbClr val="F3FFBA"/>
                </a:solidFill>
              </a:rPr>
              <a:t>____</a:t>
            </a:r>
          </a:p>
        </p:txBody>
      </p:sp>
    </p:spTree>
    <p:extLst>
      <p:ext uri="{BB962C8B-B14F-4D97-AF65-F5344CB8AC3E}">
        <p14:creationId xmlns:p14="http://schemas.microsoft.com/office/powerpoint/2010/main" val="2817880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1234168" y="429986"/>
            <a:ext cx="89947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600" dirty="0" smtClean="0">
                <a:solidFill>
                  <a:srgbClr val="A2D2C3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ให้นักเรียนทำแบบทดสอบออนไลน์</a:t>
            </a: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3984724" y="2480705"/>
            <a:ext cx="440216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5400" dirty="0" smtClean="0">
                <a:solidFill>
                  <a:srgbClr val="F3FFBA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ให้</a:t>
            </a:r>
            <a:r>
              <a:rPr lang="th-TH" sz="5400" dirty="0" err="1" smtClean="0">
                <a:solidFill>
                  <a:srgbClr val="F3FFBA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ก๊อป</a:t>
            </a:r>
            <a:r>
              <a:rPr lang="th-TH" sz="5400" dirty="0" smtClean="0">
                <a:solidFill>
                  <a:srgbClr val="F3FFBA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เว็บนี้ แล้วทำ</a:t>
            </a:r>
          </a:p>
          <a:p>
            <a:pPr algn="ctr"/>
            <a:endParaRPr lang="en-US" sz="5400" dirty="0" smtClean="0">
              <a:solidFill>
                <a:srgbClr val="F3FFBA"/>
              </a:solidFill>
              <a:latin typeface="Quark" panose="02000000000000000000" pitchFamily="50" charset="-34"/>
              <a:cs typeface="Quark" panose="02000000000000000000" pitchFamily="50" charset="-34"/>
            </a:endParaRPr>
          </a:p>
          <a:p>
            <a:pPr algn="ctr"/>
            <a:endParaRPr lang="th-TH" sz="5400" dirty="0">
              <a:solidFill>
                <a:srgbClr val="F3FFBA"/>
              </a:solidFill>
              <a:latin typeface="Quark" panose="02000000000000000000" pitchFamily="50" charset="-34"/>
              <a:cs typeface="Quark" panose="02000000000000000000" pitchFamily="50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843893" y="344679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3FFBA"/>
                </a:solidFill>
                <a:latin typeface="Quark" panose="02000000000000000000" pitchFamily="50" charset="-34"/>
                <a:cs typeface="Quark" panose="02000000000000000000" pitchFamily="50" charset="-34"/>
                <a:hlinkClick r:id="rId2"/>
              </a:rPr>
              <a:t>https://docs.google.com/forms/d/e/1FAIpQLSehDpEP1afiGYH1J5osL25rIVMMUCy27zo1ozk_3PTYbWsGwQ/viewform</a:t>
            </a:r>
            <a:endParaRPr lang="en-US" dirty="0">
              <a:solidFill>
                <a:srgbClr val="F3FFBA"/>
              </a:solidFill>
              <a:latin typeface="Quark" panose="02000000000000000000" pitchFamily="50" charset="-34"/>
              <a:cs typeface="Quark" panose="020000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792358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120</Words>
  <Application>Microsoft Office PowerPoint</Application>
  <PresentationFormat>แบบจอกว้าง</PresentationFormat>
  <Paragraphs>42</Paragraphs>
  <Slides>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4" baseType="lpstr">
      <vt:lpstr>Angsana New</vt:lpstr>
      <vt:lpstr>Calibri Light</vt:lpstr>
      <vt:lpstr>Arial</vt:lpstr>
      <vt:lpstr>Cordia New</vt:lpstr>
      <vt:lpstr>Calibri</vt:lpstr>
      <vt:lpstr>Quark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หลวิชัย คาวี</dc:creator>
  <cp:lastModifiedBy>cavee</cp:lastModifiedBy>
  <cp:revision>12</cp:revision>
  <dcterms:created xsi:type="dcterms:W3CDTF">2018-10-12T03:54:35Z</dcterms:created>
  <dcterms:modified xsi:type="dcterms:W3CDTF">2018-11-19T01:21:29Z</dcterms:modified>
</cp:coreProperties>
</file>