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769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78" r:id="rId3"/>
    <p:sldId id="286" r:id="rId4"/>
    <p:sldId id="272" r:id="rId5"/>
    <p:sldId id="274" r:id="rId6"/>
    <p:sldId id="277" r:id="rId7"/>
    <p:sldId id="276" r:id="rId8"/>
    <p:sldId id="280" r:id="rId9"/>
    <p:sldId id="284" r:id="rId10"/>
    <p:sldId id="271" r:id="rId11"/>
    <p:sldId id="287" r:id="rId12"/>
    <p:sldId id="290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E5"/>
    <a:srgbClr val="FBC5F3"/>
    <a:srgbClr val="F67EE5"/>
    <a:srgbClr val="CF7977"/>
    <a:srgbClr val="F6903C"/>
    <a:srgbClr val="FFFFCC"/>
    <a:srgbClr val="FFFFFF"/>
    <a:srgbClr val="CCCCFF"/>
    <a:srgbClr val="DDF0C8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1" autoAdjust="0"/>
    <p:restoredTop sz="73712" autoAdjust="0"/>
  </p:normalViewPr>
  <p:slideViewPr>
    <p:cSldViewPr>
      <p:cViewPr varScale="1">
        <p:scale>
          <a:sx n="70" d="100"/>
          <a:sy n="70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864" y="24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93C1-197F-4DE6-90D3-8718FF708266}" type="datetimeFigureOut">
              <a:rPr lang="th-TH" smtClean="0"/>
              <a:t>25/08/58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BABCE-9116-4037-985F-7EFD1312BF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81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b="1" dirty="0" smtClean="0">
                <a:cs typeface="+mj-cs"/>
              </a:rPr>
              <a:t>แผนการ</a:t>
            </a:r>
            <a:r>
              <a:rPr lang="th-TH" sz="1600" b="1" dirty="0">
                <a:cs typeface="+mj-cs"/>
              </a:rPr>
              <a:t>จัดการเรียนรู้ที่ </a:t>
            </a:r>
            <a:r>
              <a:rPr lang="th-TH" sz="1600" b="1" dirty="0" smtClean="0">
                <a:cs typeface="+mj-cs"/>
              </a:rPr>
              <a:t>๓๓ การเขียนย่อความ          </a:t>
            </a:r>
            <a:r>
              <a:rPr lang="th-TH" sz="1600" dirty="0" smtClean="0">
                <a:cs typeface="+mj-cs"/>
              </a:rPr>
              <a:t>เวลา ๑ ชั่วโมง</a:t>
            </a:r>
            <a:endParaRPr lang="th-TH" sz="1600" dirty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๓. การเขียนในโอกาสต่าง ๆ </a:t>
            </a:r>
          </a:p>
          <a:p>
            <a:r>
              <a:rPr lang="th-TH" sz="1600" dirty="0" smtClean="0">
                <a:cs typeface="+mj-cs"/>
              </a:rPr>
              <a:t>          ๓.๒ การเขียนย่อความ </a:t>
            </a:r>
          </a:p>
          <a:p>
            <a:r>
              <a:rPr lang="th-TH" sz="1600" dirty="0" smtClean="0">
                <a:cs typeface="+mj-cs"/>
              </a:rPr>
              <a:t>     จาก</a:t>
            </a:r>
            <a:r>
              <a:rPr lang="th-TH" sz="1600" dirty="0">
                <a:cs typeface="+mj-cs"/>
              </a:rPr>
              <a:t>หนังสือเรียน รายวิชา</a:t>
            </a:r>
            <a:r>
              <a:rPr lang="th-TH" sz="1600" dirty="0" smtClean="0">
                <a:cs typeface="+mj-cs"/>
              </a:rPr>
              <a:t>พื้นฐาน ภาษาไทย ม. ๒ </a:t>
            </a:r>
            <a:r>
              <a:rPr lang="th-TH" sz="1600" dirty="0">
                <a:cs typeface="+mj-cs"/>
              </a:rPr>
              <a:t>เล่ม ๑ ของบริษัท สำนักพิมพ์วัฒนาพานิช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จำกัด</a:t>
            </a:r>
            <a:endParaRPr lang="th-TH" sz="1600" dirty="0">
              <a:cs typeface="+mj-cs"/>
            </a:endParaRPr>
          </a:p>
          <a:p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769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6531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ครูแจกงานเขียนประเภทต่าง ๆ ให้นักเรียน โดยให้นักเรียนเลือกคนละ ๒ เรื่อง หรืออาจให้จับ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สลาก หรือให้นักเรียนหาตัวอย่างงานเขียนมาคนละ ๒ เรื่อง เพื่อเขียนย่อความ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ให้นักเรียนแต่ละคนย่อความจากงานเขียนที่เลือกให้ถูกต้องตามรูปแบบการย่อความ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๑๗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778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ความรู้เรื่อง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การเขียนย่อความ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๑.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ครูและนักเรียนร่วมกัน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สรุปความรู้เรื่อง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เขียนย่อความ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๒.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ครูคลิกเพื่อแสดงข้อความสรุปที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ละ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หัวข้อ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 ครูสรุปความรู้โดยใช้เวลาประมาณ ๓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>
                <a:solidFill>
                  <a:prstClr val="black"/>
                </a:solidFill>
              </a:rPr>
              <a:pPr/>
              <a:t>779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623520" cy="411480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๑)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b="0" kern="1200" baseline="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ครูสนทนากับนักเรียนเกี่ยวกับรูปแบบการเขียนย่อความว่ามีลักษณะอย่างไร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ครูให้อาสาสมัคร ๑ คน ออกมาอ่านข้อความที่ครูกำหนดให้เพื่อนฟัง</a:t>
            </a:r>
          </a:p>
          <a:p>
            <a:pPr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ครูให้นักเรียนช่วยกันสรุปใจความของเรื่องที่ฟัง แล้ว</a:t>
            </a:r>
            <a:r>
              <a:rPr lang="th-TH" sz="1600" dirty="0" smtClean="0">
                <a:cs typeface="+mj-cs"/>
              </a:rPr>
              <a:t>ครู</a:t>
            </a:r>
            <a:r>
              <a:rPr lang="th-TH" sz="1600" dirty="0">
                <a:cs typeface="+mj-cs"/>
              </a:rPr>
              <a:t>คลิก</a:t>
            </a:r>
            <a:r>
              <a:rPr lang="th-TH" sz="1600" dirty="0" smtClean="0">
                <a:cs typeface="+mj-cs"/>
              </a:rPr>
              <a:t>ที่ข้อความ </a:t>
            </a:r>
            <a:r>
              <a:rPr lang="th-TH" sz="1600" dirty="0">
                <a:cs typeface="+mj-cs"/>
              </a:rPr>
              <a:t>เพื่อ</a:t>
            </a:r>
            <a:r>
              <a:rPr lang="th-TH" sz="1600" dirty="0" smtClean="0">
                <a:cs typeface="+mj-cs"/>
              </a:rPr>
              <a:t>แสดงแนวคำตอบ </a:t>
            </a:r>
            <a:r>
              <a:rPr lang="th-TH" sz="1600" dirty="0">
                <a:cs typeface="+mj-cs"/>
              </a:rPr>
              <a:t>และ</a:t>
            </a:r>
            <a:r>
              <a:rPr lang="th-TH" sz="1600" dirty="0" smtClean="0">
                <a:cs typeface="+mj-cs"/>
              </a:rPr>
              <a:t>คลิกที่</a:t>
            </a:r>
          </a:p>
          <a:p>
            <a:pPr>
              <a:defRPr/>
            </a:pPr>
            <a:r>
              <a:rPr lang="th-TH" sz="1600" dirty="0">
                <a:cs typeface="+mj-cs"/>
              </a:rPr>
              <a:t> </a:t>
            </a:r>
            <a:r>
              <a:rPr lang="th-TH" sz="1600" dirty="0" smtClean="0">
                <a:cs typeface="+mj-cs"/>
              </a:rPr>
              <a:t>    กรอบแนวคำตอบ เพื่อก</a:t>
            </a:r>
            <a:r>
              <a:rPr lang="th-TH" sz="1600" dirty="0">
                <a:cs typeface="+mj-cs"/>
              </a:rPr>
              <a:t>ลับสู่หน้าหลัก แล้วคลิกพื้น</a:t>
            </a:r>
            <a:r>
              <a:rPr lang="th-TH" sz="1600" dirty="0" smtClean="0">
                <a:cs typeface="+mj-cs"/>
              </a:rPr>
              <a:t>หลัง เพื่อ</a:t>
            </a:r>
            <a:r>
              <a:rPr lang="th-TH" sz="1600" dirty="0">
                <a:cs typeface="+mj-cs"/>
              </a:rPr>
              <a:t>แสดงเนื้อหาเฟรมถัดไป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ครูอธิบายให้นักเรียนเข้าใจว่า การอ่านจับใจความแล้วย่อเรื่องให้สั้นลงแต่ยังคงใจความสำคัญ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1600" b="0" kern="1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ครบถ้วนเรียกว่า การย่อความ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๕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ครูนำเข้าสู่บทเรียนโดยใช้เวลาประมาณ ๕ นาที หรือให้ครูใช้เวลาตามความเหมาะสม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 smtClean="0">
                <a:solidFill>
                  <a:prstClr val="black"/>
                </a:solidFill>
              </a:rPr>
              <a:pPr/>
              <a:t>770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๓. 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๓.๒ การเขียนย่อความ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๑) ครูอธิบายการเขียนย่อความ โดยใช้เนื้อหาจากหนังสือเรียน รายวิชาพื้นฐาน</a:t>
            </a:r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    ภาษาไทย ม. ๒ เล่ม ๑ ของบริษัท สำนักพิมพ์วัฒนาพานิช จำกัด</a:t>
            </a:r>
          </a:p>
          <a:p>
            <a:r>
              <a:rPr lang="th-TH" sz="1600" baseline="0" dirty="0" smtClean="0">
                <a:latin typeface="Angsana New" pitchFamily="18" charset="-34"/>
                <a:cs typeface="Angsana New" pitchFamily="18" charset="-34"/>
              </a:rPr>
              <a:t>              ๒) ครูคลิกเพื่อแสดงการเขียนย่อความ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ครูอธิบายโดยใช้เวลาประมาณ ๑๐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771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ครู</a:t>
            </a:r>
            <a:r>
              <a:rPr lang="th-TH" sz="1600" dirty="0" smtClean="0">
                <a:cs typeface="+mj-cs"/>
              </a:rPr>
              <a:t>อธิบายหลักเกณฑ์ทั่วไปของการย่อความ โดย</a:t>
            </a:r>
            <a:r>
              <a:rPr lang="th-TH" sz="1600" dirty="0">
                <a:cs typeface="+mj-cs"/>
              </a:rPr>
              <a:t>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</a:t>
            </a:r>
            <a:r>
              <a:rPr lang="th-TH" sz="1600" dirty="0" smtClean="0">
                <a:cs typeface="+mj-cs"/>
              </a:rPr>
              <a:t>แสดงหลักเกณฑ์ทั่วไปของการย่อความ</a:t>
            </a:r>
            <a:endParaRPr lang="th-TH" sz="1600" dirty="0">
              <a:cs typeface="+mj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772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ครูอธิบายหลักเกณฑ์ทั่วไปของ</a:t>
            </a:r>
            <a:r>
              <a:rPr lang="th-TH" sz="1600" dirty="0" smtClean="0">
                <a:cs typeface="+mj-cs"/>
              </a:rPr>
              <a:t>การย่อค</a:t>
            </a:r>
            <a:r>
              <a:rPr lang="th-TH" sz="1600" dirty="0">
                <a:cs typeface="+mj-cs"/>
              </a:rPr>
              <a:t>วาม โดยใช้เนื้อหาจากหนังสือเรียน 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    รายวิชา</a:t>
            </a:r>
            <a:r>
              <a:rPr lang="th-TH" sz="1600" dirty="0">
                <a:cs typeface="+mj-cs"/>
              </a:rPr>
              <a:t>พื้นฐาน ภาษาไทย 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ครูคลิกเพื่อแสดงหลักเกณฑ์ทั่วไปของการย่อความ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773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๓. การเขียนในโอกาสต่าง ๆ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๓.๒ การเขียนย่อความ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๑)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ครูแบ่งนักเรียนออกเป็นกลุ่ม ให้แต่ละกลุ่มระดมสมองเขียนคำนำขึ้นต้นการย่อความ 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กลุ่มละ ๑ หัวข้อ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คำนำการย่อนิทาน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คำนำการย่อข่าว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คำนำ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การย่อจดหมาย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คำนำ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การย่อประกาศ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                 (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๕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คำนำการ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ย่อปาฐกถา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๒)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อธิบายแบบการขึ้นคำนำย่อความ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โดยใช้เนื้อหาจากหนังสือเรียน รายวิชาพื้นฐาน </a:t>
            </a:r>
            <a:endParaRPr lang="th-TH" sz="1600" dirty="0" smtClean="0">
              <a:latin typeface="Angsana New" pitchFamily="18" charset="-34"/>
              <a:cs typeface="Angsana New" pitchFamily="18" charset="-34"/>
            </a:endParaRP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                  ภาษาไทย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ม. ๒ เล่ม ๑ ของบริษัท สำนักพิมพ์วัฒนาพานิช จำกัด</a:t>
            </a:r>
          </a:p>
          <a:p>
            <a:r>
              <a:rPr lang="th-TH" sz="1600" dirty="0">
                <a:latin typeface="Angsana New" pitchFamily="18" charset="-34"/>
                <a:cs typeface="Angsana New" pitchFamily="18" charset="-34"/>
              </a:rPr>
              <a:t>             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๓) </a:t>
            </a:r>
            <a:r>
              <a:rPr lang="th-TH" sz="1600" dirty="0">
                <a:latin typeface="Angsana New" pitchFamily="18" charset="-34"/>
                <a:cs typeface="Angsana New" pitchFamily="18" charset="-34"/>
              </a:rPr>
              <a:t>ครูคลิกเพื่อ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แสดงแบบการขึ้นคำนำย่อความ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774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</a:t>
            </a:r>
            <a:r>
              <a:rPr lang="th-TH" sz="1600" dirty="0" smtClean="0">
                <a:cs typeface="+mj-cs"/>
              </a:rPr>
              <a:t>ครูให้นักเรียนดูตัวอย่างการย่อบทความเรื่อง วันธรรมสวนะ อย่างสั้นที่สุด โดยใช้</a:t>
            </a:r>
          </a:p>
          <a:p>
            <a:r>
              <a:rPr lang="th-TH" sz="1600" dirty="0" smtClean="0">
                <a:cs typeface="+mj-cs"/>
              </a:rPr>
              <a:t>                  เนื้อหา</a:t>
            </a:r>
            <a:r>
              <a:rPr lang="th-TH" sz="1600" dirty="0">
                <a:cs typeface="+mj-cs"/>
              </a:rPr>
              <a:t>จากหนังสือเรียน รายวิชาพื้นฐาน ภาษาไทย ม. ๒ เล่ม ๑ ของบริษัท </a:t>
            </a:r>
            <a:r>
              <a:rPr lang="th-TH" sz="1600" dirty="0" smtClean="0">
                <a:cs typeface="+mj-cs"/>
              </a:rPr>
              <a:t>สำนักพิมพ์</a:t>
            </a:r>
          </a:p>
          <a:p>
            <a:r>
              <a:rPr lang="th-TH" sz="1600" dirty="0" smtClean="0">
                <a:cs typeface="+mj-cs"/>
              </a:rPr>
              <a:t>                  วัฒนา</a:t>
            </a:r>
            <a:r>
              <a:rPr lang="th-TH" sz="1600" dirty="0">
                <a:cs typeface="+mj-cs"/>
              </a:rPr>
              <a:t>พานิช จำกัด</a:t>
            </a:r>
          </a:p>
          <a:p>
            <a:r>
              <a:rPr lang="th-TH" sz="1600" dirty="0">
                <a:cs typeface="+mj-cs"/>
              </a:rPr>
              <a:t>              ๒) ครูคลิกเพื่อ</a:t>
            </a:r>
            <a:r>
              <a:rPr lang="th-TH" sz="1600" dirty="0" smtClean="0">
                <a:cs typeface="+mj-cs"/>
              </a:rPr>
              <a:t>แสดงการย่อความอย่างสั้นที่สุด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775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045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>
                <a:cs typeface="+mj-cs"/>
              </a:rPr>
              <a:t>๓. การเขียนในโอกาสต่าง ๆ</a:t>
            </a:r>
          </a:p>
          <a:p>
            <a:r>
              <a:rPr lang="th-TH" sz="1600" dirty="0">
                <a:cs typeface="+mj-cs"/>
              </a:rPr>
              <a:t>     ๓.๒ การเขียนย่อความ</a:t>
            </a:r>
          </a:p>
          <a:p>
            <a:r>
              <a:rPr lang="th-TH" sz="1600" dirty="0">
                <a:cs typeface="+mj-cs"/>
              </a:rPr>
              <a:t>              ๑) </a:t>
            </a:r>
            <a:r>
              <a:rPr lang="th-TH" sz="1600" dirty="0" smtClean="0">
                <a:cs typeface="+mj-cs"/>
              </a:rPr>
              <a:t>ครูอธิบายหลักการเขียนย่อความอย่างธรรมดาให้นักเรียนเข้าใจ โดย</a:t>
            </a:r>
            <a:r>
              <a:rPr lang="th-TH" sz="1600" dirty="0">
                <a:cs typeface="+mj-cs"/>
              </a:rPr>
              <a:t>ใช้เนื้อหา</a:t>
            </a:r>
            <a:r>
              <a:rPr lang="th-TH" sz="1600" dirty="0" smtClean="0">
                <a:cs typeface="+mj-cs"/>
              </a:rPr>
              <a:t>จาก</a:t>
            </a:r>
          </a:p>
          <a:p>
            <a:r>
              <a:rPr lang="th-TH" sz="1600" dirty="0" smtClean="0">
                <a:cs typeface="+mj-cs"/>
              </a:rPr>
              <a:t>                  หนังสือ</a:t>
            </a:r>
            <a:r>
              <a:rPr lang="th-TH" sz="1600" dirty="0">
                <a:cs typeface="+mj-cs"/>
              </a:rPr>
              <a:t>เรียน รายวิชาพื้นฐาน ภาษาไทย ม. ๒ เล่ม ๑ ของบริษัท สำนักพิมพ์วัฒนาพานิช จำกัด</a:t>
            </a:r>
            <a:endParaRPr lang="th-TH" sz="1600" dirty="0" smtClean="0">
              <a:cs typeface="+mj-cs"/>
            </a:endParaRPr>
          </a:p>
          <a:p>
            <a:r>
              <a:rPr lang="th-TH" sz="1600" dirty="0" smtClean="0">
                <a:cs typeface="+mj-cs"/>
              </a:rPr>
              <a:t>              ๒) ครูคลิกเพื่อแสดงตัวอย่างการย่อความอย่างธรรมดา</a:t>
            </a:r>
          </a:p>
          <a:p>
            <a:r>
              <a:rPr lang="th-TH" sz="1600" dirty="0"/>
              <a:t> </a:t>
            </a:r>
            <a:endParaRPr lang="th-TH" sz="1600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BABCE-9116-4037-985F-7EFD1312BF35}" type="slidenum">
              <a:rPr lang="th-TH" smtClean="0"/>
              <a:t>776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726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๑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ครูให้นักเรียนร่วมแสดงความคิดเห็นเกี่ยวกับการย่อความ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๒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ครูคลิกเพื่อแสดงคำถาม ให้นักเรียนช่วยกันแสดงความคิดเห็น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๓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ครูคลิกคำตอบและอธิบายเพิ่มเติม</a:t>
            </a:r>
          </a:p>
          <a:p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๔</a:t>
            </a:r>
            <a:r>
              <a:rPr lang="en-US" sz="1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1600" dirty="0" smtClean="0">
                <a:latin typeface="Angsana New" pitchFamily="18" charset="-34"/>
                <a:cs typeface="Angsana New" pitchFamily="18" charset="-34"/>
              </a:rPr>
              <a:t>ครูให้นักเรียนทำกิจกรรมโดยใช้เวลาประมาณ ๕ นาที หรือให้ครูใช้เวลาตามความเหมาะสม</a:t>
            </a:r>
            <a:endParaRPr lang="th-TH" sz="1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7789B-F60C-41FF-9CAF-EE063FFE72E2}" type="slidenum">
              <a:rPr lang="th-TH">
                <a:solidFill>
                  <a:prstClr val="black"/>
                </a:solidFill>
              </a:rPr>
              <a:pPr/>
              <a:t>777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7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C6075-4D09-46D3-A860-9A8D6F89C57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0145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B3116-7800-4AD4-90C3-5BE096074CB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74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5CC3-C5D5-44B3-9926-CB458E70FF4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120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5A1B-7FB7-4F2B-BC11-DFC9E8A53FF4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4AD-54DE-4B39-85CB-B9A3FEE7B271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6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596-4B57-40B0-90A4-68F697206A50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EFB1-E6C0-4DE1-884A-11D73F300C70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9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7517-6043-4233-801F-812CD190E4F0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3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41CB7-008A-4678-8E98-11D657F3DFD1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0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BF61D-7562-462B-82DC-EEDA7201818F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2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560A-B7FF-4E3C-AB47-6D35082FCFD9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5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E30C-AA79-419B-9DC9-0796EAC24CB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975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19E3-460C-47A5-AF7F-6248429C1925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5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C2F2-C00B-4A5D-8707-4627D8A3D1BD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1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ECCF-3581-46BF-81D9-18EF0B89DE94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‹#›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33B9-21ED-4233-A833-1A7F5E749AE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088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5F27-688F-4AC8-9D5C-7E865DB6F71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87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EB0F-25DD-4910-9C1D-8304E91A98E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7980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DB80-8629-4490-BB00-C2F8745531F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359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DB54-18B6-4FF4-938D-E4A87F7D989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58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F0344-3782-43EA-AEBB-62F198E773E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5940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3B3F9-1EB6-44A3-ABD2-61A1D29425C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3101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A6F6-B546-4D05-A6E8-60B0FBA1287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25/08/58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9C13FBDB-E3EE-4BF7-AD7A-ECDAC711BEC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597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D4EA0-776F-4C72-88EA-F483239B1C62}" type="datetime1">
              <a:rPr lang="th-TH" smtClean="0">
                <a:solidFill>
                  <a:srgbClr val="04617B"/>
                </a:solidFill>
              </a:rPr>
              <a:t>25/08/58</a:t>
            </a:fld>
            <a:endParaRPr lang="th-TH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cs typeface="+mj-cs"/>
              </a:defRPr>
            </a:lvl1pPr>
          </a:lstStyle>
          <a:p>
            <a:fld id="{7C433848-D33E-4B80-BD84-4B545F92F45B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233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7938" y="1752600"/>
            <a:ext cx="4572000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แผนการจัดการเรียนรู้ที่ ๓๓</a:t>
            </a: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การเขียนย่อความ</a:t>
            </a:r>
          </a:p>
          <a:p>
            <a:pPr algn="ctr"/>
            <a:endParaRPr lang="th-TH" sz="3600" b="1" dirty="0" smtClean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th-TH" sz="3600" b="1" dirty="0" smtClean="0">
                <a:solidFill>
                  <a:schemeClr val="tx1"/>
                </a:solidFill>
                <a:cs typeface="+mj-cs"/>
              </a:rPr>
              <a:t>เวลา ๑ ชั่วโมง</a:t>
            </a:r>
            <a:endParaRPr lang="th-TH" sz="3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0" y="908050"/>
            <a:ext cx="9144000" cy="865188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th-TH" sz="4000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หน่วยการเรียนรู้ที่ ๘ การพัฒนาทักษะ</a:t>
            </a:r>
            <a:r>
              <a:rPr lang="th-TH" sz="4000" b="1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การเขียน</a:t>
            </a:r>
            <a:endParaRPr lang="th-TH" sz="4000" b="1" dirty="0" smtClean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th-TH" sz="4400" b="1" kern="0" cap="all" dirty="0" smtClean="0">
                <a:solidFill>
                  <a:srgbClr val="003399"/>
                </a:solidFill>
                <a:latin typeface="Angsana New" pitchFamily="18" charset="-34"/>
                <a:ea typeface="+mj-ea"/>
                <a:cs typeface="+mj-cs"/>
              </a:rPr>
              <a:t>ภาษาไทย ม. ๒ เล่ม ๑</a:t>
            </a:r>
            <a:endParaRPr lang="th-TH" sz="4400" b="1" kern="0" cap="all" dirty="0">
              <a:solidFill>
                <a:srgbClr val="003399"/>
              </a:solidFill>
              <a:latin typeface="Angsana New" pitchFamily="18" charset="-34"/>
              <a:ea typeface="+mj-ea"/>
              <a:cs typeface="+mj-cs"/>
            </a:endParaRPr>
          </a:p>
        </p:txBody>
      </p:sp>
      <p:pic>
        <p:nvPicPr>
          <p:cNvPr id="6" name="Picture 5" descr="C:\Users\panudda.ADPP\Desktop\wp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779" y="49064"/>
            <a:ext cx="2500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773238"/>
            <a:ext cx="4577938" cy="510540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2" y="2840037"/>
            <a:ext cx="4122174" cy="297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769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1822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5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972355" y="1905000"/>
            <a:ext cx="5943600" cy="3657600"/>
            <a:chOff x="914401" y="2362200"/>
            <a:chExt cx="5943600" cy="3657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000" b="88333" l="500" r="100000">
                          <a14:backgroundMark x1="3688" y1="84444" x2="98438" y2="85333"/>
                          <a14:backgroundMark x1="97625" y1="14556" x2="99250" y2="29333"/>
                          <a14:backgroundMark x1="98938" y1="28778" x2="99250" y2="71222"/>
                          <a14:backgroundMark x1="99063" y1="71222" x2="99750" y2="81889"/>
                          <a14:backgroundMark x1="5188" y1="17556" x2="11500" y2="14000"/>
                          <a14:backgroundMark x1="11000" y1="14889" x2="53312" y2="14556"/>
                          <a14:backgroundMark x1="50625" y1="14556" x2="93125" y2="13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82" b="12698"/>
            <a:stretch/>
          </p:blipFill>
          <p:spPr bwMode="auto">
            <a:xfrm>
              <a:off x="914401" y="2362200"/>
              <a:ext cx="5943600" cy="3657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802606" y="2808744"/>
              <a:ext cx="444579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เลือกย่อความ คนละ ๒ เรื่อง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	• นิทาน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	• ข่าว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	• จดหมาย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	• ประกาศ</a:t>
              </a:r>
            </a:p>
            <a:p>
              <a:r>
                <a:rPr lang="th-TH" dirty="0" smtClean="0">
                  <a:latin typeface="Angsana New" pitchFamily="18" charset="-34"/>
                  <a:cs typeface="Angsana New" pitchFamily="18" charset="-34"/>
                </a:rPr>
                <a:t>	• ปาฐกถา</a:t>
              </a:r>
              <a:endParaRPr lang="th-TH" dirty="0"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41333" l="76625" r="93938">
                        <a14:foregroundMark x1="80125" y1="15000" x2="89250" y2="1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864" r="6149" b="58741"/>
          <a:stretch/>
        </p:blipFill>
        <p:spPr bwMode="auto">
          <a:xfrm flipH="1">
            <a:off x="426847" y="1808960"/>
            <a:ext cx="2588821" cy="3536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778</a:t>
            </a:fld>
            <a:endParaRPr lang="th-TH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20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0598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latin typeface="Angsana New" pitchFamily="18" charset="-34"/>
                <a:cs typeface="+mj-cs"/>
              </a:rPr>
              <a:t>ฝึกเขียนข้อความ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66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1890373" y="1773021"/>
            <a:ext cx="6034427" cy="226114"/>
            <a:chOff x="1890373" y="1828800"/>
            <a:chExt cx="6034427" cy="457200"/>
          </a:xfrm>
        </p:grpSpPr>
        <p:cxnSp>
          <p:nvCxnSpPr>
            <p:cNvPr id="121" name="Straight Connector 120"/>
            <p:cNvCxnSpPr/>
            <p:nvPr/>
          </p:nvCxnSpPr>
          <p:spPr>
            <a:xfrm>
              <a:off x="4354315" y="1828800"/>
              <a:ext cx="0" cy="2286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1890374" y="2057400"/>
              <a:ext cx="6034426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1890373" y="2057400"/>
              <a:ext cx="1" cy="2286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5630664" y="2057400"/>
              <a:ext cx="1" cy="19526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7924800" y="2057400"/>
              <a:ext cx="0" cy="19526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Arrow Connector 119"/>
          <p:cNvCxnSpPr/>
          <p:nvPr/>
        </p:nvCxnSpPr>
        <p:spPr>
          <a:xfrm>
            <a:off x="8001000" y="3547191"/>
            <a:ext cx="0" cy="29503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3429000" y="3776268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2057400" y="6175320"/>
            <a:ext cx="1323374" cy="243416"/>
            <a:chOff x="2114414" y="6441041"/>
            <a:chExt cx="1323374" cy="243416"/>
          </a:xfrm>
        </p:grpSpPr>
        <p:cxnSp>
          <p:nvCxnSpPr>
            <p:cNvPr id="110" name="Straight Arrow Connector 109"/>
            <p:cNvCxnSpPr/>
            <p:nvPr/>
          </p:nvCxnSpPr>
          <p:spPr>
            <a:xfrm rot="16200000">
              <a:off x="3316080" y="6562749"/>
              <a:ext cx="243416" cy="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2114414" y="6672582"/>
              <a:ext cx="1314586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>
            <a:off x="1066800" y="5621111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066800" y="5047136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1066800" y="4202793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066800" y="3358861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324592" y="1999136"/>
            <a:ext cx="3740449" cy="832731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หลักเกณฑ์ทั่วไปในการเขียนย่อความ</a:t>
            </a:r>
            <a:endParaRPr lang="th-TH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4551004" y="1994657"/>
            <a:ext cx="2021246" cy="832731"/>
          </a:xfrm>
          <a:prstGeom prst="flowChart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แบบการขึ้นคำนำ</a:t>
            </a:r>
          </a:p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ย่อความ</a:t>
            </a:r>
            <a:endParaRPr lang="th-TH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6911008" y="1994657"/>
            <a:ext cx="2118692" cy="832731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prstClr val="white"/>
                </a:solidFill>
                <a:cs typeface="Angsana New"/>
              </a:rPr>
              <a:t>ขนาดของย่อความ</a:t>
            </a:r>
            <a:endParaRPr lang="th-TH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4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lowchart: Alternate Process 72"/>
          <p:cNvSpPr/>
          <p:nvPr/>
        </p:nvSpPr>
        <p:spPr>
          <a:xfrm>
            <a:off x="123911" y="2987979"/>
            <a:ext cx="1933874" cy="457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มีแบบการขึ้นคำนำ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4" name="Flowchart: Alternate Process 73"/>
          <p:cNvSpPr/>
          <p:nvPr/>
        </p:nvSpPr>
        <p:spPr>
          <a:xfrm>
            <a:off x="99483" y="3497629"/>
            <a:ext cx="1956676" cy="838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เปลี่ยนสรรพนามเป็นบุรุษที่ ๓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99483" y="4342536"/>
            <a:ext cx="1960816" cy="838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เปลี่ยนภาษา แต่</a:t>
            </a:r>
          </a:p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คำราชาศัพท์คงเดิม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99483" y="5240111"/>
            <a:ext cx="1956676" cy="4572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ต้องมีชื่อเรื่อง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2250746" y="3006782"/>
            <a:ext cx="2300258" cy="800342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black"/>
                </a:solidFill>
                <a:cs typeface="Angsana New"/>
              </a:rPr>
              <a:t>เก็บใจความสำคัญตามขนาดของย่อความ</a:t>
            </a:r>
          </a:p>
        </p:txBody>
      </p:sp>
      <p:sp>
        <p:nvSpPr>
          <p:cNvPr id="78" name="Flowchart: Alternate Process 77"/>
          <p:cNvSpPr/>
          <p:nvPr/>
        </p:nvSpPr>
        <p:spPr>
          <a:xfrm>
            <a:off x="2194816" y="4944742"/>
            <a:ext cx="2359396" cy="1245394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อ่านให้เข้าใจก่อนแล้วหาประโยคใจความสำคัญและประโยคย่อย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2250746" y="3980336"/>
            <a:ext cx="2316091" cy="77152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นำใจความสำคัญ</a:t>
            </a:r>
          </a:p>
          <a:p>
            <a:pPr algn="ctr"/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มาเรียบเรียงใหม่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64325" y="5758770"/>
            <a:ext cx="2092699" cy="866775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prstClr val="black"/>
                </a:solidFill>
                <a:cs typeface="Angsana New"/>
              </a:rPr>
              <a:t>ใจความที่ย่อแล้วควรเขียนติดต่อกัน</a:t>
            </a:r>
            <a:r>
              <a:rPr lang="th-TH" sz="2400" dirty="0" smtClean="0">
                <a:solidFill>
                  <a:prstClr val="black"/>
                </a:solidFill>
                <a:cs typeface="Angsana New"/>
              </a:rPr>
              <a:t>ไป</a:t>
            </a:r>
            <a:endParaRPr lang="th-TH" sz="24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4724400" y="3065936"/>
            <a:ext cx="1752598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นิทาน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4730465" y="3730065"/>
            <a:ext cx="1752598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ข่าว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84" name="Flowchart: Alternate Process 83"/>
          <p:cNvSpPr/>
          <p:nvPr/>
        </p:nvSpPr>
        <p:spPr>
          <a:xfrm>
            <a:off x="4749515" y="4353951"/>
            <a:ext cx="1727485" cy="49053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จดหมาย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86" name="Flowchart: Alternate Process 85"/>
          <p:cNvSpPr/>
          <p:nvPr/>
        </p:nvSpPr>
        <p:spPr>
          <a:xfrm>
            <a:off x="4762501" y="5045651"/>
            <a:ext cx="1714498" cy="42272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ประกาศ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88" name="Flowchart: Alternate Process 87"/>
          <p:cNvSpPr/>
          <p:nvPr/>
        </p:nvSpPr>
        <p:spPr>
          <a:xfrm>
            <a:off x="4762501" y="5681161"/>
            <a:ext cx="1714497" cy="47301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softEdge rad="3175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ปาฐกถา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96" name="Flowchart: Alternate Process 95"/>
          <p:cNvSpPr/>
          <p:nvPr/>
        </p:nvSpPr>
        <p:spPr>
          <a:xfrm>
            <a:off x="6949108" y="3122845"/>
            <a:ext cx="2042492" cy="47887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อย่างสั้นที่สุด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97" name="Flowchart: Alternate Process 96"/>
          <p:cNvSpPr/>
          <p:nvPr/>
        </p:nvSpPr>
        <p:spPr>
          <a:xfrm>
            <a:off x="6949108" y="3896751"/>
            <a:ext cx="2042492" cy="457200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cs typeface="Angsana New"/>
              </a:rPr>
              <a:t>อย่างธรรมดา</a:t>
            </a:r>
            <a:endParaRPr lang="th-TH" sz="2600" dirty="0">
              <a:solidFill>
                <a:prstClr val="black"/>
              </a:solidFill>
              <a:cs typeface="Angsana New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200400" y="1126690"/>
            <a:ext cx="2342309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effectLst/>
                <a:cs typeface="Angsana New"/>
              </a:rPr>
              <a:t>การเขียนย่อความ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1090848" y="2789828"/>
            <a:ext cx="0" cy="204068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3429000" y="4730461"/>
            <a:ext cx="0" cy="22447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5619749" y="3498711"/>
            <a:ext cx="6065" cy="20692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5625814" y="4162840"/>
            <a:ext cx="6494" cy="16668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5632308" y="4820064"/>
            <a:ext cx="6492" cy="20116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638800" y="5443952"/>
            <a:ext cx="0" cy="21278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8001000" y="2837336"/>
            <a:ext cx="0" cy="230983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5603175" y="2835257"/>
            <a:ext cx="6065" cy="20692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779</a:t>
            </a:fld>
            <a:endParaRPr lang="th-TH" dirty="0"/>
          </a:p>
        </p:txBody>
      </p:sp>
      <p:grpSp>
        <p:nvGrpSpPr>
          <p:cNvPr id="52" name="Group 51"/>
          <p:cNvGrpSpPr/>
          <p:nvPr/>
        </p:nvGrpSpPr>
        <p:grpSpPr>
          <a:xfrm>
            <a:off x="3463" y="858176"/>
            <a:ext cx="9140537" cy="132424"/>
            <a:chOff x="3463" y="1209212"/>
            <a:chExt cx="9140537" cy="132424"/>
          </a:xfrm>
        </p:grpSpPr>
        <p:sp>
          <p:nvSpPr>
            <p:cNvPr id="54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457200" y="152400"/>
            <a:ext cx="18934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b="1" dirty="0" smtClean="0">
                <a:solidFill>
                  <a:srgbClr val="0070C0"/>
                </a:solidFill>
                <a:cs typeface="Angsana New"/>
              </a:rPr>
              <a:t>สรุปความรู้</a:t>
            </a:r>
            <a:endParaRPr lang="th-TH" sz="4400" b="1" dirty="0">
              <a:solidFill>
                <a:srgbClr val="0070C0"/>
              </a:solidFill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39958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 animBg="1"/>
      <p:bldP spid="88" grpId="0" animBg="1"/>
      <p:bldP spid="96" grpId="0" animBg="1"/>
      <p:bldP spid="97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233" y="4397768"/>
            <a:ext cx="7411192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th-TH" dirty="0">
                <a:cs typeface="+mj-cs"/>
              </a:rPr>
              <a:t> • เครื่องดนตรีพื้นเมือง อาจเป็นเครื่อง</a:t>
            </a:r>
            <a:r>
              <a:rPr lang="th-TH" dirty="0" smtClean="0">
                <a:cs typeface="+mj-cs"/>
              </a:rPr>
              <a:t>ดนตรี    ที่</a:t>
            </a:r>
            <a:r>
              <a:rPr lang="th-TH" dirty="0">
                <a:cs typeface="+mj-cs"/>
              </a:rPr>
              <a:t>ประดิษฐ์ขึ้นใหม่หรือพัฒนาจากของที่</a:t>
            </a:r>
            <a:r>
              <a:rPr lang="th-TH" dirty="0" smtClean="0">
                <a:cs typeface="+mj-cs"/>
              </a:rPr>
              <a:t>มีอยู่เดิมแล้ว</a:t>
            </a:r>
            <a:r>
              <a:rPr lang="th-TH" dirty="0">
                <a:cs typeface="+mj-cs"/>
              </a:rPr>
              <a:t>นำมาเล่นจนเป็นที่นิยมกัน</a:t>
            </a:r>
            <a:r>
              <a:rPr lang="th-TH" dirty="0" smtClean="0">
                <a:cs typeface="+mj-cs"/>
              </a:rPr>
              <a:t>ในท้องถิ่น </a:t>
            </a:r>
            <a:r>
              <a:rPr lang="th-TH" dirty="0">
                <a:cs typeface="+mj-cs"/>
              </a:rPr>
              <a:t>จนถือเป็นเอกลักษณ์ของ</a:t>
            </a:r>
            <a:r>
              <a:rPr lang="th-TH" dirty="0" smtClean="0">
                <a:cs typeface="+mj-cs"/>
              </a:rPr>
              <a:t>เครื่องดนตรี</a:t>
            </a:r>
            <a:r>
              <a:rPr lang="th-TH" dirty="0">
                <a:cs typeface="+mj-cs"/>
              </a:rPr>
              <a:t>เฉพาะท้องถิ่น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990" y="1447800"/>
            <a:ext cx="7411192" cy="2962513"/>
          </a:xfrm>
          <a:prstGeom prst="roundRect">
            <a:avLst>
              <a:gd name="adj" fmla="val 10757"/>
            </a:avLst>
          </a:prstGeom>
          <a:solidFill>
            <a:schemeClr val="accent5">
              <a:lumMod val="40000"/>
              <a:lumOff val="60000"/>
            </a:schemeClr>
          </a:solidFill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เครื่องดนตรีพื้นเมือง เป็นเครื่องดนตรีที่ประดิษฐ์ขึ้น อาจเกิดจากความคิดริเริ่มสร้างสรรค์ของตนเอง หรืออาจพัฒนาปรับปรุงมาจาก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เครื่องดนตรีอื่นที่มีอยู่ก่อนแล้ว แต่ได้นำมาใช้เล่นจนเป็นที่นิยมกันในท้องถิ่นและถือเป็นเครื่องดนตรีของท้องถิ่นนั้นโดยเฉพาะ เช่น ซึง สะล้อ ของภาคเหนือ แคน โปงลาง ของภาคอีสาน ระนาด ตะโพน ของภาคกลาง โหม่ง ทน ของภาคใต้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1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estock.wpp.co.th/../Document/Public/167/10506004.bigthumbnai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56" y="4867274"/>
            <a:ext cx="2857500" cy="19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33848-D33E-4B80-BD84-4B545F92F45B}" type="slidenum">
              <a:rPr lang="th-TH" smtClean="0">
                <a:solidFill>
                  <a:prstClr val="black"/>
                </a:solidFill>
              </a:rPr>
              <a:pPr/>
              <a:t>770</a:t>
            </a:fld>
            <a:endParaRPr lang="th-TH" dirty="0">
              <a:solidFill>
                <a:prstClr val="black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19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200" y="505983"/>
            <a:ext cx="304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ร่วมฟัง ร่วมสรุป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272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15673"/>
            <a:ext cx="7924800" cy="913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432000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  หมายถึง  เนื้อความที่ตัดทอนจากข้อความเดิมให้เหลือเฉพาะสาระสำคัญ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๓.๒ การเขียนย่อความ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1447800"/>
            <a:ext cx="1558052" cy="735747"/>
          </a:xfrm>
          <a:prstGeom prst="ellipse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ย่อความ</a:t>
            </a:r>
            <a:r>
              <a:rPr lang="th-TH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07968" y="3503221"/>
            <a:ext cx="6397832" cy="1981200"/>
            <a:chOff x="1600200" y="3686300"/>
            <a:chExt cx="5943600" cy="1981200"/>
          </a:xfrm>
        </p:grpSpPr>
        <p:sp>
          <p:nvSpPr>
            <p:cNvPr id="12" name="Rounded Rectangle 11"/>
            <p:cNvSpPr/>
            <p:nvPr/>
          </p:nvSpPr>
          <p:spPr>
            <a:xfrm>
              <a:off x="1600200" y="3686300"/>
              <a:ext cx="5943600" cy="1981200"/>
            </a:xfrm>
            <a:prstGeom prst="roundRect">
              <a:avLst/>
            </a:prstGeom>
            <a:solidFill>
              <a:srgbClr val="FF99CC"/>
            </a:solidFill>
            <a:ln w="76200">
              <a:solidFill>
                <a:srgbClr val="FF66CC"/>
              </a:solidFill>
              <a:prstDash val="sys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29843" y="4213469"/>
              <a:ext cx="5297487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anchor="ctr">
              <a:spAutoFit/>
            </a:bodyPr>
            <a:lstStyle/>
            <a:p>
              <a:r>
                <a:rPr lang="th-TH" dirty="0">
                  <a:solidFill>
                    <a:prstClr val="black"/>
                  </a:solidFill>
                  <a:cs typeface="Angsana New"/>
                </a:rPr>
                <a:t> </a:t>
              </a:r>
              <a:r>
                <a:rPr lang="th-TH" dirty="0" smtClean="0">
                  <a:solidFill>
                    <a:prstClr val="black"/>
                  </a:solidFill>
                  <a:cs typeface="Angsana New"/>
                </a:rPr>
                <a:t>      การ</a:t>
              </a:r>
              <a:r>
                <a:rPr lang="th-TH" dirty="0">
                  <a:solidFill>
                    <a:prstClr val="black"/>
                  </a:solidFill>
                  <a:cs typeface="Angsana New"/>
                </a:rPr>
                <a:t>ย่อความ มิใช่ตัดเอาเฉพาะประโยคสำคัญมาเขียนต่อกัน แต่เป็นการนำเอาประโยคสำคัญมาเรียบเรียงใหม่</a:t>
              </a:r>
              <a:endParaRPr lang="th-TH" dirty="0"/>
            </a:p>
          </p:txBody>
        </p:sp>
      </p:grpSp>
      <p:pic>
        <p:nvPicPr>
          <p:cNvPr id="2050" name="Picture 2" descr="J:\000 1 A PowerPoint ภาษาไทย\000 ภาพประกอบ PowerPoint\9-1-58 ภาพทำ PPT\56-01-0208 ภาษาไทย ป.1 iPad\shutterstock&amp;dreamstime\dreamstime_15521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0714" y1="57031" x2="57589" y2="97917"/>
                        <a14:foregroundMark x1="89732" y1="91927" x2="37500" y2="80078"/>
                        <a14:foregroundMark x1="37500" y1="86589" x2="37277" y2="63281"/>
                        <a14:foregroundMark x1="68304" y1="96615" x2="91741" y2="94010"/>
                        <a14:foregroundMark x1="77902" y1="65104" x2="83705" y2="78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63" y="4215279"/>
            <a:ext cx="1524000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525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54182" y="1421130"/>
            <a:ext cx="4114800" cy="5867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หลักเกณฑ์ทั่วไปของการย่อความ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7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๓.๒ การเขียนย่อความ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1495" y="2261862"/>
            <a:ext cx="8235305" cy="869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๑. มีแบบการขึ้นคำนำตามประเภทข้อความ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4568" y="3372946"/>
            <a:ext cx="8235305" cy="869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๒. ต้องเปลี่ยนสรรพนามบุรุษที่ ๑ หรือบุรุษที่ ๒ เป็นบุรุษที่ ๓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4568" y="4487990"/>
            <a:ext cx="8235305" cy="8697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๓. ต้องเปลี่ยนสำนวนภาษาเป็นของผู้ย่อเอง ถ้าข้อความเดิมเป็นร้อยกรองให้</a:t>
            </a:r>
          </a:p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เปลี่ยนเป็นร้อยแก้ว แต่ถ้าข้อความเดิมเป็นราชาศัพท์ให้คงราชาศัพท์นั้นไว้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2693" y="5607240"/>
            <a:ext cx="8235305" cy="8697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๔. ใจความที่ย่อแล้วต้องมีชื่อเรื่อง ถ้าข้อความเดิมไม่มีชื่อเรื่อง ต้องคิดตั้งเอง</a:t>
            </a:r>
          </a:p>
        </p:txBody>
      </p:sp>
      <p:sp>
        <p:nvSpPr>
          <p:cNvPr id="8" name="Down Arrow 7"/>
          <p:cNvSpPr/>
          <p:nvPr/>
        </p:nvSpPr>
        <p:spPr>
          <a:xfrm>
            <a:off x="7906463" y="2940240"/>
            <a:ext cx="735806" cy="644274"/>
          </a:xfrm>
          <a:prstGeom prst="downArrow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7913391" y="4067545"/>
            <a:ext cx="735806" cy="644274"/>
          </a:xfrm>
          <a:prstGeom prst="downArrow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932193" y="5150040"/>
            <a:ext cx="735806" cy="644274"/>
          </a:xfrm>
          <a:prstGeom prst="downArrow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012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0" grpId="0" animBg="1"/>
      <p:bldP spid="21" grpId="0" animBg="1"/>
      <p:bldP spid="22" grpId="0" animBg="1"/>
      <p:bldP spid="8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54182" y="1421130"/>
            <a:ext cx="4114800" cy="5867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หลักเกณฑ์ทั่วไปของการย่อความ</a:t>
            </a:r>
            <a:endParaRPr lang="th-TH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1495" y="2261862"/>
            <a:ext cx="8235305" cy="869760"/>
          </a:xfrm>
          <a:prstGeom prst="rect">
            <a:avLst/>
          </a:prstGeom>
          <a:solidFill>
            <a:srgbClr val="FBC5F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๕. ใจความที่ย่อแล้ว  ควรเขียนติดต่อกันไป เว้นแต่ข้อความเดิมไม่ได้สัมพันธ์กัน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4568" y="3372946"/>
            <a:ext cx="8235305" cy="869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๖. ต้องอ่านข้อความนั้น ๆ ให้เข้าใจ และหาประโยคใจความสำคัญและ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ประโยค</a:t>
            </a:r>
          </a:p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ประกอบก่อน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ลงมือย่อความ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4568" y="4487990"/>
            <a:ext cx="8235305" cy="869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๗. นำประโยคใจความสำคัญและประโยคประกอบเด่น ๆ มาเรียบเรียงให้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ใจความ</a:t>
            </a:r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กลมกลืนกัน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2693" y="5607240"/>
            <a:ext cx="8235305" cy="8697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๘. ย่อความมีขนาดต่าง ๆ กันตามความประสงค์ของผู้ย่อ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7906463" y="2940240"/>
            <a:ext cx="735806" cy="644274"/>
          </a:xfrm>
          <a:prstGeom prst="downArrow">
            <a:avLst/>
          </a:prstGeom>
          <a:solidFill>
            <a:srgbClr val="F67EE5">
              <a:alpha val="9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913391" y="4067545"/>
            <a:ext cx="735806" cy="644274"/>
          </a:xfrm>
          <a:prstGeom prst="downArrow">
            <a:avLst/>
          </a:prstGeom>
          <a:solidFill>
            <a:schemeClr val="bg1">
              <a:lumMod val="65000"/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932193" y="5150040"/>
            <a:ext cx="735806" cy="644274"/>
          </a:xfrm>
          <a:prstGeom prst="downArrow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6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๓.๒ การเขียนย่อความ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39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478" y="1381971"/>
            <a:ext cx="2886075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cs typeface="+mj-cs"/>
              </a:rPr>
              <a:t>แบบการขึ้นคำนำย่อความ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2169349"/>
            <a:ext cx="73914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     การขึ้นคำนำย่อความ จะต้องบอกรายละเอียดเกี่ยวกับข้อความนั้นว่าเป็นประเภทใด เรื่องอะไร ใครเขียน หรือเกี่ยวข้องกับผู้ใด ในโอกาสใด เมื่อไร </a:t>
            </a:r>
            <a:endParaRPr lang="th-TH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675" y="5725180"/>
            <a:ext cx="7391400" cy="523220"/>
          </a:xfrm>
          <a:prstGeom prst="rect">
            <a:avLst/>
          </a:prstGeom>
          <a:solidFill>
            <a:srgbClr val="FBC5F3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ปาฐกถาของ........................เรื่อง..........แก่..............ที่.........เมื่อ..........ความว่า</a:t>
            </a:r>
            <a:endParaRPr lang="th-TH" dirty="0"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0075" y="3479755"/>
            <a:ext cx="7382000" cy="523220"/>
          </a:xfrm>
          <a:prstGeom prst="rect">
            <a:avLst/>
          </a:prstGeom>
          <a:solidFill>
            <a:srgbClr val="FBC5F3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cs typeface="Angsana New"/>
              </a:rPr>
              <a:t>นิทานเรื่อง...................................ของ................................................ความว่า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4036905"/>
            <a:ext cx="7391399" cy="52322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cs typeface="Angsana New"/>
              </a:rPr>
              <a:t>ข่าวเรื่อง.....................................จาก..................................................ความว่า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4609185"/>
            <a:ext cx="7391399" cy="523220"/>
          </a:xfrm>
          <a:prstGeom prst="rect">
            <a:avLst/>
          </a:prstGeom>
          <a:solidFill>
            <a:srgbClr val="FBC5F3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cs typeface="Angsana New"/>
              </a:rPr>
              <a:t>จดหมาย....................ของ...................ถึง....................ลงวันที่...........ความว่า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1" y="5166335"/>
            <a:ext cx="7391400" cy="52322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lvl="0"/>
            <a:r>
              <a:rPr lang="th-TH" dirty="0">
                <a:solidFill>
                  <a:prstClr val="black"/>
                </a:solidFill>
                <a:cs typeface="Angsana New"/>
              </a:rPr>
              <a:t>ประกาศของ.........................เรื่อง............แก่..................เมื่อ..............ความว่า</a:t>
            </a:r>
          </a:p>
        </p:txBody>
      </p:sp>
      <p:pic>
        <p:nvPicPr>
          <p:cNvPr id="13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๓.๒ การเขียนย่อความ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81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2" grpId="0" animBg="1"/>
      <p:bldP spid="4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๓.๒ การเขียนย่อความ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53418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ตัวอย่างย่อความอย่างสั้นที่สุด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231571"/>
            <a:ext cx="7696200" cy="4038600"/>
          </a:xfrm>
          <a:prstGeom prst="roundRect">
            <a:avLst/>
          </a:prstGeom>
          <a:solidFill>
            <a:srgbClr val="FBC5F3"/>
          </a:solidFill>
          <a:ln>
            <a:solidFill>
              <a:srgbClr val="F682E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 ย่อความเรื่อง วันธรรมสวนะ จากแบบเรียนสังคมศึกษา วิชาศีลธรรม ชั้น ม.ศ. ๒ ของกระทรวงศึกษาธิการ ความว่า</a:t>
            </a:r>
          </a:p>
          <a:p>
            <a:r>
              <a:rPr lang="th-TH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    วันธรรมสวนะ คือ วันฟังธรรมของชาวพุทธ วันนี้เกิดขึ้นเนื่องจากพระพุทธเจ้าทรงอนุญาตให้พระสงฆ์ประชุมฟังธรรมกัน ๗ วันต่อครั้ง ปัจจุบันชาวพุทธถือเป็นหน้าที่ที่จะต้องไปวัด ทำทาน ถือศีล ฟังและสนทนาธรรมในวันพระ และเพิ่มวันอาทิตย์เป็นวันฟังธรรมอีกวันหนึ่ง ชาวพุทธควรฟังธรรมในวันดังกล่าว</a:t>
            </a:r>
            <a:endParaRPr lang="th-TH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143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286000"/>
            <a:ext cx="8267700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 ย่อความเรื่อง วันธรรมสวนะ จากแบบเรียนสังคมศึกษา วิชาศีลธรรม ชั้น ม.ศ. ๒ ของกระทรวงศึกษาธิการ ความว่า</a:t>
            </a:r>
          </a:p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   วันธรรมสวนะหรือวันพระ คือ วันฟังธรรมของชาวพุทธ ตรงกับวันขึ้นและแรม </a:t>
            </a:r>
          </a:p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๘ ค่ำ และ ๑๕ ค่ำ หรือแรม ๑๔ ค่ำ ในเดือนขาด มีวันพิเศษเพียง ๓ วัน คือ วันมาฆบูชา วันวิ</a:t>
            </a:r>
            <a:r>
              <a:rPr lang="th-TH" dirty="0" err="1" smtClean="0">
                <a:latin typeface="Angsana New" pitchFamily="18" charset="-34"/>
                <a:cs typeface="Angsana New" pitchFamily="18" charset="-34"/>
              </a:rPr>
              <a:t>สาขบู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ชา และวันอาสาฬหบูชา วันพระเกิดขึ้นเนื่องจากพระพุทธเจ้าทรงอนุญาตให้พระสงฆ์ฟังธรรมกัน ๗ วันต่อครั้ง ต่อมาชาวบ้านขอฟังด้วย ปัจจุบันชาวพุทธถือเป็น</a:t>
            </a:r>
            <a:r>
              <a:rPr lang="th-TH" spc="-30" dirty="0" smtClean="0">
                <a:latin typeface="Angsana New" pitchFamily="18" charset="-34"/>
                <a:cs typeface="Angsana New" pitchFamily="18" charset="-34"/>
              </a:rPr>
              <a:t>หน้าที่ที่จะต้องไปวัด ทำทาน ถือศีล ฟังและสนทนาธรรมในวันพระ และเพิ่มวันอาทิตย์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เป็นวันฟังธรรมและอบรมสั่งสอนเรื่องพระพุทธศาสนาขึ้นอีกวันหนึ่ง เนื่องจากต้องประกอบกิจธุระในวันอื่น ๆ ชาวพุทธควรไปฟังธรรมในวันดังกล่าวแล้วนำมาปฏิบัติ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2693" y="1487344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>
                <a:solidFill>
                  <a:prstClr val="black"/>
                </a:solidFill>
                <a:cs typeface="Angsana New"/>
              </a:rPr>
              <a:t>ย่อความอย่างธรรมดา</a:t>
            </a:r>
          </a:p>
        </p:txBody>
      </p:sp>
      <p:pic>
        <p:nvPicPr>
          <p:cNvPr id="9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สี่เหลี่ยมผืนผ้า 1"/>
          <p:cNvSpPr/>
          <p:nvPr/>
        </p:nvSpPr>
        <p:spPr>
          <a:xfrm>
            <a:off x="-18393" y="619918"/>
            <a:ext cx="9162393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prstClr val="white"/>
                </a:solidFill>
                <a:cs typeface="Angsana New"/>
              </a:rPr>
              <a:t>	๓.๒ การเขียนย่อความ</a:t>
            </a:r>
            <a:endParaRPr lang="th-TH" sz="4000" b="1" dirty="0">
              <a:solidFill>
                <a:prstClr val="white"/>
              </a:solidFill>
              <a:cs typeface="Angsana Ne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9" y="72947"/>
            <a:ext cx="380406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cs typeface="Angsana New"/>
              </a:rPr>
              <a:t>๓. การเขียนในโอกาสต่าง 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63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650239"/>
            <a:ext cx="6572250" cy="523220"/>
          </a:xfrm>
          <a:prstGeom prst="homePlate">
            <a:avLst/>
          </a:prstGeom>
          <a:solidFill>
            <a:srgbClr val="F6903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288000" rtlCol="0">
            <a:spAutoFit/>
          </a:bodyPr>
          <a:lstStyle/>
          <a:p>
            <a:r>
              <a:rPr lang="th-TH" dirty="0" smtClean="0">
                <a:cs typeface="+mj-cs"/>
              </a:rPr>
              <a:t>การย่อความต่างจากสรุปความอย่างไร </a:t>
            </a:r>
            <a:endParaRPr lang="th-TH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70823"/>
            <a:ext cx="6669260" cy="523220"/>
          </a:xfrm>
          <a:prstGeom prst="homePlate">
            <a:avLst/>
          </a:prstGeom>
          <a:solidFill>
            <a:srgbClr val="CF79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288000" rtlCol="0">
            <a:spAutoFit/>
          </a:bodyPr>
          <a:lstStyle/>
          <a:p>
            <a:r>
              <a:rPr lang="th-TH" dirty="0" smtClean="0">
                <a:cs typeface="+mj-cs"/>
              </a:rPr>
              <a:t>นักเรียนคิดว่าการย่อความมีประโยชน์อย่างไรในชีวิตประจำวัน</a:t>
            </a:r>
            <a:endParaRPr lang="th-TH" dirty="0"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5174" y="2362200"/>
            <a:ext cx="64770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        การย่อความ คือ ตัดทอนเนื้อความที่มีใจความสำคัญจากเนื้อความเดิมแล้วนำมาเรียบเรียงใหม่ </a:t>
            </a:r>
          </a:p>
          <a:p>
            <a:r>
              <a:rPr lang="th-TH" dirty="0" smtClean="0">
                <a:cs typeface="+mj-cs"/>
              </a:rPr>
              <a:t>        ส่วนสรุปความ เป็นการจับประเด็นสำคัญว่า ใคร ทำอะไร      ที่ไหน เมื่อไหร่ อย่างไร แล้วนำมาเรียบเรียงเป็นภาษาของตัวเอง</a:t>
            </a:r>
            <a:endParaRPr lang="th-TH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5175" y="5496580"/>
            <a:ext cx="6477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dirty="0" smtClean="0">
                <a:cs typeface="+mj-cs"/>
              </a:rPr>
              <a:t>ช่วยให้เข้าใจใจความสำคัญของสารในเวลาที่จำกัด</a:t>
            </a:r>
            <a:endParaRPr lang="th-TH" dirty="0"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15240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h-TH" sz="4400" dirty="0">
              <a:solidFill>
                <a:prstClr val="black"/>
              </a:solidFill>
              <a:cs typeface="Angsana New"/>
            </a:endParaRPr>
          </a:p>
        </p:txBody>
      </p:sp>
      <p:pic>
        <p:nvPicPr>
          <p:cNvPr id="15" name="Picture 7" descr="C:\Users\panudda.ADPP\Desktop\w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71438"/>
            <a:ext cx="25003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FBDB-E3EE-4BF7-AD7A-ECDAC711BECD}" type="slidenum">
              <a:rPr lang="th-TH" smtClean="0"/>
              <a:pPr/>
              <a:t>777</a:t>
            </a:fld>
            <a:endParaRPr lang="th-TH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63" y="1209212"/>
            <a:ext cx="9140537" cy="132424"/>
            <a:chOff x="3463" y="1209212"/>
            <a:chExt cx="9140537" cy="132424"/>
          </a:xfrm>
        </p:grpSpPr>
        <p:sp>
          <p:nvSpPr>
            <p:cNvPr id="20" name="สี่เหลี่ยมผืนผ้า 18"/>
            <p:cNvSpPr/>
            <p:nvPr/>
          </p:nvSpPr>
          <p:spPr>
            <a:xfrm>
              <a:off x="3463" y="1209212"/>
              <a:ext cx="342900" cy="1324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สี่เหลี่ยมผืนผ้า 24"/>
            <p:cNvSpPr/>
            <p:nvPr/>
          </p:nvSpPr>
          <p:spPr>
            <a:xfrm>
              <a:off x="457200" y="1209212"/>
              <a:ext cx="8686800" cy="132424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200" y="505983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>
                <a:latin typeface="Angsana New" pitchFamily="18" charset="-34"/>
                <a:cs typeface="+mj-cs"/>
              </a:rPr>
              <a:t> </a:t>
            </a:r>
            <a:r>
              <a:rPr lang="th-TH" sz="4400" b="1" dirty="0" smtClean="0">
                <a:latin typeface="Angsana New" pitchFamily="18" charset="-34"/>
                <a:cs typeface="+mj-cs"/>
              </a:rPr>
              <a:t>สนทนาแสดงความคิดเห็น</a:t>
            </a:r>
            <a:endParaRPr lang="th-TH" sz="4400" b="1" dirty="0">
              <a:latin typeface="Angsana New" pitchFamily="18" charset="-34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31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1723</Words>
  <Application>Microsoft Office PowerPoint</Application>
  <PresentationFormat>นำเสนอทางหน้าจอ (4:3)</PresentationFormat>
  <Paragraphs>174</Paragraphs>
  <Slides>11</Slides>
  <Notes>11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3" baseType="lpstr">
      <vt:lpstr>ชุดรูปแบบของ Office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Tasanee Luansala</dc:creator>
  <cp:lastModifiedBy>phanrit.boonr</cp:lastModifiedBy>
  <cp:revision>448</cp:revision>
  <dcterms:created xsi:type="dcterms:W3CDTF">2014-07-23T06:37:25Z</dcterms:created>
  <dcterms:modified xsi:type="dcterms:W3CDTF">2015-08-25T07:06:55Z</dcterms:modified>
</cp:coreProperties>
</file>