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822" saveSubsetFonts="1">
  <p:sldMasterIdLst>
    <p:sldMasterId id="2147483672" r:id="rId1"/>
    <p:sldMasterId id="2147483684" r:id="rId2"/>
    <p:sldMasterId id="2147483696" r:id="rId3"/>
  </p:sldMasterIdLst>
  <p:notesMasterIdLst>
    <p:notesMasterId r:id="rId23"/>
  </p:notesMasterIdLst>
  <p:sldIdLst>
    <p:sldId id="298" r:id="rId4"/>
    <p:sldId id="271" r:id="rId5"/>
    <p:sldId id="305" r:id="rId6"/>
    <p:sldId id="272" r:id="rId7"/>
    <p:sldId id="294" r:id="rId8"/>
    <p:sldId id="306" r:id="rId9"/>
    <p:sldId id="295" r:id="rId10"/>
    <p:sldId id="296" r:id="rId11"/>
    <p:sldId id="301" r:id="rId12"/>
    <p:sldId id="297" r:id="rId13"/>
    <p:sldId id="307" r:id="rId14"/>
    <p:sldId id="313" r:id="rId15"/>
    <p:sldId id="314" r:id="rId16"/>
    <p:sldId id="304" r:id="rId17"/>
    <p:sldId id="308" r:id="rId18"/>
    <p:sldId id="309" r:id="rId19"/>
    <p:sldId id="310" r:id="rId20"/>
    <p:sldId id="311" r:id="rId21"/>
    <p:sldId id="312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9966FF"/>
    <a:srgbClr val="CCCCFF"/>
    <a:srgbClr val="FF9999"/>
    <a:srgbClr val="99F1E2"/>
    <a:srgbClr val="C2F6ED"/>
    <a:srgbClr val="000000"/>
    <a:srgbClr val="5EC442"/>
    <a:srgbClr val="F3F9A9"/>
    <a:srgbClr val="66B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0764" autoAdjust="0"/>
  </p:normalViewPr>
  <p:slideViewPr>
    <p:cSldViewPr>
      <p:cViewPr varScale="1">
        <p:scale>
          <a:sx n="63" d="100"/>
          <a:sy n="63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864" y="12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6B9B4-B815-4A71-BB07-0176CFE27E2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E76E136-7AD3-479D-A6BA-15E2D0C0F35F}">
      <dgm:prSet phldrT="[Text]"/>
      <dgm:spPr>
        <a:solidFill>
          <a:schemeClr val="accent5">
            <a:lumMod val="60000"/>
            <a:lumOff val="4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b="1" dirty="0" smtClean="0">
              <a:solidFill>
                <a:schemeClr val="tx2"/>
              </a:solidFill>
              <a:cs typeface="+mj-cs"/>
            </a:rPr>
            <a:t>๑. มีเอกภาพ</a:t>
          </a:r>
          <a:endParaRPr lang="th-TH" b="1" dirty="0">
            <a:solidFill>
              <a:schemeClr val="tx2"/>
            </a:solidFill>
            <a:cs typeface="+mj-cs"/>
          </a:endParaRPr>
        </a:p>
      </dgm:t>
    </dgm:pt>
    <dgm:pt modelId="{51F96941-C89F-444B-9858-2B190AAC0902}" type="parTrans" cxnId="{94F15FB6-E7EF-4147-9603-D2F9793627EB}">
      <dgm:prSet/>
      <dgm:spPr/>
      <dgm:t>
        <a:bodyPr/>
        <a:lstStyle/>
        <a:p>
          <a:endParaRPr lang="th-TH">
            <a:cs typeface="+mj-cs"/>
          </a:endParaRPr>
        </a:p>
      </dgm:t>
    </dgm:pt>
    <dgm:pt modelId="{C746CC15-36AF-415C-82EE-B28BF3AFC113}" type="sibTrans" cxnId="{94F15FB6-E7EF-4147-9603-D2F9793627EB}">
      <dgm:prSet/>
      <dgm:spPr/>
      <dgm:t>
        <a:bodyPr/>
        <a:lstStyle/>
        <a:p>
          <a:endParaRPr lang="th-TH">
            <a:cs typeface="+mj-cs"/>
          </a:endParaRPr>
        </a:p>
      </dgm:t>
    </dgm:pt>
    <dgm:pt modelId="{E1B5FE23-47DA-4939-973F-25BAEBF1D677}">
      <dgm:prSet phldrT="[Text]"/>
      <dgm:spPr>
        <a:solidFill>
          <a:schemeClr val="accent5">
            <a:lumMod val="60000"/>
            <a:lumOff val="4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dirty="0" smtClean="0">
              <a:solidFill>
                <a:schemeClr val="tx1"/>
              </a:solidFill>
              <a:cs typeface="+mj-cs"/>
            </a:rPr>
            <a:t>มีใจความสำคัญเพียงใจความเดียว </a:t>
          </a:r>
          <a:endParaRPr lang="th-TH" dirty="0">
            <a:solidFill>
              <a:schemeClr val="tx1"/>
            </a:solidFill>
            <a:cs typeface="+mj-cs"/>
          </a:endParaRPr>
        </a:p>
      </dgm:t>
    </dgm:pt>
    <dgm:pt modelId="{08081064-C93F-4A04-B386-B2819297EAC9}" type="parTrans" cxnId="{69BCF43E-A7B7-44C4-B300-CDF37608E9D6}">
      <dgm:prSet/>
      <dgm:spPr/>
      <dgm:t>
        <a:bodyPr/>
        <a:lstStyle/>
        <a:p>
          <a:endParaRPr lang="th-TH">
            <a:cs typeface="+mj-cs"/>
          </a:endParaRPr>
        </a:p>
      </dgm:t>
    </dgm:pt>
    <dgm:pt modelId="{E775DE44-D50A-40D4-899B-2BACCAAA4905}" type="sibTrans" cxnId="{69BCF43E-A7B7-44C4-B300-CDF37608E9D6}">
      <dgm:prSet/>
      <dgm:spPr/>
      <dgm:t>
        <a:bodyPr/>
        <a:lstStyle/>
        <a:p>
          <a:endParaRPr lang="th-TH">
            <a:cs typeface="+mj-cs"/>
          </a:endParaRPr>
        </a:p>
      </dgm:t>
    </dgm:pt>
    <dgm:pt modelId="{BAB484C1-2148-4AE9-BA64-31D45B36AD51}">
      <dgm:prSet phldrT="[Text]"/>
      <dgm:spPr>
        <a:solidFill>
          <a:schemeClr val="accent5">
            <a:lumMod val="60000"/>
            <a:lumOff val="4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dirty="0" smtClean="0">
              <a:solidFill>
                <a:schemeClr val="tx1"/>
              </a:solidFill>
              <a:cs typeface="+mj-cs"/>
            </a:rPr>
            <a:t>ไม่กล่าวนอกเรื่อง</a:t>
          </a:r>
          <a:endParaRPr lang="th-TH" dirty="0">
            <a:solidFill>
              <a:schemeClr val="tx1"/>
            </a:solidFill>
            <a:cs typeface="+mj-cs"/>
          </a:endParaRPr>
        </a:p>
      </dgm:t>
    </dgm:pt>
    <dgm:pt modelId="{0AC42E7B-BD14-4DC7-A1C1-ED7BB4854FFC}" type="parTrans" cxnId="{74744D7E-609A-46C4-93A0-B816C2F9F86F}">
      <dgm:prSet/>
      <dgm:spPr/>
      <dgm:t>
        <a:bodyPr/>
        <a:lstStyle/>
        <a:p>
          <a:endParaRPr lang="th-TH">
            <a:cs typeface="+mj-cs"/>
          </a:endParaRPr>
        </a:p>
      </dgm:t>
    </dgm:pt>
    <dgm:pt modelId="{53D3A50C-34DC-4BAE-B36F-4BDD827EE513}" type="sibTrans" cxnId="{74744D7E-609A-46C4-93A0-B816C2F9F86F}">
      <dgm:prSet/>
      <dgm:spPr/>
      <dgm:t>
        <a:bodyPr/>
        <a:lstStyle/>
        <a:p>
          <a:endParaRPr lang="th-TH">
            <a:cs typeface="+mj-cs"/>
          </a:endParaRPr>
        </a:p>
      </dgm:t>
    </dgm:pt>
    <dgm:pt modelId="{2D10656F-4A19-463B-92D1-1A1AC21AB75C}">
      <dgm:prSet phldrT="[Text]"/>
      <dgm:spPr>
        <a:solidFill>
          <a:schemeClr val="accent3">
            <a:lumMod val="60000"/>
            <a:lumOff val="4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b="1" dirty="0" smtClean="0">
              <a:solidFill>
                <a:schemeClr val="tx2"/>
              </a:solidFill>
              <a:cs typeface="+mj-cs"/>
            </a:rPr>
            <a:t>๒. มีสัมพันธภาพ</a:t>
          </a:r>
          <a:endParaRPr lang="th-TH" b="1" dirty="0">
            <a:solidFill>
              <a:schemeClr val="tx2"/>
            </a:solidFill>
            <a:cs typeface="+mj-cs"/>
          </a:endParaRPr>
        </a:p>
      </dgm:t>
    </dgm:pt>
    <dgm:pt modelId="{D6922EB6-C13E-41D6-9232-6AC128F2720C}" type="parTrans" cxnId="{D6BA7448-9BF7-41A6-A0C0-B4B666F0AF9A}">
      <dgm:prSet/>
      <dgm:spPr/>
      <dgm:t>
        <a:bodyPr/>
        <a:lstStyle/>
        <a:p>
          <a:endParaRPr lang="th-TH">
            <a:cs typeface="+mj-cs"/>
          </a:endParaRPr>
        </a:p>
      </dgm:t>
    </dgm:pt>
    <dgm:pt modelId="{DD4B6B23-D0A7-4C7D-89BB-8BBFCF3B45B5}" type="sibTrans" cxnId="{D6BA7448-9BF7-41A6-A0C0-B4B666F0AF9A}">
      <dgm:prSet/>
      <dgm:spPr/>
      <dgm:t>
        <a:bodyPr/>
        <a:lstStyle/>
        <a:p>
          <a:endParaRPr lang="th-TH">
            <a:cs typeface="+mj-cs"/>
          </a:endParaRPr>
        </a:p>
      </dgm:t>
    </dgm:pt>
    <dgm:pt modelId="{187E63CA-80B7-4F03-BDB6-B54210BDE88D}">
      <dgm:prSet phldrT="[Text]"/>
      <dgm:spPr>
        <a:solidFill>
          <a:schemeClr val="accent3">
            <a:lumMod val="60000"/>
            <a:lumOff val="4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dirty="0" smtClean="0">
              <a:solidFill>
                <a:schemeClr val="tx1"/>
              </a:solidFill>
              <a:cs typeface="+mj-cs"/>
            </a:rPr>
            <a:t>ทุกประโยคต่อเนื่องกันตามลำดับหรือเหตุผล</a:t>
          </a:r>
          <a:endParaRPr lang="th-TH" dirty="0">
            <a:solidFill>
              <a:schemeClr val="tx1"/>
            </a:solidFill>
            <a:cs typeface="+mj-cs"/>
          </a:endParaRPr>
        </a:p>
      </dgm:t>
    </dgm:pt>
    <dgm:pt modelId="{0BA9CFE1-E40E-4F48-B237-9928389BCAB9}" type="parTrans" cxnId="{F71449A9-8124-48BF-9108-20DB054BECC8}">
      <dgm:prSet/>
      <dgm:spPr/>
      <dgm:t>
        <a:bodyPr/>
        <a:lstStyle/>
        <a:p>
          <a:endParaRPr lang="th-TH">
            <a:cs typeface="+mj-cs"/>
          </a:endParaRPr>
        </a:p>
      </dgm:t>
    </dgm:pt>
    <dgm:pt modelId="{314B9F8E-7CA7-4D7A-8522-E8ABC6D3B4E0}" type="sibTrans" cxnId="{F71449A9-8124-48BF-9108-20DB054BECC8}">
      <dgm:prSet/>
      <dgm:spPr/>
      <dgm:t>
        <a:bodyPr/>
        <a:lstStyle/>
        <a:p>
          <a:endParaRPr lang="th-TH">
            <a:cs typeface="+mj-cs"/>
          </a:endParaRPr>
        </a:p>
      </dgm:t>
    </dgm:pt>
    <dgm:pt modelId="{0C730B33-596F-4A8E-868F-64E90B88E831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lIns="72000"/>
        <a:lstStyle/>
        <a:p>
          <a:r>
            <a:rPr lang="th-TH" b="1" dirty="0" smtClean="0">
              <a:solidFill>
                <a:schemeClr val="tx2"/>
              </a:solidFill>
              <a:cs typeface="+mj-cs"/>
            </a:rPr>
            <a:t>๓. ใช้ภาษาได้เหมาะสม</a:t>
          </a:r>
          <a:endParaRPr lang="th-TH" b="1" dirty="0">
            <a:solidFill>
              <a:schemeClr val="tx2"/>
            </a:solidFill>
            <a:cs typeface="+mj-cs"/>
          </a:endParaRPr>
        </a:p>
      </dgm:t>
    </dgm:pt>
    <dgm:pt modelId="{C32067DB-FC35-4396-82BA-F13EDCE68090}" type="parTrans" cxnId="{C9F6BC14-A2F5-4BF4-8C34-9A51F9280551}">
      <dgm:prSet/>
      <dgm:spPr/>
      <dgm:t>
        <a:bodyPr/>
        <a:lstStyle/>
        <a:p>
          <a:endParaRPr lang="th-TH">
            <a:cs typeface="+mj-cs"/>
          </a:endParaRPr>
        </a:p>
      </dgm:t>
    </dgm:pt>
    <dgm:pt modelId="{5C12A8FA-88C8-480C-8FF3-241211005563}" type="sibTrans" cxnId="{C9F6BC14-A2F5-4BF4-8C34-9A51F9280551}">
      <dgm:prSet/>
      <dgm:spPr/>
      <dgm:t>
        <a:bodyPr/>
        <a:lstStyle/>
        <a:p>
          <a:endParaRPr lang="th-TH">
            <a:cs typeface="+mj-cs"/>
          </a:endParaRPr>
        </a:p>
      </dgm:t>
    </dgm:pt>
    <dgm:pt modelId="{F5C69A77-56A7-40D1-B09D-FDE05AAD84A3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lIns="72000"/>
        <a:lstStyle/>
        <a:p>
          <a:r>
            <a:rPr lang="th-TH" dirty="0" smtClean="0">
              <a:solidFill>
                <a:schemeClr val="tx1"/>
              </a:solidFill>
              <a:cs typeface="+mj-cs"/>
            </a:rPr>
            <a:t>เป็นภาษาที่สละสลวย</a:t>
          </a:r>
          <a:endParaRPr lang="th-TH" dirty="0">
            <a:solidFill>
              <a:schemeClr val="tx1"/>
            </a:solidFill>
            <a:cs typeface="+mj-cs"/>
          </a:endParaRPr>
        </a:p>
      </dgm:t>
    </dgm:pt>
    <dgm:pt modelId="{6E941B82-25FA-45A4-BD9E-52A5BE4CBC2E}" type="parTrans" cxnId="{B717EF4D-78F2-4B1B-9356-E0903F6DCC9F}">
      <dgm:prSet/>
      <dgm:spPr/>
      <dgm:t>
        <a:bodyPr/>
        <a:lstStyle/>
        <a:p>
          <a:endParaRPr lang="th-TH">
            <a:cs typeface="+mj-cs"/>
          </a:endParaRPr>
        </a:p>
      </dgm:t>
    </dgm:pt>
    <dgm:pt modelId="{729471B6-360E-413D-92B8-384C0366FFCF}" type="sibTrans" cxnId="{B717EF4D-78F2-4B1B-9356-E0903F6DCC9F}">
      <dgm:prSet/>
      <dgm:spPr/>
      <dgm:t>
        <a:bodyPr/>
        <a:lstStyle/>
        <a:p>
          <a:endParaRPr lang="th-TH">
            <a:cs typeface="+mj-cs"/>
          </a:endParaRPr>
        </a:p>
      </dgm:t>
    </dgm:pt>
    <dgm:pt modelId="{BBF5DA24-EB8C-48CF-9E9C-2F0C34E1A2D5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lIns="72000"/>
        <a:lstStyle/>
        <a:p>
          <a:r>
            <a:rPr lang="th-TH" dirty="0" smtClean="0">
              <a:solidFill>
                <a:schemeClr val="tx1"/>
              </a:solidFill>
              <a:cs typeface="+mj-cs"/>
            </a:rPr>
            <a:t>ถูกหลักภาษาและความนิยม</a:t>
          </a:r>
          <a:endParaRPr lang="th-TH" dirty="0">
            <a:solidFill>
              <a:schemeClr val="tx1"/>
            </a:solidFill>
            <a:cs typeface="+mj-cs"/>
          </a:endParaRPr>
        </a:p>
      </dgm:t>
    </dgm:pt>
    <dgm:pt modelId="{489E4757-8475-48B3-AE54-7F682B1D87A0}" type="parTrans" cxnId="{0400C092-C449-4796-BD24-3A1ABED0158B}">
      <dgm:prSet/>
      <dgm:spPr/>
      <dgm:t>
        <a:bodyPr/>
        <a:lstStyle/>
        <a:p>
          <a:endParaRPr lang="th-TH">
            <a:cs typeface="+mj-cs"/>
          </a:endParaRPr>
        </a:p>
      </dgm:t>
    </dgm:pt>
    <dgm:pt modelId="{ED00F465-EA48-42DB-8F9E-D0F1B98F900D}" type="sibTrans" cxnId="{0400C092-C449-4796-BD24-3A1ABED0158B}">
      <dgm:prSet/>
      <dgm:spPr/>
      <dgm:t>
        <a:bodyPr/>
        <a:lstStyle/>
        <a:p>
          <a:endParaRPr lang="th-TH">
            <a:cs typeface="+mj-cs"/>
          </a:endParaRPr>
        </a:p>
      </dgm:t>
    </dgm:pt>
    <dgm:pt modelId="{6941E320-A1B2-4653-88E4-A2E3EEEBC3C8}" type="pres">
      <dgm:prSet presAssocID="{55C6B9B4-B815-4A71-BB07-0176CFE27E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9564B84-67A9-40A0-A48D-EFEDB53E4495}" type="pres">
      <dgm:prSet presAssocID="{FE76E136-7AD3-479D-A6BA-15E2D0C0F3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5CDA65B-2B23-4B09-A95D-034492E2D4D3}" type="pres">
      <dgm:prSet presAssocID="{C746CC15-36AF-415C-82EE-B28BF3AFC113}" presName="sibTrans" presStyleCnt="0"/>
      <dgm:spPr/>
    </dgm:pt>
    <dgm:pt modelId="{04318EC5-1F12-48B7-923C-35E6011F1C23}" type="pres">
      <dgm:prSet presAssocID="{2D10656F-4A19-463B-92D1-1A1AC21AB7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CA0146-27BA-451C-A58D-69791A230841}" type="pres">
      <dgm:prSet presAssocID="{DD4B6B23-D0A7-4C7D-89BB-8BBFCF3B45B5}" presName="sibTrans" presStyleCnt="0"/>
      <dgm:spPr/>
    </dgm:pt>
    <dgm:pt modelId="{1CECEA29-4AC5-47E4-97C6-330BE51911DE}" type="pres">
      <dgm:prSet presAssocID="{0C730B33-596F-4A8E-868F-64E90B88E8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5AE59A7-9F95-45A2-957F-491806B45147}" type="presOf" srcId="{F5C69A77-56A7-40D1-B09D-FDE05AAD84A3}" destId="{1CECEA29-4AC5-47E4-97C6-330BE51911DE}" srcOrd="0" destOrd="1" presId="urn:microsoft.com/office/officeart/2005/8/layout/hList6"/>
    <dgm:cxn modelId="{69BCF43E-A7B7-44C4-B300-CDF37608E9D6}" srcId="{FE76E136-7AD3-479D-A6BA-15E2D0C0F35F}" destId="{E1B5FE23-47DA-4939-973F-25BAEBF1D677}" srcOrd="0" destOrd="0" parTransId="{08081064-C93F-4A04-B386-B2819297EAC9}" sibTransId="{E775DE44-D50A-40D4-899B-2BACCAAA4905}"/>
    <dgm:cxn modelId="{D2303484-3341-4918-A6B8-A753CFBA13B6}" type="presOf" srcId="{55C6B9B4-B815-4A71-BB07-0176CFE27E2F}" destId="{6941E320-A1B2-4653-88E4-A2E3EEEBC3C8}" srcOrd="0" destOrd="0" presId="urn:microsoft.com/office/officeart/2005/8/layout/hList6"/>
    <dgm:cxn modelId="{DC6C6D83-C4A4-4BB5-96C5-A96CCCEBFB2E}" type="presOf" srcId="{2D10656F-4A19-463B-92D1-1A1AC21AB75C}" destId="{04318EC5-1F12-48B7-923C-35E6011F1C23}" srcOrd="0" destOrd="0" presId="urn:microsoft.com/office/officeart/2005/8/layout/hList6"/>
    <dgm:cxn modelId="{B380B8DB-DA27-48CF-97D5-0B383DD9602B}" type="presOf" srcId="{E1B5FE23-47DA-4939-973F-25BAEBF1D677}" destId="{69564B84-67A9-40A0-A48D-EFEDB53E4495}" srcOrd="0" destOrd="1" presId="urn:microsoft.com/office/officeart/2005/8/layout/hList6"/>
    <dgm:cxn modelId="{C9F6BC14-A2F5-4BF4-8C34-9A51F9280551}" srcId="{55C6B9B4-B815-4A71-BB07-0176CFE27E2F}" destId="{0C730B33-596F-4A8E-868F-64E90B88E831}" srcOrd="2" destOrd="0" parTransId="{C32067DB-FC35-4396-82BA-F13EDCE68090}" sibTransId="{5C12A8FA-88C8-480C-8FF3-241211005563}"/>
    <dgm:cxn modelId="{D03A61B4-1F54-471C-B511-116D1A239598}" type="presOf" srcId="{187E63CA-80B7-4F03-BDB6-B54210BDE88D}" destId="{04318EC5-1F12-48B7-923C-35E6011F1C23}" srcOrd="0" destOrd="1" presId="urn:microsoft.com/office/officeart/2005/8/layout/hList6"/>
    <dgm:cxn modelId="{FD16EF6D-B845-4E78-AD3E-25FFBD4F1A72}" type="presOf" srcId="{0C730B33-596F-4A8E-868F-64E90B88E831}" destId="{1CECEA29-4AC5-47E4-97C6-330BE51911DE}" srcOrd="0" destOrd="0" presId="urn:microsoft.com/office/officeart/2005/8/layout/hList6"/>
    <dgm:cxn modelId="{8B4559D7-C7F3-41B7-9102-3EA66F079FB1}" type="presOf" srcId="{FE76E136-7AD3-479D-A6BA-15E2D0C0F35F}" destId="{69564B84-67A9-40A0-A48D-EFEDB53E4495}" srcOrd="0" destOrd="0" presId="urn:microsoft.com/office/officeart/2005/8/layout/hList6"/>
    <dgm:cxn modelId="{F71449A9-8124-48BF-9108-20DB054BECC8}" srcId="{2D10656F-4A19-463B-92D1-1A1AC21AB75C}" destId="{187E63CA-80B7-4F03-BDB6-B54210BDE88D}" srcOrd="0" destOrd="0" parTransId="{0BA9CFE1-E40E-4F48-B237-9928389BCAB9}" sibTransId="{314B9F8E-7CA7-4D7A-8522-E8ABC6D3B4E0}"/>
    <dgm:cxn modelId="{74744D7E-609A-46C4-93A0-B816C2F9F86F}" srcId="{FE76E136-7AD3-479D-A6BA-15E2D0C0F35F}" destId="{BAB484C1-2148-4AE9-BA64-31D45B36AD51}" srcOrd="1" destOrd="0" parTransId="{0AC42E7B-BD14-4DC7-A1C1-ED7BB4854FFC}" sibTransId="{53D3A50C-34DC-4BAE-B36F-4BDD827EE513}"/>
    <dgm:cxn modelId="{94F15FB6-E7EF-4147-9603-D2F9793627EB}" srcId="{55C6B9B4-B815-4A71-BB07-0176CFE27E2F}" destId="{FE76E136-7AD3-479D-A6BA-15E2D0C0F35F}" srcOrd="0" destOrd="0" parTransId="{51F96941-C89F-444B-9858-2B190AAC0902}" sibTransId="{C746CC15-36AF-415C-82EE-B28BF3AFC113}"/>
    <dgm:cxn modelId="{0400C092-C449-4796-BD24-3A1ABED0158B}" srcId="{0C730B33-596F-4A8E-868F-64E90B88E831}" destId="{BBF5DA24-EB8C-48CF-9E9C-2F0C34E1A2D5}" srcOrd="1" destOrd="0" parTransId="{489E4757-8475-48B3-AE54-7F682B1D87A0}" sibTransId="{ED00F465-EA48-42DB-8F9E-D0F1B98F900D}"/>
    <dgm:cxn modelId="{D6BA7448-9BF7-41A6-A0C0-B4B666F0AF9A}" srcId="{55C6B9B4-B815-4A71-BB07-0176CFE27E2F}" destId="{2D10656F-4A19-463B-92D1-1A1AC21AB75C}" srcOrd="1" destOrd="0" parTransId="{D6922EB6-C13E-41D6-9232-6AC128F2720C}" sibTransId="{DD4B6B23-D0A7-4C7D-89BB-8BBFCF3B45B5}"/>
    <dgm:cxn modelId="{B717EF4D-78F2-4B1B-9356-E0903F6DCC9F}" srcId="{0C730B33-596F-4A8E-868F-64E90B88E831}" destId="{F5C69A77-56A7-40D1-B09D-FDE05AAD84A3}" srcOrd="0" destOrd="0" parTransId="{6E941B82-25FA-45A4-BD9E-52A5BE4CBC2E}" sibTransId="{729471B6-360E-413D-92B8-384C0366FFCF}"/>
    <dgm:cxn modelId="{42C091D8-6B84-4EDE-9FF8-FCCFD4F7C51D}" type="presOf" srcId="{BAB484C1-2148-4AE9-BA64-31D45B36AD51}" destId="{69564B84-67A9-40A0-A48D-EFEDB53E4495}" srcOrd="0" destOrd="2" presId="urn:microsoft.com/office/officeart/2005/8/layout/hList6"/>
    <dgm:cxn modelId="{229606C3-1721-4DCA-8E9B-5003CCEF1502}" type="presOf" srcId="{BBF5DA24-EB8C-48CF-9E9C-2F0C34E1A2D5}" destId="{1CECEA29-4AC5-47E4-97C6-330BE51911DE}" srcOrd="0" destOrd="2" presId="urn:microsoft.com/office/officeart/2005/8/layout/hList6"/>
    <dgm:cxn modelId="{2A2D1044-CEB3-45E9-A29F-E1BABC609E59}" type="presParOf" srcId="{6941E320-A1B2-4653-88E4-A2E3EEEBC3C8}" destId="{69564B84-67A9-40A0-A48D-EFEDB53E4495}" srcOrd="0" destOrd="0" presId="urn:microsoft.com/office/officeart/2005/8/layout/hList6"/>
    <dgm:cxn modelId="{513BC37C-0BC4-42ED-9A42-9E071CB4D258}" type="presParOf" srcId="{6941E320-A1B2-4653-88E4-A2E3EEEBC3C8}" destId="{F5CDA65B-2B23-4B09-A95D-034492E2D4D3}" srcOrd="1" destOrd="0" presId="urn:microsoft.com/office/officeart/2005/8/layout/hList6"/>
    <dgm:cxn modelId="{3EF17B35-05C8-48D9-9723-8F0698456D0A}" type="presParOf" srcId="{6941E320-A1B2-4653-88E4-A2E3EEEBC3C8}" destId="{04318EC5-1F12-48B7-923C-35E6011F1C23}" srcOrd="2" destOrd="0" presId="urn:microsoft.com/office/officeart/2005/8/layout/hList6"/>
    <dgm:cxn modelId="{49A124DF-3A27-44D6-B5A6-A4DF8590EED7}" type="presParOf" srcId="{6941E320-A1B2-4653-88E4-A2E3EEEBC3C8}" destId="{8ACA0146-27BA-451C-A58D-69791A230841}" srcOrd="3" destOrd="0" presId="urn:microsoft.com/office/officeart/2005/8/layout/hList6"/>
    <dgm:cxn modelId="{F625559E-3ECE-4052-ACBB-88507240FD60}" type="presParOf" srcId="{6941E320-A1B2-4653-88E4-A2E3EEEBC3C8}" destId="{1CECEA29-4AC5-47E4-97C6-330BE51911D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64B84-67A9-40A0-A48D-EFEDB53E4495}">
      <dsp:nvSpPr>
        <dsp:cNvPr id="0" name=""/>
        <dsp:cNvSpPr/>
      </dsp:nvSpPr>
      <dsp:spPr>
        <a:xfrm rot="16200000">
          <a:off x="-573825" y="574848"/>
          <a:ext cx="3810000" cy="2660302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3622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2"/>
              </a:solidFill>
              <a:cs typeface="+mj-cs"/>
            </a:rPr>
            <a:t>๑. มีเอกภาพ</a:t>
          </a:r>
          <a:endParaRPr lang="th-TH" sz="3000" b="1" kern="1200" dirty="0">
            <a:solidFill>
              <a:schemeClr val="tx2"/>
            </a:solidFill>
            <a:cs typeface="+mj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300" kern="1200" dirty="0" smtClean="0">
              <a:solidFill>
                <a:schemeClr val="tx1"/>
              </a:solidFill>
              <a:cs typeface="+mj-cs"/>
            </a:rPr>
            <a:t>มีใจความสำคัญเพียงใจความเดียว </a:t>
          </a:r>
          <a:endParaRPr lang="th-TH" sz="2300" kern="1200" dirty="0">
            <a:solidFill>
              <a:schemeClr val="tx1"/>
            </a:solidFill>
            <a:cs typeface="+mj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300" kern="1200" dirty="0" smtClean="0">
              <a:solidFill>
                <a:schemeClr val="tx1"/>
              </a:solidFill>
              <a:cs typeface="+mj-cs"/>
            </a:rPr>
            <a:t>ไม่กล่าวนอกเรื่อง</a:t>
          </a:r>
          <a:endParaRPr lang="th-TH" sz="2300" kern="1200" dirty="0">
            <a:solidFill>
              <a:schemeClr val="tx1"/>
            </a:solidFill>
            <a:cs typeface="+mj-cs"/>
          </a:endParaRPr>
        </a:p>
      </dsp:txBody>
      <dsp:txXfrm rot="5400000">
        <a:off x="1024" y="761999"/>
        <a:ext cx="2660302" cy="2286000"/>
      </dsp:txXfrm>
    </dsp:sp>
    <dsp:sp modelId="{04318EC5-1F12-48B7-923C-35E6011F1C23}">
      <dsp:nvSpPr>
        <dsp:cNvPr id="0" name=""/>
        <dsp:cNvSpPr/>
      </dsp:nvSpPr>
      <dsp:spPr>
        <a:xfrm rot="16200000">
          <a:off x="2286000" y="574848"/>
          <a:ext cx="3810000" cy="2660302"/>
        </a:xfrm>
        <a:prstGeom prst="flowChartManualOperati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3622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2"/>
              </a:solidFill>
              <a:cs typeface="+mj-cs"/>
            </a:rPr>
            <a:t>๒. มีสัมพันธภาพ</a:t>
          </a:r>
          <a:endParaRPr lang="th-TH" sz="3000" b="1" kern="1200" dirty="0">
            <a:solidFill>
              <a:schemeClr val="tx2"/>
            </a:solidFill>
            <a:cs typeface="+mj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300" kern="1200" dirty="0" smtClean="0">
              <a:solidFill>
                <a:schemeClr val="tx1"/>
              </a:solidFill>
              <a:cs typeface="+mj-cs"/>
            </a:rPr>
            <a:t>ทุกประโยคต่อเนื่องกันตามลำดับหรือเหตุผล</a:t>
          </a:r>
          <a:endParaRPr lang="th-TH" sz="2300" kern="1200" dirty="0">
            <a:solidFill>
              <a:schemeClr val="tx1"/>
            </a:solidFill>
            <a:cs typeface="+mj-cs"/>
          </a:endParaRPr>
        </a:p>
      </dsp:txBody>
      <dsp:txXfrm rot="5400000">
        <a:off x="2860849" y="761999"/>
        <a:ext cx="2660302" cy="2286000"/>
      </dsp:txXfrm>
    </dsp:sp>
    <dsp:sp modelId="{1CECEA29-4AC5-47E4-97C6-330BE51911DE}">
      <dsp:nvSpPr>
        <dsp:cNvPr id="0" name=""/>
        <dsp:cNvSpPr/>
      </dsp:nvSpPr>
      <dsp:spPr>
        <a:xfrm rot="16200000">
          <a:off x="5145825" y="574848"/>
          <a:ext cx="3810000" cy="2660302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193622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2"/>
              </a:solidFill>
              <a:cs typeface="+mj-cs"/>
            </a:rPr>
            <a:t>๓. ใช้ภาษาได้เหมาะสม</a:t>
          </a:r>
          <a:endParaRPr lang="th-TH" sz="3000" b="1" kern="1200" dirty="0">
            <a:solidFill>
              <a:schemeClr val="tx2"/>
            </a:solidFill>
            <a:cs typeface="+mj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300" kern="1200" dirty="0" smtClean="0">
              <a:solidFill>
                <a:schemeClr val="tx1"/>
              </a:solidFill>
              <a:cs typeface="+mj-cs"/>
            </a:rPr>
            <a:t>เป็นภาษาที่สละสลวย</a:t>
          </a:r>
          <a:endParaRPr lang="th-TH" sz="2300" kern="1200" dirty="0">
            <a:solidFill>
              <a:schemeClr val="tx1"/>
            </a:solidFill>
            <a:cs typeface="+mj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300" kern="1200" dirty="0" smtClean="0">
              <a:solidFill>
                <a:schemeClr val="tx1"/>
              </a:solidFill>
              <a:cs typeface="+mj-cs"/>
            </a:rPr>
            <a:t>ถูกหลักภาษาและความนิยม</a:t>
          </a:r>
          <a:endParaRPr lang="th-TH" sz="2300" kern="1200" dirty="0">
            <a:solidFill>
              <a:schemeClr val="tx1"/>
            </a:solidFill>
            <a:cs typeface="+mj-cs"/>
          </a:endParaRPr>
        </a:p>
      </dsp:txBody>
      <dsp:txXfrm rot="5400000">
        <a:off x="5720674" y="761999"/>
        <a:ext cx="2660302" cy="22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E93C1-197F-4DE6-90D3-8718FF708266}" type="datetimeFigureOut">
              <a:rPr lang="th-TH" smtClean="0"/>
              <a:t>25/08/58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ABCE-9116-4037-985F-7EFD1312BF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814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kern="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แผนการจัดการเรียนรู้ที่ ๓๗ การเขียนเรียงความ    </a:t>
            </a:r>
            <a:r>
              <a:rPr lang="th-TH" sz="1600" b="1" kern="1200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เวลา ๑ ชั่วโมง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๓. การเขียนในโอกาสต่าง ๆ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๓.๕ การเขียนเรียงความ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จากหนังสือเรียน รายวิชาพื้นฐาน ภาษาไทย ม. ๒ เล่ม ๑ ของบริษัท สำนักพิมพ์วัฒนาพานิช </a:t>
            </a:r>
          </a:p>
          <a:p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จำกัด</a:t>
            </a:r>
            <a:endParaRPr lang="th-TH" sz="16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822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6544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๓. 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๓.๕ </a:t>
            </a:r>
            <a:r>
              <a:rPr lang="th-TH" sz="1600" dirty="0">
                <a:cs typeface="+mj-cs"/>
              </a:rPr>
              <a:t>การเขียนเรียงความ </a:t>
            </a:r>
          </a:p>
          <a:p>
            <a:r>
              <a:rPr lang="th-TH" sz="1600" dirty="0">
                <a:cs typeface="+mj-cs"/>
              </a:rPr>
              <a:t>               ๑) ครู</a:t>
            </a:r>
            <a:r>
              <a:rPr lang="th-TH" sz="1600" dirty="0" smtClean="0">
                <a:cs typeface="+mj-cs"/>
              </a:rPr>
              <a:t>อธิบายสรุปการ</a:t>
            </a:r>
            <a:r>
              <a:rPr lang="th-TH" sz="1600" dirty="0">
                <a:cs typeface="+mj-cs"/>
              </a:rPr>
              <a:t>วางโครงเรื่องของ</a:t>
            </a:r>
            <a:r>
              <a:rPr lang="th-TH" sz="1600" dirty="0" smtClean="0">
                <a:cs typeface="+mj-cs"/>
              </a:rPr>
              <a:t>เรียงความ โดย</a:t>
            </a:r>
            <a:r>
              <a:rPr lang="th-TH" sz="1600" dirty="0">
                <a:cs typeface="+mj-cs"/>
              </a:rPr>
              <a:t>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 ๒) ครูคลิกเพื่อแสดงการวางโครงเรื่องของเรียงความ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831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๓.๕ </a:t>
            </a:r>
            <a:r>
              <a:rPr lang="th-TH" sz="1600" dirty="0">
                <a:cs typeface="+mj-cs"/>
              </a:rPr>
              <a:t>การเขียนเรียงความ </a:t>
            </a:r>
            <a:endParaRPr lang="th-TH" sz="1600" dirty="0" smtClean="0">
              <a:cs typeface="+mj-cs"/>
            </a:endParaRP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อธิบายสรุปการวางโครงเรื่องของเรียงความ โดย</a:t>
            </a:r>
            <a:r>
              <a:rPr lang="th-TH" sz="1600" dirty="0">
                <a:cs typeface="+mj-cs"/>
              </a:rPr>
              <a:t>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   </a:t>
            </a:r>
            <a:r>
              <a:rPr lang="th-TH" sz="1600" dirty="0">
                <a:cs typeface="+mj-cs"/>
              </a:rPr>
              <a:t>๒) ครูคลิกเพื่อ</a:t>
            </a:r>
            <a:r>
              <a:rPr lang="th-TH" sz="1600" dirty="0" smtClean="0">
                <a:cs typeface="+mj-cs"/>
              </a:rPr>
              <a:t>แสดงการวางโครงเรื่องของเรียงความ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832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๓.๕ </a:t>
            </a:r>
            <a:r>
              <a:rPr lang="th-TH" sz="1600" dirty="0">
                <a:cs typeface="+mj-cs"/>
              </a:rPr>
              <a:t>การเขียนเรียงความ </a:t>
            </a:r>
          </a:p>
          <a:p>
            <a:r>
              <a:rPr lang="th-TH" sz="1600" dirty="0" smtClean="0">
                <a:cs typeface="+mj-cs"/>
              </a:rPr>
              <a:t>  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อธิบายตัวอย่างการวางโครงเรื่องของเรียงความ โดย</a:t>
            </a:r>
            <a:r>
              <a:rPr lang="th-TH" sz="1600" dirty="0">
                <a:cs typeface="+mj-cs"/>
              </a:rPr>
              <a:t>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</a:t>
            </a:r>
            <a:r>
              <a:rPr lang="th-TH" sz="1600" dirty="0" smtClean="0">
                <a:cs typeface="+mj-cs"/>
              </a:rPr>
              <a:t>        </a:t>
            </a:r>
            <a:r>
              <a:rPr lang="th-TH" sz="1600" dirty="0">
                <a:cs typeface="+mj-cs"/>
              </a:rPr>
              <a:t>๒) ครูคลิกเพื่อ</a:t>
            </a:r>
            <a:r>
              <a:rPr lang="th-TH" sz="1600" dirty="0" smtClean="0">
                <a:cs typeface="+mj-cs"/>
              </a:rPr>
              <a:t>แสดงตัวอย่างการวางโครงเรื่องของเรียงความ</a:t>
            </a:r>
            <a:endParaRPr lang="th-TH" sz="1600" dirty="0">
              <a:cs typeface="+mj-cs"/>
            </a:endParaRPr>
          </a:p>
          <a:p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833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54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๓.๕ </a:t>
            </a:r>
            <a:r>
              <a:rPr lang="th-TH" sz="1600" dirty="0">
                <a:cs typeface="+mj-cs"/>
              </a:rPr>
              <a:t>การเขียนเรียงความ </a:t>
            </a:r>
          </a:p>
          <a:p>
            <a:r>
              <a:rPr lang="th-TH" sz="1600" dirty="0" smtClean="0">
                <a:cs typeface="+mj-cs"/>
              </a:rPr>
              <a:t>  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อธิบายตัวอย่างการวางโครงเรื่องของเรียงความ โดย</a:t>
            </a:r>
            <a:r>
              <a:rPr lang="th-TH" sz="1600" dirty="0">
                <a:cs typeface="+mj-cs"/>
              </a:rPr>
              <a:t>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</a:t>
            </a:r>
            <a:r>
              <a:rPr lang="th-TH" sz="1600" dirty="0" smtClean="0">
                <a:cs typeface="+mj-cs"/>
              </a:rPr>
              <a:t>      </a:t>
            </a:r>
            <a:r>
              <a:rPr lang="th-TH" sz="1600" dirty="0">
                <a:cs typeface="+mj-cs"/>
              </a:rPr>
              <a:t>๒) ครูคลิกเพื่อ</a:t>
            </a:r>
            <a:r>
              <a:rPr lang="th-TH" sz="1600" dirty="0" smtClean="0">
                <a:cs typeface="+mj-cs"/>
              </a:rPr>
              <a:t>แสดงตัวอย่างการวางโครงเรื่องของเรียงความ</a:t>
            </a:r>
            <a:endParaRPr lang="th-TH" sz="1600" dirty="0">
              <a:cs typeface="+mj-cs"/>
            </a:endParaRPr>
          </a:p>
          <a:p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834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88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เรื่องน่ารู้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ครูอธิบายเรื่อง ส่วนสรุป เพื่อเสริมความรู้ให้แก่นักเรียน นอกเหนือจากความรู้ใน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บทเรียน เพื่อให้นักเรียนมีความเข้าใจมากยิ่งขึ้น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835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5254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๑) ครูสนทนากับนักเรียนเกี่ยวกับความรู้เรื่องต่าง ๆ ในอาเซียน แล้วให้นักเรียนเลือกเรื่องใดเรื่อง</a:t>
            </a: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หนึ่งมาเขียนเป็นเรียงความส่งครู</a:t>
            </a: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ครูคลิกเพื่อแสดงข้อความ</a:t>
            </a:r>
          </a:p>
          <a:p>
            <a:pPr marL="0" indent="0">
              <a:buNone/>
            </a:pP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 smtClean="0">
                <a:solidFill>
                  <a:prstClr val="black"/>
                </a:solidFill>
              </a:rPr>
              <a:pPr/>
              <a:t>836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ครูแบ่งนักเรียนออกเป็นกลุ่ม ให้แต่ละกลุ่มฝึกเขียนกำหนดขอบข่ายของหัวข้อเรื่องที่ครู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กำหนดให้แคบลง เพื่อเตรียมเขียนเป็นโครงเรื่องเรียงความ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baseline="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ครูคลิกเพื่อแสดงแนวคำตอบ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baseline="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ครูให้นักเรียนทำกิจกรรมโดยใช้เวลาประมาณ ๓ นาที หรือให้ครูใช้เวลาตามความเหมาะสม</a:t>
            </a:r>
            <a:endParaRPr lang="th-TH" sz="1600" baseline="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837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ครูแบ่งนักเรียนออกเป็นกลุ่ม ให้แต่ละกลุ่มเลือกหัวข้อเรียงความที่สนใจ กลุ่มละ ๑ เรื่อง แล้ว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กำหนดขอบข่ายโครงเรื่อง จัดลำดับความคิดโดยเขียนเป็นแผนภาพโครงเรื่อง แล้วหาข้อมูล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เพิ่มเติมเพื่อเตรียมเขียนเรียงความ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baseline="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นักเรียนแต่ละคนนำข้อมูลที่กลุ่มเตรียมไว้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มาเขียนเป็นเรียงความของตนเอง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ครูคัดเรียงความที่เขียนได้ดีติดป้ายนิเทศหน้าชั้นเรียน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๔</a:t>
            </a:r>
            <a:r>
              <a:rPr lang="en-US" sz="1600" baseline="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ครูให้นักเรียนทำกิจกรรมโดยใช้เวลาประมาณ ๒๐ นาที หรือให้ครูใช้เวลาตามความ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เหมาะสม</a:t>
            </a:r>
            <a:endParaRPr lang="th-TH" sz="1600" baseline="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838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๑) ครูแบ่งนักเรียนออกเป็นกลุ่ม ให้แต่ละกลุ่มเลือกหัวข้อเรียงความที่สนใจ กลุ่มละ ๑ เรื่อง แล้ว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กำหนดขอบข่ายโครงเรื่อง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จัดลำดับ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ความคิดโดยเขียนเป็นแผนภาพโครงเรื่อง แล้วหาข้อมูล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เพิ่มเติมเพื่อเตรียมเขียนเรียงความ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๒) นักเรียนแต่ละคนนำข้อมูลที่กลุ่มเตรียมไว้ มาเขียนเป็นเรียงความของตนเอง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๓) ครูคัดเรียงความที่เขียนได้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ดีติดป้ายนิเทศ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หน้าชั้น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เรียน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๔) ครูประเมินการเขียนเรียงความตามแบบประเมินการเขียนเรียงความ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839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65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สรุปความรู้เรื่อง การเขียนเรียงความ</a:t>
            </a: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๑. ครูและนักเรียนร่วมกันสรุปความรู้เรื่อง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การเขียนเรียงความ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๒. ครูคลิกเพื่อแสดงข้อความสรุปทีละหัวข้อ</a:t>
            </a:r>
          </a:p>
          <a:p>
            <a:pPr marL="0" indent="0">
              <a:buNone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๓. ครูสรุปความรู้โดยใช้เวลาประมาณ ๒ นาที หรือให้ครูใช้เวลาตามความเหมาะสม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840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ครูสนทนากับนักเรียนเพื่อทบทวนความรู้เกี่ยวกับองค์ประกอบของเรียงความว่ามีอะไรบ้าง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และเรียงความที่ดีควรมีลักษณะอย่างไร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baseline="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ครูนำตัวอย่างเรียงความที่ดีมาให้นักเรียนดู แล้วให้นักเรียนพิจารณาองค์ประกอบจากคำตอบที่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ตอบไว้ว่าถูกต้องหรือไม่ มีลักษณะการเ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ขี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ยนอย่างไร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ครูและนักเรียนร่วมกันสรุปเป็นหลัก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การเขียน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baseline="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ครูนำเข้าสู่บทเรียนโดยใช้เวลาประมาณ ๕ นาที หรือให้ครูใช้เวลาตามความเหมาะสม</a:t>
            </a:r>
            <a:endParaRPr lang="th-TH" sz="1600" baseline="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823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๓.๕ การเขียนเรียงความ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๑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จับคู่กับ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เพื่อนศึกษา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เรื่อง การเขียนเรียงความ แล้ว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ร่วมกันระดม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สมอง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สรุป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  ลักษณะ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ของเรียงความที่ดี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๒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ครูสุ่มถามนักเรียนให้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บอกลักษณะของเรียงความที่ดี แล้วครูอธิบายเพิ่มเติม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เพื่อให้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  สมบูรณ์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ยิ่งขึ้น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๓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ครูให้นักเรียนทำกิจกรรมและครูอธิบายสรุปโดยใช้เวลาประมาณ ๑๐ นาที หรือ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ให้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  ครู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ใช้เวลาตามความเหมาะสม</a:t>
            </a:r>
            <a:r>
              <a:rPr lang="th-TH" sz="1600" dirty="0" smtClean="0">
                <a:cs typeface="+mj-cs"/>
              </a:rPr>
              <a:t> 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824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๓.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การเขียนในโอกาสต่าง ๆ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๓.๕ การเขียนเรียงความ </a:t>
            </a:r>
          </a:p>
          <a:p>
            <a:r>
              <a:rPr lang="th-TH" sz="1600" dirty="0" smtClean="0">
                <a:latin typeface="Angsana New" pitchFamily="18" charset="-34"/>
                <a:cs typeface="+mj-cs"/>
              </a:rPr>
              <a:t>              </a:t>
            </a:r>
            <a:r>
              <a:rPr lang="th-TH" sz="1600" dirty="0" smtClean="0">
                <a:cs typeface="+mj-cs"/>
              </a:rPr>
              <a:t>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อธิบายสรุปองค์ประกอบ</a:t>
            </a:r>
            <a:r>
              <a:rPr lang="th-TH" sz="1600" dirty="0">
                <a:cs typeface="+mj-cs"/>
              </a:rPr>
              <a:t>ของเรียงความ โดยใช้เนื้อหาจากหนังสือเรียน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๒) ครูคลิกเพื่อแสดงองค์ประกอบของเรียงความ</a:t>
            </a:r>
            <a:endParaRPr lang="th-TH" sz="1600" dirty="0">
              <a:latin typeface="Angsana New" pitchFamily="18" charset="-34"/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825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</a:t>
            </a:r>
            <a:r>
              <a:rPr lang="th-TH" sz="1600" dirty="0" smtClean="0">
                <a:cs typeface="+mj-cs"/>
              </a:rPr>
              <a:t>  ๓.๕ </a:t>
            </a:r>
            <a:r>
              <a:rPr lang="th-TH" sz="1600" dirty="0">
                <a:cs typeface="+mj-cs"/>
              </a:rPr>
              <a:t>การเขียนเรียงความ </a:t>
            </a:r>
          </a:p>
          <a:p>
            <a:r>
              <a:rPr lang="th-TH" sz="1600" dirty="0" smtClean="0">
                <a:cs typeface="+mj-cs"/>
              </a:rPr>
              <a:t>   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อธิบายสรุปความหมายของย่อหน้า 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</a:t>
            </a:r>
            <a:r>
              <a:rPr lang="th-TH" sz="1600" dirty="0" smtClean="0">
                <a:cs typeface="+mj-cs"/>
              </a:rPr>
              <a:t>        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แสดงความหมายของย่อหน้า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826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๓. 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๓.๕ </a:t>
            </a:r>
            <a:r>
              <a:rPr lang="th-TH" sz="1600" dirty="0">
                <a:cs typeface="+mj-cs"/>
              </a:rPr>
              <a:t>การเขียนเรียงความ </a:t>
            </a:r>
          </a:p>
          <a:p>
            <a:r>
              <a:rPr lang="th-TH" sz="1600" dirty="0">
                <a:cs typeface="+mj-cs"/>
              </a:rPr>
              <a:t>               ๑) ครู</a:t>
            </a:r>
            <a:r>
              <a:rPr lang="th-TH" sz="1600" dirty="0" smtClean="0">
                <a:cs typeface="+mj-cs"/>
              </a:rPr>
              <a:t>อธิบายสรุปลักษณะของ</a:t>
            </a:r>
            <a:r>
              <a:rPr lang="th-TH" sz="1600" dirty="0">
                <a:cs typeface="+mj-cs"/>
              </a:rPr>
              <a:t>ย่อหน้า โดยใช้เนื้อหาจากหนังสือเรียน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 ๒) ครูคลิกเพื่อ</a:t>
            </a:r>
            <a:r>
              <a:rPr lang="th-TH" sz="1600" dirty="0" smtClean="0">
                <a:cs typeface="+mj-cs"/>
              </a:rPr>
              <a:t>แสดงลักษณะของ</a:t>
            </a:r>
            <a:r>
              <a:rPr lang="th-TH" sz="1600" dirty="0">
                <a:cs typeface="+mj-cs"/>
              </a:rPr>
              <a:t>ย่อหน้า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827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๓.๕ </a:t>
            </a:r>
            <a:r>
              <a:rPr lang="th-TH" sz="1600" dirty="0">
                <a:cs typeface="+mj-cs"/>
              </a:rPr>
              <a:t>การเขียนเรียงความ </a:t>
            </a:r>
          </a:p>
          <a:p>
            <a:r>
              <a:rPr lang="th-TH" sz="1600" dirty="0">
                <a:cs typeface="+mj-cs"/>
              </a:rPr>
              <a:t>          </a:t>
            </a:r>
            <a:r>
              <a:rPr lang="th-TH" sz="1600" dirty="0" smtClean="0">
                <a:cs typeface="+mj-cs"/>
              </a:rPr>
              <a:t>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อธิบายสรุปข้อความหลายย่อหน้า 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</a:t>
            </a:r>
            <a:r>
              <a:rPr lang="th-TH" sz="1600" dirty="0" smtClean="0">
                <a:cs typeface="+mj-cs"/>
              </a:rPr>
              <a:t>พื้นฐาน</a:t>
            </a:r>
          </a:p>
          <a:p>
            <a:r>
              <a:rPr lang="th-TH" sz="1600" dirty="0" smtClean="0">
                <a:cs typeface="+mj-cs"/>
              </a:rPr>
              <a:t>    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   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แสดงข้อความหลายย่อหน้า</a:t>
            </a:r>
            <a:endParaRPr lang="th-TH" sz="1600" kern="1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828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๓.๕ </a:t>
            </a:r>
            <a:r>
              <a:rPr lang="th-TH" sz="1600" dirty="0">
                <a:cs typeface="+mj-cs"/>
              </a:rPr>
              <a:t>การเขียนเรียงความ </a:t>
            </a:r>
          </a:p>
          <a:p>
            <a:r>
              <a:rPr lang="th-TH" sz="1600" dirty="0" smtClean="0">
                <a:cs typeface="+mj-cs"/>
              </a:rPr>
              <a:t>  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อธิบายสรุปข้อความหลายย่อหน้า 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</a:t>
            </a:r>
            <a:r>
              <a:rPr lang="th-TH" sz="1600" dirty="0" smtClean="0">
                <a:cs typeface="+mj-cs"/>
              </a:rPr>
              <a:t>       </a:t>
            </a:r>
            <a:r>
              <a:rPr lang="th-TH" sz="1600" dirty="0">
                <a:cs typeface="+mj-cs"/>
              </a:rPr>
              <a:t>๒) ครูคลิกเพื่อ</a:t>
            </a:r>
            <a:r>
              <a:rPr lang="th-TH" sz="1600" dirty="0" smtClean="0">
                <a:cs typeface="+mj-cs"/>
              </a:rPr>
              <a:t>แสดงข้อความหลายย่อหน้า</a:t>
            </a:r>
            <a:endParaRPr lang="th-TH" sz="1600" kern="1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829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๓.๕ </a:t>
            </a:r>
            <a:r>
              <a:rPr lang="th-TH" sz="1600" dirty="0">
                <a:cs typeface="+mj-cs"/>
              </a:rPr>
              <a:t>การเขียนเรียงความ </a:t>
            </a:r>
          </a:p>
          <a:p>
            <a:r>
              <a:rPr lang="th-TH" sz="1600" dirty="0" smtClean="0">
                <a:cs typeface="+mj-cs"/>
              </a:rPr>
              <a:t>   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อธิบายสรุปตัวอย่าง</a:t>
            </a:r>
            <a:r>
              <a:rPr lang="th-TH" sz="1600" dirty="0">
                <a:cs typeface="+mj-cs"/>
              </a:rPr>
              <a:t>ข้อความหลายย่อหน้า โดยใช้เนื้อหาจากหนังสือเรียน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baseline="0" dirty="0" smtClean="0">
                <a:cs typeface="+mj-cs"/>
              </a:rPr>
              <a:t>                    </a:t>
            </a:r>
            <a:r>
              <a:rPr lang="th-TH" sz="1600" dirty="0" smtClean="0">
                <a:cs typeface="+mj-cs"/>
              </a:rPr>
              <a:t>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</a:t>
            </a:r>
            <a:r>
              <a:rPr lang="th-TH" sz="1600" dirty="0" smtClean="0">
                <a:cs typeface="+mj-cs"/>
              </a:rPr>
              <a:t>     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แสดงตัวอย่าง</a:t>
            </a:r>
            <a:r>
              <a:rPr lang="th-TH" sz="1600" dirty="0">
                <a:cs typeface="+mj-cs"/>
              </a:rPr>
              <a:t>ข้อความหลายย่อหน้า</a:t>
            </a:r>
          </a:p>
          <a:p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830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404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F273-9CB4-48F9-A13E-7F06D91D3C4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0145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E53F-7686-4167-880F-820FCCE316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748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E69E-D5AA-4F3D-953D-A94B3E9CEA8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7120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C5A0-BF2B-4A05-A9F3-50375F2D4F99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8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CBEE-922C-4ABB-85DE-234454AFB992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5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844E-F346-4C57-9FE9-BC1FE23C4368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4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2D34-C596-4C04-AD7D-54AC9DCE2698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B95D-C137-431F-B36E-CF78783B4083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A211-2644-45C2-999F-5DB7C2B5D876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6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0B15-2BCE-48FD-ADBA-C8298EA8E102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3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6519-A821-459F-9248-F10CC5E741FB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21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39BB-EBA6-4791-92CD-A080458BB06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92975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DFAB-2AFD-417C-AB54-3EC5C038A663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9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57A1-AEBF-4B88-B102-2C1C232792BE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2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7F23-3283-442B-8361-48FED08DBAEA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9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866A-0C42-4BDD-8D0E-841FCB328E1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80566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2832-8FE6-4436-81B0-9B70EE37B7E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974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4B4A-4273-4AC6-9C9D-A5D1B9C05DA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1351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CBAE-78F4-457F-B149-8A91B2153D0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483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3096-815A-4859-82B8-223A1E5D7F9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65794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C502-ECBC-482F-8B19-A6F557C246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877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BF7B-18AB-4F7D-8CCC-C8FF4CC423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235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8E7-63B3-4F75-9CFD-2081CD1DD9C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0884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079E-5088-42C8-9E8D-305BF4BCDF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5580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CE8A-D446-4892-B2C7-00D123A832B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5494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172A-E3EC-43FC-AC31-386B8D38F7C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72655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A9E2-7250-470A-8839-8A52299F947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5375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207B-2B9D-4420-B8EB-D2251C0D952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87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09D-E2AF-4A92-B56B-E087A381091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7980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0B9F-4B23-406F-8A19-D9EE9D43B01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359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4747-0F3C-4F45-B14C-B8B8D0BABCD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858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59A8-A32A-4A55-99E9-7D9CBD9028C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5940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7EFA-80CB-448A-945D-34ADE231480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3101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E3F7-EE2B-4FA7-8A9A-3AD4EB23AFB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5597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6D1C-D464-420B-9660-1E2F98A071FE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721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B5510-A240-4BEE-A4D2-A4562451D40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683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7938" y="1752600"/>
            <a:ext cx="4572000" cy="5105400"/>
          </a:xfrm>
          <a:prstGeom prst="rect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แผนการจัดการเรียนรู้ที่ ๓๗</a:t>
            </a: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การเขียนเรียงความ</a:t>
            </a:r>
          </a:p>
          <a:p>
            <a:pPr algn="ctr"/>
            <a:endParaRPr lang="th-TH" sz="3600" b="1" dirty="0" smtClean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เวลา ๑ ชั่วโมง</a:t>
            </a:r>
            <a:endParaRPr lang="th-TH" sz="3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0" y="908050"/>
            <a:ext cx="9144000" cy="865188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th-TH" sz="4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หน่วยการเรียนรู้ที่ ๘ การพัฒนา</a:t>
            </a:r>
            <a:r>
              <a:rPr lang="th-TH" sz="40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ทักษะการเขียน</a:t>
            </a:r>
            <a:endParaRPr lang="th-TH" sz="40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73238"/>
            <a:ext cx="4577938" cy="510540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286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th-TH" sz="4400" b="1" kern="0" cap="all" dirty="0" smtClean="0">
                <a:solidFill>
                  <a:srgbClr val="003399"/>
                </a:solidFill>
                <a:latin typeface="Angsana New" pitchFamily="18" charset="-34"/>
                <a:ea typeface="+mj-ea"/>
                <a:cs typeface="+mj-cs"/>
              </a:rPr>
              <a:t>ภาษาไทย ม. ๒ เล่ม ๑</a:t>
            </a:r>
            <a:endParaRPr lang="th-TH" sz="4400" b="1" kern="0" cap="all" dirty="0">
              <a:solidFill>
                <a:srgbClr val="003399"/>
              </a:solidFill>
              <a:latin typeface="Angsana New" pitchFamily="18" charset="-34"/>
              <a:ea typeface="+mj-ea"/>
              <a:cs typeface="+mj-cs"/>
            </a:endParaRPr>
          </a:p>
        </p:txBody>
      </p:sp>
      <p:pic>
        <p:nvPicPr>
          <p:cNvPr id="8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79" y="49064"/>
            <a:ext cx="2500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7" y="2962095"/>
            <a:ext cx="3900703" cy="2727686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141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000 1 A PowerPoint ภาษาไทย\000 ภาพประกอบ PowerPoint\07-2-58 ภาพ\ภาษาไทย ม.1 เล่ม 2 (รอบที่ 1)\shutterstock_123859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4" y="1228529"/>
            <a:ext cx="9162393" cy="561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-26310" y="1241162"/>
            <a:ext cx="9170310" cy="561683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ound Diagonal Corner Rectangle 1"/>
          <p:cNvSpPr/>
          <p:nvPr/>
        </p:nvSpPr>
        <p:spPr>
          <a:xfrm>
            <a:off x="445325" y="1600200"/>
            <a:ext cx="3352800" cy="609600"/>
          </a:xfrm>
          <a:prstGeom prst="round2DiagRect">
            <a:avLst/>
          </a:prstGeom>
          <a:solidFill>
            <a:srgbClr val="5EC4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cs typeface="+mj-cs"/>
              </a:rPr>
              <a:t>การวางโครงเรื่องของเรียงความ</a:t>
            </a:r>
            <a:endParaRPr lang="th-TH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791206"/>
            <a:ext cx="6055642" cy="523220"/>
          </a:xfrm>
          <a:prstGeom prst="rect">
            <a:avLst/>
          </a:prstGeom>
          <a:solidFill>
            <a:srgbClr val="F3F9A9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หมายถึง เค้าเรื่องที่กำหนด การสร้างแนวเรื่องในการเขียน</a:t>
            </a:r>
          </a:p>
        </p:txBody>
      </p:sp>
      <p:pic>
        <p:nvPicPr>
          <p:cNvPr id="10" name="Picture 7" descr="C:\Users\panudda.ADPP\Desktop\wp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๓.๕ การเขียนเรียงความ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9" y="72947"/>
            <a:ext cx="38040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/>
              </a:rPr>
              <a:t>๓. การเขียนในโอกาสต่าง ๆ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7178" y="2728072"/>
            <a:ext cx="1270740" cy="5788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  <a:cs typeface="Angsana New"/>
              </a:rPr>
              <a:t> โครง</a:t>
            </a:r>
            <a:r>
              <a:rPr lang="th-TH" b="1" dirty="0">
                <a:solidFill>
                  <a:prstClr val="black"/>
                </a:solidFill>
                <a:cs typeface="Angsana New"/>
              </a:rPr>
              <a:t>เรื่อง 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720178" y="3738793"/>
            <a:ext cx="7385722" cy="1815882"/>
          </a:xfrm>
          <a:prstGeom prst="rect">
            <a:avLst/>
          </a:prstGeom>
          <a:solidFill>
            <a:srgbClr val="F3F9A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การวางโครงเรื่องจะทำก่อนลงมือเขียนเรียงความ  โดยกำหนดชื่อเรื่องและขอบเขตของเรื่องว่าจะให้มีหัวข้อสำคัญอะไรบ้าง เนื้อหามีกี่ย่อหน้า </a:t>
            </a:r>
          </a:p>
          <a:p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เมื่อได้หัวข้อสำคัญและจำนวนย่อหน้าแล้ว ก็พิจารณาถึงใจความที่จะนำมาขยายหัวข้อสำคัญว่าควรมีเท่าใด โดยกำหนดเป็นหัวข้อ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ย่อย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ๆ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831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26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J:\000 1 A PowerPoint ภาษาไทย\000 ภาพประกอบ PowerPoint\07-2-58 ภาพ\ภาษาไทย ม.1 เล่ม 2 (รอบที่ 1)\shutterstock_123859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4" y="1228529"/>
            <a:ext cx="9162393" cy="561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-26310" y="1253037"/>
            <a:ext cx="9170310" cy="561683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651120" y="3110805"/>
            <a:ext cx="7823365" cy="1692771"/>
          </a:xfrm>
          <a:prstGeom prst="rect">
            <a:avLst/>
          </a:prstGeom>
          <a:solidFill>
            <a:srgbClr val="CCCCFF"/>
          </a:solidFill>
          <a:ln>
            <a:solidFill>
              <a:srgbClr val="9966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</a:t>
            </a:r>
          </a:p>
          <a:p>
            <a:r>
              <a:rPr lang="th-TH" sz="1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           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โครงเรื่องอาจ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มีลักษณะเป็นคำ วลี หรืออาจเป็นประโยคก็ได้  ถ้าใช้โครงเรื่องแบบคำหรือวลีก็ต้องให้เป็นคำหรือวลีทั้งหมด หรือถ้าเป็นประโยคก็ต้องเป็นประโยคทั้งหมด และจัดวางตามหลักเอกภาพและ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สัมพันธภาพ</a:t>
            </a:r>
          </a:p>
          <a:p>
            <a:endParaRPr lang="th-TH" sz="10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Picture 7" descr="C:\Users\panudda.ADPP\Desktop\wp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๓.๕ การเขียนเรียงความ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9" y="72947"/>
            <a:ext cx="38040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/>
              </a:rPr>
              <a:t>๓. การเขียนในโอกาสต่าง ๆ 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478971" y="1524000"/>
            <a:ext cx="3352800" cy="609600"/>
          </a:xfrm>
          <a:prstGeom prst="round2DiagRect">
            <a:avLst/>
          </a:prstGeom>
          <a:solidFill>
            <a:srgbClr val="5EC4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cs typeface="+mj-cs"/>
              </a:rPr>
              <a:t>การวางโครงเรื่องของเรียงความ</a:t>
            </a:r>
            <a:endParaRPr lang="th-TH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730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600075" y="1283885"/>
            <a:ext cx="1676400" cy="718810"/>
          </a:xfrm>
          <a:prstGeom prst="rightArrow">
            <a:avLst>
              <a:gd name="adj1" fmla="val 60390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white"/>
                </a:solidFill>
                <a:cs typeface="Angsana New"/>
              </a:rPr>
              <a:t>ตัวอย่าง</a:t>
            </a:r>
            <a:endParaRPr lang="th-TH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1450135"/>
            <a:ext cx="4267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cs typeface="Angsana New"/>
              </a:rPr>
              <a:t>โครงเรื่อง อาหารที่มีความจำเป็นแก่ร่างกาย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4710" y="2141400"/>
            <a:ext cx="7713490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cs typeface="Angsana New"/>
              </a:rPr>
              <a:t>ย่อหน้าหลัก</a:t>
            </a:r>
          </a:p>
          <a:p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     หัวข้อสำคัญ       	 อาหารที่มีความจำเป็นแก่ร่างกาย</a:t>
            </a:r>
          </a:p>
          <a:p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     หัวข้อย่อย      	 จำนวน ๕ หมู่</a:t>
            </a:r>
          </a:p>
        </p:txBody>
      </p:sp>
      <p:pic>
        <p:nvPicPr>
          <p:cNvPr id="10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๓.๕ การเขียนเรียงความ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9" y="72947"/>
            <a:ext cx="38040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/>
              </a:rPr>
              <a:t>๓. การเขียนในโอกาสต่าง ๆ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658" y="3453644"/>
            <a:ext cx="7713490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  <a:t>ย่อหน้าเนื้อเรื่องที่ ๑</a:t>
            </a:r>
          </a:p>
          <a:p>
            <a:r>
              <a:rPr lang="th-TH" sz="2400" dirty="0" smtClean="0">
                <a:cs typeface="+mj-cs"/>
              </a:rPr>
              <a:t>     หัวข้อสำคัญ     	โปรตีน</a:t>
            </a:r>
          </a:p>
          <a:p>
            <a:r>
              <a:rPr lang="th-TH" sz="2400" dirty="0" smtClean="0">
                <a:cs typeface="+mj-cs"/>
              </a:rPr>
              <a:t>     หัวข้อย่อย   	 คุณค่า </a:t>
            </a:r>
            <a:r>
              <a:rPr lang="th-TH" sz="2400" dirty="0" smtClean="0">
                <a:latin typeface="AngsanaUPC"/>
                <a:cs typeface="AngsanaUPC"/>
              </a:rPr>
              <a:t>–</a:t>
            </a:r>
            <a:r>
              <a:rPr lang="th-TH" sz="2400" dirty="0" smtClean="0">
                <a:cs typeface="+mj-cs"/>
              </a:rPr>
              <a:t> สร้างความเจริญเติบโต</a:t>
            </a:r>
          </a:p>
          <a:p>
            <a:r>
              <a:rPr lang="th-TH" sz="2400" dirty="0" smtClean="0">
                <a:cs typeface="+mj-cs"/>
              </a:rPr>
              <a:t>     หัวข้อย่อย   	 ที่มา </a:t>
            </a:r>
            <a:r>
              <a:rPr lang="th-TH" sz="2400" dirty="0" smtClean="0">
                <a:latin typeface="AngsanaUPC"/>
                <a:cs typeface="AngsanaUPC"/>
              </a:rPr>
              <a:t>–</a:t>
            </a:r>
            <a:r>
              <a:rPr lang="th-TH" sz="2400" dirty="0" smtClean="0">
                <a:cs typeface="+mj-cs"/>
              </a:rPr>
              <a:t> เนื้อสัตว์  นม ถั่ว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4710" y="5146975"/>
            <a:ext cx="7713490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  <a:t>ย่อหน้าเนื้อเรื่องที่ ๒</a:t>
            </a:r>
          </a:p>
          <a:p>
            <a:r>
              <a:rPr lang="th-TH" sz="2400" dirty="0" smtClean="0">
                <a:cs typeface="+mj-cs"/>
              </a:rPr>
              <a:t>     หัวข้อสำคัญ     	 คาร์โบไฮเดรต</a:t>
            </a:r>
          </a:p>
          <a:p>
            <a:r>
              <a:rPr lang="th-TH" sz="2400" dirty="0" smtClean="0">
                <a:cs typeface="+mj-cs"/>
              </a:rPr>
              <a:t>     หัวข้อย่อย 	 คุณค่า </a:t>
            </a:r>
            <a:r>
              <a:rPr lang="th-TH" sz="2400" dirty="0" smtClean="0">
                <a:latin typeface="AngsanaUPC"/>
                <a:cs typeface="AngsanaUPC"/>
              </a:rPr>
              <a:t>–</a:t>
            </a:r>
            <a:r>
              <a:rPr lang="th-TH" sz="2400" dirty="0" smtClean="0">
                <a:cs typeface="+mj-cs"/>
              </a:rPr>
              <a:t> ให้พลังงาน</a:t>
            </a:r>
          </a:p>
          <a:p>
            <a:r>
              <a:rPr lang="th-TH" sz="2400" dirty="0" smtClean="0">
                <a:cs typeface="+mj-cs"/>
              </a:rPr>
              <a:t>     หัวข้อย่อย  	 ที่มา </a:t>
            </a:r>
            <a:r>
              <a:rPr lang="th-TH" sz="2400" dirty="0" smtClean="0">
                <a:latin typeface="AngsanaUPC"/>
                <a:cs typeface="AngsanaUPC"/>
              </a:rPr>
              <a:t>–</a:t>
            </a:r>
            <a:r>
              <a:rPr lang="th-TH" sz="2400" dirty="0" smtClean="0">
                <a:cs typeface="+mj-cs"/>
              </a:rPr>
              <a:t> ข้าว แป้ง น้ำตาล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833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900" y="1508175"/>
            <a:ext cx="76962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cs typeface="Angsana New"/>
              </a:rPr>
              <a:t>ย่อหน้าเนื้อเรื่องที่ ๓ </a:t>
            </a:r>
          </a:p>
          <a:p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      หัวข้อ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สำคัญ     </a:t>
            </a:r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	 ไขมัน</a:t>
            </a:r>
            <a:endParaRPr lang="th-TH" sz="2400" dirty="0">
              <a:solidFill>
                <a:prstClr val="black"/>
              </a:solidFill>
              <a:cs typeface="Angsana New"/>
            </a:endParaRPr>
          </a:p>
          <a:p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      หัวข้อ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ย่อย   </a:t>
            </a:r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	 คุณค่า </a:t>
            </a:r>
            <a:r>
              <a:rPr lang="th-TH" sz="2400" dirty="0" smtClean="0">
                <a:solidFill>
                  <a:prstClr val="black"/>
                </a:solidFill>
                <a:latin typeface="AngsanaUPC"/>
                <a:cs typeface="AngsanaUPC"/>
              </a:rPr>
              <a:t>–</a:t>
            </a:r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 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ให้ความอบอุ่นและพลังงาน</a:t>
            </a:r>
          </a:p>
          <a:p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      หัวข้อ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ย่อย </a:t>
            </a:r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	 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ที่มา </a:t>
            </a:r>
            <a:r>
              <a:rPr lang="th-TH" sz="2400" dirty="0">
                <a:solidFill>
                  <a:prstClr val="black"/>
                </a:solidFill>
                <a:latin typeface="AngsanaUPC"/>
                <a:cs typeface="Angsana New"/>
              </a:rPr>
              <a:t>–</a:t>
            </a:r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 ไขมัน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สัตว์ น้ำมันพืช นม </a:t>
            </a:r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เนย</a:t>
            </a:r>
          </a:p>
        </p:txBody>
      </p:sp>
      <p:pic>
        <p:nvPicPr>
          <p:cNvPr id="8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๓.๕ การเขียนเรียงความ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9" y="72947"/>
            <a:ext cx="38040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/>
              </a:rPr>
              <a:t>๓. การเขียนในโอกาสต่าง ๆ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6578" y="3232211"/>
            <a:ext cx="7696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cs typeface="+mj-cs"/>
              </a:rPr>
              <a:t>ย่อหน้าเนื้อเรื่องที่ ๔ </a:t>
            </a:r>
          </a:p>
          <a:p>
            <a:r>
              <a:rPr lang="th-TH" sz="2400" dirty="0" smtClean="0">
                <a:cs typeface="+mj-cs"/>
              </a:rPr>
              <a:t>      หัวข้อสำคัญ    	 เกลือแร่  (เช่น เกลือ เหล็ก  โซเดียม)</a:t>
            </a:r>
          </a:p>
          <a:p>
            <a:r>
              <a:rPr lang="th-TH" sz="2400" dirty="0" smtClean="0">
                <a:cs typeface="+mj-cs"/>
              </a:rPr>
              <a:t>      หัวข้อย่อย    	 คุณค่า </a:t>
            </a:r>
            <a:r>
              <a:rPr lang="th-TH" sz="2400" dirty="0" smtClean="0">
                <a:latin typeface="AngsanaUPC"/>
                <a:cs typeface="AngsanaUPC"/>
              </a:rPr>
              <a:t>–</a:t>
            </a:r>
            <a:r>
              <a:rPr lang="th-TH" sz="2400" dirty="0" smtClean="0">
                <a:cs typeface="+mj-cs"/>
              </a:rPr>
              <a:t> สร้างเซลล์ของร่างกาย ช่วยการปฏิบัติหน้าที่ของอวัยวะต่าง ๆ</a:t>
            </a:r>
          </a:p>
          <a:p>
            <a:r>
              <a:rPr lang="th-TH" sz="2400" dirty="0" smtClean="0">
                <a:cs typeface="+mj-cs"/>
              </a:rPr>
              <a:t>      หัวข้อย่อย      	 ที่มา </a:t>
            </a:r>
            <a:r>
              <a:rPr lang="th-TH" sz="2400" dirty="0" smtClean="0">
                <a:latin typeface="AngsanaUPC"/>
                <a:cs typeface="AngsanaUPC"/>
              </a:rPr>
              <a:t>– </a:t>
            </a:r>
            <a:r>
              <a:rPr lang="th-TH" sz="2400" dirty="0" smtClean="0">
                <a:cs typeface="+mj-cs"/>
              </a:rPr>
              <a:t>พืชผัก  ผลไม้ และอาหารชนิดอื่น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578" y="4953000"/>
            <a:ext cx="76962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cs typeface="+mj-cs"/>
              </a:rPr>
              <a:t>ย่อหน้าเนื้อเรื่องที่ ๕ </a:t>
            </a:r>
          </a:p>
          <a:p>
            <a:r>
              <a:rPr lang="th-TH" sz="2400" dirty="0" smtClean="0">
                <a:cs typeface="+mj-cs"/>
              </a:rPr>
              <a:t>      หัวข้อสำคัญ     	 วิตามิน  (เช่น วิตามินเอ วิตามินบี วิตามินซี)</a:t>
            </a:r>
          </a:p>
          <a:p>
            <a:r>
              <a:rPr lang="th-TH" sz="2400" dirty="0" smtClean="0">
                <a:cs typeface="+mj-cs"/>
              </a:rPr>
              <a:t>      หัวข้อย่อย   	 คุณค่า </a:t>
            </a:r>
            <a:r>
              <a:rPr lang="th-TH" sz="2400" dirty="0" smtClean="0">
                <a:latin typeface="AngsanaUPC"/>
                <a:cs typeface="+mj-cs"/>
              </a:rPr>
              <a:t>– </a:t>
            </a:r>
            <a:r>
              <a:rPr lang="th-TH" sz="2400" dirty="0" smtClean="0">
                <a:cs typeface="+mj-cs"/>
              </a:rPr>
              <a:t>รักษาสุขภาพให้ร่างกายเป็นปกติสุข</a:t>
            </a:r>
          </a:p>
          <a:p>
            <a:r>
              <a:rPr lang="th-TH" sz="2400" dirty="0" smtClean="0">
                <a:cs typeface="+mj-cs"/>
              </a:rPr>
              <a:t>      หัวข้อย่อย     	 ที่มา </a:t>
            </a:r>
            <a:r>
              <a:rPr lang="th-TH" sz="2400" dirty="0" smtClean="0">
                <a:latin typeface="AngsanaUPC"/>
                <a:cs typeface="AngsanaUPC"/>
              </a:rPr>
              <a:t>–</a:t>
            </a:r>
            <a:r>
              <a:rPr lang="th-TH" sz="2400" dirty="0" smtClean="0">
                <a:cs typeface="+mj-cs"/>
              </a:rPr>
              <a:t> พืช ผักสีเขียว  ผลไม้  และอาหารชนิดอื่น</a:t>
            </a:r>
            <a:endParaRPr lang="th-TH" sz="2400" dirty="0"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834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09600" y="1676400"/>
            <a:ext cx="8001000" cy="1905000"/>
            <a:chOff x="609600" y="1752600"/>
            <a:chExt cx="8001000" cy="1905000"/>
          </a:xfrm>
        </p:grpSpPr>
        <p:sp>
          <p:nvSpPr>
            <p:cNvPr id="3" name="Rectangle 2"/>
            <p:cNvSpPr/>
            <p:nvPr/>
          </p:nvSpPr>
          <p:spPr>
            <a:xfrm>
              <a:off x="609600" y="1752600"/>
              <a:ext cx="8001000" cy="1905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04143" y="1989116"/>
              <a:ext cx="7391400" cy="1447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        ส่วนสุดท้ายหรือตอนจบของการเขียนเรียงความ คือ สรุป ผู้เขียนจะต้องแสดงข้อคิดที่เป็นจุดมุ่งหมายของเรื่อง โดยการใช้ถ้อยคำที่กระชับ  ตรงประเด็นด้วยคำคม  สำนวน  หรือภาษิตที่สอดคล้องเนื้อเรื่อง</a:t>
              </a:r>
              <a:endParaRPr lang="th-TH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0" name="Oval Callout 9"/>
          <p:cNvSpPr/>
          <p:nvPr/>
        </p:nvSpPr>
        <p:spPr>
          <a:xfrm>
            <a:off x="1668658" y="3848100"/>
            <a:ext cx="5410200" cy="2209800"/>
          </a:xfrm>
          <a:prstGeom prst="wedgeEllipseCallout">
            <a:avLst>
              <a:gd name="adj1" fmla="val 55171"/>
              <a:gd name="adj2" fmla="val 192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ชื่อเรื่องเรียงความต้องมีลักษณะ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• บ่งบอกบรรยากาศของเรื่อง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• กำหนดขอบข่ายของเนื้อหาได้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• ใช้ภาษากระชับ  เข้าใจง่าย</a:t>
            </a:r>
          </a:p>
        </p:txBody>
      </p:sp>
      <p:pic>
        <p:nvPicPr>
          <p:cNvPr id="3075" name="Picture 3" descr="J:\000 1 A PowerPoint ภาษาไทย\000 ภาพประกอบ PowerPoint\9-1-58 ภาพทำ PPT\56-01-0208 ภาษาไทย ป.1 iPad\shutterstock&amp;dreamstime\dreamstime_15521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4375" y1="5818" x2="39375" y2="15636"/>
                        <a14:foregroundMark x1="63750" y1="3636" x2="58750" y2="16000"/>
                        <a14:foregroundMark x1="53750" y1="5818" x2="63125" y2="4000"/>
                        <a14:foregroundMark x1="94375" y1="8000" x2="94375" y2="13091"/>
                        <a14:foregroundMark x1="55625" y1="5818" x2="45625" y2="3636"/>
                        <a14:foregroundMark x1="89375" y1="93091" x2="68125" y2="95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08961"/>
            <a:ext cx="1663106" cy="285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ตัวยึดเนื้อหา 3" descr="2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77" b="65729"/>
          <a:stretch>
            <a:fillRect/>
          </a:stretch>
        </p:blipFill>
        <p:spPr>
          <a:xfrm>
            <a:off x="0" y="0"/>
            <a:ext cx="2133600" cy="1644061"/>
          </a:xfrm>
          <a:prstGeom prst="rect">
            <a:avLst/>
          </a:prstGeom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08950" y="594782"/>
            <a:ext cx="15488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000" b="1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เรื่องน่า</a:t>
            </a:r>
            <a:r>
              <a:rPr lang="th-TH" sz="4000" b="1" dirty="0" smtClean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รู้ </a:t>
            </a:r>
            <a:r>
              <a:rPr lang="en-US" sz="4000" b="1" dirty="0" smtClean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4000" b="1" dirty="0">
              <a:solidFill>
                <a:prstClr val="black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0474" y="533400"/>
            <a:ext cx="1726726" cy="646331"/>
          </a:xfrm>
          <a:prstGeom prst="rect">
            <a:avLst/>
          </a:prstGeom>
          <a:solidFill>
            <a:srgbClr val="FF99FF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prstClr val="black"/>
                </a:solidFill>
                <a:cs typeface="Angsana New"/>
              </a:rPr>
              <a:t>ส่วนสรุป</a:t>
            </a:r>
            <a:endParaRPr lang="th-TH" sz="3600" b="1" dirty="0">
              <a:solidFill>
                <a:prstClr val="black"/>
              </a:solidFill>
              <a:cs typeface="Angsana New"/>
            </a:endParaRPr>
          </a:p>
        </p:txBody>
      </p:sp>
      <p:pic>
        <p:nvPicPr>
          <p:cNvPr id="14" name="Picture 7" descr="C:\Users\panudda.ADPP\Desktop\wp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Y:\Kanda.Patit\pic ppt\กรอบแมลงปอเลื้อย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31567" l="0" r="13693">
                        <a14:foregroundMark x1="4773" y1="17972" x2="1174" y2="11751"/>
                        <a14:backgroundMark x1="2973" y1="20737" x2="78" y2="1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48" b="64689"/>
          <a:stretch/>
        </p:blipFill>
        <p:spPr bwMode="auto">
          <a:xfrm flipH="1">
            <a:off x="7615634" y="1139168"/>
            <a:ext cx="1383698" cy="1096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36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" y="15240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sz="4400" dirty="0">
              <a:solidFill>
                <a:prstClr val="black"/>
              </a:solidFill>
              <a:cs typeface="Angsana New"/>
            </a:endParaRPr>
          </a:p>
        </p:txBody>
      </p:sp>
      <p:pic>
        <p:nvPicPr>
          <p:cNvPr id="12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สี่เหลี่ยมผืนผ้า 10"/>
          <p:cNvSpPr/>
          <p:nvPr/>
        </p:nvSpPr>
        <p:spPr>
          <a:xfrm>
            <a:off x="-18393" y="609600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</a:t>
            </a:r>
            <a:r>
              <a:rPr lang="th-TH" sz="4000" b="1" dirty="0">
                <a:solidFill>
                  <a:prstClr val="white"/>
                </a:solidFill>
                <a:cs typeface="Angsana New"/>
              </a:rPr>
              <a:t> 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</a:t>
            </a:r>
            <a:r>
              <a:rPr lang="th-TH" sz="4000" b="1" dirty="0" err="1" smtClean="0">
                <a:solidFill>
                  <a:prstClr val="white"/>
                </a:solidFill>
                <a:cs typeface="Angsana New"/>
              </a:rPr>
              <a:t>บูรณา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การอาเซียน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pic>
        <p:nvPicPr>
          <p:cNvPr id="17" name="Picture 3" descr="T:\56-01-0564 Powerpoint เศรษฐศาสตร์ ม.1\หน่วย 2\ภาพ\ต้นฉบับภาพ\Logo อาเซียน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85" y="523699"/>
            <a:ext cx="771482" cy="781402"/>
          </a:xfrm>
          <a:prstGeom prst="rect">
            <a:avLst/>
          </a:prstGeom>
          <a:noFill/>
        </p:spPr>
      </p:pic>
      <p:pic>
        <p:nvPicPr>
          <p:cNvPr id="18" name="Picture 17" descr="T:\Year 2556\56-01-0425 PowerPoint ดนตรี-นาฎศิลป์ ม.2\หน่วยที่ 5\ภาพ\10-1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87670"/>
            <a:ext cx="6641275" cy="13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836</a:t>
            </a:fld>
            <a:endParaRPr lang="th-TH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6205" y="2209800"/>
            <a:ext cx="6527006" cy="1905000"/>
            <a:chOff x="2057400" y="1991096"/>
            <a:chExt cx="6527006" cy="2057400"/>
          </a:xfrm>
        </p:grpSpPr>
        <p:sp>
          <p:nvSpPr>
            <p:cNvPr id="4" name="Flowchart: Punched Tape 3"/>
            <p:cNvSpPr/>
            <p:nvPr/>
          </p:nvSpPr>
          <p:spPr>
            <a:xfrm>
              <a:off x="2057400" y="1991096"/>
              <a:ext cx="6527006" cy="2057400"/>
            </a:xfrm>
            <a:prstGeom prst="flowChartPunchedTape">
              <a:avLst/>
            </a:prstGeom>
            <a:solidFill>
              <a:srgbClr val="FF7C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Flowchart: Punched Tape 1"/>
            <p:cNvSpPr/>
            <p:nvPr/>
          </p:nvSpPr>
          <p:spPr>
            <a:xfrm>
              <a:off x="2276803" y="2410691"/>
              <a:ext cx="6096000" cy="1219200"/>
            </a:xfrm>
            <a:prstGeom prst="flowChartPunchedTap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เขียนเรียงความเกี่ยวกับอาเซียนเรื่องใดเรื่องหนึ่ง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pic>
        <p:nvPicPr>
          <p:cNvPr id="3074" name="Picture 2" descr="http://estock.wpp.co.th/../Document/Public/1726/zCsWf5MruS94815_1.bigthumbnail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2617" y1="13667" x2="35047" y2="28000"/>
                        <a14:foregroundMark x1="17757" y1="27333" x2="79907" y2="23000"/>
                        <a14:foregroundMark x1="89720" y1="7333" x2="21495" y2="35000"/>
                        <a14:foregroundMark x1="64486" y1="15000" x2="71963" y2="32333"/>
                        <a14:foregroundMark x1="78972" y1="6333" x2="94860" y2="10333"/>
                        <a14:foregroundMark x1="18692" y1="14667" x2="9813" y2="20000"/>
                        <a14:foregroundMark x1="18692" y1="14000" x2="28505" y2="13333"/>
                        <a14:foregroundMark x1="8879" y1="32333" x2="8879" y2="32333"/>
                        <a14:foregroundMark x1="9813" y1="31667" x2="33178" y2="56667"/>
                        <a14:foregroundMark x1="78505" y1="51000" x2="57477" y2="71333"/>
                        <a14:foregroundMark x1="5607" y1="39333" x2="34112" y2="57000"/>
                        <a14:foregroundMark x1="42991" y1="72333" x2="38785" y2="94000"/>
                        <a14:foregroundMark x1="80374" y1="73667" x2="82243" y2="94333"/>
                        <a14:foregroundMark x1="28972" y1="25333" x2="33178" y2="32000"/>
                        <a14:foregroundMark x1="62617" y1="26333" x2="42991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691492"/>
            <a:ext cx="1745569" cy="244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7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estock.wpp.co.th/../Document/Public/188/2FM9k6IDDB64206_1.big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54512"/>
            <a:ext cx="2590800" cy="155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estock.wpp.co.th/../Document/Public/149/F1qMFt4gge95877_1.bigthumb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39974"/>
            <a:ext cx="2202447" cy="21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panudda.ADPP\Desktop\wp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3657600" cy="584775"/>
          </a:xfrm>
          <a:prstGeom prst="homePlate">
            <a:avLst/>
          </a:prstGeom>
          <a:solidFill>
            <a:srgbClr val="FF99FF"/>
          </a:solidFill>
          <a:ln w="31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• การละเล่นของเด็กยุคใหม่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761" y="3915888"/>
            <a:ext cx="3657600" cy="584775"/>
          </a:xfrm>
          <a:prstGeom prst="homePlate">
            <a:avLst/>
          </a:prstGeom>
          <a:solidFill>
            <a:srgbClr val="66CCFF"/>
          </a:solidFill>
          <a:ln w="31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• โรงเรียนน่าอยู่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4548" y="1676400"/>
            <a:ext cx="4343400" cy="4886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๑. ความหมายและความสำคัญ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2209800"/>
            <a:ext cx="4343400" cy="4886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๒. ลักษณะของการเล่น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4548" y="2743200"/>
            <a:ext cx="4343400" cy="488688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๓. ตัวอย่างการละเล่น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24548" y="3276600"/>
            <a:ext cx="4343400" cy="488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๔. ประโยชน์ของการละเล่น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24548" y="3994699"/>
            <a:ext cx="4343400" cy="4886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๑. ลักษณะของโรงเรียนน่าอยู่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19600" y="4539974"/>
            <a:ext cx="4343400" cy="488688"/>
          </a:xfrm>
          <a:prstGeom prst="rect">
            <a:avLst/>
          </a:prstGeom>
          <a:solidFill>
            <a:srgbClr val="66B9D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๒. วิธีทำให้โรงเรียนน่าอยู่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24548" y="5073374"/>
            <a:ext cx="4343400" cy="488688"/>
          </a:xfrm>
          <a:prstGeom prst="rect">
            <a:avLst/>
          </a:prstGeom>
          <a:solidFill>
            <a:srgbClr val="90CCD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๓. ความร่วมมือของสมาชิกในโรงเรียน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4548" y="5606774"/>
            <a:ext cx="4343400" cy="488688"/>
          </a:xfrm>
          <a:prstGeom prst="rect">
            <a:avLst/>
          </a:prstGeom>
          <a:solidFill>
            <a:srgbClr val="BCDF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๔. กิจกรรมที่ส่งเสริมให้โรงเรียนน่าอยู่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19600" y="6142962"/>
            <a:ext cx="4343400" cy="488688"/>
          </a:xfrm>
          <a:prstGeom prst="rect">
            <a:avLst/>
          </a:prstGeom>
          <a:solidFill>
            <a:srgbClr val="CFE9F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๕. ประโยชน์ที่จะได้รับจากโรงเรียนน่าอยู่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35180"/>
            <a:ext cx="2133600" cy="365125"/>
          </a:xfrm>
        </p:spPr>
        <p:txBody>
          <a:bodyPr/>
          <a:lstStyle/>
          <a:p>
            <a:fld id="{9C13FBDB-E3EE-4BF7-AD7A-ECDAC711BECD}" type="slidenum">
              <a:rPr lang="th-TH" smtClean="0"/>
              <a:pPr/>
              <a:t>837</a:t>
            </a:fld>
            <a:endParaRPr lang="th-TH" dirty="0"/>
          </a:p>
        </p:txBody>
      </p:sp>
      <p:grpSp>
        <p:nvGrpSpPr>
          <p:cNvPr id="30" name="Group 29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31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7200" y="505983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 New" pitchFamily="18" charset="-34"/>
                <a:cs typeface="+mj-cs"/>
              </a:rPr>
              <a:t> </a:t>
            </a:r>
            <a:r>
              <a:rPr lang="th-TH" sz="4400" b="1" dirty="0" smtClean="0">
                <a:latin typeface="Angsana New" pitchFamily="18" charset="-34"/>
                <a:cs typeface="+mj-cs"/>
              </a:rPr>
              <a:t>ฝึกกำหนดขอบข่ายโครงเรื่อง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625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2000" y="1828800"/>
            <a:ext cx="7696200" cy="4102925"/>
            <a:chOff x="762000" y="1828800"/>
            <a:chExt cx="7696200" cy="4102925"/>
          </a:xfrm>
        </p:grpSpPr>
        <p:sp>
          <p:nvSpPr>
            <p:cNvPr id="3" name="Plaque 2"/>
            <p:cNvSpPr/>
            <p:nvPr/>
          </p:nvSpPr>
          <p:spPr>
            <a:xfrm>
              <a:off x="762000" y="1828800"/>
              <a:ext cx="7696200" cy="410292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Plaque 1"/>
            <p:cNvSpPr/>
            <p:nvPr/>
          </p:nvSpPr>
          <p:spPr>
            <a:xfrm>
              <a:off x="990600" y="2057400"/>
              <a:ext cx="7239000" cy="3657600"/>
            </a:xfrm>
            <a:prstGeom prst="plaque">
              <a:avLst/>
            </a:prstGeom>
            <a:solidFill>
              <a:srgbClr val="FFCC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เขียนเรียงความคนละ ๑ เรื่อง โดยเลือกจากเรื่องต่อไปนี้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รักษ์ชีวิต รักษ์สิ่งแวดล้อม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เด็กรุ่นใหม่ห่างไกลยาเสพติด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การปฏิบัติของเด็กไทยในยุคไฮเทค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คนรุ่นใหม่ใส่ใจสุขภาพ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การอนุรักษ์และสืบสานวัฒนธรรมไทย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pic>
        <p:nvPicPr>
          <p:cNvPr id="14338" name="Picture 2" descr="J:\000 1 A PowerPoint ภาษาไทย\000 ภาพประกอบ PowerPoint\9-1-58 ภาพทำ PPT\56-01-0208 ภาษาไทย ป.1 iPad\shutterstock&amp;dreamstime\shutterstock_11953128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7266">
                        <a14:foregroundMark x1="21777" y1="36442" x2="37305" y2="40603"/>
                        <a14:foregroundMark x1="25488" y1="37733" x2="23242" y2="51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8050" y="3786007"/>
            <a:ext cx="4536492" cy="30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838</a:t>
            </a:fld>
            <a:endParaRPr lang="th-TH" dirty="0"/>
          </a:p>
        </p:txBody>
      </p:sp>
      <p:grpSp>
        <p:nvGrpSpPr>
          <p:cNvPr id="12" name="Group 11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8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" y="505983"/>
            <a:ext cx="304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 New" pitchFamily="18" charset="-34"/>
                <a:cs typeface="+mj-cs"/>
              </a:rPr>
              <a:t> </a:t>
            </a:r>
            <a:r>
              <a:rPr lang="th-TH" sz="4400" b="1" dirty="0" smtClean="0">
                <a:latin typeface="Angsana New" pitchFamily="18" charset="-34"/>
                <a:cs typeface="+mj-cs"/>
              </a:rPr>
              <a:t>ฝึกเขียนเรียงความ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96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145798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แบบประเมินการเขียนเรียงความ</a:t>
            </a:r>
            <a:endParaRPr lang="th-TH" sz="32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3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743097"/>
              </p:ext>
            </p:extLst>
          </p:nvPr>
        </p:nvGraphicFramePr>
        <p:xfrm>
          <a:off x="971600" y="2041674"/>
          <a:ext cx="7344815" cy="4145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52528"/>
                <a:gridCol w="720080"/>
                <a:gridCol w="648072"/>
                <a:gridCol w="648072"/>
                <a:gridCol w="576063"/>
              </a:tblGrid>
              <a:tr h="3708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h-TH" sz="2800" dirty="0" smtClean="0">
                          <a:cs typeface="+mj-cs"/>
                        </a:rPr>
                        <a:t>รายการประเมิน</a:t>
                      </a:r>
                      <a:endParaRPr lang="th-TH" sz="2800" b="1" dirty="0">
                        <a:latin typeface="Angsana New" pitchFamily="18" charset="-34"/>
                        <a:cs typeface="+mj-cs"/>
                      </a:endParaRPr>
                    </a:p>
                  </a:txBody>
                  <a:tcPr marT="274320"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h-TH" sz="2800" dirty="0" smtClean="0">
                          <a:cs typeface="+mj-cs"/>
                        </a:rPr>
                        <a:t>ระดับคะแนน</a:t>
                      </a:r>
                      <a:endParaRPr lang="th-TH" sz="2800" b="1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h-TH" sz="2800" dirty="0" smtClean="0">
                          <a:cs typeface="+mj-cs"/>
                        </a:rPr>
                        <a:t>๔</a:t>
                      </a:r>
                      <a:endParaRPr lang="th-TH" sz="2800" b="1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h-TH" sz="2800" dirty="0" smtClean="0">
                          <a:cs typeface="+mj-cs"/>
                        </a:rPr>
                        <a:t>๓</a:t>
                      </a:r>
                      <a:endParaRPr lang="th-TH" sz="2800" b="1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h-TH" sz="2800" dirty="0" smtClean="0">
                          <a:cs typeface="+mj-cs"/>
                        </a:rPr>
                        <a:t>๒</a:t>
                      </a:r>
                      <a:endParaRPr lang="th-TH" sz="2800" b="1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h-TH" sz="2800" dirty="0" smtClean="0">
                          <a:cs typeface="+mj-cs"/>
                        </a:rPr>
                        <a:t>๑</a:t>
                      </a:r>
                      <a:endParaRPr lang="th-TH" sz="2800" b="1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 smtClean="0">
                          <a:cs typeface="+mj-cs"/>
                        </a:rPr>
                        <a:t>๑. รูปแบบหรือองค์ประกอบ</a:t>
                      </a:r>
                      <a:endParaRPr lang="th-TH" sz="2800" kern="120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 smtClean="0">
                          <a:cs typeface="+mj-cs"/>
                        </a:rPr>
                        <a:t>๒. การใช้สำนวนโวหาร</a:t>
                      </a:r>
                      <a:endParaRPr lang="th-TH" sz="2800" kern="120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 smtClean="0">
                          <a:cs typeface="+mj-cs"/>
                        </a:rPr>
                        <a:t>๓. เนื้อหาสาระ</a:t>
                      </a:r>
                      <a:endParaRPr lang="th-TH" sz="2800" kern="120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 smtClean="0">
                          <a:cs typeface="+mj-cs"/>
                        </a:rPr>
                        <a:t>๔. ความคิดสร้างสรรค์</a:t>
                      </a:r>
                      <a:endParaRPr lang="th-TH" sz="2800" kern="120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 smtClean="0">
                          <a:cs typeface="+mj-cs"/>
                        </a:rPr>
                        <a:t>๕. </a:t>
                      </a:r>
                      <a:r>
                        <a:rPr lang="th-TH" sz="2800" kern="1200" smtClean="0">
                          <a:cs typeface="+mj-cs"/>
                        </a:rPr>
                        <a:t>ความสะอาดเรียบร้อย</a:t>
                      </a:r>
                      <a:endParaRPr lang="th-TH" sz="2800" kern="120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th-TH" sz="2800" dirty="0" smtClean="0">
                          <a:cs typeface="+mj-cs"/>
                        </a:rPr>
                        <a:t>รวม</a:t>
                      </a:r>
                      <a:endParaRPr lang="th-TH" sz="2800" b="1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b="1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ontent Placeholder 7"/>
          <p:cNvSpPr txBox="1">
            <a:spLocks/>
          </p:cNvSpPr>
          <p:nvPr/>
        </p:nvSpPr>
        <p:spPr>
          <a:xfrm>
            <a:off x="895400" y="6294090"/>
            <a:ext cx="5256584" cy="487710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เกณฑ์การประเมิน    </a:t>
            </a:r>
            <a:r>
              <a:rPr kumimoji="0" lang="th-TH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๔ </a:t>
            </a:r>
            <a:r>
              <a:rPr kumimoji="0" lang="th-TH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/>
                <a:cs typeface="Angsana New"/>
              </a:rPr>
              <a:t>= ดี</a:t>
            </a:r>
            <a:r>
              <a:rPr lang="th-TH" sz="2000" dirty="0">
                <a:latin typeface="Angsana New"/>
                <a:cs typeface="Angsana New"/>
              </a:rPr>
              <a:t>มาก </a:t>
            </a:r>
            <a:r>
              <a:rPr lang="th-TH" sz="2000" dirty="0" smtClean="0">
                <a:latin typeface="Angsana New"/>
                <a:cs typeface="Angsana New"/>
              </a:rPr>
              <a:t>  ๓ = ดี   ๒ = ปานกลาง ๑ = ต้องปรับปรุง</a:t>
            </a:r>
            <a:endParaRPr kumimoji="0" lang="th-TH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839</a:t>
            </a:fld>
            <a:endParaRPr lang="th-TH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2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505983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Angsana New" pitchFamily="18" charset="-34"/>
                <a:cs typeface="+mj-cs"/>
              </a:rPr>
              <a:t>ประเมินการเขียนเรียงความ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198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200" y="15240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sz="4400" dirty="0">
              <a:solidFill>
                <a:prstClr val="black"/>
              </a:solidFill>
              <a:cs typeface="Angsana New"/>
            </a:endParaRPr>
          </a:p>
        </p:txBody>
      </p:sp>
      <p:pic>
        <p:nvPicPr>
          <p:cNvPr id="18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que 1"/>
          <p:cNvSpPr/>
          <p:nvPr/>
        </p:nvSpPr>
        <p:spPr>
          <a:xfrm>
            <a:off x="168565" y="2942884"/>
            <a:ext cx="1736435" cy="1219200"/>
          </a:xfrm>
          <a:prstGeom prst="plaqu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การเขียนเรียงความ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05000" y="1952284"/>
            <a:ext cx="304800" cy="3133106"/>
            <a:chOff x="1905000" y="2362200"/>
            <a:chExt cx="304800" cy="313310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905000" y="3962400"/>
              <a:ext cx="15240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57400" y="2362200"/>
              <a:ext cx="0" cy="31242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057400" y="2362200"/>
              <a:ext cx="15240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057400" y="3971306"/>
              <a:ext cx="15240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057400" y="5495306"/>
              <a:ext cx="15240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2221675" y="1571284"/>
            <a:ext cx="1981200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องค์ประกอบ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53343" y="3180390"/>
            <a:ext cx="1263732" cy="762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ย่อหน้า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53343" y="4704390"/>
            <a:ext cx="1949532" cy="762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การวางโครงเรื่อง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202875" y="1342684"/>
            <a:ext cx="433450" cy="1295400"/>
            <a:chOff x="4202875" y="1752600"/>
            <a:chExt cx="433450" cy="12954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202875" y="2362200"/>
              <a:ext cx="216725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19600" y="1752600"/>
              <a:ext cx="0" cy="129540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419600" y="1752600"/>
              <a:ext cx="216725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19600" y="3048000"/>
              <a:ext cx="216725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406240" y="2361705"/>
              <a:ext cx="216725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517075" y="3180390"/>
            <a:ext cx="433450" cy="829294"/>
            <a:chOff x="4202875" y="1752600"/>
            <a:chExt cx="433450" cy="12954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202875" y="2362200"/>
              <a:ext cx="216725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19600" y="1752600"/>
              <a:ext cx="0" cy="129540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19600" y="1752600"/>
              <a:ext cx="216725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19600" y="3048000"/>
              <a:ext cx="216725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4026725" y="2919134"/>
            <a:ext cx="2545525" cy="5715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ลักษณะของย่อหน้าที่ดี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026724" y="3723934"/>
            <a:ext cx="2545525" cy="5715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ข้อความหลายย่อหน้า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572250" y="2681274"/>
            <a:ext cx="433450" cy="889373"/>
            <a:chOff x="4202875" y="1752600"/>
            <a:chExt cx="433450" cy="12954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202875" y="2362200"/>
              <a:ext cx="216725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419600" y="1752600"/>
              <a:ext cx="0" cy="129540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19600" y="1752600"/>
              <a:ext cx="216725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419600" y="3048000"/>
              <a:ext cx="216725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406240" y="2361705"/>
              <a:ext cx="216725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572249" y="4028733"/>
            <a:ext cx="433450" cy="438151"/>
            <a:chOff x="4202875" y="1752600"/>
            <a:chExt cx="433450" cy="129540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202875" y="2362200"/>
              <a:ext cx="216725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419600" y="1752600"/>
              <a:ext cx="0" cy="129540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419600" y="1752600"/>
              <a:ext cx="216725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419600" y="3048000"/>
              <a:ext cx="216725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191000" y="4619284"/>
            <a:ext cx="433450" cy="1295400"/>
            <a:chOff x="4202875" y="1752600"/>
            <a:chExt cx="433450" cy="129540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4202875" y="2362200"/>
              <a:ext cx="216725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419600" y="1752600"/>
              <a:ext cx="0" cy="129540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419600" y="1752600"/>
              <a:ext cx="216725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19600" y="3048000"/>
              <a:ext cx="216725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406240" y="2361705"/>
              <a:ext cx="216725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648200" y="1082552"/>
            <a:ext cx="86439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คำนำ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224" y="1711809"/>
            <a:ext cx="1066801" cy="53340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เนื้อเรื่อง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648200" y="2343465"/>
            <a:ext cx="86439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สรุป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10400" y="2419664"/>
            <a:ext cx="185255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มีเอกภาพ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10400" y="2876864"/>
            <a:ext cx="1854530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มีสัมพันธภาพ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86646" y="3334064"/>
            <a:ext cx="223355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ใช้ภาษาได้เหมาะสม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12383" y="3765887"/>
            <a:ext cx="185255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ย่อหน้าหลัก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12383" y="4223087"/>
            <a:ext cx="1854530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ย่อหน้าเสริม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06902" y="4390684"/>
            <a:ext cx="2041548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กำหนดชื่อเรื่อง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604926" y="4988409"/>
            <a:ext cx="2569749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กำหนดขอบเขตของเรื่อง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606901" y="5620065"/>
            <a:ext cx="348217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กำหนดหัวข้อสำคัญแต่ละย่อหน้า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840</a:t>
            </a:fld>
            <a:endParaRPr lang="th-TH" dirty="0"/>
          </a:p>
        </p:txBody>
      </p:sp>
      <p:grpSp>
        <p:nvGrpSpPr>
          <p:cNvPr id="74" name="Group 73"/>
          <p:cNvGrpSpPr/>
          <p:nvPr/>
        </p:nvGrpSpPr>
        <p:grpSpPr>
          <a:xfrm>
            <a:off x="3463" y="858176"/>
            <a:ext cx="9140537" cy="132424"/>
            <a:chOff x="3463" y="1209212"/>
            <a:chExt cx="9140537" cy="132424"/>
          </a:xfrm>
        </p:grpSpPr>
        <p:sp>
          <p:nvSpPr>
            <p:cNvPr id="75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457200" y="152400"/>
            <a:ext cx="1893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0070C0"/>
                </a:solidFill>
                <a:cs typeface="Angsana New"/>
              </a:rPr>
              <a:t>สรุปความรู้</a:t>
            </a:r>
            <a:endParaRPr lang="th-TH" sz="4400" b="1" dirty="0">
              <a:solidFill>
                <a:srgbClr val="0070C0"/>
              </a:solidFill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7914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6" grpId="0" animBg="1"/>
      <p:bldP spid="37" grpId="0" animBg="1"/>
      <p:bldP spid="14" grpId="0" animBg="1"/>
      <p:bldP spid="47" grpId="0" animBg="1"/>
      <p:bldP spid="15" grpId="0"/>
      <p:bldP spid="16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30037" y="5149123"/>
            <a:ext cx="5950407" cy="1556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216000" rtlCol="0">
            <a:spAutoFit/>
          </a:bodyPr>
          <a:lstStyle/>
          <a:p>
            <a:r>
              <a:rPr lang="th-TH" dirty="0" smtClean="0">
                <a:solidFill>
                  <a:srgbClr val="002060"/>
                </a:solidFill>
                <a:latin typeface="AngsanaUPC"/>
                <a:cs typeface="AngsanaUPC"/>
              </a:rPr>
              <a:t>๏</a:t>
            </a:r>
            <a:r>
              <a:rPr lang="th-TH" dirty="0" smtClean="0">
                <a:latin typeface="AngsanaUPC"/>
                <a:cs typeface="AngsanaUPC"/>
              </a:rPr>
              <a:t> </a:t>
            </a:r>
            <a:r>
              <a:rPr lang="th-TH" dirty="0" smtClean="0">
                <a:cs typeface="+mj-cs"/>
              </a:rPr>
              <a:t>มีองค์ประกอบครบ</a:t>
            </a:r>
          </a:p>
          <a:p>
            <a:r>
              <a:rPr lang="th-TH" dirty="0" smtClean="0">
                <a:solidFill>
                  <a:srgbClr val="002060"/>
                </a:solidFill>
                <a:latin typeface="AngsanaUPC"/>
                <a:cs typeface="AngsanaUPC"/>
              </a:rPr>
              <a:t>๏ </a:t>
            </a:r>
            <a:r>
              <a:rPr lang="th-TH" dirty="0" smtClean="0">
                <a:cs typeface="+mj-cs"/>
              </a:rPr>
              <a:t>เนื้อหาดี แต่ละย่อหน้ามีความสัมพันธ์กัน</a:t>
            </a:r>
          </a:p>
          <a:p>
            <a:r>
              <a:rPr lang="th-TH" dirty="0" smtClean="0">
                <a:solidFill>
                  <a:srgbClr val="002060"/>
                </a:solidFill>
                <a:latin typeface="AngsanaUPC"/>
                <a:cs typeface="AngsanaUPC"/>
              </a:rPr>
              <a:t>๏ </a:t>
            </a:r>
            <a:r>
              <a:rPr lang="th-TH" dirty="0" smtClean="0">
                <a:cs typeface="+mj-cs"/>
              </a:rPr>
              <a:t>ใช้ภาษาสละสลวย ถูกต้องตามหลักภาษา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1422" y="2441814"/>
            <a:ext cx="5951457" cy="15205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80000" rtlCol="0">
            <a:spAutoFit/>
          </a:bodyPr>
          <a:lstStyle/>
          <a:p>
            <a:r>
              <a:rPr lang="th-TH" dirty="0">
                <a:solidFill>
                  <a:srgbClr val="002060"/>
                </a:solidFill>
                <a:latin typeface="AngsanaUPC"/>
                <a:cs typeface="AngsanaUPC"/>
              </a:rPr>
              <a:t>๏</a:t>
            </a:r>
            <a:r>
              <a:rPr lang="th-TH" dirty="0" smtClean="0">
                <a:cs typeface="+mj-cs"/>
              </a:rPr>
              <a:t> คำนำ    </a:t>
            </a:r>
          </a:p>
          <a:p>
            <a:r>
              <a:rPr lang="th-TH" dirty="0" smtClean="0">
                <a:solidFill>
                  <a:srgbClr val="002060"/>
                </a:solidFill>
                <a:latin typeface="AngsanaUPC"/>
                <a:cs typeface="AngsanaUPC"/>
              </a:rPr>
              <a:t>๏</a:t>
            </a:r>
            <a:r>
              <a:rPr lang="th-TH" dirty="0" smtClean="0">
                <a:cs typeface="+mj-cs"/>
              </a:rPr>
              <a:t> เนื้อเรื่อง</a:t>
            </a:r>
          </a:p>
          <a:p>
            <a:r>
              <a:rPr lang="th-TH" dirty="0">
                <a:solidFill>
                  <a:srgbClr val="002060"/>
                </a:solidFill>
                <a:latin typeface="AngsanaUPC"/>
                <a:cs typeface="AngsanaUPC"/>
              </a:rPr>
              <a:t>๏</a:t>
            </a:r>
            <a:r>
              <a:rPr lang="th-TH" dirty="0" smtClean="0">
                <a:cs typeface="+mj-cs"/>
              </a:rPr>
              <a:t> สรุป</a:t>
            </a:r>
          </a:p>
        </p:txBody>
      </p:sp>
      <p:pic>
        <p:nvPicPr>
          <p:cNvPr id="17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838200" y="1676400"/>
            <a:ext cx="7391400" cy="82802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องค์ประกอบของเรียงความ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838200" y="4443067"/>
            <a:ext cx="7391400" cy="82802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ลักษณะของเรียงความที่ดี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" name="Picture 3" descr="J:\000 1 A PowerPoint ภาษาไทย\กรอบๆ\กรอบ\กรอบกา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95313" l="391" r="31836">
                        <a14:foregroundMark x1="5273" y1="56771" x2="3320" y2="67708"/>
                        <a14:backgroundMark x1="27148" y1="13021" x2="23047" y2="4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50" r="66869"/>
          <a:stretch/>
        </p:blipFill>
        <p:spPr bwMode="auto">
          <a:xfrm flipH="1">
            <a:off x="609600" y="3962400"/>
            <a:ext cx="936528" cy="73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823</a:t>
            </a:fld>
            <a:endParaRPr lang="th-TH" dirty="0"/>
          </a:p>
        </p:txBody>
      </p:sp>
      <p:grpSp>
        <p:nvGrpSpPr>
          <p:cNvPr id="21" name="Group 20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22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7200" y="505983"/>
            <a:ext cx="304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 New" pitchFamily="18" charset="-34"/>
                <a:cs typeface="+mj-cs"/>
              </a:rPr>
              <a:t> </a:t>
            </a:r>
            <a:r>
              <a:rPr lang="th-TH" sz="4400" b="1" dirty="0" smtClean="0">
                <a:latin typeface="Angsana New" pitchFamily="18" charset="-34"/>
                <a:cs typeface="+mj-cs"/>
              </a:rPr>
              <a:t>ร่วมสนทนา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  <p:pic>
        <p:nvPicPr>
          <p:cNvPr id="19" name="Picture 3" descr="J:\000 1 A PowerPoint ภาษาไทย\กรอบๆ\กรอบ\กรอบกา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95313" l="391" r="31836">
                        <a14:foregroundMark x1="5273" y1="56771" x2="3320" y2="67708"/>
                        <a14:backgroundMark x1="27148" y1="13021" x2="23047" y2="4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50" r="66869"/>
          <a:stretch/>
        </p:blipFill>
        <p:spPr bwMode="auto">
          <a:xfrm>
            <a:off x="7121207" y="1219200"/>
            <a:ext cx="936528" cy="73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000 1 A PowerPoint ภาษาไทย\000 ภาพประกอบ PowerPoint\07-2-58 ภาพ\ภาษาไทย ม.1 เล่ม 2 (รอบที่ 1)\shutterstock_130330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" y="1231496"/>
            <a:ext cx="9130144" cy="562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05794" y="1635825"/>
            <a:ext cx="5715000" cy="1066800"/>
          </a:xfrm>
          <a:prstGeom prst="rect">
            <a:avLst/>
          </a:prstGeom>
          <a:solidFill>
            <a:srgbClr val="E6B9B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th-TH" dirty="0" smtClean="0">
                <a:solidFill>
                  <a:prstClr val="black"/>
                </a:solidFill>
                <a:cs typeface="Angsana New"/>
              </a:rPr>
              <a:t>คือ  ข้อความที่ประกอบด้วยส่วนต่าง ๆ ๓ ส่วน คือ คำนำ เนื้อเรื่อง และสรุป</a:t>
            </a:r>
            <a:endParaRPr lang="th-TH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1575707"/>
            <a:ext cx="1905000" cy="116749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cs typeface="Angsana New"/>
              </a:rPr>
              <a:t>เรียงความ</a:t>
            </a:r>
            <a:endParaRPr lang="th-TH" b="1" dirty="0">
              <a:solidFill>
                <a:schemeClr val="bg1"/>
              </a:solidFill>
              <a:cs typeface="Angsana New"/>
            </a:endParaRPr>
          </a:p>
        </p:txBody>
      </p:sp>
      <p:pic>
        <p:nvPicPr>
          <p:cNvPr id="19" name="Picture 7" descr="C:\Users\panudda.ADPP\Desktop\wp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๓.๕ การเขียนเรียงความ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39" y="72947"/>
            <a:ext cx="38040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/>
              </a:rPr>
              <a:t>๓. การเขียนในโอกาสต่าง ๆ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>
                <a:solidFill>
                  <a:schemeClr val="bg1"/>
                </a:solidFill>
              </a:rPr>
              <a:pPr/>
              <a:t>824</a:t>
            </a:fld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73" y="1391926"/>
            <a:ext cx="3799596" cy="5322544"/>
          </a:xfrm>
          <a:prstGeom prst="rect">
            <a:avLst/>
          </a:prstGeom>
          <a:ln>
            <a:solidFill>
              <a:srgbClr val="9BE5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Left Brace 11"/>
          <p:cNvSpPr/>
          <p:nvPr/>
        </p:nvSpPr>
        <p:spPr>
          <a:xfrm>
            <a:off x="2895600" y="2022204"/>
            <a:ext cx="152400" cy="870228"/>
          </a:xfrm>
          <a:prstGeom prst="leftBrac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28600" y="1949487"/>
            <a:ext cx="2488983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คำนำ </a:t>
            </a:r>
            <a:r>
              <a:rPr lang="th-TH" sz="2000" dirty="0" smtClean="0">
                <a:cs typeface="+mj-cs"/>
              </a:rPr>
              <a:t>ส่วนแรกที่เปิดประเด็นให้ผู้อ่านรู้ว่าเขียนอะไร จึงต้องกระชับ น่าสนใจ</a:t>
            </a:r>
            <a:endParaRPr lang="th-TH" sz="2000" dirty="0">
              <a:cs typeface="+mj-cs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6413869" y="3200400"/>
            <a:ext cx="228600" cy="1774686"/>
          </a:xfrm>
          <a:prstGeom prst="rightBrace">
            <a:avLst>
              <a:gd name="adj1" fmla="val 8333"/>
              <a:gd name="adj2" fmla="val 45833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6781179" y="3464096"/>
            <a:ext cx="2286621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เนื้อเรื่อง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เป็นส่วนที่ถัดจาก</a:t>
            </a:r>
          </a:p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คำนำจะมีกี่ย่อหน้าก็ได้แล้วแต่ความยาวของเนื้อเรื่อง แต่ละ</a:t>
            </a:r>
          </a:p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ย่อหน้าต้องมีใจความสำคัญชัดเจน</a:t>
            </a:r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2895600" y="5257800"/>
            <a:ext cx="142876" cy="762000"/>
          </a:xfrm>
          <a:prstGeom prst="leftBrac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157291" y="5130968"/>
            <a:ext cx="2560292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สรุป</a:t>
            </a:r>
            <a:r>
              <a:rPr lang="th-TH" sz="2000" dirty="0" smtClean="0">
                <a:cs typeface="+mj-cs"/>
              </a:rPr>
              <a:t> อยู่ท้ายสุดของเรียงความ </a:t>
            </a:r>
          </a:p>
          <a:p>
            <a:r>
              <a:rPr lang="th-TH" sz="2000" dirty="0" smtClean="0">
                <a:cs typeface="+mj-cs"/>
              </a:rPr>
              <a:t>เพื่อปิดเรื่อง ฝากข้อคิด ความรู้ </a:t>
            </a:r>
          </a:p>
          <a:p>
            <a:r>
              <a:rPr lang="th-TH" sz="2000" dirty="0" smtClean="0">
                <a:cs typeface="+mj-cs"/>
              </a:rPr>
              <a:t>หรือความประทับใจแก่ผู้อ่าน</a:t>
            </a:r>
            <a:endParaRPr lang="th-TH" sz="2000" dirty="0">
              <a:cs typeface="+mj-cs"/>
            </a:endParaRPr>
          </a:p>
        </p:txBody>
      </p:sp>
      <p:pic>
        <p:nvPicPr>
          <p:cNvPr id="19" name="Picture 7" descr="C:\Users\panudda.ADPP\Desktop\wp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๓.๕ การเขียนเรียงความ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39" y="72947"/>
            <a:ext cx="38040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/>
              </a:rPr>
              <a:t>๓. การเขียนในโอกาสต่าง ๆ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52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29519"/>
            <a:ext cx="9144000" cy="56284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</a:rPr>
              <a:t>	</a:t>
            </a:r>
          </a:p>
          <a:p>
            <a:endParaRPr lang="th-TH" dirty="0">
              <a:solidFill>
                <a:schemeClr val="tx1"/>
              </a:solidFill>
            </a:endParaRPr>
          </a:p>
          <a:p>
            <a:endParaRPr lang="th-TH" dirty="0" smtClean="0">
              <a:solidFill>
                <a:schemeClr val="tx1"/>
              </a:solidFill>
            </a:endParaRPr>
          </a:p>
          <a:p>
            <a:r>
              <a:rPr lang="th-TH" dirty="0" smtClean="0">
                <a:solidFill>
                  <a:schemeClr val="tx1"/>
                </a:solidFill>
              </a:rPr>
              <a:t>               	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dirty="0">
                <a:solidFill>
                  <a:schemeClr val="tx1"/>
                </a:solidFill>
              </a:rPr>
              <a:t>	</a:t>
            </a:r>
            <a:r>
              <a:rPr lang="th-TH" dirty="0" smtClean="0">
                <a:solidFill>
                  <a:schemeClr val="tx1"/>
                </a:solidFill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dirty="0">
                <a:solidFill>
                  <a:schemeClr val="tx1"/>
                </a:solidFill>
              </a:rPr>
              <a:t>	</a:t>
            </a:r>
            <a:r>
              <a:rPr lang="th-TH" dirty="0" smtClean="0">
                <a:solidFill>
                  <a:schemeClr val="tx1"/>
                </a:solidFill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6711" y="1581425"/>
            <a:ext cx="57150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th-TH" dirty="0">
                <a:solidFill>
                  <a:prstClr val="black"/>
                </a:solidFill>
                <a:cs typeface="Angsana New"/>
              </a:rPr>
              <a:t>คือ ข้อความหลายประโยค ซึ่งมีใจความสำคัญหรือหัวข้อสำคัญเพียงประการเดียว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1516110"/>
            <a:ext cx="1905000" cy="116749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cs typeface="Angsana New"/>
              </a:rPr>
              <a:t>ย่อหน้า</a:t>
            </a:r>
            <a:endParaRPr lang="th-TH" b="1" dirty="0" smtClean="0">
              <a:solidFill>
                <a:schemeClr val="bg1"/>
              </a:solidFill>
              <a:cs typeface="Angsana New"/>
            </a:endParaRPr>
          </a:p>
        </p:txBody>
      </p:sp>
      <p:pic>
        <p:nvPicPr>
          <p:cNvPr id="14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๓.๕ การเขียนเรียงความ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9" y="72947"/>
            <a:ext cx="38040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/>
              </a:rPr>
              <a:t>๓. การเขียนในโอกาสต่าง ๆ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309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307768" y="1524000"/>
            <a:ext cx="2816431" cy="650570"/>
          </a:xfrm>
          <a:prstGeom prst="round2Diag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cs typeface="Angsana New"/>
              </a:rPr>
              <a:t>ลักษณะของย่อหน้าที่ดี</a:t>
            </a:r>
            <a:endParaRPr lang="th-TH" b="1" dirty="0">
              <a:solidFill>
                <a:prstClr val="black"/>
              </a:solidFill>
              <a:cs typeface="Angsana New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847520283"/>
              </p:ext>
            </p:extLst>
          </p:nvPr>
        </p:nvGraphicFramePr>
        <p:xfrm>
          <a:off x="381000" y="2514600"/>
          <a:ext cx="8382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7" descr="C:\Users\panudda.ADPP\Desktop\wp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๓.๕ การเขียนเรียงความ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9" y="72947"/>
            <a:ext cx="38040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/>
              </a:rPr>
              <a:t>๓. การเขียนในโอกาสต่าง ๆ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262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9564B84-67A9-40A0-A48D-EFEDB53E4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graphicEl>
                                              <a:dgm id="{69564B84-67A9-40A0-A48D-EFEDB53E4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graphicEl>
                                              <a:dgm id="{69564B84-67A9-40A0-A48D-EFEDB53E4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4318EC5-1F12-48B7-923C-35E6011F1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graphicEl>
                                              <a:dgm id="{04318EC5-1F12-48B7-923C-35E6011F1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graphicEl>
                                              <a:dgm id="{04318EC5-1F12-48B7-923C-35E6011F1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CECEA29-4AC5-47E4-97C6-330BE5191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graphicEl>
                                              <a:dgm id="{1CECEA29-4AC5-47E4-97C6-330BE5191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graphicEl>
                                              <a:dgm id="{1CECEA29-4AC5-47E4-97C6-330BE5191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1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81312" y="4522030"/>
            <a:ext cx="4267200" cy="18787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tIns="108000" rtlCol="0">
            <a:spAutoFit/>
          </a:bodyPr>
          <a:lstStyle/>
          <a:p>
            <a:r>
              <a:rPr lang="th-TH" dirty="0" smtClean="0">
                <a:cs typeface="+mj-cs"/>
              </a:rPr>
              <a:t>จำนวนกิจกรรม   		ย่อหน้าหลัก</a:t>
            </a:r>
          </a:p>
          <a:p>
            <a:r>
              <a:rPr lang="th-TH" dirty="0" smtClean="0">
                <a:cs typeface="+mj-cs"/>
              </a:rPr>
              <a:t>การปลูกผักสวนครัว	ย่อหน้าเสริม</a:t>
            </a:r>
          </a:p>
          <a:p>
            <a:r>
              <a:rPr lang="th-TH" dirty="0" smtClean="0">
                <a:cs typeface="+mj-cs"/>
              </a:rPr>
              <a:t>การเลี้ยงสัตว์   		ย่อหน้าเสริม</a:t>
            </a:r>
          </a:p>
          <a:p>
            <a:r>
              <a:rPr lang="th-TH" dirty="0" smtClean="0">
                <a:cs typeface="+mj-cs"/>
              </a:rPr>
              <a:t>การเพาะเห็ด		ย่อหน้าเสริม</a:t>
            </a:r>
            <a:endParaRPr lang="th-TH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2196405"/>
            <a:ext cx="8305800" cy="1384995"/>
          </a:xfrm>
          <a:prstGeom prst="rect">
            <a:avLst/>
          </a:prstGeom>
          <a:solidFill>
            <a:srgbClr val="B7FFFF"/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การเขียนเรื่องใดเรื่องหนึ่ง อาจจะมีหลายย่อหน้าก็ได้ตามแต่เนื้อหาที่เราได้กำหนดจุดมุ่งหมายเอาไว้  ในบรรดาย่อหน้าทั้งหมดจะมีหนึ่งย่อหน้าที่เป็นย่อหน้าหลัก ซึ่ง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ส่วนใหญ่จะเป็นย่อหน้าแรก ส่วนย่อหน้าอื่นจะทำหน้าที่เสริมใจความของย่อหน้าหลัก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381000" y="1371600"/>
            <a:ext cx="2895600" cy="685800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ข้อความหลายย่อหน้า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38892" y="3812441"/>
            <a:ext cx="1819275" cy="1001058"/>
          </a:xfrm>
          <a:prstGeom prst="rightArrow">
            <a:avLst>
              <a:gd name="adj1" fmla="val 57118"/>
              <a:gd name="adj2" fmla="val 55931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051360"/>
            <a:ext cx="454342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เรื่อง กิจกรรมโครงการเกษตรโรงเรียน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๓.๕ การเขียนเรียงความ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9" y="72947"/>
            <a:ext cx="38040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/>
              </a:rPr>
              <a:t>๓. การเขียนในโอกาสต่าง ๆ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1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2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599" y="3505200"/>
            <a:ext cx="7739837" cy="6224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44000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ความสอดคล้องต้องกันของใจความแต่ละย่อหน้า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844589"/>
            <a:ext cx="7739837" cy="15205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80000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แต่ละย่อหน้าต้องมีความสอดคล้องกัน สัมพันธ์กัน ต้องเรียงลำดับตามเวลา ข้อสนับสนุนและข้อสรุป การเปรียบเทียบความเหมือนกับความต่าง ทิศทาง ที่ตั้ง อุปมาอุปไมย และลักษณะต่าง ๆ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372380"/>
            <a:ext cx="838200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ข้อความหลายย่อหน้าจะมีลักษณะสำคัญที่เกี่ยวกับเอกภาพและสัมพันธภาพ ดังนี้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690654" y="2958935"/>
            <a:ext cx="1600200" cy="609600"/>
          </a:xfrm>
          <a:prstGeom prst="flowChartProcess">
            <a:avLst/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เอกภาพ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718363" y="4343400"/>
            <a:ext cx="1600200" cy="609600"/>
          </a:xfrm>
          <a:prstGeom prst="flowChartProcess">
            <a:avLst/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สัมพันธภาพ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381000" y="1534180"/>
            <a:ext cx="2895600" cy="685800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ข้อความหลายย่อหน้า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6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๓.๕ การเขียนเรียงความ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9" y="72947"/>
            <a:ext cx="38040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/>
              </a:rPr>
              <a:t>๓. การเขียนในโอกาสต่าง ๆ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183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7" grpId="0"/>
      <p:bldP spid="2" grpId="0" animBg="1"/>
      <p:bldP spid="1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2743200"/>
            <a:ext cx="7010400" cy="26776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         ข้อความย่อหน้าแรกเป็นย่อหน้าหลัก ย่อหน้าที่ ๒ และที่ ๓ </a:t>
            </a:r>
          </a:p>
          <a:p>
            <a:r>
              <a:rPr lang="th-TH" dirty="0" smtClean="0">
                <a:cs typeface="+mj-cs"/>
              </a:rPr>
              <a:t>ขยายความของย่อหน้าแรก และเรียงลำดับตามลักษณะความสำคัญ</a:t>
            </a:r>
          </a:p>
          <a:p>
            <a:r>
              <a:rPr lang="th-TH" dirty="0" smtClean="0">
                <a:cs typeface="+mj-cs"/>
              </a:rPr>
              <a:t>จากมากไปหาน้อย อากรนามีจำนวนมากกว่าอากรสวน</a:t>
            </a:r>
          </a:p>
          <a:p>
            <a:r>
              <a:rPr lang="th-TH" dirty="0" smtClean="0">
                <a:cs typeface="+mj-cs"/>
              </a:rPr>
              <a:t>         ย่อหน้าที่ ๔ เรียงลำดับต่อจากย่อหน้าข้างต้น ตามลำดับเหตุและผล</a:t>
            </a:r>
          </a:p>
          <a:p>
            <a:r>
              <a:rPr lang="th-TH" dirty="0" smtClean="0">
                <a:cs typeface="+mj-cs"/>
              </a:rPr>
              <a:t>         ย่อหน้าที่ ๕ เรียงลำดับต่อจากย่อหน้าข้างต้นทั้งหมด ตามลำดับ</a:t>
            </a:r>
          </a:p>
          <a:p>
            <a:r>
              <a:rPr lang="th-TH" dirty="0" smtClean="0">
                <a:cs typeface="+mj-cs"/>
              </a:rPr>
              <a:t>เหตุและผล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42405" y="1524000"/>
            <a:ext cx="1600200" cy="958990"/>
          </a:xfrm>
          <a:prstGeom prst="rightArrow">
            <a:avLst>
              <a:gd name="adj1" fmla="val 57430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๓.๕ การเขียนเรียงความ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9" y="72947"/>
            <a:ext cx="38040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/>
              </a:rPr>
              <a:t>๓. การเขียนในโอกาสต่าง ๆ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3916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3175">
          <a:solidFill>
            <a:schemeClr val="tx1"/>
          </a:solidFill>
        </a:ln>
      </a:spPr>
      <a:bodyPr wrap="square" rtlCol="0">
        <a:spAutoFit/>
      </a:bodyPr>
      <a:lstStyle>
        <a:defPPr>
          <a:defRPr b="1" dirty="0" smtClean="0"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2138</Words>
  <Application>Microsoft Office PowerPoint</Application>
  <PresentationFormat>นำเสนอทางหน้าจอ (4:3)</PresentationFormat>
  <Paragraphs>312</Paragraphs>
  <Slides>19</Slides>
  <Notes>19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3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2" baseType="lpstr">
      <vt:lpstr>ชุดรูปแบบของ Office</vt:lpstr>
      <vt:lpstr>Office Theme</vt:lpstr>
      <vt:lpstr>1_ชุดรูปแบบของ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Tasanee Luansala</dc:creator>
  <cp:lastModifiedBy>phanrit.boonr</cp:lastModifiedBy>
  <cp:revision>717</cp:revision>
  <dcterms:created xsi:type="dcterms:W3CDTF">2014-07-23T06:37:25Z</dcterms:created>
  <dcterms:modified xsi:type="dcterms:W3CDTF">2015-08-25T07:11:33Z</dcterms:modified>
</cp:coreProperties>
</file>