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78" saveSubsetFonts="1">
  <p:sldMasterIdLst>
    <p:sldMasterId id="2147483672" r:id="rId1"/>
    <p:sldMasterId id="2147483684" r:id="rId2"/>
    <p:sldMasterId id="2147483696" r:id="rId3"/>
  </p:sldMasterIdLst>
  <p:notesMasterIdLst>
    <p:notesMasterId r:id="rId30"/>
  </p:notesMasterIdLst>
  <p:sldIdLst>
    <p:sldId id="296" r:id="rId4"/>
    <p:sldId id="271" r:id="rId5"/>
    <p:sldId id="272" r:id="rId6"/>
    <p:sldId id="311" r:id="rId7"/>
    <p:sldId id="294" r:id="rId8"/>
    <p:sldId id="320" r:id="rId9"/>
    <p:sldId id="297" r:id="rId10"/>
    <p:sldId id="313" r:id="rId11"/>
    <p:sldId id="319" r:id="rId12"/>
    <p:sldId id="295" r:id="rId13"/>
    <p:sldId id="314" r:id="rId14"/>
    <p:sldId id="315" r:id="rId15"/>
    <p:sldId id="321" r:id="rId16"/>
    <p:sldId id="298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6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E96DE"/>
    <a:srgbClr val="003300"/>
    <a:srgbClr val="FFCCFF"/>
    <a:srgbClr val="FF69FF"/>
    <a:srgbClr val="F6A4CF"/>
    <a:srgbClr val="45C7B1"/>
    <a:srgbClr val="819FDB"/>
    <a:srgbClr val="A9A4E4"/>
    <a:srgbClr val="ECA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88810" autoAdjust="0"/>
  </p:normalViewPr>
  <p:slideViewPr>
    <p:cSldViewPr>
      <p:cViewPr varScale="1">
        <p:scale>
          <a:sx n="61" d="100"/>
          <a:sy n="61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864" y="3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93C1-197F-4DE6-90D3-8718FF708266}" type="datetimeFigureOut">
              <a:rPr lang="th-TH" smtClean="0"/>
              <a:t>25/08/58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ABCE-9116-4037-985F-7EFD1312BF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81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nation.net/blog/surasakc/2012/06/26/entry-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toknow.org/posts/508632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แผนการจัดการเรียนรู้ที่ ๔๑ การคัดลายมือและมารยาทในการเขียน       </a:t>
            </a:r>
            <a:r>
              <a:rPr lang="th-TH" sz="1600" dirty="0" smtClean="0">
                <a:cs typeface="+mj-cs"/>
              </a:rPr>
              <a:t>เวลา ๑ ชั่วโมง</a:t>
            </a:r>
          </a:p>
          <a:p>
            <a:r>
              <a:rPr lang="th-TH" sz="1600" dirty="0" smtClean="0">
                <a:cs typeface="+mj-cs"/>
              </a:rPr>
              <a:t>     ๔. การคัดลายมือ</a:t>
            </a:r>
          </a:p>
          <a:p>
            <a:r>
              <a:rPr lang="th-TH" sz="1600" dirty="0" smtClean="0">
                <a:cs typeface="+mj-cs"/>
              </a:rPr>
              <a:t>     ๕. มารยาทในการเขียน</a:t>
            </a:r>
          </a:p>
          <a:p>
            <a:r>
              <a:rPr lang="th-TH" sz="1600" dirty="0" smtClean="0">
                <a:cs typeface="+mj-cs"/>
              </a:rPr>
              <a:t>     จากหนังสือเรียน รายวิชาพื้นฐาน ภาษาไทย ม. ๒ เล่ม ๑ ของบริษัท สำนักพิมพ์วัฒนาพานิช </a:t>
            </a:r>
          </a:p>
          <a:p>
            <a:r>
              <a:rPr lang="th-TH" sz="1600" dirty="0" smtClean="0">
                <a:cs typeface="+mj-cs"/>
              </a:rPr>
              <a:t>จำกัด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878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363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๕. มารยาทในการเขียน</a:t>
            </a:r>
            <a:endParaRPr lang="th-TH" sz="1600" dirty="0">
              <a:cs typeface="+mj-cs"/>
            </a:endParaRPr>
          </a:p>
          <a:p>
            <a:pPr marL="548640" indent="-457200"/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อธิบายมารยาทในการเขียน </a:t>
            </a:r>
            <a:r>
              <a:rPr lang="th-TH" sz="1600" dirty="0">
                <a:cs typeface="+mj-cs"/>
              </a:rPr>
              <a:t>โดยใช้เนื้อหาจากหนังสือเรียน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pPr marL="548640" indent="-457200"/>
            <a:r>
              <a:rPr lang="th-TH" sz="1600" dirty="0" smtClean="0">
                <a:cs typeface="+mj-cs"/>
              </a:rPr>
              <a:t>             ภาษาไทย ม. </a:t>
            </a:r>
            <a:r>
              <a:rPr lang="th-TH" sz="1600" dirty="0">
                <a:cs typeface="+mj-cs"/>
              </a:rPr>
              <a:t>๒ เล่ม ๑ ของบริษัท สำนักพิมพ์วัฒนาพานิช จำกัด</a:t>
            </a:r>
          </a:p>
          <a:p>
            <a:pPr marL="548640" indent="-457200"/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แสดงมารยาทในการเขียน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887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/>
            <a:r>
              <a:rPr lang="th-TH" sz="1600" dirty="0" smtClean="0">
                <a:cs typeface="+mj-cs"/>
              </a:rPr>
              <a:t>๑) ครูให้ความรู้แก่นักเรียนว่า</a:t>
            </a:r>
            <a:r>
              <a:rPr lang="th-TH" sz="1600" baseline="0" dirty="0" smtClean="0">
                <a:cs typeface="+mj-cs"/>
              </a:rPr>
              <a:t> การเขียนตัวอักษรไทยได้ถูกต้อง และการแนะนำผู้อื่นให้เขียน</a:t>
            </a:r>
          </a:p>
          <a:p>
            <a:pPr marL="182880" indent="-457200"/>
            <a:r>
              <a:rPr lang="th-TH" sz="1600" baseline="0" dirty="0" smtClean="0">
                <a:cs typeface="+mj-cs"/>
              </a:rPr>
              <a:t>    ตัวอักษรไทยให้ถูกต้อง</a:t>
            </a:r>
            <a:r>
              <a:rPr lang="th-TH" sz="1600" dirty="0" smtClean="0">
                <a:cs typeface="+mj-cs"/>
              </a:rPr>
              <a:t> เป็นการสืบสานการใช้ภาษาไทยที่ดี ซึ่งสอดคล้องกับเงื่อนไข 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ความมีภูมิคุ้มกันในตัวที่ดีตามหลักเศรษฐกิจพอเพียง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๒) ครูคลิกเพื่อแสดงข้อความและอธิบายเพิ่มเติม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888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10200" cy="4114800"/>
          </a:xfrm>
        </p:spPr>
        <p:txBody>
          <a:bodyPr/>
          <a:lstStyle/>
          <a:p>
            <a:pPr marL="182880" indent="-457200"/>
            <a:r>
              <a:rPr lang="th-TH" sz="1600" dirty="0" smtClean="0">
                <a:cs typeface="+mj-cs"/>
              </a:rPr>
              <a:t>๑) ครูคลิกข้อความให้นักเรียนอ่าน แล้วให้นักเรียนพิจารณาว่าถูกต้องตามหลักการเขียน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ตัวอักษรไทยหรือมารยาทในการเขียนหรือไม่</a:t>
            </a:r>
          </a:p>
          <a:p>
            <a:pPr marL="182880" indent="-457200"/>
            <a:r>
              <a:rPr lang="th-TH" sz="1600" baseline="0" dirty="0" smtClean="0">
                <a:cs typeface="+mj-cs"/>
              </a:rPr>
              <a:t>๒) ครูคลิกเพื่อแสดงคำตอบและอธิบายเพิ่มเติม</a:t>
            </a:r>
            <a:endParaRPr lang="th-TH" sz="1600" dirty="0" smtClean="0">
              <a:cs typeface="+mj-cs"/>
            </a:endParaRPr>
          </a:p>
          <a:p>
            <a:pPr marL="182880" indent="-457200"/>
            <a:r>
              <a:rPr lang="th-TH" sz="1600" dirty="0">
                <a:cs typeface="+mj-cs"/>
              </a:rPr>
              <a:t>๓</a:t>
            </a:r>
            <a:r>
              <a:rPr lang="th-TH" sz="1600" baseline="0" dirty="0" smtClean="0">
                <a:cs typeface="+mj-cs"/>
              </a:rPr>
              <a:t>)</a:t>
            </a:r>
            <a:r>
              <a:rPr lang="th-TH" sz="1600" dirty="0" smtClean="0">
                <a:cs typeface="+mj-cs"/>
              </a:rPr>
              <a:t> ครูให้นักเรียนทำกิจกรรมโดยใช้เวลาประมาณ ๓ นาที หรือให้ครูใช้เวลาตามความเหมาะสม</a:t>
            </a:r>
            <a:endParaRPr lang="th-TH" sz="1600" baseline="0" dirty="0" smtClean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889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สรุปความรู้เรื่อง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การคัดลายมือ</a:t>
            </a:r>
            <a:endParaRPr lang="th-TH" sz="1600" dirty="0">
              <a:solidFill>
                <a:prstClr val="black"/>
              </a:solidFill>
              <a:cs typeface="Angsana New"/>
            </a:endParaRP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 ๑. 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ครูและนักเรียนร่วมกันสรุปความรู้เรื่อง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การคัดลายมือ</a:t>
            </a:r>
            <a:endParaRPr lang="th-TH" sz="1600" dirty="0">
              <a:solidFill>
                <a:prstClr val="black"/>
              </a:solidFill>
              <a:cs typeface="Angsana New"/>
            </a:endParaRP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๒. 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ครูคลิกเพื่อแสดงข้อความสรุปทีละหัวข้อ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๓. 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ครูสรุปความรู้โดยใช้เวลาประมาณ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๒ 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นาที หรือให้ครูใช้เวลาตามความเหมาะสม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890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สรุปความรู้เรื่อง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มารยาทในการเขียน</a:t>
            </a:r>
            <a:endParaRPr lang="th-TH" sz="1600" dirty="0">
              <a:solidFill>
                <a:prstClr val="black"/>
              </a:solidFill>
              <a:cs typeface="Angsana New"/>
            </a:endParaRP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๑. ครูและนักเรียนร่วมกันสรุปความรู้เรื่อง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มารยาทในการเขียน</a:t>
            </a:r>
            <a:endParaRPr lang="th-TH" sz="1600" dirty="0">
              <a:solidFill>
                <a:prstClr val="black"/>
              </a:solidFill>
              <a:cs typeface="Angsana New"/>
            </a:endParaRP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๒. ครูคลิกเพื่อแสดงข้อความสรุปทีละหัวข้อ</a:t>
            </a:r>
          </a:p>
          <a:p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891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3476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๑)</a:t>
            </a:r>
            <a:r>
              <a:rPr lang="th-TH" sz="1600" kern="120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ครูให้นักเรียนทำแบบทดสอบหลังเรียน ภาษาไทย ม. ๒ เล่ม ๑ ซึ่งสามารถ </a:t>
            </a:r>
            <a:r>
              <a:rPr lang="en-US" sz="1600" dirty="0">
                <a:latin typeface="AngsanaUPC" pitchFamily="18" charset="-34"/>
                <a:cs typeface="+mj-cs"/>
              </a:rPr>
              <a:t>p</a:t>
            </a:r>
            <a:r>
              <a:rPr lang="en-US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rint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ได้จาก</a:t>
            </a:r>
            <a:r>
              <a:rPr lang="en-US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 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ngsanaUPC" pitchFamily="18" charset="-34"/>
                <a:cs typeface="+mj-cs"/>
              </a:rPr>
              <a:t> </a:t>
            </a:r>
            <a:r>
              <a:rPr lang="en-US" sz="1600" dirty="0" smtClean="0">
                <a:latin typeface="AngsanaUPC" pitchFamily="18" charset="-34"/>
                <a:cs typeface="+mj-cs"/>
              </a:rPr>
              <a:t>    </a:t>
            </a:r>
            <a:r>
              <a:rPr lang="en-US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PowerPoint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ชุดนี้ (การทำแบบทดสอบใน </a:t>
            </a:r>
            <a:r>
              <a:rPr lang="en-US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PowerPoint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 อาจใช้เวลามาก ครูควร </a:t>
            </a:r>
            <a:r>
              <a:rPr lang="en-US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print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ให้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     นักเรียนทำ แล้วจึงใช้</a:t>
            </a:r>
            <a:r>
              <a:rPr lang="en-US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 PowerPoint 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ตรวจคำตอ</a:t>
            </a:r>
            <a:r>
              <a:rPr lang="th-TH" sz="1600" dirty="0" smtClean="0">
                <a:latin typeface="AngsanaUPC" pitchFamily="18" charset="-34"/>
                <a:cs typeface="+mj-cs"/>
              </a:rPr>
              <a:t>บ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UPC" pitchFamily="18" charset="-34"/>
                <a:cs typeface="+mj-cs"/>
              </a:rPr>
              <a:t>)</a:t>
            </a:r>
            <a:endParaRPr lang="th-TH" sz="1600" kern="1200" dirty="0" smtClean="0">
              <a:solidFill>
                <a:schemeClr val="tx1"/>
              </a:solidFill>
              <a:latin typeface="AngsanaUPC" pitchFamily="18" charset="-34"/>
              <a:cs typeface="+mj-cs"/>
            </a:endParaRPr>
          </a:p>
          <a:p>
            <a:pPr>
              <a:defRPr/>
            </a:pPr>
            <a:r>
              <a:rPr lang="th-TH" sz="1600" dirty="0" smtClean="0">
                <a:latin typeface="AngsanaUPC" pitchFamily="18" charset="-34"/>
                <a:cs typeface="+mj-cs"/>
              </a:rPr>
              <a:t>๒) </a:t>
            </a:r>
            <a:r>
              <a:rPr lang="th-TH" sz="1600" dirty="0">
                <a:latin typeface="AngsanaUPC" pitchFamily="18" charset="-34"/>
                <a:cs typeface="+mj-cs"/>
              </a:rPr>
              <a:t>ครูให้นักเรียนทำ</a:t>
            </a:r>
            <a:r>
              <a:rPr lang="th-TH" sz="1600" dirty="0" smtClean="0">
                <a:latin typeface="AngsanaUPC" pitchFamily="18" charset="-34"/>
                <a:cs typeface="+mj-cs"/>
              </a:rPr>
              <a:t>แบบทดสอบหลังเรียน</a:t>
            </a:r>
            <a:r>
              <a:rPr lang="th-TH" sz="1600" dirty="0">
                <a:latin typeface="Angsana New" pitchFamily="18" charset="-34"/>
                <a:cs typeface="+mj-cs"/>
              </a:rPr>
              <a:t>โดยใช้เวลาประมาณ ๑๐ นาที หรือให้ครูใช้เวลาตาม</a:t>
            </a:r>
          </a:p>
          <a:p>
            <a:pPr>
              <a:defRPr/>
            </a:pPr>
            <a:r>
              <a:rPr lang="th-TH" sz="1600" dirty="0">
                <a:latin typeface="Angsana New" pitchFamily="18" charset="-34"/>
                <a:cs typeface="+mj-cs"/>
              </a:rPr>
              <a:t>     </a:t>
            </a:r>
            <a:r>
              <a:rPr lang="th-TH" sz="1600" dirty="0" smtClean="0">
                <a:latin typeface="Angsana New" pitchFamily="18" charset="-34"/>
                <a:cs typeface="+mj-cs"/>
              </a:rPr>
              <a:t>ความ</a:t>
            </a:r>
            <a:r>
              <a:rPr lang="th-TH" sz="1600" dirty="0">
                <a:latin typeface="Angsana New" pitchFamily="18" charset="-34"/>
                <a:cs typeface="+mj-cs"/>
              </a:rPr>
              <a:t>เหมาะสม</a:t>
            </a:r>
            <a:endParaRPr lang="en-US" sz="1600" dirty="0">
              <a:latin typeface="Angsana New" pitchFamily="18" charset="-34"/>
              <a:cs typeface="+mj-cs"/>
            </a:endParaRPr>
          </a:p>
          <a:p>
            <a:endParaRPr lang="th-TH" sz="1600" dirty="0"/>
          </a:p>
          <a:p>
            <a:pPr marL="457200" indent="-457200"/>
            <a:endParaRPr lang="th-TH" sz="1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81E7-3FA6-458F-9B53-9B51B571CBDF}" type="slidenum">
              <a:rPr lang="th-TH" smtClean="0">
                <a:solidFill>
                  <a:prstClr val="black"/>
                </a:solidFill>
              </a:rPr>
              <a:pPr/>
              <a:t>892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335488" cy="4114800"/>
          </a:xfrm>
        </p:spPr>
        <p:txBody>
          <a:bodyPr/>
          <a:lstStyle/>
          <a:p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</a:t>
            </a: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๑</a:t>
            </a: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ไม่ถูกต้อง เพราะการเขียนโดยใช้คำสุภาพ ยังไม่ทำให้เกิดความประทับใจ การเขียนที่ทำให้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เกิดความประทับใจ จะต้องใช้คำให้เกิดภาพพจน์ อารมณ์ และความรู้สึกที่ประทับใจ มี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ความหมายลึกซึ้งกินใจ ชวนให้ติดตามอ่าน 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 ถูกต้อง เพราะการเขียนที่ทำให้เกิดความประทับใจ เป็นการเขียนโดยใช้คำให้เกิดภาพพจน์ 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อารมณ์ และความรู้สึกที่ประทับใจ มีความหมายลึกซึ้งกินใจ ชวนให้ติดตามอ่าน </a:t>
            </a:r>
          </a:p>
          <a:p>
            <a:pPr marL="182880" indent="-457200"/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  ไม่ถูกต้อง เพราะการเขียนที่มีความชัดเจน ไม่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กำกวม ยัง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ไม่ทำให้เกิดความประทับใจ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เขียน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ที่ทำให้เกิดความประทับใจ จะต้องใช้คำให้เกิดภาพพจน์ อารมณ์ และความรู้สึก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ประทับใจ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มีความหมายลึกซึ้งกินใจ ชวนให้ติดตามอ่าน </a:t>
            </a:r>
            <a:endParaRPr lang="th-TH" sz="160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182880" indent="-457200"/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  ไม่ถูกต้อง เพราะการเขียนที่มีการแสดงความคิดเห็น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สมเหตุสมผล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ยังไม่ทำให้เกิด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ประทับใจ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การเขียนที่ทำให้เกิดความประทับใจ จะต้องใช้คำให้เกิดภาพพจน์ อารมณ์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ความรู้สึก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ที่ประทับใจ มีความหมายลึกซึ้งกินใจ ชวนให้ติดตามอ่าน </a:t>
            </a:r>
          </a:p>
          <a:p>
            <a:pPr marL="182880" indent="-457200"/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893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353050" cy="4114800"/>
          </a:xfrm>
        </p:spPr>
        <p:txBody>
          <a:bodyPr/>
          <a:lstStyle/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๒</a:t>
            </a: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ก  ถูกต้อง เพราะภาษาปาก เป็นการใช้ภาษาที่ใช้พูดกันในชีวิตประจำวัน ซึ่งตรงกับลักษณะ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การใช้ภาษาของประโยคนี้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ข  ไม่ถูกต้อง เพราะภาษาแบบแผน เป็นภาษาที่ใช้อย่างเป็นทางการ ถูกต้องตามระเบียบการใช้ 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ซึ่งไม่ตรงกับลักษณะการใช้ภาษาของประโยคนี้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  ไม่ถูกต้อง เพราะภาษากึ่งแบบแผน เป็นภาษาที่ใช้เขียนและพูดในชีวิตประจำวัน แต่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กลั่นกรองและพิจารณาถ้อยคำมากขึ้น ซึ่งไม่ตรงกับลักษณะการใช้ภาษาของประโยคนี้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ง  ไม่ถูกต้อง เพราะแม้การใช้ภาษาของประโยคนี้ จะตรงกับลักษณะของภาษาปาก ซึ่งเป็น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ภาษาที่ใช้พูดกันในชีวิตประจำวัน แต่ไม่ตรงกับลักษณะของภาษาแบบแผนและภาษากึ่งแบบแผน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894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263480" cy="4114800"/>
          </a:xfrm>
        </p:spPr>
        <p:txBody>
          <a:bodyPr/>
          <a:lstStyle/>
          <a:p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๓</a:t>
            </a: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ไม่ถูกต้อง เพราะการเขียนโจมตีผู้อื่น เป็นการเขียนเพื่อมุ่งเน้นทำลายผู้อื่นหรือเพื่อสร้าง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ผลประโยชน์ให้แก่ตนหรือพวกพ้องของตน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ซึ่งเป็นมารยาทที่ไม่ดีในการ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 แต่ไม่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กระทบต่อลิขสิทธิ์ของผู้อื่น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 ถูกต้อง เพราะการคัดลอกบทความหรือเนื้อหาตอนใดตอนหนึ่งมาโดยเจ้าของเรื่องไม่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อนุญาต มีผลกระทบต่อลิขสิทธิ์ของผู้อื่น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การคัดลอกบทความ จึงเป็นมารยาทในการเขียน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ที่กระทบต่อลิขสิทธิ์ของผู้อื่น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  ไม่ถูกต้อง เพราะการอ้างอิงแหล่งข้อมูล เป็นการบอกแหล่งที่มาของข้อมูลเดิม เพื่อให้เกียรติ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เจ้าของข้อมูลนั้น ๆ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ซึ่งเป็นมารยาท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ที่ดี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ในการเขียน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และไม่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กระทบต่อลิขสิทธิ์ของผู้อื่น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  ไม่ถูกต้อง เพราะการเขียนโดยใช้อารมณ์ส่วนตัวเป็นบรรทัดฐานในการเขียน</a:t>
            </a: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ถือ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เป็นมารยาท</a:t>
            </a:r>
          </a:p>
          <a:p>
            <a:pPr marL="182880" indent="-457200">
              <a:buNone/>
            </a:pP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ที่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ไม่ดีในการเขียน แต่ไม่กระทบต่อลิขสิทธิ์ของผู้อื่น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895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๔</a:t>
            </a: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ก  ไม่ถูกต้อง เพราะการเขียนโต้แย้ง เป็นการเสนอความคิดเกี่ยวกับเรื่องที่เข้าใจไม่ตรงกับบุคคล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อื่นหรือต้องการคัดค้านความคิดเห็นของผู้อื่น แต่ข้อความนี้เป็นการแสดงทัศนะส่วนตัว ไม่ได้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มีการคัดค้านความคิดเห็นของผู้อื่น จึงไม่ใช่การเขียนโต้แย้ง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ข  ไม่ถูกต้อง เพราะการเขียนบรรยาย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การเขียนถึงเหตุการณ์อย่างต่อเนื่องแสดงให้เห็นสถานที่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เกิดเหตุ สภาพแวดล้อม บุคคล และผลของเหตุการณ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์นั้น แต่ข้อความนี้เป็นการแสดงทัศนะส่วนตัว </a:t>
            </a:r>
          </a:p>
          <a:p>
            <a:pPr marL="182880" indent="-45720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ไม่ได้เขียนถึงเหตุการณ์อย่างต่อเนื่อง จึงไม่ใช่การเขียนบรรยาย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  ไม่ถูกต้อง เพราะการเขียนพรรณนา เป็นการเขียนที่มุ่งเน้นให้ผู้อ่านเกิดอารมณ์ ความรู้สึก และ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จินตนาการในขณะที่อ่าน มักใช้ภาพพจน์ในการเขียนเพื่อให้เกิด</a:t>
            </a:r>
            <a:r>
              <a:rPr lang="th-TH" sz="1600" b="0" dirty="0" err="1" smtClean="0">
                <a:latin typeface="Angsana New" pitchFamily="18" charset="-34"/>
                <a:cs typeface="Angsana New" pitchFamily="18" charset="-34"/>
              </a:rPr>
              <a:t>จินต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ภาพได้ดียิ่งขึ้น ซึ่งข้อความนี้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เป็นการแสดงทัศนะส่วนตัว ไม่ได้มีการบรรยายให้ผู้อ่านเกิด</a:t>
            </a:r>
            <a:r>
              <a:rPr lang="th-TH" sz="1600" b="0" dirty="0" err="1" smtClean="0">
                <a:latin typeface="Angsana New" pitchFamily="18" charset="-34"/>
                <a:cs typeface="Angsana New" pitchFamily="18" charset="-34"/>
              </a:rPr>
              <a:t>จินต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ภาพหรือใช้ภาพพจน์ จึงไม่ใช่การ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เขียนพรรณนา</a:t>
            </a:r>
          </a:p>
          <a:p>
            <a:pPr marL="182880" indent="-457200"/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ง 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ถูกต้อง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เพราะข้อความนี้เป็นการแสดงทัศนะส่วนตัวที่มีต่อการแต่งกายของวัยรุ่นในปัจจุบัน จึง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เขียนแสดงความคิดเห็น</a:t>
            </a:r>
          </a:p>
          <a:p>
            <a:pPr marL="182880" indent="-457200">
              <a:buNone/>
            </a:pP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896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10200" cy="4114800"/>
          </a:xfrm>
        </p:spPr>
        <p:txBody>
          <a:bodyPr/>
          <a:lstStyle/>
          <a:p>
            <a:pPr marL="182880" indent="-457200"/>
            <a:r>
              <a:rPr lang="th-TH" sz="1600" dirty="0" smtClean="0">
                <a:cs typeface="+mj-cs"/>
              </a:rPr>
              <a:t>๑) ครูให้นักเรียนคัดข้อความ เรารักในหลวง ด้วยตัวบรรจงลงในกระดาษ แล้วครูเรียกเก็บ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กระดาษจากทุกคน</a:t>
            </a:r>
          </a:p>
          <a:p>
            <a:pPr marL="182880" indent="-457200"/>
            <a:r>
              <a:rPr lang="th-TH" sz="1600" baseline="0" dirty="0" smtClean="0">
                <a:cs typeface="+mj-cs"/>
              </a:rPr>
              <a:t>๒) ครูคลิกที่ข้อความ เรารักในหลวง</a:t>
            </a:r>
            <a:r>
              <a:rPr lang="th-TH" sz="1600" dirty="0" smtClean="0">
                <a:cs typeface="+mj-cs"/>
              </a:rPr>
              <a:t> ให้นักเรียนดู แล้วสนทนาเกี่ยวกับการเขียนตัวอักษรไทย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ที่ถูกต้อง</a:t>
            </a:r>
          </a:p>
          <a:p>
            <a:pPr marL="182880" indent="-457200"/>
            <a:r>
              <a:rPr lang="th-TH" sz="1600" baseline="0" dirty="0" smtClean="0">
                <a:cs typeface="+mj-cs"/>
              </a:rPr>
              <a:t>๓) ครูอธิบายให้นักเรียนเข้าใจว่า การเขียนตัวอักษรไทยจะต้องเขียนให้ถูกต้องตามรูปแบบ</a:t>
            </a:r>
          </a:p>
          <a:p>
            <a:pPr marL="182880" indent="-457200"/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</a:t>
            </a:r>
            <a:r>
              <a:rPr lang="th-TH" sz="1600" baseline="0" dirty="0" smtClean="0">
                <a:cs typeface="+mj-cs"/>
              </a:rPr>
              <a:t>การเขียนตัวอักษรไทย</a:t>
            </a:r>
            <a:r>
              <a:rPr lang="th-TH" sz="1600" dirty="0" smtClean="0">
                <a:cs typeface="+mj-cs"/>
              </a:rPr>
              <a:t> ตัวอักษรต้องมีหัว การวางสระ วรรณยุกต์ ต้องวางให้ถูกต้องตรงกับ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 พยัญชนะ การเขียนตัวอักษรที่ถูกต้องเป็นการช่วยกันอนุรักษ์ภาษาไทยของเราอีกวิธีหนึ่ง</a:t>
            </a:r>
          </a:p>
          <a:p>
            <a:pPr marL="182880" indent="-457200"/>
            <a:r>
              <a:rPr lang="th-TH" sz="1600" baseline="0" dirty="0" smtClean="0">
                <a:cs typeface="+mj-cs"/>
              </a:rPr>
              <a:t>๔)</a:t>
            </a:r>
            <a:r>
              <a:rPr lang="th-TH" sz="1600" dirty="0" smtClean="0">
                <a:cs typeface="+mj-cs"/>
              </a:rPr>
              <a:t> ครูนำเข้าสู่บทเรียนโดยใช้เวลาประมาณ ๕ นาที หรือให้ครูใช้เวลาตามความเหมาะสม</a:t>
            </a:r>
            <a:endParaRPr lang="th-TH" sz="1600" baseline="0" dirty="0" smtClean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879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335488" cy="4114800"/>
          </a:xfrm>
        </p:spPr>
        <p:txBody>
          <a:bodyPr/>
          <a:lstStyle/>
          <a:p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๕</a:t>
            </a: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๕</a:t>
            </a: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ไม่ถูกต้อง เพราะแม้การเขียนเรียงความจะมีองค์ประกอบ ๓ ส่วน คือ ส่วนคำนำ เนื้อเรื่อง 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และสรุป แต่ไม่ใช่ลักษณะของการเขียนเรียงความหลายย่อหน้าให้มีเอกภาพ 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 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ถูกต้อง เพราะการเขียนเรียงความหลายย่อหน้าให้มีเอกภาพนั้น เป็นการเขียนให้เกิดความ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เป็นอันหนึ่งอันเดียวกันหรือความสอดคล้องต้องกันของใจความแต่ละย่อหน้า หรือต้องเขียน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ให้ทั้งย่อหน้ามีใจความสำคัญเพียงหนึ่งเดียว </a:t>
            </a: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182880" indent="-457200"/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  ไม่ถูกต้อง เพราะการเขียนที่ทุกประโยคเกี่ยวข้องต่อเนื่องกันตามลำดับหรือตาม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เหตุผล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เป็น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ลักษณะของสัมพันธภาพ</a:t>
            </a:r>
          </a:p>
          <a:p>
            <a:pPr marL="1828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ง  ไม่ถูกต้อง เพราะการเขียนที่มีการกำหนดชื่อเรื่องและขอบเขตของเรื่องที่ต่อเนื่องชัดเจน เป็น</a:t>
            </a:r>
          </a:p>
          <a:p>
            <a:pPr marL="1828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ลักษณะของสัมพันธภาพ</a:t>
            </a:r>
          </a:p>
          <a:p>
            <a:pPr marL="182880" indent="-457200">
              <a:buNone/>
            </a:pP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897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07496" cy="4114800"/>
          </a:xfrm>
        </p:spPr>
        <p:txBody>
          <a:bodyPr/>
          <a:lstStyle/>
          <a:p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๖</a:t>
            </a: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๖</a:t>
            </a: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/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	ถูกต้อง เพราะการจดเฉพาะมติของที่ประชุมไม่ใช่หลักเกณฑ์การจดรายงานการประชุม </a:t>
            </a:r>
          </a:p>
          <a:p>
            <a:pPr marL="182880" indent="-457200"/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	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ซึ่งการจดรายงานการประชุมสามารถทำได้อย่างใดอย่างหนึ่ง คือ จดรายละเอียดทุกคำพูด</a:t>
            </a:r>
          </a:p>
          <a:p>
            <a:pPr marL="182880" indent="-457200"/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ของผู้เข้าประชุมทุกคน พร้อมด้วยมติของที่ประชุม หรือจดย่อคำพูดเฉพาะประเด็นสำคัญ</a:t>
            </a:r>
          </a:p>
          <a:p>
            <a:pPr marL="182880" indent="-457200"/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ของผู้เข้าประชุม อันเป็นเหตุผลนำไปสู่มติ พร้อมด้วยมติของที่ประชุม หรือจดเฉพาะเหตุผล</a:t>
            </a:r>
          </a:p>
          <a:p>
            <a:pPr marL="182880" indent="-457200"/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กับมติของที่ประชุม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	ไม่ถูกต้อง เพราะ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จดเฉพาะเหตุผลกับมติของที่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ประชุม เป็นหลักการจดรายงานการประชุม 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 	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ไม่ถูกต้อง เพราะจดโดย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ภาษาระดับทางการและใช้คำศัพท์เฉพาะของการ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ประชุม 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</a:p>
          <a:p>
            <a:pPr marL="182880" indent="-457200"/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หลักการจดรายงานการประชุม </a:t>
            </a:r>
          </a:p>
          <a:p>
            <a:pPr marL="182880" indent="-457200"/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 	ไม่ถูกต้อง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เพราะจดรายละเอียดทุกคำพูด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ของผู้เข้าร่วมประชุม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ทุก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คน เป็น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หลักการจดรายงาน</a:t>
            </a:r>
          </a:p>
          <a:p>
            <a:pPr marL="182880" indent="-457200"/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	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การประชุม </a:t>
            </a:r>
            <a:endParaRPr lang="th-TH" sz="1600" b="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898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335488" cy="4114800"/>
          </a:xfrm>
        </p:spPr>
        <p:txBody>
          <a:bodyPr/>
          <a:lstStyle/>
          <a:p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๗</a:t>
            </a: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๗</a:t>
            </a: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ถูกต้อง เพราะเป็นการเขียนวิจารณ์ที่กระตุ้นให้ผู้อ่านเกิดความกระตือรือร้นอยากรู้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ข้อมูล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หรือ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ข้อเท็จจริง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เพิ่มเติมแล้ว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ไปศึกษาต่อด้วยตนเอง เพื่อเป็นการตอบข้อสงสัย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ต่อ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ยอดทางความคิดของผู้อ่าน เป็นพฤติกรรมที่ควรเอาเป็นแบบอย่างในการเขียนวิจารณ์</a:t>
            </a:r>
          </a:p>
          <a:p>
            <a:pPr marL="182880" indent="-457200">
              <a:buNone/>
            </a:pP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ไม่ถูกต้อง เพราะเป็นการเขียนวิจารณ์ที่ไม่เป็นกลาง เป็นพฤติกรรมที่ไม่ควรเอา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</a:p>
          <a:p>
            <a:pPr marL="182880" indent="-457200">
              <a:buNone/>
            </a:pP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แบบอย่างใน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การเขียนวิจารณ์ </a:t>
            </a:r>
          </a:p>
          <a:p>
            <a:pPr marL="182880" indent="-457200">
              <a:buNone/>
            </a:pP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 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ถูกต้อง เพราะเป็นการเขียนวิจารณ์ที่แสดงถึงการไม่มีความรู้เกี่ยวกับเรื่องที่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วิจารณ์</a:t>
            </a:r>
          </a:p>
          <a:p>
            <a:pPr marL="182880" indent="-457200">
              <a:buNone/>
            </a:pP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ของ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ผู้เขียน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พฤติกรรมที่ไม่ควรเอาเป็นแบบอย่างในการเขียนวิจารณ์ เพราะทำให้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ขาด</a:t>
            </a:r>
          </a:p>
          <a:p>
            <a:pPr marL="182880" indent="-457200">
              <a:buNone/>
            </a:pP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ความ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น่าเชื่อถือ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ทั้งนี้ใน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การเขียนวิจารณ์ผู้เขียนต้องมีความรู้เกี่ยวกับเรื่องที่จะ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วิจารณ์</a:t>
            </a:r>
          </a:p>
          <a:p>
            <a:pPr marL="182880" indent="-457200">
              <a:buNone/>
            </a:pP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เป็น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อย่างดีเสียก่อน หากไม่มีก็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ควรศึกษา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ให้ได้ข้อมูลเพียงพอและมีความเชี่ยวชาญ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ไม่ถูกต้อง เพราะเป็นการเขียนวิจารณ์ด้วยอคติส่วนตัว เป็นพฤติกรรมที่ไม่ควรเอาเป็น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แบบอย่างในการเขียนวิจารณ์ เพราะจะทำให้บทวิจารณ์นั้น ๆ เป็นบทวิจารณ์ที่เต็มไปด้วย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อคติ ขาดความน่าเชื่อถือ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899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263480" cy="4114800"/>
          </a:xfrm>
        </p:spPr>
        <p:txBody>
          <a:bodyPr/>
          <a:lstStyle/>
          <a:p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๘</a:t>
            </a:r>
            <a:endParaRPr lang="th-TH" sz="1600" b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๘</a:t>
            </a:r>
          </a:p>
          <a:p>
            <a:pPr marL="0" indent="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>
              <a:buNone/>
            </a:pP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ถูกต้อง เพราะในการเขียนย่อความจะต้องเปลี่ยนสรรพนามบุรุษที่ ๑ หรือที่ ๒ เป็นบุรุษ</a:t>
            </a:r>
          </a:p>
          <a:p>
            <a:pPr marL="1828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ที่ ๓ ไม่ใช่เปลี่ยนสรรพนามบุรุษที่ ๑ เป็นบุรุษที่ ๒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ตัวเลือกนี้จึงกล่าวไม่ถูกต้องเกี่ยวกับ</a:t>
            </a:r>
          </a:p>
          <a:p>
            <a:pPr marL="1828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หลักเกณฑ์ทั่วไปของการย่อความ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 ไม่ถูกต้อง เพราะการเขียนย่อความจะต้องย่อเนื้อหาทั้งหมดให้เหลือเพียงย่อหน้าเดียว 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โดยเขียนติดต่อกันไปเป็นย่อหน้าเดียว</a:t>
            </a: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ไม่ต้องย่อหน้าตามเนื้อความเดิม เว้นแต่ข้อความ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เดิมไม่ได้มีความสัมพันธ์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กัน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ซึ่งเป็น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กล่าวที่ถูกต้อง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เกี่ยวกับ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</a:t>
            </a:r>
          </a:p>
          <a:p>
            <a:pPr marL="182880" indent="-457200">
              <a:buNone/>
            </a:pP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	การเขียนย่อ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 </a:t>
            </a:r>
            <a:endParaRPr lang="th-TH" sz="1600" b="0" baseline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  ไม่ถูกต้อง เพราะในการเขียนย่อความ</a:t>
            </a: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ถ้าข้อความเดิมเป็นร้อยกรองต้องเปลี่ยนเป็น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ร้อยแก้ว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ซึ่งเป็นการกล่าวที่ถูกต้องเกี่ยวกับ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การเขียนย่อความ </a:t>
            </a:r>
            <a:endParaRPr lang="th-TH" sz="1600" b="0" baseline="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  ไม่ถูกต้อง เพราะในการเขียนย่อความ</a:t>
            </a:r>
            <a:r>
              <a:rPr lang="th-TH" sz="1600" b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เนื้อความจะ</a:t>
            </a: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ต้องมีชื่อเรื่อง ถ้าข้อความเดิมไม่มี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ชื่อเรื่อง ต้องคิดขึ้นเอง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ซึ่งเป็นการกล่าวที่ถูกต้องเกี่ยวกับ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</a:t>
            </a:r>
          </a:p>
          <a:p>
            <a:pPr marL="182880" indent="-457200">
              <a:buNone/>
            </a:pP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ย่อ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 </a:t>
            </a:r>
            <a:endParaRPr lang="th-TH" sz="1600" b="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900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๙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๙</a:t>
            </a: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/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ก 	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ถูกต้อง 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เพราะบทร้อยกรองนี้มีการใช้ภาพพจน์อุปลักษณ์ในการเปรียบเทียบให้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เห็นภาพว่า</a:t>
            </a:r>
          </a:p>
          <a:p>
            <a:pPr marL="182880" indent="-457200"/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	พระ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มหาอุป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ราชาถูก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ฟันจนพระอุระแยก พระวรกายเอนซบบนคอช้าง ซึ่งเป็นลักษณะ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ดีเด่น</a:t>
            </a:r>
          </a:p>
          <a:p>
            <a:pPr marL="182880" indent="-457200"/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ของ</a:t>
            </a:r>
            <a:r>
              <a:rPr lang="th-TH" sz="16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บทร้อยกรอง</a:t>
            </a:r>
            <a:r>
              <a:rPr lang="th-TH" sz="16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นี้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182880" indent="-457200">
              <a:buNone/>
            </a:pP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ข 	ไม่ถูกต้อง เพราะแม้บทร้อยกรองนี้จะมีความไพเราะเนื่องจากเล่นสัมผัสอักษร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แต่ยังไม่ใช่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ลักษณะดีเด่นของบทร้อยกรองนี้</a:t>
            </a:r>
            <a:endParaRPr lang="th-TH" sz="1600" b="0" baseline="0" dirty="0" smtClean="0">
              <a:latin typeface="Angsana New" pitchFamily="18" charset="-34"/>
              <a:cs typeface="Angsana New" pitchFamily="18" charset="-34"/>
            </a:endParaRPr>
          </a:p>
          <a:p>
            <a:pPr marL="182880" indent="-457200">
              <a:buNone/>
            </a:pP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ค 	ไม่ถูกต้อง เพราะบทร้อยกรองนี้ไม่ได้ใช้คำอุปมาอุปไมยในการแต่ง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จึงไม่ใช่ลักษณะดีเด่นของ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บทร้อยกรองนี้</a:t>
            </a:r>
            <a:endParaRPr lang="th-TH" sz="1600" b="0" baseline="0" dirty="0" smtClean="0">
              <a:latin typeface="Angsana New" pitchFamily="18" charset="-34"/>
              <a:cs typeface="Angsana New" pitchFamily="18" charset="-34"/>
            </a:endParaRPr>
          </a:p>
          <a:p>
            <a:pPr marL="182880" indent="-457200">
              <a:buNone/>
            </a:pP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ง 	ไม่ถูกต้อง เพราะแม้บทร้อยกรองนี้จะเล่นสัมผัสอักษร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แต่ยังไม่ใช่ลักษณะดีเด่นของ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b="0" smtClean="0">
                <a:latin typeface="Angsana New" pitchFamily="18" charset="-34"/>
                <a:cs typeface="Angsana New" pitchFamily="18" charset="-34"/>
              </a:rPr>
              <a:t>บท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ร้อยกรองนี้</a:t>
            </a:r>
            <a:endParaRPr lang="th-TH" sz="1600" b="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901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07496" cy="4114800"/>
          </a:xfrm>
        </p:spPr>
        <p:txBody>
          <a:bodyPr/>
          <a:lstStyle/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๑) ครูให้นักเรียนทำแบบทดสอบหลังเรียน ภาษาไทย ม. ๒ เล่ม ๑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๑๐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๒) ครูคลิกเพื่อเฉลยคำตอบข้อ ๑๐</a:t>
            </a:r>
          </a:p>
          <a:p>
            <a:pPr marL="0" indent="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เฉลย</a:t>
            </a:r>
          </a:p>
          <a:p>
            <a:pPr marL="182880" indent="-457200">
              <a:buNone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ก  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ไม่ถูกต้อง เพราะแม้การเขียนโดยใช้อารมณ์ส่วนตัว จะถือว่าขาดมารยาทในการเขียน แต่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	ไม่ได้ถือว่าขาดมารยาทในการเขียนมากที่สุด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ข  ไม่ถูกต้อง เพราะแม้การเขียนโดยมุ่งผลประโยชน์ส่วนตัว จะถือว่าขาดมารยาทในการเขียน 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	แต่ไม่ได้ถือว่าขาดมารยาทในการเขียนมากที่สุด</a:t>
            </a:r>
          </a:p>
          <a:p>
            <a:pPr marL="182880" indent="-45720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  ไม่ถูกต้อง เพราะแม้การเขียนโดยไม่บอกแหล่งที่มาของข้อมูล จะถือว่าขาดมารยาทในการ</a:t>
            </a:r>
          </a:p>
          <a:p>
            <a:pPr marL="182880" indent="-457200">
              <a:buNone/>
            </a:pP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	เขียน แต่ไม่ได้ถือว่าขาดมารยาทในการเขียนมากที่สุด</a:t>
            </a:r>
          </a:p>
          <a:p>
            <a:pPr marL="182880" indent="-45720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ง  ถูกต้อง เพราะการเขียนโดยปราศจากความรู้เกี่ยวกับเรื่องนั้น เป็นการเขียนที่ถือว่าขาด</a:t>
            </a:r>
          </a:p>
          <a:p>
            <a:pPr marL="182880" indent="-45720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มารยาทในการเขียนมากที่สุด เพราะอาจเกิดความผิดพลาดเกี่ยวกับเรื่องที่เขียนได้</a:t>
            </a:r>
            <a:endParaRPr lang="th-TH" sz="1600" b="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33DC-48C8-4B2B-A3DB-16F18A076D82}" type="slidenum">
              <a:rPr lang="th-TH" smtClean="0">
                <a:solidFill>
                  <a:prstClr val="black"/>
                </a:solidFill>
              </a:rPr>
              <a:pPr/>
              <a:t>902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8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ครูให้นักเรียนร่วมกันแสดงความคิดเห็นเพื่อตอบคำถามในประเด็นที่กำหนดให้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ครูคลิกเพื่อแสดงคำถาม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เฉลย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๑.  แนวคำตอบ เป็นภูมิปัญญาทางภาษา เพราะบรรพบุรุษได้คิดค้นตัวอักษรขึ้นใช้เอง 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ที่เรียกว่า 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ลายสือ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ไทย ซึ่งเกิดขึ้นในสมัยสุโขทัย ซึ่งพ่อขุนรามคำแหงมหาราชเป็นผู้คิด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ประดิษฐ์ขึ้น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๒. แนวคำตอบ การเขียนทำให้เกิดภูมิปัญญา</a:t>
            </a:r>
            <a:r>
              <a:rPr lang="th-TH" sz="1600" smtClean="0">
                <a:latin typeface="Angsana New" pitchFamily="18" charset="-34"/>
                <a:cs typeface="Angsana New" pitchFamily="18" charset="-34"/>
              </a:rPr>
              <a:t>ทางภาษาได้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มาก เพราะการเขียนช่วยให้จดบันทึก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ความคิดต่าง ๆ ของบรรพบุรุษได้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๓) ครูคลิกเพื่อมอบหมายให้นักเรียนไปศึกษาเนื้อหาในหน่วยการเรียนรู้ที่ ๙ ภูมิปัญญาทางภาษา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เพื่อจัดการเรียนรู้ครั้งต่อไป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903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๔. การคัดลายมือ</a:t>
            </a:r>
            <a:endParaRPr lang="th-TH" sz="1600" dirty="0">
              <a:cs typeface="+mj-cs"/>
            </a:endParaRPr>
          </a:p>
          <a:p>
            <a:pPr marL="365760" indent="-457200"/>
            <a:r>
              <a:rPr lang="th-TH" sz="1600" dirty="0" smtClean="0">
                <a:cs typeface="+mj-cs"/>
              </a:rPr>
              <a:t>     ๑</a:t>
            </a:r>
            <a:r>
              <a:rPr lang="th-TH" sz="1600" dirty="0">
                <a:cs typeface="+mj-cs"/>
              </a:rPr>
              <a:t>) </a:t>
            </a:r>
            <a:r>
              <a:rPr lang="th-TH" sz="1600" dirty="0" smtClean="0">
                <a:cs typeface="+mj-cs"/>
              </a:rPr>
              <a:t>ครูคัดแยกการคัดลายมือของนักเรียนออกเป็นตัวบรรจงเต็มบรรทัด ตัวบรรจงครึ่งบรรทัด   </a:t>
            </a:r>
          </a:p>
          <a:p>
            <a:pPr marL="365760" indent="-457200"/>
            <a:r>
              <a:rPr lang="th-TH" sz="1600" dirty="0">
                <a:cs typeface="+mj-cs"/>
              </a:rPr>
              <a:t>	</a:t>
            </a:r>
            <a:r>
              <a:rPr lang="th-TH" sz="1600" dirty="0" smtClean="0">
                <a:cs typeface="+mj-cs"/>
              </a:rPr>
              <a:t>และตัวบรรจงแกมหวัด แล้วอธิบายให้นักเรียนฟังถึงการคัดลายมือแต่ละแบบ</a:t>
            </a:r>
            <a:endParaRPr lang="th-TH" sz="1600" dirty="0">
              <a:cs typeface="+mj-cs"/>
            </a:endParaRPr>
          </a:p>
          <a:p>
            <a:pPr marL="365760" indent="-457200"/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๒</a:t>
            </a:r>
            <a:r>
              <a:rPr lang="th-TH" sz="1600" dirty="0">
                <a:cs typeface="+mj-cs"/>
              </a:rPr>
              <a:t>) </a:t>
            </a:r>
            <a:r>
              <a:rPr lang="th-TH" sz="1600" dirty="0" smtClean="0">
                <a:cs typeface="+mj-cs"/>
              </a:rPr>
              <a:t>ครูให้นักเรียนดูตัวอย่างการคัดลายมือแต่ละแบบ แล้วซักถามเกี่ยวกับการคัดลายมือ</a:t>
            </a:r>
          </a:p>
          <a:p>
            <a:pPr marL="365760" indent="-457200"/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แต่ละแบบ และอธิบายเพิ่มเติมเกี่ยวกับการคัดลายมือตัวอาลักษณ์ พร้อมตัวอย่างการคัด</a:t>
            </a:r>
          </a:p>
          <a:p>
            <a:pPr marL="365760" indent="-457200"/>
            <a:r>
              <a:rPr lang="th-TH" sz="1600" dirty="0" smtClean="0">
                <a:cs typeface="+mj-cs"/>
              </a:rPr>
              <a:t>          ลายมือแบบตัวอาลักษณ์จากบัตรอวยพรหรือประกาศนียบัตรให้นักเรียนดู</a:t>
            </a:r>
          </a:p>
          <a:p>
            <a:pPr marL="365760" indent="-457200"/>
            <a:r>
              <a:rPr lang="th-TH" sz="1600" dirty="0" smtClean="0">
                <a:cs typeface="+mj-cs"/>
              </a:rPr>
              <a:t>     ๓) ครูอธิบายการคัดลายมือและมารยาทในการเขียนโดยใช้เวลาประมาณ ๑๐ นาที </a:t>
            </a:r>
          </a:p>
          <a:p>
            <a:pPr marL="365760" indent="-457200"/>
            <a:r>
              <a:rPr lang="th-TH" sz="1600" dirty="0">
                <a:cs typeface="+mj-cs"/>
              </a:rPr>
              <a:t>	</a:t>
            </a:r>
            <a:r>
              <a:rPr lang="th-TH" sz="1600" dirty="0" smtClean="0">
                <a:cs typeface="+mj-cs"/>
              </a:rPr>
              <a:t>  หรือให้ครูใช้เวลาตามความเหมาะสม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880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๔. การคัดลายมือ</a:t>
            </a:r>
          </a:p>
          <a:p>
            <a:r>
              <a:rPr lang="th-TH" sz="1600" dirty="0" smtClean="0">
                <a:cs typeface="+mj-cs"/>
              </a:rPr>
              <a:t>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อธิบายการ</a:t>
            </a:r>
            <a:r>
              <a:rPr lang="th-TH" sz="1600" dirty="0">
                <a:cs typeface="+mj-cs"/>
              </a:rPr>
              <a:t>คัดลายมือ โดยใช้เนื้อหาจากหนังสือเรียน รายวิชาพื้นฐาน ภาษาไทย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ม. </a:t>
            </a:r>
            <a:r>
              <a:rPr lang="th-TH" sz="1600" dirty="0">
                <a:cs typeface="+mj-cs"/>
              </a:rPr>
              <a:t>๒ </a:t>
            </a:r>
            <a:r>
              <a:rPr lang="th-TH" sz="1600" dirty="0" smtClean="0">
                <a:cs typeface="+mj-cs"/>
              </a:rPr>
              <a:t>เล่ม </a:t>
            </a:r>
            <a:r>
              <a:rPr lang="th-TH" sz="1600" dirty="0">
                <a:cs typeface="+mj-cs"/>
              </a:rPr>
              <a:t>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แสดงการ</a:t>
            </a:r>
            <a:r>
              <a:rPr lang="th-TH" sz="1600" dirty="0">
                <a:cs typeface="+mj-cs"/>
              </a:rPr>
              <a:t>คัดลายมือ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881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      ๔. </a:t>
            </a:r>
            <a:r>
              <a:rPr lang="th-TH" sz="1600" dirty="0">
                <a:cs typeface="+mj-cs"/>
              </a:rPr>
              <a:t>การคัด</a:t>
            </a:r>
            <a:r>
              <a:rPr lang="th-TH" sz="1600" dirty="0" smtClean="0">
                <a:cs typeface="+mj-cs"/>
              </a:rPr>
              <a:t>ลายมือ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        </a:t>
            </a:r>
            <a:r>
              <a:rPr lang="th-TH" sz="1600" dirty="0" smtClean="0">
                <a:cs typeface="+mj-cs"/>
              </a:rPr>
              <a:t>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อธิบายหลักการเขียนตัวอักษรไทย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ภาษาไทย ม. </a:t>
            </a:r>
            <a:r>
              <a:rPr lang="th-TH" sz="1600" dirty="0">
                <a:cs typeface="+mj-cs"/>
              </a:rPr>
              <a:t>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๒) ครูคลิกเพื่อ</a:t>
            </a:r>
            <a:r>
              <a:rPr lang="th-TH" sz="1600" dirty="0" smtClean="0">
                <a:cs typeface="+mj-cs"/>
              </a:rPr>
              <a:t>แสดงหลักการเขียนตัวอักษรไทย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882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+mj-cs"/>
              </a:rPr>
              <a:t>เรื่องน่ารู้ </a:t>
            </a:r>
            <a:r>
              <a:rPr lang="th-TH" sz="1600" dirty="0" smtClean="0">
                <a:latin typeface="Angsana New" pitchFamily="18" charset="-34"/>
                <a:cs typeface="+mj-cs"/>
              </a:rPr>
              <a:t>ครูอธิบายเรื่อง แบบอาลักษณ์</a:t>
            </a:r>
            <a:r>
              <a:rPr lang="th-TH" sz="1600" baseline="0" dirty="0" smtClean="0">
                <a:latin typeface="Angsana New" pitchFamily="18" charset="-34"/>
                <a:cs typeface="+mj-cs"/>
              </a:rPr>
              <a:t> แบบอักษรที่ </a:t>
            </a:r>
            <a:r>
              <a:rPr lang="en-US" sz="1600" baseline="0" dirty="0" smtClean="0">
                <a:latin typeface="Angsana New" pitchFamily="18" charset="-34"/>
                <a:cs typeface="+mj-cs"/>
              </a:rPr>
              <a:t>“</a:t>
            </a:r>
            <a:r>
              <a:rPr lang="th-TH" sz="1600" baseline="0" dirty="0" smtClean="0">
                <a:latin typeface="Angsana New" pitchFamily="18" charset="-34"/>
                <a:cs typeface="+mj-cs"/>
              </a:rPr>
              <a:t>สวยอมตะ</a:t>
            </a:r>
            <a:r>
              <a:rPr lang="en-US" sz="1600" baseline="0" dirty="0" smtClean="0">
                <a:latin typeface="Angsana New" pitchFamily="18" charset="-34"/>
                <a:cs typeface="+mj-cs"/>
              </a:rPr>
              <a:t>”</a:t>
            </a:r>
            <a:r>
              <a:rPr lang="th-TH" sz="1600" baseline="0" dirty="0" smtClean="0">
                <a:latin typeface="Angsana New" pitchFamily="18" charset="-34"/>
                <a:cs typeface="+mj-cs"/>
              </a:rPr>
              <a:t> เพื่อเสริมความรู้ให้แก่นักเรียน</a:t>
            </a:r>
          </a:p>
          <a:p>
            <a:r>
              <a:rPr lang="th-TH" sz="1600" dirty="0" smtClean="0">
                <a:latin typeface="Angsana New" pitchFamily="18" charset="-34"/>
                <a:cs typeface="+mj-cs"/>
              </a:rPr>
              <a:t>นอกเหนือจากความรู้ในบทเรียน เพื่อให้นักเรียนมีความเข้าใจมากยิ่งขึ้น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latin typeface="AngsanaUPC" pitchFamily="18" charset="-34"/>
                <a:cs typeface="AngsanaUPC" pitchFamily="18" charset="-34"/>
              </a:rPr>
              <a:t>ที่มา</a:t>
            </a:r>
            <a:r>
              <a:rPr lang="en-US" sz="16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1600" b="0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en-US" sz="16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1600" u="sng" kern="1200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  <a:hlinkClick r:id="rId3"/>
              </a:rPr>
              <a:t>http://www.oknation.net/blog/surasakc/</a:t>
            </a:r>
            <a:r>
              <a:rPr lang="th-TH" sz="1600" u="sng" kern="1200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  <a:hlinkClick r:id="rId3"/>
              </a:rPr>
              <a:t>2012/06/26/</a:t>
            </a:r>
            <a:r>
              <a:rPr lang="en-US" sz="1600" u="sng" kern="1200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  <a:hlinkClick r:id="rId3"/>
              </a:rPr>
              <a:t>entry-</a:t>
            </a:r>
            <a:r>
              <a:rPr lang="th-TH" sz="1600" u="sng" kern="1200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  <a:hlinkClick r:id="rId3"/>
              </a:rPr>
              <a:t>1</a:t>
            </a:r>
            <a:r>
              <a:rPr lang="th-TH" sz="1600" u="none" kern="1200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</a:rPr>
              <a:t> และ</a:t>
            </a:r>
            <a:endParaRPr lang="en-US" sz="1600" u="none" kern="1200" dirty="0" smtClean="0"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1200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  <a:hlinkClick r:id="rId4"/>
              </a:rPr>
              <a:t>https://www.gotoknow.org/posts/</a:t>
            </a:r>
            <a:r>
              <a:rPr lang="th-TH" sz="1600" u="sng" kern="1200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  <a:hlinkClick r:id="rId4"/>
              </a:rPr>
              <a:t>508632</a:t>
            </a:r>
            <a:endParaRPr lang="en-US" sz="1600" kern="1200" dirty="0" smtClean="0"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endParaRPr lang="en-US" sz="1600" kern="1200" dirty="0">
              <a:solidFill>
                <a:schemeClr val="tx1"/>
              </a:solidFill>
              <a:effectLst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E6029-3FAE-4EBB-BC5A-F052D383AF18}" type="slidenum">
              <a:rPr lang="th-TH" smtClean="0">
                <a:solidFill>
                  <a:prstClr val="black"/>
                </a:solidFill>
              </a:rPr>
              <a:pPr/>
              <a:t>883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>
              <a:buNone/>
            </a:pPr>
            <a:r>
              <a:rPr lang="th-TH" sz="1600" dirty="0" smtClean="0">
                <a:cs typeface="+mj-cs"/>
              </a:rPr>
              <a:t>๑) ครู</a:t>
            </a:r>
            <a:r>
              <a:rPr lang="th-TH" sz="1600" dirty="0">
                <a:cs typeface="+mj-cs"/>
              </a:rPr>
              <a:t>สนทนาให้</a:t>
            </a:r>
            <a:r>
              <a:rPr lang="th-TH" sz="1600" dirty="0" smtClean="0">
                <a:cs typeface="+mj-cs"/>
              </a:rPr>
              <a:t>ความรู้แก่นักเรียนเกี่ยวกับภาษาและตัวอักษรในกลุ่มประเทศสมาชิกอาเซียนว่า</a:t>
            </a:r>
          </a:p>
          <a:p>
            <a:pPr marL="182880" indent="-457200">
              <a:buNone/>
            </a:pPr>
            <a:r>
              <a:rPr lang="th-TH" sz="1600" dirty="0" smtClean="0">
                <a:cs typeface="+mj-cs"/>
              </a:rPr>
              <a:t>	บางประเทศจะมีตัวอักษรใช้เป็นของตนเอง บางประเทศใช้ตัวอักษรของชาติอื่น และ</a:t>
            </a:r>
          </a:p>
          <a:p>
            <a:pPr marL="182880" indent="-457200">
              <a:buNone/>
            </a:pPr>
            <a:r>
              <a:rPr lang="th-TH" sz="1600" dirty="0" smtClean="0">
                <a:cs typeface="+mj-cs"/>
              </a:rPr>
              <a:t>    ภาษากลางที่ใช้ติดต่อสื่อสารกันในกลุ่มประเทศสมาชิกอาเซียน คือ ภาษาอังกฤษ</a:t>
            </a:r>
            <a:endParaRPr lang="th-TH" sz="1600" dirty="0">
              <a:cs typeface="+mj-cs"/>
            </a:endParaRPr>
          </a:p>
          <a:p>
            <a:pPr marL="182880" indent="-457200">
              <a:buNone/>
            </a:pPr>
            <a:r>
              <a:rPr lang="th-TH" sz="1600" dirty="0" smtClean="0">
                <a:cs typeface="+mj-cs"/>
              </a:rPr>
              <a:t>๒</a:t>
            </a:r>
            <a:r>
              <a:rPr lang="th-TH" sz="1600" dirty="0">
                <a:cs typeface="+mj-cs"/>
              </a:rPr>
              <a:t>) ครูคลิกเพื่ออธิบายเพิ่มเติม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884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879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10200" cy="4114800"/>
          </a:xfrm>
        </p:spPr>
        <p:txBody>
          <a:bodyPr/>
          <a:lstStyle/>
          <a:p>
            <a:pPr marL="182880" indent="-457200"/>
            <a:r>
              <a:rPr lang="th-TH" sz="1600" dirty="0" smtClean="0">
                <a:cs typeface="+mj-cs"/>
              </a:rPr>
              <a:t>๑) ครูกำหนดให้นักเรียนคัดลายมือบทอาขยานที่ให้ฝึกท่องในระดับชั้นมัธยมศึกษาปีที่ ๒ เลือก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 เรื่องใดเรื่องหนึ่ง คนละ ๑ เรื่อง แล้วให้คัดตัวบรรจงครึ่งบรรทัด ๑ จบ ตัวบรรจงแกมหวัด 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 ๑ จบ ส่งครู</a:t>
            </a:r>
          </a:p>
          <a:p>
            <a:pPr marL="182880" indent="-457200"/>
            <a:r>
              <a:rPr lang="th-TH" sz="1600" dirty="0">
                <a:cs typeface="+mj-cs"/>
              </a:rPr>
              <a:t>๒</a:t>
            </a:r>
            <a:r>
              <a:rPr lang="th-TH" sz="1600" baseline="0" dirty="0" smtClean="0">
                <a:cs typeface="+mj-cs"/>
              </a:rPr>
              <a:t>)</a:t>
            </a:r>
            <a:r>
              <a:rPr lang="th-TH" sz="1600" dirty="0" smtClean="0">
                <a:cs typeface="+mj-cs"/>
              </a:rPr>
              <a:t> ครูให้นักเรียนทำกิจกรรมโดยใช้เวลาประมาณ ๑๐ นาที หรือให้ครูใช้เวลาตามความเหมาะสม</a:t>
            </a:r>
            <a:endParaRPr lang="th-TH" sz="1600" baseline="0" dirty="0" smtClean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885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/>
            <a:r>
              <a:rPr lang="th-TH" sz="1600" dirty="0" smtClean="0">
                <a:cs typeface="+mj-cs"/>
              </a:rPr>
              <a:t>๑) ครู</a:t>
            </a:r>
            <a:r>
              <a:rPr lang="th-TH" sz="1600" dirty="0">
                <a:cs typeface="+mj-cs"/>
              </a:rPr>
              <a:t>กำหนดให้นักเรียนคัดลายมือบทอาขยานที่ให้ฝึกท่องในระดับชั้นมัธยมศึกษาปีที่ ๒ </a:t>
            </a:r>
            <a:r>
              <a:rPr lang="th-TH" sz="1600" dirty="0" smtClean="0">
                <a:cs typeface="+mj-cs"/>
              </a:rPr>
              <a:t>เลือก</a:t>
            </a:r>
          </a:p>
          <a:p>
            <a:pPr marL="182880" indent="-457200"/>
            <a:r>
              <a:rPr lang="th-TH" sz="1600" dirty="0" smtClean="0">
                <a:cs typeface="+mj-cs"/>
              </a:rPr>
              <a:t>    เรื่อง</a:t>
            </a:r>
            <a:r>
              <a:rPr lang="th-TH" sz="1600" dirty="0">
                <a:cs typeface="+mj-cs"/>
              </a:rPr>
              <a:t>ใดเรื่อง</a:t>
            </a:r>
            <a:r>
              <a:rPr lang="th-TH" sz="1600" dirty="0" smtClean="0">
                <a:cs typeface="+mj-cs"/>
              </a:rPr>
              <a:t>หนึ่ง คน</a:t>
            </a:r>
            <a:r>
              <a:rPr lang="th-TH" sz="1600" dirty="0">
                <a:cs typeface="+mj-cs"/>
              </a:rPr>
              <a:t>ละ ๑ เรื่อง แล้วให้คัดตัวบรรจงครึ่งบรรทัด ๑ จบ ตัวบรรจงแกมหวัด </a:t>
            </a:r>
            <a:endParaRPr lang="th-TH" sz="1600" dirty="0" smtClean="0">
              <a:cs typeface="+mj-cs"/>
            </a:endParaRPr>
          </a:p>
          <a:p>
            <a:pPr marL="182880" indent="-457200"/>
            <a:r>
              <a:rPr lang="th-TH" sz="1600" baseline="0" dirty="0" smtClean="0">
                <a:cs typeface="+mj-cs"/>
              </a:rPr>
              <a:t>    </a:t>
            </a:r>
            <a:r>
              <a:rPr lang="th-TH" sz="1600" dirty="0" smtClean="0">
                <a:cs typeface="+mj-cs"/>
              </a:rPr>
              <a:t>๑ </a:t>
            </a:r>
            <a:r>
              <a:rPr lang="th-TH" sz="1600" dirty="0">
                <a:cs typeface="+mj-cs"/>
              </a:rPr>
              <a:t>จบ ส่งครู</a:t>
            </a:r>
          </a:p>
          <a:p>
            <a:pPr marL="182880" indent="-457200"/>
            <a:r>
              <a:rPr lang="th-TH" sz="1600" dirty="0">
                <a:cs typeface="+mj-cs"/>
              </a:rPr>
              <a:t>๒) </a:t>
            </a:r>
            <a:r>
              <a:rPr lang="th-TH" sz="1600" dirty="0" smtClean="0">
                <a:cs typeface="+mj-cs"/>
              </a:rPr>
              <a:t>ครูประเมินตามแบบประเมินการคัดลายมือ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18C89-896F-4793-B543-ECAB39DE8DF5}" type="slidenum">
              <a:rPr lang="th-TH" smtClean="0">
                <a:solidFill>
                  <a:prstClr val="black"/>
                </a:solidFill>
              </a:rPr>
              <a:pPr/>
              <a:t>886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0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FDC1-23F9-40EB-9F5B-238EDC1DE07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145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21D9-5821-458B-B3E9-22E04F3AFB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74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DACC-C407-4D21-9558-A90B1462E66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120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E53D-CF48-4D3D-BE67-D7C4FDAB40D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181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1EEA-FDD8-478A-93E1-A674F78B837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52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7112-ACC2-467F-BC2E-541AE1402E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03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E98B-8649-4E69-933D-9E6D57383E2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682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3858-A864-4CCA-9948-C61E6F63763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31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D60-2612-4F4F-94E5-F10D677CC23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853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16CF-3DEA-42D4-808F-EB95C9140E1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4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A41-4AD9-4C05-82E2-CA877737D63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ADC6-093B-4324-8EAD-4545291360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297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9994-7195-4C77-A9B7-F6879050EE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174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6B6C-AB9B-4E4D-8FAF-B9116AD5156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599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C520-0574-4DF9-BA93-64EBD98501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8464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8EF-0935-4A0C-A97E-4620F515DE01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6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5BD-56F4-4D0F-BDE1-33F51E388F87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9999-A2B2-4BBB-B841-A5712E11A5D0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2421-B244-4623-A6F4-C968557CD4CD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0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5B8-10EF-4BF8-AEF4-827628F41ACB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1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E1B-2B3D-4F76-848C-993186D3E6AC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3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F83-97D8-44D0-83D3-397C7AAE97E3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C9EA-4BE4-4EFF-A91C-BC105AA40BC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0884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4EF0-7319-4FBE-A812-1F790349A41A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0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577-7102-40AD-B0F8-9AC8AD6549E9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3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EAEA-1517-4A2B-9091-CA11D59E6949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AFE4-CECB-49EA-9CE6-38F9631EF6EC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2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EB0F-D2C2-4554-A354-963DF28E659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87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E89D-BD13-46B4-A0FF-A016C28CA9E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980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6D8D-1511-41CF-9FF4-E438F234ABD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35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9EA-FE02-4351-AB3C-B8C7381739A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858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8FA0-93AC-4A9C-9784-A493F82029B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940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6DA6-64B6-48B8-B5EB-8238B64E827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101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D569-EA96-4318-BFD4-6132D22A74F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597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92AF-A94A-4FA1-B6DE-E65F0D394B7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3C34F732-C80D-408D-9A89-5E6780CB41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06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76D85-D27D-4C3A-B1A8-9C0BC80442CF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339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908050"/>
            <a:ext cx="9144000" cy="8651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๘ การพัฒนาทักษะการเขียน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4400" b="1" kern="0" cap="all" dirty="0" smtClean="0">
                <a:solidFill>
                  <a:srgbClr val="003399"/>
                </a:solidFill>
                <a:latin typeface="Angsana New" pitchFamily="18" charset="-34"/>
                <a:ea typeface="+mj-ea"/>
                <a:cs typeface="+mj-cs"/>
              </a:rPr>
              <a:t>ภาษาไทย ม. ๒ เล่ม ๑</a:t>
            </a:r>
            <a:endParaRPr lang="th-TH" sz="4400" b="1" kern="0" cap="all" dirty="0">
              <a:solidFill>
                <a:srgbClr val="003399"/>
              </a:solidFill>
              <a:latin typeface="Angsana New" pitchFamily="18" charset="-34"/>
              <a:ea typeface="+mj-ea"/>
              <a:cs typeface="+mj-cs"/>
            </a:endParaRPr>
          </a:p>
        </p:txBody>
      </p:sp>
      <p:pic>
        <p:nvPicPr>
          <p:cNvPr id="6" name="Picture 5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773238"/>
            <a:ext cx="4577938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4577938" y="1773238"/>
            <a:ext cx="4572000" cy="5084762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แผนการจัดการเรียนรู้ที่ ๔๑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การคัดลายมือ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และมารยาทในการเขียน</a:t>
            </a:r>
          </a:p>
          <a:p>
            <a:pPr algn="ctr"/>
            <a:endParaRPr lang="th-TH" sz="36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เวลา ๑ ชั่วโมง</a:t>
            </a:r>
            <a:endParaRPr lang="th-TH" sz="3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" name="Picture 2" descr="http://estock.wpp.co.th/Image.ashx?Type=1&amp;ID=99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2" y="2787952"/>
            <a:ext cx="4097434" cy="30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53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799" y="2295525"/>
            <a:ext cx="8534400" cy="569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r>
              <a:rPr lang="th-TH" dirty="0" smtClean="0">
                <a:cs typeface="+mj-cs"/>
              </a:rPr>
              <a:t>๑. ไม่ควรเขียนโดยปราศจากความรู้เกี่ยวกับเรื่องนั้น ๆ เพราะอาจเกิดความผิดพลาดขึ้นได้</a:t>
            </a:r>
            <a:endParaRPr lang="th-TH" dirty="0"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9" y="3039130"/>
            <a:ext cx="8534400" cy="569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r>
              <a:rPr lang="th-TH" dirty="0" smtClean="0">
                <a:cs typeface="+mj-cs"/>
              </a:rPr>
              <a:t>๒. ไม่เขียนเรื่องที่ส่งผลกระทบต่อความมั่นคงของชาติหรือสถาบันเบื้องสูง</a:t>
            </a:r>
            <a:endParaRPr lang="th-TH" dirty="0"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3789695"/>
            <a:ext cx="8534400" cy="569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r>
              <a:rPr lang="th-TH" dirty="0" smtClean="0">
                <a:cs typeface="+mj-cs"/>
              </a:rPr>
              <a:t>๓. ไม่เขียนเพื่อมุ่งเน้นทำลายผู้อื่น หรือสร้างผลประโยชน์ให้แก่ตนหรือพวกพ้อง</a:t>
            </a:r>
            <a:endParaRPr lang="th-TH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" y="4572000"/>
            <a:ext cx="8534401" cy="569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r>
              <a:rPr lang="th-TH" dirty="0" smtClean="0">
                <a:cs typeface="+mj-cs"/>
              </a:rPr>
              <a:t>๔. ไม่เขียนโดยใช้อารมณ์ส่วนตัวเป็นบรรทัดฐาน</a:t>
            </a:r>
            <a:endParaRPr lang="th-TH" dirty="0"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799" y="5334000"/>
            <a:ext cx="8534401" cy="569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r>
              <a:rPr lang="th-TH" dirty="0" smtClean="0">
                <a:cs typeface="+mj-cs"/>
              </a:rPr>
              <a:t>๕. ต้องบอกแหล่งที่มาของข้อมูลเดิมเสมอ เพื่อให้เกียรติเจ้าของข้อมูลนั้น ๆ</a:t>
            </a:r>
            <a:endParaRPr lang="th-TH" dirty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99" y="6096000"/>
            <a:ext cx="8534401" cy="569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r>
              <a:rPr lang="th-TH" dirty="0" smtClean="0">
                <a:cs typeface="+mj-cs"/>
              </a:rPr>
              <a:t>๖. ไม่คัดลอกบทความหรือเนื้อหาตอนใดตอนหนึ่งมาโดยเจ้าของเรื่องไม่อนุญาต</a:t>
            </a:r>
            <a:endParaRPr lang="th-TH" dirty="0"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81025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    ๕. มารยาทในการเขียน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1066800" y="1409700"/>
            <a:ext cx="39624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มารยาทในการเขียน มีดังนี้</a:t>
            </a:r>
            <a:endParaRPr lang="th-TH" b="1" dirty="0">
              <a:cs typeface="+mj-cs"/>
            </a:endParaRPr>
          </a:p>
        </p:txBody>
      </p:sp>
      <p:pic>
        <p:nvPicPr>
          <p:cNvPr id="20" name="Picture 2" descr="T:\56-01-0565 PowerPoint เศรษฐศาสตร์ ม.2\หน่วย 3\ภาพประกอบ\ครูอ่านหนังสือ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957968"/>
            <a:ext cx="1016666" cy="274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887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1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บูรณาการเศรษฐกิจพอเพียง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pic>
        <p:nvPicPr>
          <p:cNvPr id="10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7677" y="2137639"/>
            <a:ext cx="4176464" cy="4040505"/>
          </a:xfrm>
          <a:prstGeom prst="plaqu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      </a:t>
            </a:r>
          </a:p>
          <a:p>
            <a:r>
              <a:rPr lang="th-TH" dirty="0">
                <a:solidFill>
                  <a:prstClr val="black"/>
                </a:solidFill>
                <a:cs typeface="Angsana New"/>
              </a:rPr>
              <a:t> </a:t>
            </a:r>
            <a:r>
              <a:rPr lang="th-TH" dirty="0" smtClean="0">
                <a:solidFill>
                  <a:prstClr val="black"/>
                </a:solidFill>
                <a:cs typeface="Angsana New"/>
              </a:rPr>
              <a:t>         การเขียนตัวอักษรไทย</a:t>
            </a:r>
          </a:p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ได้ถูกต้อง และการแนะนำผู้อื่นให้เขียนตัวอักษรไทยให้ถูกต้อง เป็นการสืบสานการใช้ภาษาไทยที่ดี</a:t>
            </a:r>
          </a:p>
          <a:p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888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estock.wpp.co.th/../Document/Public/172/QNG2YqQjqm92507_1.big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67000"/>
            <a:ext cx="2857500" cy="2438400"/>
          </a:xfrm>
          <a:prstGeom prst="rect">
            <a:avLst/>
          </a:prstGeom>
          <a:noFill/>
          <a:ln w="0" cap="sq" cmpd="sng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กลุ่ม 23"/>
          <p:cNvGrpSpPr/>
          <p:nvPr/>
        </p:nvGrpSpPr>
        <p:grpSpPr>
          <a:xfrm>
            <a:off x="-5046485" y="507192"/>
            <a:ext cx="13833308" cy="6921529"/>
            <a:chOff x="-5046485" y="507192"/>
            <a:chExt cx="13833308" cy="6921529"/>
          </a:xfrm>
        </p:grpSpPr>
        <p:sp>
          <p:nvSpPr>
            <p:cNvPr id="25" name="Block Arc 7"/>
            <p:cNvSpPr/>
            <p:nvPr/>
          </p:nvSpPr>
          <p:spPr>
            <a:xfrm>
              <a:off x="-5046485" y="507192"/>
              <a:ext cx="6921529" cy="6921529"/>
            </a:xfrm>
            <a:prstGeom prst="blockArc">
              <a:avLst>
                <a:gd name="adj1" fmla="val 18900000"/>
                <a:gd name="adj2" fmla="val 2700000"/>
                <a:gd name="adj3" fmla="val 31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8"/>
            <p:cNvSpPr/>
            <p:nvPr/>
          </p:nvSpPr>
          <p:spPr>
            <a:xfrm>
              <a:off x="1251523" y="1718266"/>
              <a:ext cx="7535300" cy="642944"/>
            </a:xfrm>
            <a:custGeom>
              <a:avLst/>
              <a:gdLst>
                <a:gd name="connsiteX0" fmla="*/ 0 w 6956141"/>
                <a:gd name="connsiteY0" fmla="*/ 0 h 642944"/>
                <a:gd name="connsiteX1" fmla="*/ 6956141 w 6956141"/>
                <a:gd name="connsiteY1" fmla="*/ 0 h 642944"/>
                <a:gd name="connsiteX2" fmla="*/ 6956141 w 6956141"/>
                <a:gd name="connsiteY2" fmla="*/ 642944 h 642944"/>
                <a:gd name="connsiteX3" fmla="*/ 0 w 6956141"/>
                <a:gd name="connsiteY3" fmla="*/ 642944 h 642944"/>
                <a:gd name="connsiteX4" fmla="*/ 0 w 6956141"/>
                <a:gd name="connsiteY4" fmla="*/ 0 h 6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6141" h="642944">
                  <a:moveTo>
                    <a:pt x="0" y="0"/>
                  </a:moveTo>
                  <a:lnTo>
                    <a:pt x="6956141" y="0"/>
                  </a:lnTo>
                  <a:lnTo>
                    <a:pt x="6956141" y="642944"/>
                  </a:lnTo>
                  <a:lnTo>
                    <a:pt x="0" y="6429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10337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๑. 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การเขียนตัวอักษรไทยต้องเริ่มจากหัวก่อนเสมอ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7" name="Oval 9"/>
            <p:cNvSpPr/>
            <p:nvPr/>
          </p:nvSpPr>
          <p:spPr>
            <a:xfrm>
              <a:off x="849683" y="1637898"/>
              <a:ext cx="803680" cy="803680"/>
            </a:xfrm>
            <a:prstGeom prst="ellips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16"/>
            <p:cNvSpPr/>
            <p:nvPr/>
          </p:nvSpPr>
          <p:spPr>
            <a:xfrm>
              <a:off x="1712238" y="2682375"/>
              <a:ext cx="7074585" cy="642944"/>
            </a:xfrm>
            <a:custGeom>
              <a:avLst/>
              <a:gdLst>
                <a:gd name="connsiteX0" fmla="*/ 0 w 6495425"/>
                <a:gd name="connsiteY0" fmla="*/ 0 h 642944"/>
                <a:gd name="connsiteX1" fmla="*/ 6495425 w 6495425"/>
                <a:gd name="connsiteY1" fmla="*/ 0 h 642944"/>
                <a:gd name="connsiteX2" fmla="*/ 6495425 w 6495425"/>
                <a:gd name="connsiteY2" fmla="*/ 642944 h 642944"/>
                <a:gd name="connsiteX3" fmla="*/ 0 w 6495425"/>
                <a:gd name="connsiteY3" fmla="*/ 642944 h 642944"/>
                <a:gd name="connsiteX4" fmla="*/ 0 w 6495425"/>
                <a:gd name="connsiteY4" fmla="*/ 0 h 6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5425" h="642944">
                  <a:moveTo>
                    <a:pt x="0" y="0"/>
                  </a:moveTo>
                  <a:lnTo>
                    <a:pt x="6495425" y="0"/>
                  </a:lnTo>
                  <a:lnTo>
                    <a:pt x="6495425" y="642944"/>
                  </a:lnTo>
                  <a:lnTo>
                    <a:pt x="0" y="6429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510337" tIns="71120" rIns="71120" bIns="7112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dirty="0" smtClean="0">
                <a:latin typeface="Angsana New" pitchFamily="18" charset="-34"/>
                <a:cs typeface="Angsana New" pitchFamily="18" charset="-34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๒. ตัวอักษรที่มีส่วนหาง ไส้หรือเชิง ส่วนนี้จะเขียนหลังสุด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  </a:t>
              </a:r>
              <a:endParaRPr lang="th-TH" sz="2800" kern="12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9" name="Oval 17"/>
            <p:cNvSpPr/>
            <p:nvPr/>
          </p:nvSpPr>
          <p:spPr>
            <a:xfrm>
              <a:off x="1310398" y="2602007"/>
              <a:ext cx="803680" cy="80368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hueOff val="-759918"/>
                <a:satOff val="803"/>
                <a:lumOff val="-14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18"/>
            <p:cNvSpPr/>
            <p:nvPr/>
          </p:nvSpPr>
          <p:spPr>
            <a:xfrm>
              <a:off x="1853641" y="3646483"/>
              <a:ext cx="6933182" cy="642944"/>
            </a:xfrm>
            <a:custGeom>
              <a:avLst/>
              <a:gdLst>
                <a:gd name="connsiteX0" fmla="*/ 0 w 6354023"/>
                <a:gd name="connsiteY0" fmla="*/ 0 h 642944"/>
                <a:gd name="connsiteX1" fmla="*/ 6354023 w 6354023"/>
                <a:gd name="connsiteY1" fmla="*/ 0 h 642944"/>
                <a:gd name="connsiteX2" fmla="*/ 6354023 w 6354023"/>
                <a:gd name="connsiteY2" fmla="*/ 642944 h 642944"/>
                <a:gd name="connsiteX3" fmla="*/ 0 w 6354023"/>
                <a:gd name="connsiteY3" fmla="*/ 642944 h 642944"/>
                <a:gd name="connsiteX4" fmla="*/ 0 w 6354023"/>
                <a:gd name="connsiteY4" fmla="*/ 0 h 6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4023" h="642944">
                  <a:moveTo>
                    <a:pt x="0" y="0"/>
                  </a:moveTo>
                  <a:lnTo>
                    <a:pt x="6354023" y="0"/>
                  </a:lnTo>
                  <a:lnTo>
                    <a:pt x="6354023" y="642944"/>
                  </a:lnTo>
                  <a:lnTo>
                    <a:pt x="0" y="6429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510337" tIns="71120" rIns="71120" bIns="7112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dirty="0" smtClean="0">
                <a:latin typeface="Angsana New" pitchFamily="18" charset="-34"/>
                <a:cs typeface="Angsana New" pitchFamily="18" charset="-34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๓. ถ้ามีการยกข้อความของผู้อื่นมาต้องบอกที่มาเสมอ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1" name="Oval 19"/>
            <p:cNvSpPr/>
            <p:nvPr/>
          </p:nvSpPr>
          <p:spPr>
            <a:xfrm>
              <a:off x="1451801" y="3566115"/>
              <a:ext cx="803680" cy="803680"/>
            </a:xfrm>
            <a:prstGeom prst="ellips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>
                <a:hueOff val="-1519836"/>
                <a:satOff val="1607"/>
                <a:lumOff val="-29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20"/>
            <p:cNvSpPr/>
            <p:nvPr/>
          </p:nvSpPr>
          <p:spPr>
            <a:xfrm>
              <a:off x="1712238" y="4610592"/>
              <a:ext cx="7074585" cy="642944"/>
            </a:xfrm>
            <a:custGeom>
              <a:avLst/>
              <a:gdLst>
                <a:gd name="connsiteX0" fmla="*/ 0 w 6495425"/>
                <a:gd name="connsiteY0" fmla="*/ 0 h 642944"/>
                <a:gd name="connsiteX1" fmla="*/ 6495425 w 6495425"/>
                <a:gd name="connsiteY1" fmla="*/ 0 h 642944"/>
                <a:gd name="connsiteX2" fmla="*/ 6495425 w 6495425"/>
                <a:gd name="connsiteY2" fmla="*/ 642944 h 642944"/>
                <a:gd name="connsiteX3" fmla="*/ 0 w 6495425"/>
                <a:gd name="connsiteY3" fmla="*/ 642944 h 642944"/>
                <a:gd name="connsiteX4" fmla="*/ 0 w 6495425"/>
                <a:gd name="connsiteY4" fmla="*/ 0 h 6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5425" h="642944">
                  <a:moveTo>
                    <a:pt x="0" y="0"/>
                  </a:moveTo>
                  <a:lnTo>
                    <a:pt x="6495425" y="0"/>
                  </a:lnTo>
                  <a:lnTo>
                    <a:pt x="6495425" y="642944"/>
                  </a:lnTo>
                  <a:lnTo>
                    <a:pt x="0" y="6429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10337" tIns="71120" rIns="71120" bIns="7112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kern="1200" dirty="0" smtClean="0">
                <a:latin typeface="Angsana New" pitchFamily="18" charset="-34"/>
                <a:cs typeface="Angsana New" pitchFamily="18" charset="-34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latin typeface="Angsana New" pitchFamily="18" charset="-34"/>
                  <a:cs typeface="Angsana New" pitchFamily="18" charset="-34"/>
                </a:rPr>
                <a:t>๔. 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ปุ้มเขียนเสียดสีเพื่อนที่ไม่เห็นด้วยกับตนเอง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kern="12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3" name="Oval 21"/>
            <p:cNvSpPr/>
            <p:nvPr/>
          </p:nvSpPr>
          <p:spPr>
            <a:xfrm>
              <a:off x="1310398" y="4530224"/>
              <a:ext cx="803680" cy="803680"/>
            </a:xfrm>
            <a:prstGeom prst="ellips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5">
                <a:hueOff val="-2279754"/>
                <a:satOff val="2410"/>
                <a:lumOff val="-44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22"/>
            <p:cNvSpPr/>
            <p:nvPr/>
          </p:nvSpPr>
          <p:spPr>
            <a:xfrm>
              <a:off x="1251523" y="5574700"/>
              <a:ext cx="7535300" cy="642944"/>
            </a:xfrm>
            <a:custGeom>
              <a:avLst/>
              <a:gdLst>
                <a:gd name="connsiteX0" fmla="*/ 0 w 6956141"/>
                <a:gd name="connsiteY0" fmla="*/ 0 h 642944"/>
                <a:gd name="connsiteX1" fmla="*/ 6956141 w 6956141"/>
                <a:gd name="connsiteY1" fmla="*/ 0 h 642944"/>
                <a:gd name="connsiteX2" fmla="*/ 6956141 w 6956141"/>
                <a:gd name="connsiteY2" fmla="*/ 642944 h 642944"/>
                <a:gd name="connsiteX3" fmla="*/ 0 w 6956141"/>
                <a:gd name="connsiteY3" fmla="*/ 642944 h 642944"/>
                <a:gd name="connsiteX4" fmla="*/ 0 w 6956141"/>
                <a:gd name="connsiteY4" fmla="*/ 0 h 6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6141" h="642944">
                  <a:moveTo>
                    <a:pt x="0" y="0"/>
                  </a:moveTo>
                  <a:lnTo>
                    <a:pt x="6956141" y="0"/>
                  </a:lnTo>
                  <a:lnTo>
                    <a:pt x="6956141" y="642944"/>
                  </a:lnTo>
                  <a:lnTo>
                    <a:pt x="0" y="6429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10337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latin typeface="Angsana New" pitchFamily="18" charset="-34"/>
                  <a:cs typeface="Angsana New" pitchFamily="18" charset="-34"/>
                </a:rPr>
                <a:t>๕. 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สินชัยเขียนแสดงความคิดเห็นโดยไม่มีอคติ</a:t>
              </a:r>
              <a:endParaRPr lang="th-TH" sz="2800" kern="12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5" name="Oval 23"/>
            <p:cNvSpPr/>
            <p:nvPr/>
          </p:nvSpPr>
          <p:spPr>
            <a:xfrm>
              <a:off x="849683" y="5494332"/>
              <a:ext cx="803680" cy="803680"/>
            </a:xfrm>
            <a:prstGeom prst="ellips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>
                <a:hueOff val="-3039673"/>
                <a:satOff val="3213"/>
                <a:lumOff val="-58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6" name="TextBox 35"/>
          <p:cNvSpPr txBox="1"/>
          <p:nvPr/>
        </p:nvSpPr>
        <p:spPr>
          <a:xfrm>
            <a:off x="1450118" y="4682296"/>
            <a:ext cx="6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srgbClr val="FF0000"/>
                </a:solidFill>
                <a:sym typeface="Wingdings 2"/>
              </a:rPr>
              <a:t>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8651" y="2726104"/>
            <a:ext cx="414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srgbClr val="FF0000"/>
                </a:solidFill>
                <a:sym typeface="Wingdings 2"/>
              </a:rPr>
              <a:t>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2187" y="5602957"/>
            <a:ext cx="414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srgbClr val="FF0000"/>
                </a:solidFill>
                <a:sym typeface="Wingdings 2"/>
              </a:rPr>
              <a:t>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2449" y="1764728"/>
            <a:ext cx="414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4919" y="3695038"/>
            <a:ext cx="6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sym typeface="Wingdings 2"/>
              </a:rPr>
              <a:t>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889</a:t>
            </a:fld>
            <a:endParaRPr lang="th-TH" dirty="0"/>
          </a:p>
        </p:txBody>
      </p:sp>
      <p:grpSp>
        <p:nvGrpSpPr>
          <p:cNvPr id="41" name="Group 40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42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57200" y="50598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ใช่ หรือ ไม่ใช่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21841"/>
            <a:ext cx="9140537" cy="132424"/>
            <a:chOff x="3463" y="1209212"/>
            <a:chExt cx="9140537" cy="132424"/>
          </a:xfrm>
        </p:grpSpPr>
        <p:sp>
          <p:nvSpPr>
            <p:cNvPr id="7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pic>
        <p:nvPicPr>
          <p:cNvPr id="54" name="Picture 2" descr="Y:\Peerumpha\pic ppt\นกเกาะ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22" r="-699" b="-322"/>
          <a:stretch/>
        </p:blipFill>
        <p:spPr bwMode="auto">
          <a:xfrm flipH="1">
            <a:off x="5207666" y="32546"/>
            <a:ext cx="3936334" cy="68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7537" y="284824"/>
            <a:ext cx="189346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cs typeface="+mj-cs"/>
              </a:rPr>
              <a:t>สรุปความรู้</a:t>
            </a:r>
            <a:endParaRPr lang="th-TH" sz="4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2600"/>
            <a:ext cx="2819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หลักการเขียนตัวอักษรไทย</a:t>
            </a:r>
            <a:endParaRPr lang="th-TH" dirty="0">
              <a:cs typeface="+mj-cs"/>
            </a:endParaRPr>
          </a:p>
        </p:txBody>
      </p:sp>
      <p:cxnSp>
        <p:nvCxnSpPr>
          <p:cNvPr id="18" name="Straight Connector 107"/>
          <p:cNvCxnSpPr/>
          <p:nvPr/>
        </p:nvCxnSpPr>
        <p:spPr>
          <a:xfrm>
            <a:off x="2373634" y="2031417"/>
            <a:ext cx="973927" cy="4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0"/>
          <p:cNvCxnSpPr/>
          <p:nvPr/>
        </p:nvCxnSpPr>
        <p:spPr>
          <a:xfrm flipH="1">
            <a:off x="914400" y="2031421"/>
            <a:ext cx="338" cy="1245676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7"/>
          <p:cNvSpPr/>
          <p:nvPr/>
        </p:nvSpPr>
        <p:spPr>
          <a:xfrm>
            <a:off x="227924" y="1676400"/>
            <a:ext cx="2134276" cy="64698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การคัดลายมือ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43" name="กลุ่ม 42"/>
          <p:cNvGrpSpPr/>
          <p:nvPr/>
        </p:nvGrpSpPr>
        <p:grpSpPr>
          <a:xfrm>
            <a:off x="914400" y="3810001"/>
            <a:ext cx="410316" cy="1861810"/>
            <a:chOff x="1434468" y="4022781"/>
            <a:chExt cx="410316" cy="1649029"/>
          </a:xfrm>
        </p:grpSpPr>
        <p:cxnSp>
          <p:nvCxnSpPr>
            <p:cNvPr id="26" name="Straight Connector 106"/>
            <p:cNvCxnSpPr/>
            <p:nvPr/>
          </p:nvCxnSpPr>
          <p:spPr>
            <a:xfrm>
              <a:off x="1434468" y="4022781"/>
              <a:ext cx="0" cy="164902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85"/>
            <p:cNvCxnSpPr/>
            <p:nvPr/>
          </p:nvCxnSpPr>
          <p:spPr>
            <a:xfrm>
              <a:off x="1434468" y="5671810"/>
              <a:ext cx="39698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5"/>
            <p:cNvCxnSpPr/>
            <p:nvPr/>
          </p:nvCxnSpPr>
          <p:spPr>
            <a:xfrm>
              <a:off x="1447800" y="5029200"/>
              <a:ext cx="39698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กลุ่ม 51"/>
          <p:cNvGrpSpPr/>
          <p:nvPr/>
        </p:nvGrpSpPr>
        <p:grpSpPr>
          <a:xfrm>
            <a:off x="4556016" y="2297552"/>
            <a:ext cx="412968" cy="3874648"/>
            <a:chOff x="4708416" y="2373752"/>
            <a:chExt cx="412968" cy="3874648"/>
          </a:xfrm>
        </p:grpSpPr>
        <p:grpSp>
          <p:nvGrpSpPr>
            <p:cNvPr id="44" name="กลุ่ม 43"/>
            <p:cNvGrpSpPr/>
            <p:nvPr/>
          </p:nvGrpSpPr>
          <p:grpSpPr>
            <a:xfrm>
              <a:off x="4709742" y="2373752"/>
              <a:ext cx="410316" cy="3874648"/>
              <a:chOff x="1434468" y="4022781"/>
              <a:chExt cx="410316" cy="3874648"/>
            </a:xfrm>
          </p:grpSpPr>
          <p:cxnSp>
            <p:nvCxnSpPr>
              <p:cNvPr id="45" name="Straight Connector 106"/>
              <p:cNvCxnSpPr/>
              <p:nvPr/>
            </p:nvCxnSpPr>
            <p:spPr>
              <a:xfrm>
                <a:off x="1434468" y="4022781"/>
                <a:ext cx="0" cy="3874648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85"/>
              <p:cNvCxnSpPr/>
              <p:nvPr/>
            </p:nvCxnSpPr>
            <p:spPr>
              <a:xfrm>
                <a:off x="1434468" y="5763829"/>
                <a:ext cx="396984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85"/>
              <p:cNvCxnSpPr/>
              <p:nvPr/>
            </p:nvCxnSpPr>
            <p:spPr>
              <a:xfrm>
                <a:off x="1447800" y="5306629"/>
                <a:ext cx="396984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85"/>
            <p:cNvCxnSpPr/>
            <p:nvPr/>
          </p:nvCxnSpPr>
          <p:spPr>
            <a:xfrm>
              <a:off x="4724400" y="2819400"/>
              <a:ext cx="396984" cy="0"/>
            </a:xfrm>
            <a:prstGeom prst="line">
              <a:avLst/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5"/>
            <p:cNvCxnSpPr/>
            <p:nvPr/>
          </p:nvCxnSpPr>
          <p:spPr>
            <a:xfrm>
              <a:off x="4708416" y="6248400"/>
              <a:ext cx="396984" cy="0"/>
            </a:xfrm>
            <a:prstGeom prst="line">
              <a:avLst/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5"/>
            <p:cNvCxnSpPr/>
            <p:nvPr/>
          </p:nvCxnSpPr>
          <p:spPr>
            <a:xfrm>
              <a:off x="4723074" y="5402580"/>
              <a:ext cx="396984" cy="0"/>
            </a:xfrm>
            <a:prstGeom prst="line">
              <a:avLst/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90500" y="3282352"/>
            <a:ext cx="2183136" cy="527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วิธีการคัดลายมือ</a:t>
            </a:r>
            <a:endParaRPr lang="th-TH" dirty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890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4968984" y="2493437"/>
            <a:ext cx="3870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th-TH" dirty="0" smtClean="0">
                <a:cs typeface="+mj-cs"/>
              </a:rPr>
              <a:t>๑. เขียนที่ต้นตัวอักษรไปจบที่ปลายตัวอักษร</a:t>
            </a:r>
          </a:p>
          <a:p>
            <a:r>
              <a:rPr lang="th-TH" dirty="0" smtClean="0">
                <a:cs typeface="+mj-cs"/>
              </a:rPr>
              <a:t>๒. เริ่มเขียนจากหัวก่อน</a:t>
            </a:r>
          </a:p>
          <a:p>
            <a:pPr marL="354013" indent="-354013"/>
            <a:r>
              <a:rPr lang="th-TH" dirty="0" smtClean="0">
                <a:cs typeface="+mj-cs"/>
              </a:rPr>
              <a:t>๓. หากตัวอักษรมีหลายส่วน               ให้เขียนตัวหลักก่อนแล้วจึงเขียนส่วนประกอบ</a:t>
            </a:r>
          </a:p>
          <a:p>
            <a:pPr marL="354013" indent="-354013"/>
            <a:r>
              <a:rPr lang="th-TH" dirty="0" smtClean="0">
                <a:cs typeface="+mj-cs"/>
              </a:rPr>
              <a:t>๔. ตัวอักษรที่มีลักษณะคล้ายกัน</a:t>
            </a:r>
          </a:p>
          <a:p>
            <a:pPr marL="354013" indent="-354013"/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ต้องเขียนให้ชัดเจน</a:t>
            </a:r>
          </a:p>
          <a:p>
            <a:r>
              <a:rPr lang="th-TH" dirty="0" smtClean="0">
                <a:cs typeface="+mj-cs"/>
              </a:rPr>
              <a:t>๕. เขียนสระ วรรณยุกต์ให้ตรง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ตำแหน่ง</a:t>
            </a:r>
            <a:endParaRPr lang="th-TH" dirty="0"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98883" y="4672326"/>
            <a:ext cx="229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th-TH" dirty="0" smtClean="0">
                <a:cs typeface="+mj-cs"/>
              </a:rPr>
              <a:t>๑. การคัดตัวบรรจง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1743" y="5427643"/>
            <a:ext cx="299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๒. การคัดตัวหวัดแกมบรรจง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7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5" grpId="0" animBg="1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21841"/>
            <a:ext cx="9140537" cy="132424"/>
            <a:chOff x="3463" y="1209212"/>
            <a:chExt cx="9140537" cy="132424"/>
          </a:xfrm>
        </p:grpSpPr>
        <p:sp>
          <p:nvSpPr>
            <p:cNvPr id="5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pic>
        <p:nvPicPr>
          <p:cNvPr id="35" name="Picture 2" descr="Y:\Peerumpha\pic ppt\นกเกาะ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22" r="-699" b="-322"/>
          <a:stretch/>
        </p:blipFill>
        <p:spPr bwMode="auto">
          <a:xfrm flipH="1">
            <a:off x="5207666" y="32546"/>
            <a:ext cx="3936334" cy="68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537" y="284824"/>
            <a:ext cx="189346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cs typeface="+mj-cs"/>
              </a:rPr>
              <a:t>สรุปความรู้</a:t>
            </a:r>
            <a:endParaRPr lang="th-TH" sz="44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8" name="Picture 7" descr="C:\Users\panudda.ADPP\Desktop\wp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/>
          <p:nvPr/>
        </p:nvSpPr>
        <p:spPr>
          <a:xfrm>
            <a:off x="458992" y="2057400"/>
            <a:ext cx="7696200" cy="396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latin typeface="Angsana New" pitchFamily="18" charset="-34"/>
                <a:cs typeface="+mj-cs"/>
              </a:rPr>
              <a:t>    </a:t>
            </a:r>
            <a:r>
              <a:rPr lang="th-TH" sz="3000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การ</a:t>
            </a:r>
            <a:r>
              <a:rPr lang="th-TH" sz="3000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เขียนเรื่องใดเรื่องหนึ่งจะต้องคำนึงถึงมารยาทในการเขียน</a:t>
            </a:r>
            <a:r>
              <a:rPr lang="th-TH" sz="3000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เสมอ โดย</a:t>
            </a:r>
            <a:endParaRPr lang="th-TH" sz="3000" dirty="0">
              <a:solidFill>
                <a:srgbClr val="002060"/>
              </a:solidFill>
              <a:latin typeface="Angsana New" pitchFamily="18" charset="-34"/>
              <a:cs typeface="+mj-cs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+mj-cs"/>
              </a:rPr>
              <a:t>    ๏ 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ศึกษาเรื่องที่จะเขียนก่อนลงมือเขียน </a:t>
            </a: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+mj-cs"/>
              </a:rPr>
              <a:t>    ๏ 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ไม่เขียนเรื่องที่ส่งผลกระทบต่อความมั่นคงของชาติและสถาบันเบื้องสูง </a:t>
            </a:r>
            <a:endParaRPr lang="th-TH" dirty="0" smtClean="0">
              <a:solidFill>
                <a:srgbClr val="002060"/>
              </a:solidFill>
              <a:latin typeface="Angsana New" pitchFamily="18" charset="-34"/>
              <a:cs typeface="+mj-cs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+mj-cs"/>
              </a:rPr>
              <a:t>    ๏ 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ไม่เขียนเพื่อมุ่งทำลาย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ผู้อื่นหรือหาประโยชน์ใส่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ตนและพวกพ้อง</a:t>
            </a:r>
            <a:endParaRPr lang="th-TH" dirty="0">
              <a:solidFill>
                <a:srgbClr val="002060"/>
              </a:solidFill>
              <a:latin typeface="Angsana New" pitchFamily="18" charset="-34"/>
              <a:cs typeface="+mj-cs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+mj-cs"/>
              </a:rPr>
              <a:t>    ๏ 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ไม่ใช้อารมณ์ส่วนตัวเป็นบรรทัดฐานในการเขียน</a:t>
            </a: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+mj-cs"/>
              </a:rPr>
              <a:t>    ๏ 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บอกแหล่งที่มาของข้อมูลเดิม เมื่อมีการยกข้อความของผู้อื่นมา </a:t>
            </a:r>
          </a:p>
          <a:p>
            <a:r>
              <a:rPr lang="th-TH" dirty="0" smtClean="0">
                <a:solidFill>
                  <a:srgbClr val="002060"/>
                </a:solidFill>
                <a:latin typeface="AngsanaUPC"/>
                <a:cs typeface="+mj-cs"/>
              </a:rPr>
              <a:t>    ๏ 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ไม่คัดลอกข้อความของผู้อื่นก่อนได้รับอนุญาต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891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10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7130"/>
            <a:ext cx="9191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536" y="1098604"/>
            <a:ext cx="8267700" cy="5570756"/>
          </a:xfrm>
          <a:prstGeom prst="rect">
            <a:avLst/>
          </a:prstGeom>
          <a:noFill/>
          <a:ln w="57150">
            <a:noFill/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6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แบบทดสอบหลังเรียน</a:t>
            </a:r>
            <a:endParaRPr lang="th-TH" sz="48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algn="ctr"/>
            <a:r>
              <a:rPr lang="th-TH" sz="4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</a:t>
            </a:r>
            <a:r>
              <a:rPr lang="th-TH" sz="48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๘</a:t>
            </a:r>
          </a:p>
          <a:p>
            <a:pPr algn="ctr"/>
            <a:r>
              <a:rPr lang="th-TH" sz="4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การพัฒนาทักษะการเขียน</a:t>
            </a:r>
            <a:endParaRPr lang="en-US" sz="48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4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4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4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477000"/>
            <a:ext cx="2133600" cy="365125"/>
          </a:xfrm>
        </p:spPr>
        <p:txBody>
          <a:bodyPr/>
          <a:lstStyle/>
          <a:p>
            <a:fld id="{ED79B104-8F81-4DFA-B2DE-46FAC46DF8C6}" type="slidenum">
              <a:rPr lang="th-TH" smtClean="0"/>
              <a:pPr/>
              <a:t>892</a:t>
            </a:fld>
            <a:endParaRPr lang="th-TH" dirty="0"/>
          </a:p>
        </p:txBody>
      </p:sp>
      <p:pic>
        <p:nvPicPr>
          <p:cNvPr id="8" name="Picture 7" descr="C:\Users\panudda.ADPP\Desktop\w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6" y="5931277"/>
            <a:ext cx="9144000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ถูกต้อง เพราะการเขียนที่ทำให้เกิดความประทับใจ 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เป็นการเขียน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โดยใช้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คำให้เกิดภาพพจน์ อารมณ์ และความรู้สึกที่ประทับใจ มีความหมายลึกซึ้งกินใจ ชวนให้ติดตามอ่าน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579" y="2096631"/>
            <a:ext cx="7560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๑. การเขียนให้มีความประทับใจมีลักษณะอย่างไร	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ใช้คำสุภาพ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ใช้คำให้เกิดภาพพจน์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มีความชัดเจน ไม่กำกวม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แสดงความคิดเห็นสมเหตุสมผล</a:t>
            </a:r>
          </a:p>
        </p:txBody>
      </p:sp>
      <p:sp>
        <p:nvSpPr>
          <p:cNvPr id="8" name="Oval 7"/>
          <p:cNvSpPr/>
          <p:nvPr/>
        </p:nvSpPr>
        <p:spPr>
          <a:xfrm>
            <a:off x="1084084" y="3024292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prstClr val="white"/>
                </a:solidFill>
                <a:latin typeface="Angsana New" pitchFamily="18" charset="-34"/>
                <a:cs typeface="Angsana New"/>
              </a:rPr>
              <a:t>เลือกคำตอบที่ถูกต้องที่สุดเพียงคำตอบเดียว</a:t>
            </a:r>
            <a:endParaRPr lang="th-TH" sz="4000" b="1" dirty="0">
              <a:solidFill>
                <a:prstClr val="white"/>
              </a:solidFill>
              <a:latin typeface="Angsana New" pitchFamily="18" charset="-34"/>
              <a:cs typeface="Angsana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893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70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3" y="1606148"/>
            <a:ext cx="8136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อย่ามาทำบีบน้ำตาให้ฉันเห็นนะ</a:t>
            </a:r>
            <a:r>
              <a:rPr lang="en-US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endParaRPr lang="th-TH" i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ประโยคนี้ใช้ภาษาแบบใด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  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ภาษาปาก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ข  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ภาษาแบบแผน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  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ภาษากึ่งแบบแผน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ถูกทุกข้อ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ถูกต้อง เพราะภาษา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ปาก เป็นการใช้ภาษาที่ใช้พูดกันในชีวิตประจำวัน ซึ่งตรงกับลักษณะการใช้ภาษาของประโยคนี้</a:t>
            </a:r>
          </a:p>
        </p:txBody>
      </p:sp>
      <p:sp>
        <p:nvSpPr>
          <p:cNvPr id="8" name="Oval 7"/>
          <p:cNvSpPr/>
          <p:nvPr/>
        </p:nvSpPr>
        <p:spPr>
          <a:xfrm>
            <a:off x="1099850" y="2575034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894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15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94535"/>
            <a:ext cx="7560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๓. มารยาทในการเขียนเรื่องใดกระทบต่อสิทธิ์ของผู้อื่น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การเขียนโจมตีผู้อื่น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การคัดลอกบทความ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การอ้างอิงแหล่งข้อมูล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การเขียนโดยใช้อารมณ์ส่วนตัว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78211"/>
            <a:ext cx="91440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82880" indent="-457200">
              <a:buNone/>
            </a:pP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ถูกต้อง เพราะการ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คัดลอกบทความหรือเนื้อหาตอนใดตอนหนึ่งมาโดยเจ้าของ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เรื่อง</a:t>
            </a:r>
          </a:p>
          <a:p>
            <a:pPr marL="182880" lvl="0" indent="-457200"/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อนุญาต มีผลกระทบต่อลิขสิทธิ์ของ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ผู้อื่น การ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คัดลอกบทความ จึงเป็นมารยาทในการเขียน</a:t>
            </a:r>
          </a:p>
          <a:p>
            <a:pPr marL="182880" lvl="0" indent="-457200"/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กระทบต่อลิขสิทธิ์ของ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ผู้อื่น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5616" y="2488982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895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277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3" y="1629375"/>
            <a:ext cx="7776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๔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“การแต่งกายของวัยรุ่นในปัจจุบันจะนิยมแต่งกายเลียนแบบดารา</a:t>
            </a:r>
          </a:p>
          <a:p>
            <a:r>
              <a:rPr lang="th-TH" i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หรือวัยรุ่นต่างประเทศที่นิยมนุ่งน้อยห่มน้อยและรัดรูป ซึ่งขัดกับ</a:t>
            </a:r>
          </a:p>
          <a:p>
            <a:r>
              <a:rPr lang="th-TH" i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วัฒนธรรมไทย” </a:t>
            </a:r>
            <a:r>
              <a:rPr lang="th-TH" i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ข้อความนี้เป็นการเขียนลักษณะใด</a:t>
            </a:r>
          </a:p>
          <a:p>
            <a:r>
              <a:rPr lang="th-TH" i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โต้แย้ง</a:t>
            </a: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บรรยาย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พรรณนา</a:t>
            </a: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แสดงความคิดเห็น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 ถูกต้อง เพราะข้อความนี้เป็นการแสดงทัศนะส่วนตัวที่มีต่อการแต่งกายของวัยรุ่นในปัจจุบัน จึงเป็นการเขียนแสดงความคิดเห็น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20684" y="4254064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896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65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estock.wpp.co.th/../Document/Public/175/ตัวอักษรแบบอาลักษณ์.bigthumbna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4"/>
          <a:stretch/>
        </p:blipFill>
        <p:spPr bwMode="auto">
          <a:xfrm>
            <a:off x="4876800" y="2983983"/>
            <a:ext cx="3276600" cy="356228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5429" y="1524000"/>
            <a:ext cx="3459371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latin typeface="WP Rajbundit OF" pitchFamily="18" charset="-34"/>
                <a:cs typeface="WP Rajbundit OF" pitchFamily="18" charset="-34"/>
              </a:rPr>
              <a:t>เรารักในหลวง</a:t>
            </a:r>
            <a:endParaRPr lang="th-TH" sz="7200" dirty="0">
              <a:latin typeface="WP Rajbundit OF" pitchFamily="18" charset="-34"/>
              <a:cs typeface="WP Rajbundit OF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136" y="1542871"/>
            <a:ext cx="3280063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latin typeface="WP Rajbundit Dot OF" pitchFamily="18" charset="-34"/>
                <a:cs typeface="WP Rajbundit Dot OF" pitchFamily="18" charset="-34"/>
              </a:rPr>
              <a:t>เรารักในหลวง</a:t>
            </a:r>
            <a:endParaRPr lang="th-TH" sz="7200" dirty="0">
              <a:latin typeface="WP Rajbundit Dot OF" pitchFamily="18" charset="-34"/>
              <a:cs typeface="WP Rajbundit Dot OF" pitchFamily="18" charset="-34"/>
            </a:endParaRPr>
          </a:p>
        </p:txBody>
      </p:sp>
      <p:pic>
        <p:nvPicPr>
          <p:cNvPr id="1028" name="Picture 4" descr="http://estock.wpp.co.th/Image.ashx?Type=1&amp;ID=989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/>
          <a:stretch/>
        </p:blipFill>
        <p:spPr bwMode="auto">
          <a:xfrm>
            <a:off x="457200" y="3276600"/>
            <a:ext cx="4185222" cy="251985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sanee\Downloads\E1pi5HSSQW93396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1" b="89931" l="598" r="981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549">
            <a:off x="3775434" y="5817369"/>
            <a:ext cx="1210894" cy="80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879</a:t>
            </a:fld>
            <a:endParaRPr lang="th-TH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50598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ร่วมแสดงความคิดเห็น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31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606148"/>
            <a:ext cx="7560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๕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. การเขียนเรียงความหลายย่อหน้าให้มีเอกภาพมีลักษณะอย่างไร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มีส่วนหน้า เนื้อเรื่อง และสรุป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ทั้งย่อหน้ามีใจความสำคัญเพียงหนึ่งเดียว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ค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ทุกประโยคเกี่ยวข้องต่อเนื่องกันตามลำดับหรือตามเหตุผล</a:t>
            </a: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ง   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มีการกำหนดชื่อเรื่องและขอบเขตของเรื่องที่ต่อเนื่องชัดเจน</a:t>
            </a:r>
            <a:endParaRPr lang="th-TH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00389"/>
            <a:ext cx="91440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 ถูกต้อง 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เพราะการเขียนเรียงความหลายย่อหน้าให้มีเอกภาพนั้น เป็นการเขียนให้เกิดความเป็นอันหนึ่งอันเดียวกันหรือความสอดคล้องต้องกันของใจความแต่ละย่อหน้า หรือต้องเขียนให้ทั้งย่อหน้ามีใจความสำคัญเพียงหนึ่งเดียว </a:t>
            </a:r>
          </a:p>
        </p:txBody>
      </p:sp>
      <p:sp>
        <p:nvSpPr>
          <p:cNvPr id="8" name="Oval 7"/>
          <p:cNvSpPr/>
          <p:nvPr/>
        </p:nvSpPr>
        <p:spPr>
          <a:xfrm>
            <a:off x="1171858" y="2546132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897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45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606148"/>
            <a:ext cx="7560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๖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. ข้อใด 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ไม่ตรง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ตามหลักการจดรายงานการประชุม</a:t>
            </a:r>
          </a:p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ก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จดเฉพาะมติของที่ประชุม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จดเฉพาะเหตุผลกับมติของที่ประชุม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จดโดยใช้ภาษาระดับทางการและใช้คำศัพท์เฉพาะของการประชุม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จดรายละเอียดทุกคำพูดของผู้เข้าร่วมประชุมทุกคน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6" y="4638615"/>
            <a:ext cx="9144000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ถูกต้อง เพราะ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การจดเฉพาะมติของที่ประชุมไม่ใช่หลักเกณฑ์การจดรายงานการ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ประชุม 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ซึ่งการจดรายงานการประชุมสามารถทำได้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อย่าง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ใดอย่างหนึ่ง คือ จดรายละเอียดทุกคำพูดของผู้เข้าประชุมทุกคน พร้อมด้วยมติของที่ประชุม หรือจดย่อคำพูดเฉพาะประเด็นสำคัญของผู้เข้าประชุม อันเป็นเหตุผลนำไปสู่มติ พร้อมด้วยมติของที่ประชุม หรือจดเฉพาะเหตุผลกับมติของที่ประชุม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9850" y="2117834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898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59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60614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๗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. นักเรียนควรเอาแบบอย่างใครในการเขียนวิจารณ์	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 </a:t>
            </a:r>
            <a:r>
              <a:rPr lang="th-TH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สุวรรณา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เขียนโดยทิ้งท้ายให้ผู้อื่นคิด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ต่อ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มนสิชาถือเอาความคิดของตนเป็นเกณฑ์ตัดสินชี้ขาด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สุพัตรา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เขียนวิจารณ์ตามความเข้าใจและการบอกเล่าของเพื่อน</a:t>
            </a: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จัน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จิรายกตัวอย่างพฤติกรรมของผู้ที่ตนไม่ชอบมากล่าว                  </a:t>
            </a: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เพื่อ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ชี้ให้ผู้อ่านเห็นพ้องหรือไม่ชอบเช่นเดียวกับตน </a:t>
            </a:r>
            <a:endParaRPr lang="th-TH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06" y="5500389"/>
            <a:ext cx="9140049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ถูกต้อง 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เพราะเป็นการเขียนวิจารณ์ที่กระตุ้นให้ผู้อ่านเกิดความกระตือรือร้นอยากรู้ข้อมูลหรือข้อเท็จจริง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เพิ่มเติมแล้ว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ไปศึกษาต่อด้วยตนเอง เพื่อเป็นการตอบข้อสงสัยหรือต่อยอดทางความคิดของผู้อ่าน เป็นพฤติกรรมที่ควรเอาเป็นแบบอย่างในการเขียนวิจารณ์</a:t>
            </a:r>
          </a:p>
        </p:txBody>
      </p:sp>
      <p:sp>
        <p:nvSpPr>
          <p:cNvPr id="8" name="Oval 7"/>
          <p:cNvSpPr/>
          <p:nvPr/>
        </p:nvSpPr>
        <p:spPr>
          <a:xfrm>
            <a:off x="1099850" y="2133600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899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60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3" y="1594535"/>
            <a:ext cx="7920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๘. ข้อใดกล่าวถึงหลักเกณฑ์ทั่วไปของการย่อความ 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ไม่ถูกต้อง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ก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เปลี่ยนสรรพนามบุรุษที่ ๑ เป็นบุรุษที่ ๒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ย่อเนื้อความทั้งหมดให้เหลือเพียงย่อหน้าเดียว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ถ้าข้อความเดิมเป็นร้อยกรองต้องเปลี่ยนเป็นร้อยแก้ว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ต้องมีชื่อเรื่องทุกครั้ง แม้ว่าข้อความเดิมจะไม่มีชื่อเรื่องก็ตาม                           </a:t>
            </a:r>
          </a:p>
          <a:p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    ต้องตั้งชื่อเรื่องขึ้นใหม่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53091"/>
            <a:ext cx="91440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82880" indent="-457200">
              <a:buNone/>
            </a:pP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ถูกต้อง 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เพราะในการเขียนย่อความจะต้องเปลี่ยนสรรพนามบุรุษที่ ๑ หรือที่ ๒ </a:t>
            </a:r>
            <a:endParaRPr lang="th-TH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182880" indent="-457200">
              <a:buNone/>
            </a:pP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เป็นบุรุษ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 ๓ ไม่ใช่เปลี่ยนสรรพนามบุรุษที่ ๑ เป็นบุรุษที่ ๒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ตัวเลือกนี้จึงกล่าวไม่ถูกต้องเกี่ยวกับ</a:t>
            </a:r>
          </a:p>
          <a:p>
            <a:pPr marL="182880" indent="-457200">
              <a:buNone/>
            </a:pP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หลักเกณฑ์ทั่วไปของการย่อความ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9850" y="2073166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900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1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606148"/>
            <a:ext cx="7560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๙. </a:t>
            </a:r>
            <a:r>
              <a:rPr lang="en-US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อุรารานร้าวแยก</a:t>
            </a:r>
            <a:r>
              <a:rPr lang="en-US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ยลสยบ</a:t>
            </a:r>
          </a:p>
          <a:p>
            <a:r>
              <a:rPr lang="th-TH" i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เอนพระองค์ลงทบ	ท่าวดิ้น</a:t>
            </a:r>
            <a:r>
              <a:rPr lang="en-US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r>
              <a:rPr lang="en-US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บทร้อยกรองนี้ดีเด่นในด้านใด</a:t>
            </a:r>
            <a:endParaRPr lang="en-US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ภาพพจน์</a:t>
            </a:r>
            <a:endParaRPr lang="en-US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ความไพเราะ</a:t>
            </a:r>
            <a:endParaRPr lang="en-US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อุปมาอุปไมย</a:t>
            </a:r>
            <a:endParaRPr lang="en-US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เล่นสัมผัสอักษร</a:t>
            </a:r>
            <a:endParaRPr lang="th-TH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2530"/>
            <a:ext cx="91440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ก ถูกต้อง เพราะบทร้อยกรองนี้มีการใช้ภาพพจน์อุปลักษณ์ในการเปรียบเทียบให้เห็นว่าพระมหาอุปราชาถูกฟันจนพระอุระแยก พระวรกายเอนซบบนคอช้าง ซึ่งเป็นลักษณะดีเด่นของบทร้อยกรองนี้</a:t>
            </a:r>
            <a:endParaRPr lang="th-TH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4398" y="2987566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356351"/>
            <a:ext cx="1524000" cy="273050"/>
          </a:xfrm>
        </p:spPr>
        <p:txBody>
          <a:bodyPr/>
          <a:lstStyle/>
          <a:p>
            <a:fld id="{7C433848-D33E-4B80-BD84-4B545F92F45B}" type="slidenum">
              <a:rPr lang="th-TH" smtClean="0"/>
              <a:pPr/>
              <a:t>901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27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061" y="1862812"/>
            <a:ext cx="7560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๑๐. การเขียนเกี่ยวกับเรื่องใดถือว่าขาดมารยาทในการเขียนมากที่สุด</a:t>
            </a:r>
            <a:endParaRPr lang="en-US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เขียนโดยใช้อารมณ์ส่วนตัว</a:t>
            </a:r>
          </a:p>
          <a:p>
            <a:r>
              <a: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ข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เขียนโดยมุ่งผลประโยชน์ส่วนตัว</a:t>
            </a:r>
          </a:p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ค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เขียนโดยไม่บอกแหล่งที่มาของข้อมูล</a:t>
            </a:r>
          </a:p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ง  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เขียนโดยปราศจากความรู้เกี่ยวกับเรื่องนั้น </a:t>
            </a:r>
          </a:p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ง ถูกต้อง </a:t>
            </a: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เพราะการเขียนโดยปราศจากความรู้เกี่ยวกับเรื่องนั้น เป็นการเขียนที่ถือว่าขาดมารยาทในการเขียนมากที่สุด เพราะอาจเกิดความผิดพลาดเกี่ยวกับเรื่องที่เขียนได้</a:t>
            </a:r>
          </a:p>
        </p:txBody>
      </p:sp>
      <p:sp>
        <p:nvSpPr>
          <p:cNvPr id="8" name="Oval 7"/>
          <p:cNvSpPr/>
          <p:nvPr/>
        </p:nvSpPr>
        <p:spPr>
          <a:xfrm>
            <a:off x="1187624" y="3645024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902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02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/>
          <p:nvPr/>
        </p:nvSpPr>
        <p:spPr>
          <a:xfrm>
            <a:off x="457200" y="1628800"/>
            <a:ext cx="8507288" cy="20882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-457200" algn="thaiDist"/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๑.  ตัวอักษรของไทย เรียกอีกอย่างหนึ่งว่า </a:t>
            </a:r>
            <a:r>
              <a:rPr lang="th-TH" sz="3200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ลายสือ</a:t>
            </a:r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ไทย ซึ่งบรรพบุรุษของเราได้คิดค้นขึ้นมา ถือเป็นภูมิปัญญาทางภาษาหรือไม่ เพราะอะไร</a:t>
            </a:r>
          </a:p>
          <a:p>
            <a:pPr marL="365760" indent="-457200" algn="thaiDist"/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๒. นักเรียนคิดว่าการเขียนทำให้เกิดภูมิปัญญาทางภาษาได้มากน้อยเพียงใด</a:t>
            </a:r>
            <a:endParaRPr lang="th-TH" sz="32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9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" y="371337"/>
            <a:ext cx="4889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cs typeface="Angsana New"/>
              </a:rPr>
              <a:t>คำถามเชื่อมโยงสู่บทเรียนต่อไป</a:t>
            </a:r>
            <a:endParaRPr lang="th-TH" sz="4400" b="1" dirty="0">
              <a:solidFill>
                <a:prstClr val="black"/>
              </a:solidFill>
              <a:cs typeface="Angsana New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3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4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7" y="4347949"/>
            <a:ext cx="3172250" cy="220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3977284" y="3911769"/>
            <a:ext cx="4680520" cy="1727031"/>
          </a:xfrm>
          <a:prstGeom prst="wedgeEllipseCallout">
            <a:avLst>
              <a:gd name="adj1" fmla="val -57159"/>
              <a:gd name="adj2" fmla="val 62500"/>
            </a:avLst>
          </a:prstGeom>
          <a:solidFill>
            <a:srgbClr val="FF6DC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ให้นักเรียนไปอ่านเนื้อหาใน </a:t>
            </a:r>
          </a:p>
          <a:p>
            <a:pPr algn="ctr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๙ 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ภูมิปัญญาทางภาษา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903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911"/>
            <a:ext cx="9144000" cy="55690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71525" y="2209800"/>
            <a:ext cx="7534275" cy="2667000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 smtClean="0">
              <a:solidFill>
                <a:schemeClr val="tx1"/>
              </a:solidFill>
              <a:cs typeface="+mj-cs"/>
            </a:endParaRPr>
          </a:p>
          <a:p>
            <a:endParaRPr lang="th-TH" dirty="0" smtClean="0">
              <a:solidFill>
                <a:schemeClr val="tx1"/>
              </a:solidFill>
              <a:cs typeface="+mj-cs"/>
            </a:endParaRPr>
          </a:p>
          <a:p>
            <a:r>
              <a:rPr lang="th-TH" sz="3200" dirty="0" smtClean="0">
                <a:solidFill>
                  <a:schemeClr val="tx1"/>
                </a:solidFill>
                <a:cs typeface="+mj-cs"/>
              </a:rPr>
              <a:t>       การคัดลายมือ  คือ  การคัดตัวอักษรให้ถูกต้องตามวิธีการเขียน           </a:t>
            </a:r>
          </a:p>
          <a:p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ตัวอักษรไทย</a:t>
            </a:r>
          </a:p>
          <a:p>
            <a:endParaRPr lang="th-TH" dirty="0" smtClean="0">
              <a:solidFill>
                <a:schemeClr val="tx1"/>
              </a:solidFill>
              <a:cs typeface="+mj-cs"/>
            </a:endParaRPr>
          </a:p>
          <a:p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1025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    ๔. การคัดลายมือ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880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2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911"/>
            <a:ext cx="9144000" cy="55690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52525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การคัดลายมือแบ่งได้เป็น ๒ ลักษณะ ดังนี้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26156"/>
              </p:ext>
            </p:extLst>
          </p:nvPr>
        </p:nvGraphicFramePr>
        <p:xfrm>
          <a:off x="1143000" y="2621280"/>
          <a:ext cx="6858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การคัดตัวบรรจง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solidFill>
                      <a:srgbClr val="00B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การคัดตัวหวัดแกมบรรจง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solidFill>
                      <a:srgbClr val="00B050">
                        <a:alpha val="9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</a:t>
                      </a:r>
                      <a:r>
                        <a:rPr lang="th-TH" dirty="0" smtClean="0">
                          <a:cs typeface="+mj-cs"/>
                        </a:rPr>
                        <a:t>มีความประณีตเป็นระเบียบ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cs typeface="+mj-cs"/>
                        </a:rPr>
                        <a:t>     เรียบร้อย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</a:t>
                      </a:r>
                      <a:r>
                        <a:rPr lang="th-TH" dirty="0" smtClean="0">
                          <a:cs typeface="+mj-cs"/>
                        </a:rPr>
                        <a:t>ตัวอักษรมีความสม่ำเสมอกัน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</a:t>
                      </a:r>
                      <a:r>
                        <a:rPr lang="th-TH" dirty="0" smtClean="0">
                          <a:cs typeface="+mj-cs"/>
                        </a:rPr>
                        <a:t>ใช้เขียนบัตรเชิญ</a:t>
                      </a:r>
                      <a:r>
                        <a:rPr lang="th-TH" baseline="0" dirty="0" smtClean="0">
                          <a:cs typeface="+mj-cs"/>
                        </a:rPr>
                        <a:t> บัตรอวยพร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baseline="0" dirty="0" smtClean="0">
                          <a:cs typeface="+mj-cs"/>
                        </a:rPr>
                        <a:t>     หรือประกาศนียบัตร</a:t>
                      </a:r>
                      <a:endParaRPr lang="th-TH" dirty="0" smtClean="0">
                        <a:cs typeface="+mj-cs"/>
                      </a:endParaRPr>
                    </a:p>
                  </a:txBody>
                  <a:tcPr>
                    <a:solidFill>
                      <a:srgbClr val="A7FFCF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</a:t>
                      </a:r>
                      <a:r>
                        <a:rPr lang="th-TH" dirty="0" smtClean="0">
                          <a:cs typeface="+mj-cs"/>
                        </a:rPr>
                        <a:t>ใช้ความรวดเร็วในการเขียน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 </a:t>
                      </a:r>
                      <a:r>
                        <a:rPr lang="th-TH" dirty="0" smtClean="0">
                          <a:cs typeface="+mj-cs"/>
                        </a:rPr>
                        <a:t>เขียนให้อ่านง่าย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 </a:t>
                      </a:r>
                      <a:r>
                        <a:rPr lang="th-TH" dirty="0" smtClean="0">
                          <a:cs typeface="+mj-cs"/>
                        </a:rPr>
                        <a:t>เป็นระเบียบ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 </a:t>
                      </a:r>
                      <a:r>
                        <a:rPr lang="th-TH" dirty="0" smtClean="0">
                          <a:cs typeface="+mj-cs"/>
                        </a:rPr>
                        <a:t>อักษรไม่เล็กหรือใหญ่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cs typeface="+mj-cs"/>
                        </a:rPr>
                        <a:t>      จนเกินไป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th-TH" dirty="0" smtClean="0">
                          <a:latin typeface="AngsanaUPC"/>
                          <a:cs typeface="AngsanaUPC"/>
                        </a:rPr>
                        <a:t>๏  </a:t>
                      </a:r>
                      <a:r>
                        <a:rPr lang="th-TH" dirty="0" smtClean="0">
                          <a:cs typeface="+mj-cs"/>
                        </a:rPr>
                        <a:t>ใช้ในชีวิตประจำวัน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solidFill>
                      <a:srgbClr val="A7FFCF">
                        <a:alpha val="9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81025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    ๔. การคัดลายมือ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881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62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66800" y="1409700"/>
            <a:ext cx="3962400" cy="6477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หลักการเขียนตัวอักษรไทย มีดังนี้</a:t>
            </a:r>
            <a:endParaRPr lang="th-TH" b="1" dirty="0">
              <a:cs typeface="+mj-cs"/>
            </a:endParaRPr>
          </a:p>
        </p:txBody>
      </p:sp>
      <p:sp>
        <p:nvSpPr>
          <p:cNvPr id="18" name="รูปแบบอิสระ 17"/>
          <p:cNvSpPr/>
          <p:nvPr/>
        </p:nvSpPr>
        <p:spPr>
          <a:xfrm>
            <a:off x="1396503" y="2232817"/>
            <a:ext cx="6909297" cy="727991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77800" tIns="62973" rIns="62973" bIns="62973" numCol="1" spcCol="1270" anchor="ctr" anchorCtr="0">
            <a:noAutofit/>
          </a:bodyPr>
          <a:lstStyle/>
          <a:p>
            <a:pPr marL="0" lvl="1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เริ่มเขียนที่ต้นตัวอักษรแล้วลากเส้นติดต่อไปจนจบที่ปลายตัวอักษร</a:t>
            </a:r>
          </a:p>
        </p:txBody>
      </p:sp>
      <p:sp>
        <p:nvSpPr>
          <p:cNvPr id="20" name="รูปแบบอิสระ 19"/>
          <p:cNvSpPr/>
          <p:nvPr/>
        </p:nvSpPr>
        <p:spPr>
          <a:xfrm>
            <a:off x="1396503" y="3071016"/>
            <a:ext cx="6909297" cy="727991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0" tIns="62973" rIns="62973" bIns="62974" numCol="1" spcCol="1270" anchor="ctr" anchorCtr="0">
            <a:noAutofit/>
          </a:bodyPr>
          <a:lstStyle/>
          <a:p>
            <a:pPr marL="0" lvl="1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ตัวอักษรที่มีหัวจะเริ่มเขียนส่วนหัวก่อนเสมอ</a:t>
            </a:r>
            <a:endParaRPr lang="th-TH" kern="1200" dirty="0"/>
          </a:p>
        </p:txBody>
      </p:sp>
      <p:sp>
        <p:nvSpPr>
          <p:cNvPr id="22" name="รูปแบบอิสระ 21"/>
          <p:cNvSpPr/>
          <p:nvPr/>
        </p:nvSpPr>
        <p:spPr>
          <a:xfrm>
            <a:off x="1396503" y="3909215"/>
            <a:ext cx="6909297" cy="727991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77800" tIns="182880" rIns="62973" bIns="62974" numCol="1" spcCol="1270" anchor="ctr" anchorCtr="0">
            <a:noAutofit/>
          </a:bodyPr>
          <a:lstStyle/>
          <a:p>
            <a:pPr marL="0" lvl="1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ตัวอักษรที่มีหลายส่วนประกอบกันให้เริ่มเขียนที่ตัวหลักก่อน </a:t>
            </a:r>
            <a:r>
              <a:rPr lang="th-TH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      แล้ว</a:t>
            </a:r>
            <a:r>
              <a:rPr lang="th-TH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จึงเขียนส่วนประกอบอื่น ๆ ไม่ว่าจะเป็นส่วนหาง ไส้และเชิง</a:t>
            </a:r>
            <a:endParaRPr lang="th-TH" kern="1200" dirty="0"/>
          </a:p>
        </p:txBody>
      </p:sp>
      <p:sp>
        <p:nvSpPr>
          <p:cNvPr id="24" name="รูปแบบอิสระ 23"/>
          <p:cNvSpPr/>
          <p:nvPr/>
        </p:nvSpPr>
        <p:spPr>
          <a:xfrm>
            <a:off x="1396503" y="4747415"/>
            <a:ext cx="6909297" cy="727991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7800" tIns="62973" rIns="62973" bIns="62974" numCol="1" spcCol="1270" anchor="ctr" anchorCtr="0">
            <a:noAutofit/>
          </a:bodyPr>
          <a:lstStyle/>
          <a:p>
            <a:pPr marL="0" lvl="1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ตัวอักษรที่มีลักษณะคล้ายกันต้องเขียนให้ชัดเจน</a:t>
            </a:r>
          </a:p>
        </p:txBody>
      </p:sp>
      <p:sp>
        <p:nvSpPr>
          <p:cNvPr id="26" name="รูปแบบอิสระ 25"/>
          <p:cNvSpPr/>
          <p:nvPr/>
        </p:nvSpPr>
        <p:spPr>
          <a:xfrm>
            <a:off x="1396503" y="5585615"/>
            <a:ext cx="6909297" cy="727991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rgbClr val="FF6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7800" tIns="62973" rIns="62973" bIns="62974" numCol="1" spcCol="1270" anchor="ctr" anchorCtr="0">
            <a:noAutofit/>
          </a:bodyPr>
          <a:lstStyle/>
          <a:p>
            <a:pPr marL="0" lvl="1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เขียนประกอบลงในคำให้ตรงตำแหน่ง</a:t>
            </a:r>
            <a:endParaRPr lang="th-TH" kern="1200" dirty="0"/>
          </a:p>
        </p:txBody>
      </p:sp>
      <p:sp>
        <p:nvSpPr>
          <p:cNvPr id="16" name="รูปแบบอิสระ 15"/>
          <p:cNvSpPr/>
          <p:nvPr/>
        </p:nvSpPr>
        <p:spPr>
          <a:xfrm>
            <a:off x="609601" y="2232815"/>
            <a:ext cx="786904" cy="11199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5875" tIns="535385" rIns="15876" bIns="53538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kern="1200" dirty="0" smtClean="0">
                <a:latin typeface="Angsana New" pitchFamily="18" charset="-34"/>
                <a:cs typeface="Angsana New" pitchFamily="18" charset="-34"/>
              </a:rPr>
              <a:t>๑.</a:t>
            </a:r>
            <a:endParaRPr lang="th-TH" sz="3200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รูปแบบอิสระ 18"/>
          <p:cNvSpPr/>
          <p:nvPr/>
        </p:nvSpPr>
        <p:spPr>
          <a:xfrm>
            <a:off x="609601" y="3071015"/>
            <a:ext cx="786903" cy="111998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5875" tIns="535384" rIns="15875" bIns="53538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kern="1200" dirty="0" smtClean="0">
                <a:latin typeface="Angsana New" pitchFamily="18" charset="-34"/>
                <a:cs typeface="Angsana New" pitchFamily="18" charset="-34"/>
              </a:rPr>
              <a:t>๒.</a:t>
            </a:r>
            <a:endParaRPr lang="th-TH" sz="3200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รูปแบบอิสระ 20"/>
          <p:cNvSpPr/>
          <p:nvPr/>
        </p:nvSpPr>
        <p:spPr>
          <a:xfrm>
            <a:off x="609601" y="3909215"/>
            <a:ext cx="786903" cy="111998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5875" tIns="535384" rIns="15875" bIns="53538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kern="1200" dirty="0" smtClean="0">
                <a:latin typeface="Angsana New" pitchFamily="18" charset="-34"/>
                <a:cs typeface="Angsana New" pitchFamily="18" charset="-34"/>
              </a:rPr>
              <a:t>๓.</a:t>
            </a:r>
            <a:endParaRPr lang="th-TH" sz="3200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รูปแบบอิสระ 22"/>
          <p:cNvSpPr/>
          <p:nvPr/>
        </p:nvSpPr>
        <p:spPr>
          <a:xfrm>
            <a:off x="609600" y="4747415"/>
            <a:ext cx="786903" cy="111998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5875" tIns="535384" rIns="15875" bIns="53538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th-TH" sz="3200" kern="1200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3200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รูปแบบอิสระ 24"/>
          <p:cNvSpPr/>
          <p:nvPr/>
        </p:nvSpPr>
        <p:spPr>
          <a:xfrm>
            <a:off x="609600" y="5585615"/>
            <a:ext cx="786903" cy="111998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6A4C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5875" tIns="535384" rIns="15875" bIns="53538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๕</a:t>
            </a:r>
            <a:r>
              <a:rPr lang="th-TH" sz="3200" kern="1200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3200" kern="1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" name="Picture 3" descr="T:\Year 2557\01\57-01-0141 PowerPoint ภาษาไทย ม.4 เล่ม 1\หน่วยการเรียนรู้ที่ ๔\กราฟิก\04ssnk014-015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68" y="4469207"/>
            <a:ext cx="975632" cy="21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581025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    ๔. การคัดลายมือ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882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09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179512" y="3527280"/>
            <a:ext cx="8735888" cy="3270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en-US" sz="7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ทั้งนี้นาย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วัฒนะ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บุญจับ นักอักษรศาสตร์ สำนักวรรณกรรมและประวัติศาสตร์ กรมศิลปากร กล่าวว่า</a:t>
            </a:r>
            <a:endParaRPr lang="en-US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แบบอาลักษณ์</a:t>
            </a:r>
            <a:r>
              <a:rPr lang="en-US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ถือ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ว่าเป็น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แบบอักษร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‘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สวยอมตะ</a:t>
            </a:r>
            <a:r>
              <a:rPr lang="en-US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’</a:t>
            </a:r>
            <a:endParaRPr lang="th-TH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ที่สุด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มาตลอดทุกยุคทุกสมัย เพราะเป็นแบบอักษรที่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แผนก</a:t>
            </a:r>
          </a:p>
          <a:p>
            <a:pPr algn="thaiDist"/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อาลักษณ์</a:t>
            </a:r>
            <a:r>
              <a:rPr lang="en-US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กอง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ประกาศิต สำนักเลขาธิการคณะรัฐมนตรี 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ใช้</a:t>
            </a:r>
          </a:p>
          <a:p>
            <a:pPr algn="thaiDist"/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ในงาน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เขียนเกี่ยวกับ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พระมหากษัตริย์</a:t>
            </a:r>
            <a:r>
              <a:rPr lang="en-US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เขียนทางราชการ </a:t>
            </a:r>
            <a:endParaRPr lang="th-TH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กฎหมาย 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หรือใช้เขียนเพื่อการเกียรติยศแต่เพียงแบบเดียว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...”</a:t>
            </a:r>
            <a:endParaRPr lang="en-US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" name="Picture 2" descr="Y:\Peerumpha\pic ppt\ตัวอักษรแบบอาลักษณ์.jpg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2582" r="2940" b="13149"/>
          <a:stretch/>
        </p:blipFill>
        <p:spPr bwMode="auto">
          <a:xfrm>
            <a:off x="6313824" y="4190207"/>
            <a:ext cx="2186880" cy="2301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anudda.ADPP\Desktop\w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572118"/>
            <a:ext cx="8735888" cy="197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รูปแบบ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การคัด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ลายมือมี ๖ แบบ คือ</a:t>
            </a:r>
            <a:endParaRPr lang="en-US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3232150" algn="l"/>
              </a:tabLst>
            </a:pPr>
            <a:r>
              <a:rPr lang="en-US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แบบ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กระทรวงศึกษาธิการ		๔. 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แบบพระยาผดุงวิทยา</a:t>
            </a:r>
            <a:endParaRPr lang="en-US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3232150" algn="l"/>
              </a:tabLst>
            </a:pPr>
            <a:r>
              <a:rPr lang="en-US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 แบบขุนสัมฤทธิ์</a:t>
            </a:r>
            <a:r>
              <a:rPr lang="th-TH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วรรณ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		๕. 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แบบคณะครุศาสตร์ จุฬาลงกรณ์มหาวิทยาลัย</a:t>
            </a:r>
            <a:endParaRPr lang="en-US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3232150" algn="l"/>
              </a:tabLst>
            </a:pPr>
            <a:r>
              <a:rPr lang="en-US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แบบ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อาลักษณ์</a:t>
            </a:r>
            <a:r>
              <a:rPr lang="en-US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	 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๖. แบบราชบัณฑิตยสถาน (ตัวสารบรรณ)</a:t>
            </a:r>
            <a:endParaRPr lang="en-US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105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en-US" sz="7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F732-C80D-408D-9A89-5E6780CB4191}" type="slidenum">
              <a:rPr lang="th-TH" smtClean="0"/>
              <a:pPr/>
              <a:t>883</a:t>
            </a:fld>
            <a:endParaRPr lang="th-TH" dirty="0"/>
          </a:p>
        </p:txBody>
      </p:sp>
      <p:pic>
        <p:nvPicPr>
          <p:cNvPr id="15" name="ตัวยึดเนื้อหา 3" descr="2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77" b="65729"/>
          <a:stretch>
            <a:fillRect/>
          </a:stretch>
        </p:blipFill>
        <p:spPr>
          <a:xfrm>
            <a:off x="0" y="0"/>
            <a:ext cx="2308552" cy="1676443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/>
        </p:nvSpPr>
        <p:spPr>
          <a:xfrm>
            <a:off x="2590800" y="533400"/>
            <a:ext cx="5486400" cy="762000"/>
          </a:xfrm>
          <a:prstGeom prst="round2Same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แบบอาลักษณ์ แบบอักษรที่ “สวยอมตะ”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6" y="496669"/>
            <a:ext cx="154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เรื่องน่ารู้ </a:t>
            </a:r>
          </a:p>
        </p:txBody>
      </p:sp>
    </p:spTree>
    <p:extLst>
      <p:ext uri="{BB962C8B-B14F-4D97-AF65-F5344CB8AC3E}">
        <p14:creationId xmlns:p14="http://schemas.microsoft.com/office/powerpoint/2010/main" val="18428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0574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          ประเทศสมาชิกอาเซียนบางประเทศเท่านั้นที่มีอักษรใช้เป็นของตนเอง เช่น ไทย ลาว </a:t>
            </a:r>
            <a:r>
              <a:rPr lang="th-TH" dirty="0" err="1" smtClean="0">
                <a:cs typeface="+mj-cs"/>
              </a:rPr>
              <a:t>เมียนมา</a:t>
            </a:r>
            <a:r>
              <a:rPr lang="th-TH" dirty="0" smtClean="0">
                <a:cs typeface="+mj-cs"/>
              </a:rPr>
              <a:t> กัมพูชา ส่วนบางประเทศไม่มีตัวอักษรใช้เป็นของตนเอง ต้องนำตัวอักษรของชาติอื่นมาใช้แทน เช่น สิงคโปร์ ไม่มีตัวอักษรใช้ แต่ใช้</a:t>
            </a:r>
            <a:r>
              <a:rPr lang="th-TH" dirty="0">
                <a:cs typeface="+mj-cs"/>
              </a:rPr>
              <a:t>ภาษาอังกฤษเป็น</a:t>
            </a:r>
            <a:r>
              <a:rPr lang="th-TH" dirty="0" smtClean="0">
                <a:cs typeface="+mj-cs"/>
              </a:rPr>
              <a:t>ภาษากลางเพื่อการติดต่อภายในประเทศ  ส่วนภาษากลางที่ใช้ในการติดต่อกันระหว่างกลุ่มประเทศสมาชิกอาเซียนคือ ภาษาอังกฤษ</a:t>
            </a:r>
            <a:endParaRPr lang="th-TH" dirty="0">
              <a:cs typeface="+mj-cs"/>
            </a:endParaRPr>
          </a:p>
        </p:txBody>
      </p:sp>
      <p:sp>
        <p:nvSpPr>
          <p:cNvPr id="5" name="สี่เหลี่ยมผืนผ้า 10"/>
          <p:cNvSpPr/>
          <p:nvPr/>
        </p:nvSpPr>
        <p:spPr>
          <a:xfrm>
            <a:off x="-18393" y="609600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    </a:t>
            </a:r>
            <a:r>
              <a:rPr lang="th-TH" sz="4000" b="1" dirty="0" err="1" smtClean="0">
                <a:solidFill>
                  <a:schemeClr val="bg1"/>
                </a:solidFill>
                <a:cs typeface="+mj-cs"/>
              </a:rPr>
              <a:t>บูรณา</a:t>
            </a:r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การอาเซียน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6" name="Picture 3" descr="T:\56-01-0564 Powerpoint เศรษฐศาสตร์ ม.1\หน่วย 2\ภาพ\ต้นฉบับภาพ\Logo อาเซียน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85" y="523699"/>
            <a:ext cx="771482" cy="781402"/>
          </a:xfrm>
          <a:prstGeom prst="rect">
            <a:avLst/>
          </a:prstGeom>
          <a:noFill/>
        </p:spPr>
      </p:pic>
      <p:pic>
        <p:nvPicPr>
          <p:cNvPr id="7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:\Year 2556\56-01-0425 PowerPoint ดนตรี-นาฎศิลป์ ม.2\หน่วยที่ 5\ภาพ\10-1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6641275" cy="13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884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54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1436906"/>
            <a:ext cx="5905502" cy="366254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th-TH" sz="3600" dirty="0">
                <a:cs typeface="+mj-cs"/>
              </a:rPr>
              <a:t> </a:t>
            </a:r>
            <a:r>
              <a:rPr lang="th-TH" sz="3600" dirty="0" smtClean="0">
                <a:cs typeface="+mj-cs"/>
              </a:rPr>
              <a:t> </a:t>
            </a:r>
          </a:p>
          <a:p>
            <a:r>
              <a:rPr lang="th-TH" sz="3600" dirty="0">
                <a:cs typeface="+mj-cs"/>
              </a:rPr>
              <a:t> </a:t>
            </a:r>
            <a:r>
              <a:rPr lang="th-TH" sz="3600" dirty="0" smtClean="0">
                <a:cs typeface="+mj-cs"/>
              </a:rPr>
              <a:t>    </a:t>
            </a:r>
            <a:r>
              <a:rPr lang="th-TH" sz="4000" dirty="0" smtClean="0">
                <a:cs typeface="+mj-cs"/>
              </a:rPr>
              <a:t>เลือกคัดลายมือบทอาขยานในระดับ</a:t>
            </a:r>
          </a:p>
          <a:p>
            <a:r>
              <a:rPr lang="th-TH" sz="4000" dirty="0">
                <a:cs typeface="+mj-cs"/>
              </a:rPr>
              <a:t> </a:t>
            </a:r>
            <a:r>
              <a:rPr lang="th-TH" sz="4000" dirty="0" smtClean="0">
                <a:cs typeface="+mj-cs"/>
              </a:rPr>
              <a:t>   ชั้นมัธยมศึกษาปีที่ ๒  ๑ เรื่อง</a:t>
            </a:r>
            <a:r>
              <a:rPr lang="th-TH" sz="4000" dirty="0">
                <a:latin typeface="Angsana New" pitchFamily="18" charset="-34"/>
                <a:cs typeface="+mj-cs"/>
              </a:rPr>
              <a:t>ด้วย</a:t>
            </a:r>
            <a:endParaRPr lang="th-TH" sz="4000" dirty="0" smtClean="0">
              <a:cs typeface="+mj-cs"/>
            </a:endParaRPr>
          </a:p>
          <a:p>
            <a:r>
              <a:rPr lang="th-TH" sz="4000" dirty="0" smtClean="0">
                <a:latin typeface="Angsana New" pitchFamily="18" charset="-34"/>
                <a:cs typeface="+mj-cs"/>
              </a:rPr>
              <a:t>	</a:t>
            </a:r>
            <a:r>
              <a:rPr lang="th-TH" sz="4000" dirty="0" smtClean="0">
                <a:solidFill>
                  <a:srgbClr val="00B050"/>
                </a:solidFill>
                <a:latin typeface="Angsana New" pitchFamily="18" charset="-34"/>
                <a:cs typeface="+mj-cs"/>
              </a:rPr>
              <a:t>• </a:t>
            </a:r>
            <a:r>
              <a:rPr lang="th-TH" sz="4000" dirty="0" smtClean="0">
                <a:latin typeface="Angsana New" pitchFamily="18" charset="-34"/>
                <a:cs typeface="+mj-cs"/>
              </a:rPr>
              <a:t>ตัวบรรจงครึ่งบรรทัด ๑ จบ</a:t>
            </a:r>
          </a:p>
          <a:p>
            <a:r>
              <a:rPr lang="th-TH" sz="4000" dirty="0" smtClean="0">
                <a:latin typeface="Angsana New" pitchFamily="18" charset="-34"/>
                <a:cs typeface="+mj-cs"/>
              </a:rPr>
              <a:t>	</a:t>
            </a:r>
            <a:r>
              <a:rPr lang="th-TH" sz="4000" dirty="0" smtClean="0">
                <a:solidFill>
                  <a:srgbClr val="00B050"/>
                </a:solidFill>
                <a:latin typeface="Angsana New" pitchFamily="18" charset="-34"/>
                <a:cs typeface="+mj-cs"/>
              </a:rPr>
              <a:t>•</a:t>
            </a:r>
            <a:r>
              <a:rPr lang="th-TH" sz="4000" dirty="0" smtClean="0">
                <a:latin typeface="Angsana New" pitchFamily="18" charset="-34"/>
                <a:cs typeface="+mj-cs"/>
              </a:rPr>
              <a:t> ตัวบรรจงแกมหวัด ๑ จบ</a:t>
            </a:r>
          </a:p>
          <a:p>
            <a:endParaRPr lang="th-TH" sz="3600" dirty="0" smtClean="0">
              <a:latin typeface="Angsana New" pitchFamily="18" charset="-34"/>
              <a:cs typeface="+mj-cs"/>
            </a:endParaRPr>
          </a:p>
        </p:txBody>
      </p:sp>
      <p:pic>
        <p:nvPicPr>
          <p:cNvPr id="1028" name="Picture 4" descr="http://estock.wpp.co.th/../Document/Public/602/ITmfOQtBX798903_1.big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1"/>
            <a:ext cx="2952750" cy="2590799"/>
          </a:xfrm>
          <a:prstGeom prst="rect">
            <a:avLst/>
          </a:prstGeom>
          <a:noFill/>
          <a:ln w="0" cap="sq" cmpd="sng">
            <a:noFill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แผนผังลำดับงาน: แยก 4"/>
          <p:cNvSpPr/>
          <p:nvPr/>
        </p:nvSpPr>
        <p:spPr>
          <a:xfrm rot="5400000">
            <a:off x="3103418" y="4170218"/>
            <a:ext cx="460665" cy="190499"/>
          </a:xfrm>
          <a:prstGeom prst="flowChartExtra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885</a:t>
            </a:fld>
            <a:endParaRPr lang="th-TH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2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50598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ฝึกคัดลายมือ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12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2226568" y="1281124"/>
            <a:ext cx="4690864" cy="566726"/>
          </a:xfrm>
          <a:prstGeom prst="rect">
            <a:avLst/>
          </a:prstGeom>
        </p:spPr>
        <p:txBody>
          <a:bodyPr/>
          <a:lstStyle/>
          <a:p>
            <a:pPr marL="274320" indent="-274320" algn="ctr">
              <a:spcBef>
                <a:spcPts val="600"/>
              </a:spcBef>
              <a:buClr>
                <a:srgbClr val="C9D2BD"/>
              </a:buClr>
              <a:buSzPct val="76000"/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แบบประเมินการคัดลายมือ</a:t>
            </a:r>
            <a:endParaRPr lang="th-TH" sz="32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77682"/>
              </p:ext>
            </p:extLst>
          </p:nvPr>
        </p:nvGraphicFramePr>
        <p:xfrm>
          <a:off x="935595" y="1832610"/>
          <a:ext cx="7272810" cy="4663440"/>
        </p:xfrm>
        <a:graphic>
          <a:graphicData uri="http://schemas.openxmlformats.org/drawingml/2006/table">
            <a:tbl>
              <a:tblPr firstRow="1" bandRow="1"/>
              <a:tblGrid>
                <a:gridCol w="5004557"/>
                <a:gridCol w="540059"/>
                <a:gridCol w="576064"/>
                <a:gridCol w="576064"/>
                <a:gridCol w="576066"/>
              </a:tblGrid>
              <a:tr h="4821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+mj-cs"/>
                        </a:rPr>
                        <a:t>รายการประเมิน</a:t>
                      </a:r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+mj-cs"/>
                        </a:rPr>
                        <a:t>ระดับคะแนน</a:t>
                      </a:r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8217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+mj-cs"/>
                        </a:rPr>
                        <a:t>๔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+mj-cs"/>
                        </a:rPr>
                        <a:t>๓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+mj-cs"/>
                        </a:rPr>
                        <a:t>๒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+mj-cs"/>
                        </a:rPr>
                        <a:t>๑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</a:tr>
              <a:tr h="482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h-TH" dirty="0" smtClean="0">
                          <a:cs typeface="+mj-cs"/>
                        </a:rPr>
                        <a:t>๑. ท่าทางในการเขียน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</a:tr>
              <a:tr h="482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๒. ตัวอักษรมีรูปแบบเดียวกัน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</a:tr>
              <a:tr h="482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๓. วางตำแหน่งสระและเครื่องหมายถูกต้อง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</a:tr>
              <a:tr h="482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๔. การเว้นช่องไฟเท่ากัน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</a:tr>
              <a:tr h="482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๕. ความเรียบร้อยสวยงาม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</a:tr>
              <a:tr h="482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๖. การเว้นวรรคตอนถูกต้อง 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</a:tr>
              <a:tr h="482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+mj-cs"/>
                        </a:rPr>
                        <a:t>รวม</a:t>
                      </a:r>
                      <a:endParaRPr lang="th-TH" sz="2800" b="1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th-TH" sz="2800" dirty="0"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ontent Placeholder 7"/>
          <p:cNvSpPr txBox="1">
            <a:spLocks/>
          </p:cNvSpPr>
          <p:nvPr/>
        </p:nvSpPr>
        <p:spPr>
          <a:xfrm>
            <a:off x="827584" y="6465540"/>
            <a:ext cx="5256584" cy="48771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rgbClr val="C9D2BD"/>
              </a:buClr>
              <a:buSzPct val="76000"/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เกณฑ์การประเมิน    </a:t>
            </a:r>
            <a:r>
              <a:rPr lang="th-TH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๔</a:t>
            </a:r>
            <a:r>
              <a:rPr lang="th-TH" sz="2000" dirty="0" smtClean="0">
                <a:solidFill>
                  <a:prstClr val="black"/>
                </a:solidFill>
                <a:latin typeface="Angsana New"/>
                <a:cs typeface="Angsana New"/>
              </a:rPr>
              <a:t>= ดี</a:t>
            </a:r>
            <a:r>
              <a:rPr lang="th-TH" sz="2000" dirty="0">
                <a:solidFill>
                  <a:prstClr val="black"/>
                </a:solidFill>
                <a:latin typeface="Angsana New"/>
                <a:cs typeface="Angsana New"/>
              </a:rPr>
              <a:t>มาก </a:t>
            </a:r>
            <a:r>
              <a:rPr lang="th-TH" sz="2000" dirty="0" smtClean="0">
                <a:solidFill>
                  <a:prstClr val="black"/>
                </a:solidFill>
                <a:latin typeface="Angsana New"/>
                <a:cs typeface="Angsana New"/>
              </a:rPr>
              <a:t>  ๓ = ดี   ๒ = ปานกลาง  ๑ = ต้องปรับปรุง</a:t>
            </a:r>
            <a:endParaRPr lang="th-TH" sz="20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/>
              <a:pPr/>
              <a:t>886</a:t>
            </a:fld>
            <a:endParaRPr lang="th-TH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9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7200" y="50598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+mj-cs"/>
              </a:rPr>
              <a:t>ประเมินการคัดลายมือ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8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2944</Words>
  <Application>Microsoft Office PowerPoint</Application>
  <PresentationFormat>นำเสนอทางหน้าจอ (4:3)</PresentationFormat>
  <Paragraphs>476</Paragraphs>
  <Slides>26</Slides>
  <Notes>26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9" baseType="lpstr">
      <vt:lpstr>ชุดรูปแบบของ Office</vt:lpstr>
      <vt:lpstr>Office Theme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Tasanee Luansala</dc:creator>
  <cp:lastModifiedBy>phanrit.boonr</cp:lastModifiedBy>
  <cp:revision>812</cp:revision>
  <dcterms:created xsi:type="dcterms:W3CDTF">2014-07-23T06:37:25Z</dcterms:created>
  <dcterms:modified xsi:type="dcterms:W3CDTF">2015-08-25T07:13:32Z</dcterms:modified>
</cp:coreProperties>
</file>