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74" r:id="rId4"/>
    <p:sldId id="277" r:id="rId5"/>
    <p:sldId id="278" r:id="rId6"/>
    <p:sldId id="279" r:id="rId7"/>
    <p:sldId id="282" r:id="rId8"/>
    <p:sldId id="283" r:id="rId9"/>
    <p:sldId id="284" r:id="rId10"/>
    <p:sldId id="258" r:id="rId11"/>
    <p:sldId id="259" r:id="rId12"/>
    <p:sldId id="261" r:id="rId13"/>
    <p:sldId id="265" r:id="rId14"/>
    <p:sldId id="266" r:id="rId15"/>
    <p:sldId id="267" r:id="rId16"/>
    <p:sldId id="264" r:id="rId17"/>
    <p:sldId id="263" r:id="rId18"/>
    <p:sldId id="262" r:id="rId19"/>
    <p:sldId id="268" r:id="rId20"/>
    <p:sldId id="269" r:id="rId21"/>
    <p:sldId id="270" r:id="rId22"/>
    <p:sldId id="271" r:id="rId23"/>
    <p:sldId id="273" r:id="rId24"/>
    <p:sldId id="272" r:id="rId25"/>
    <p:sldId id="260" r:id="rId26"/>
    <p:sldId id="289" r:id="rId27"/>
    <p:sldId id="286" r:id="rId28"/>
    <p:sldId id="287" r:id="rId29"/>
    <p:sldId id="275" r:id="rId30"/>
    <p:sldId id="290" r:id="rId31"/>
    <p:sldId id="281" r:id="rId32"/>
    <p:sldId id="276" r:id="rId33"/>
    <p:sldId id="288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C2A0-2FA1-4BE0-8B92-27F0F1D63B9A}" type="datetimeFigureOut">
              <a:rPr lang="th-TH" smtClean="0"/>
              <a:t>09/06/63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0730-1B8D-4476-AF3E-F53EDBD23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639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0730-1B8D-4476-AF3E-F53EDBD23E6B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20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79F8E2-2098-4A8B-BF9A-7E7918E57DEC}" type="datetimeFigureOut">
              <a:rPr lang="th-TH" smtClean="0"/>
              <a:t>05/06/63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8BC41E-F023-4D48-9A31-BC13B3E11F9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เรื่องน่ารู้ของระบบประสาท กับเคล็ดลับการดูแลรักษา - พบแพทย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97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0" r="14686"/>
          <a:stretch/>
        </p:blipFill>
        <p:spPr bwMode="auto">
          <a:xfrm>
            <a:off x="4585649" y="532263"/>
            <a:ext cx="4450848" cy="54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4752528" cy="4824536"/>
          </a:xfrm>
        </p:spPr>
        <p:txBody>
          <a:bodyPr>
            <a:normAutofit/>
          </a:bodyPr>
          <a:lstStyle/>
          <a:p>
            <a:pPr algn="ctr"/>
            <a:r>
              <a:rPr lang="th-TH" sz="8000" b="1" dirty="0" smtClean="0"/>
              <a:t>ระบบประสาท</a:t>
            </a:r>
            <a:br>
              <a:rPr lang="th-TH" sz="8000" b="1" dirty="0" smtClean="0"/>
            </a:br>
            <a:r>
              <a:rPr lang="en-US" sz="6700" b="1" dirty="0"/>
              <a:t>(nervous system)</a:t>
            </a:r>
            <a:br>
              <a:rPr lang="en-US" sz="6700" b="1" dirty="0"/>
            </a:br>
            <a:endParaRPr lang="th-TH" sz="67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th-TH" dirty="0" smtClean="0"/>
              <a:t>นางสาวพรทิพย์ จำลองเพลง</a:t>
            </a:r>
          </a:p>
          <a:p>
            <a:pPr algn="r"/>
            <a:r>
              <a:rPr lang="th-TH" dirty="0" smtClean="0"/>
              <a:t>กลุ่มสาระการเรียนรู้วิทยาศาสตร์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404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056" y="116632"/>
            <a:ext cx="8153400" cy="1102567"/>
          </a:xfr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ระบบ</a:t>
            </a:r>
            <a:r>
              <a:rPr lang="th-TH" b="1" dirty="0">
                <a:solidFill>
                  <a:schemeClr val="bg1"/>
                </a:solidFill>
              </a:rPr>
              <a:t>ประสาท</a:t>
            </a:r>
            <a:br>
              <a:rPr lang="th-TH" b="1" dirty="0">
                <a:solidFill>
                  <a:schemeClr val="bg1"/>
                </a:solidFill>
              </a:rPr>
            </a:br>
            <a:r>
              <a:rPr lang="th-TH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nervous system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05944" y="1556792"/>
            <a:ext cx="8514528" cy="1900808"/>
          </a:xfrm>
        </p:spPr>
        <p:txBody>
          <a:bodyPr>
            <a:normAutofit fontScale="77500" lnSpcReduction="20000"/>
          </a:bodyPr>
          <a:lstStyle/>
          <a:p>
            <a:r>
              <a:rPr lang="th-TH" dirty="0"/>
              <a:t> คือ ระบบการตอบสนองต่อสิ่ง</a:t>
            </a:r>
            <a:r>
              <a:rPr lang="th-TH" dirty="0" smtClean="0"/>
              <a:t>เร้า ทำให้สามารถ</a:t>
            </a:r>
            <a:r>
              <a:rPr lang="th-TH" dirty="0"/>
              <a:t>ตอบสนองต่อสิ่ง</a:t>
            </a:r>
            <a:r>
              <a:rPr lang="th-TH" dirty="0" smtClean="0"/>
              <a:t>ต่างๆ รอบตัว</a:t>
            </a:r>
            <a:r>
              <a:rPr lang="th-TH" dirty="0"/>
              <a:t>อย่าง</a:t>
            </a:r>
            <a:r>
              <a:rPr lang="th-TH" dirty="0" smtClean="0"/>
              <a:t>รวดเร็ว ช่วย</a:t>
            </a:r>
            <a:r>
              <a:rPr lang="th-TH" dirty="0"/>
              <a:t>รวบรวม</a:t>
            </a:r>
            <a:r>
              <a:rPr lang="th-TH" dirty="0" smtClean="0"/>
              <a:t>ข้อมูลเพื่อให้</a:t>
            </a:r>
            <a:r>
              <a:rPr lang="th-TH" dirty="0"/>
              <a:t>สามารถตอบสนองได้ </a:t>
            </a:r>
            <a:endParaRPr lang="th-TH" dirty="0" smtClean="0"/>
          </a:p>
          <a:p>
            <a:r>
              <a:rPr lang="th-TH" dirty="0"/>
              <a:t>เป็นระบบแรกที่พัฒนาขึ้นมาหลังกระบวนการปฏิสนธิของ</a:t>
            </a:r>
            <a:r>
              <a:rPr lang="th-TH" dirty="0" err="1"/>
              <a:t>สเปิร์ม</a:t>
            </a:r>
            <a:r>
              <a:rPr lang="th-TH" dirty="0"/>
              <a:t>และไข่ ทำหน้าที่ควบคุมการทำงานของอวัยวะต่างๆภายในร่างกาย รวมถึงการ</a:t>
            </a:r>
            <a:r>
              <a:rPr lang="th-TH" dirty="0" smtClean="0"/>
              <a:t>รับรู้ และ</a:t>
            </a:r>
            <a:r>
              <a:rPr lang="th-TH" dirty="0"/>
              <a:t>การตอบสนองต่อสิ่งเร้าภายนอก</a:t>
            </a:r>
            <a:endParaRPr lang="th-TH" dirty="0" smtClean="0"/>
          </a:p>
          <a:p>
            <a:r>
              <a:rPr lang="th-TH" dirty="0" smtClean="0"/>
              <a:t>แบ่ง</a:t>
            </a:r>
            <a:r>
              <a:rPr lang="th-TH" dirty="0"/>
              <a:t>ออกเป็น 2 ส่วน คือ ระบบประสาท</a:t>
            </a:r>
            <a:r>
              <a:rPr lang="th-TH" dirty="0" smtClean="0"/>
              <a:t>ส่วนกลาง และ</a:t>
            </a:r>
            <a:r>
              <a:rPr lang="th-TH" dirty="0"/>
              <a:t>ระบบประสาทรอบนอก</a:t>
            </a:r>
          </a:p>
        </p:txBody>
      </p:sp>
      <p:pic>
        <p:nvPicPr>
          <p:cNvPr id="17410" name="Picture 2" descr="PHYSICAL EDUCATION – PORTFOLIO ONL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976664" cy="33618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607424" cy="990600"/>
          </a:xfr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ระบบประสาทส่วนกลาง</a:t>
            </a:r>
            <a:b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(Central Nervous System)</a:t>
            </a:r>
            <a:endParaRPr lang="th-TH" sz="3200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4824536" cy="4421088"/>
          </a:xfr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คือ ระบบ</a:t>
            </a:r>
            <a:r>
              <a:rPr lang="th-TH" dirty="0"/>
              <a:t>ศูนย์กลางการควบคุมการทำงานของร่างกาย ทั้งด้านกลไกการเคลื่อนไหวของกล้ามเนื้อโครงร่างและกระดูก รวมถึงการตอบสนองทางปฏิกิริยาเคมีภายใต้อำนาจของจิตใจ </a:t>
            </a:r>
            <a:endParaRPr lang="th-TH" dirty="0" smtClean="0"/>
          </a:p>
          <a:p>
            <a:r>
              <a:rPr lang="th-TH" dirty="0" smtClean="0"/>
              <a:t>ประกอบด้วย</a:t>
            </a:r>
            <a:r>
              <a:rPr lang="th-TH" dirty="0"/>
              <a:t>เส้นประสาทจำนวนหลายล้านเส้น ทำหน้าที่จัดส่งข้อมูลในรูปของกระแสประสาทจากศูนย์กลางการควบคุม </a:t>
            </a:r>
          </a:p>
          <a:p>
            <a:r>
              <a:rPr lang="th-TH" dirty="0" smtClean="0"/>
              <a:t>ประกอบด้วย</a:t>
            </a:r>
            <a:r>
              <a:rPr lang="th-TH" dirty="0"/>
              <a:t>อวัยวะสำคัญ 2 ส่วน คือ </a:t>
            </a:r>
            <a:r>
              <a:rPr lang="th-TH" b="1" u="sng" dirty="0" smtClean="0">
                <a:solidFill>
                  <a:srgbClr val="FF0000"/>
                </a:solidFill>
              </a:rPr>
              <a:t>สมอง และ</a:t>
            </a:r>
            <a:r>
              <a:rPr lang="th-TH" b="1" u="sng" dirty="0">
                <a:solidFill>
                  <a:srgbClr val="FF0000"/>
                </a:solidFill>
              </a:rPr>
              <a:t>ไขสันหลัง</a:t>
            </a:r>
            <a:r>
              <a:rPr lang="th-TH" dirty="0"/>
              <a:t>ที่ทำงานร่วมกันผ่านเซลล์ประสาท มีหน้าที่ประสานงานการรับและส่งข้อมูล หรือกระแสประสาท จากทุกส่วนของ</a:t>
            </a:r>
            <a:r>
              <a:rPr lang="th-TH" dirty="0" smtClean="0"/>
              <a:t>ร่างกาย</a:t>
            </a:r>
            <a:endParaRPr lang="th-TH" dirty="0"/>
          </a:p>
        </p:txBody>
      </p:sp>
      <p:pic>
        <p:nvPicPr>
          <p:cNvPr id="18434" name="Picture 2" descr="Untitled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12368" cy="43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89861"/>
            <a:ext cx="2951240" cy="834883"/>
          </a:xfr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dobe Garamond Pro" pitchFamily="18" charset="0"/>
              </a:rPr>
              <a:t>1. สมอง (</a:t>
            </a:r>
            <a:r>
              <a:rPr lang="en-US" sz="3600" b="1" dirty="0">
                <a:solidFill>
                  <a:srgbClr val="002060"/>
                </a:solidFill>
                <a:latin typeface="Adobe Garamond Pro" pitchFamily="18" charset="0"/>
              </a:rPr>
              <a:t>Brain)</a:t>
            </a:r>
            <a:endParaRPr lang="th-TH" sz="3600" b="1" dirty="0">
              <a:solidFill>
                <a:srgbClr val="002060"/>
              </a:solidFill>
              <a:latin typeface="Adobe Garamond Pro" pitchFamily="18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307390" cy="4565103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เป็นศูนย์กลางการ</a:t>
            </a:r>
            <a:r>
              <a:rPr lang="th-TH" dirty="0" smtClean="0"/>
              <a:t>ควบคุม และ</a:t>
            </a:r>
            <a:r>
              <a:rPr lang="th-TH" dirty="0"/>
              <a:t>การสั่งการของระบบภายในร่างกายทั้งหมด </a:t>
            </a:r>
            <a:endParaRPr lang="th-TH" dirty="0" smtClean="0"/>
          </a:p>
          <a:p>
            <a:r>
              <a:rPr lang="th-TH" dirty="0" smtClean="0"/>
              <a:t>ทั้ง</a:t>
            </a:r>
            <a:r>
              <a:rPr lang="th-TH" dirty="0"/>
              <a:t>ควบคุมการเคลื่อนไหว การแสดงออกด้านพฤติกรรม รวมไปถึงการรักษาสมดุลภายในร่างกาย </a:t>
            </a:r>
            <a:endParaRPr lang="th-TH" dirty="0" smtClean="0"/>
          </a:p>
          <a:p>
            <a:r>
              <a:rPr lang="th-TH" dirty="0" smtClean="0"/>
              <a:t>เป็น</a:t>
            </a:r>
            <a:r>
              <a:rPr lang="th-TH" dirty="0"/>
              <a:t>แหล่งที่มาของความสามารถทางด้านสติปัญญา ความคิด ความรู้สึก และการแสดงออกทางด้านอารมณ์ของสิ่งมีชีวิต ไม่ว่าจะเป็นการรับรู้ การจดจำ การใช้เหตุผล และการตัดสินใจ</a:t>
            </a:r>
          </a:p>
        </p:txBody>
      </p:sp>
      <p:pic>
        <p:nvPicPr>
          <p:cNvPr id="5" name="Picture 2" descr="ผลการค้นหารูปภาพสำหรับ ส่วนประกอบ-สม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/>
          <a:stretch/>
        </p:blipFill>
        <p:spPr bwMode="auto">
          <a:xfrm>
            <a:off x="3558910" y="1975156"/>
            <a:ext cx="5405577" cy="39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391400" cy="896144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</a:rPr>
              <a:t>ส่วนประกอบของสมอง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16024" y="1744215"/>
            <a:ext cx="4283968" cy="49971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Adobe Garamond Pro" pitchFamily="18" charset="0"/>
              </a:rPr>
              <a:t>1.สมองส่วนหน้า (</a:t>
            </a:r>
            <a:r>
              <a:rPr lang="en-US" b="1" dirty="0" smtClean="0">
                <a:latin typeface="Adobe Garamond Pro" pitchFamily="18" charset="0"/>
              </a:rPr>
              <a:t>Forebrain)</a:t>
            </a:r>
            <a:r>
              <a:rPr lang="th-TH" b="1" dirty="0" smtClean="0">
                <a:latin typeface="Adobe Garamond Pro" pitchFamily="18" charset="0"/>
              </a:rPr>
              <a:t> </a:t>
            </a:r>
            <a:r>
              <a:rPr lang="th-TH" dirty="0" smtClean="0">
                <a:latin typeface="Adobe Garamond Pro" pitchFamily="18" charset="0"/>
              </a:rPr>
              <a:t>ขนาด</a:t>
            </a:r>
            <a:r>
              <a:rPr lang="th-TH" dirty="0">
                <a:latin typeface="Adobe Garamond Pro" pitchFamily="18" charset="0"/>
              </a:rPr>
              <a:t>ใหญ่ที่สุด มีรอยหยักเป็นจำนวนมาก </a:t>
            </a:r>
            <a:r>
              <a:rPr lang="th-TH" dirty="0" smtClean="0">
                <a:latin typeface="Adobe Garamond Pro" pitchFamily="18" charset="0"/>
              </a:rPr>
              <a:t>แบ่ง</a:t>
            </a:r>
            <a:r>
              <a:rPr lang="th-TH" dirty="0">
                <a:latin typeface="Adobe Garamond Pro" pitchFamily="18" charset="0"/>
              </a:rPr>
              <a:t>ออก</a:t>
            </a:r>
            <a:r>
              <a:rPr lang="th-TH" dirty="0" smtClean="0">
                <a:latin typeface="Adobe Garamond Pro" pitchFamily="18" charset="0"/>
              </a:rPr>
              <a:t>ได้ ดังนี้</a:t>
            </a:r>
            <a:endParaRPr lang="th-TH" dirty="0">
              <a:latin typeface="Adobe Garamond Pro" pitchFamily="18" charset="0"/>
            </a:endParaRPr>
          </a:p>
          <a:p>
            <a:r>
              <a:rPr lang="th-TH" b="1" dirty="0" smtClean="0">
                <a:latin typeface="Adobe Garamond Pro" pitchFamily="18" charset="0"/>
              </a:rPr>
              <a:t>ซี</a:t>
            </a:r>
            <a:r>
              <a:rPr lang="th-TH" b="1" dirty="0" err="1">
                <a:latin typeface="Adobe Garamond Pro" pitchFamily="18" charset="0"/>
              </a:rPr>
              <a:t>รีบรัม</a:t>
            </a:r>
            <a:r>
              <a:rPr lang="th-TH" b="1" dirty="0">
                <a:latin typeface="Adobe Garamond Pro" pitchFamily="18" charset="0"/>
              </a:rPr>
              <a:t> (</a:t>
            </a:r>
            <a:r>
              <a:rPr lang="en-US" b="1" dirty="0">
                <a:latin typeface="Adobe Garamond Pro" pitchFamily="18" charset="0"/>
              </a:rPr>
              <a:t>Cerebrum</a:t>
            </a:r>
            <a:r>
              <a:rPr lang="en-US" dirty="0">
                <a:latin typeface="Adobe Garamond Pro" pitchFamily="18" charset="0"/>
              </a:rPr>
              <a:t>) </a:t>
            </a:r>
            <a:endParaRPr lang="en-US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Adobe Garamond Pro" pitchFamily="18" charset="0"/>
              </a:rPr>
              <a:t>     - </a:t>
            </a:r>
            <a:r>
              <a:rPr lang="th-TH" dirty="0" smtClean="0">
                <a:latin typeface="Adobe Garamond Pro" pitchFamily="18" charset="0"/>
              </a:rPr>
              <a:t>มี</a:t>
            </a:r>
            <a:r>
              <a:rPr lang="th-TH" dirty="0">
                <a:latin typeface="Adobe Garamond Pro" pitchFamily="18" charset="0"/>
              </a:rPr>
              <a:t>รอยหยักเป็นจำนวนมาก </a:t>
            </a:r>
            <a:endParaRPr lang="th-TH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th-TH" dirty="0" smtClean="0">
                <a:latin typeface="Adobe Garamond Pro" pitchFamily="18" charset="0"/>
              </a:rPr>
              <a:t>      - การ</a:t>
            </a:r>
            <a:r>
              <a:rPr lang="th-TH" dirty="0">
                <a:latin typeface="Adobe Garamond Pro" pitchFamily="18" charset="0"/>
              </a:rPr>
              <a:t>เรียนรู้ ความสามารถต่างๆ </a:t>
            </a:r>
            <a:endParaRPr lang="th-TH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th-TH" dirty="0" smtClean="0">
                <a:latin typeface="Adobe Garamond Pro" pitchFamily="18" charset="0"/>
              </a:rPr>
              <a:t>      - เป็น</a:t>
            </a:r>
            <a:r>
              <a:rPr lang="th-TH" dirty="0">
                <a:latin typeface="Adobe Garamond Pro" pitchFamily="18" charset="0"/>
              </a:rPr>
              <a:t>ศูนย์การทำงานของกล้ามเนื้อ การพูด การมองเห็น การดมกลิ่น การชิมรส </a:t>
            </a:r>
            <a:endParaRPr lang="th-TH" dirty="0" smtClean="0">
              <a:latin typeface="Adobe Garamond Pro" pitchFamily="18" charset="0"/>
            </a:endParaRPr>
          </a:p>
          <a:p>
            <a:r>
              <a:rPr lang="th-TH" b="1" dirty="0" smtClean="0">
                <a:latin typeface="Adobe Garamond Pro" pitchFamily="18" charset="0"/>
              </a:rPr>
              <a:t>ทา</a:t>
            </a:r>
            <a:r>
              <a:rPr lang="th-TH" b="1" dirty="0" err="1" smtClean="0">
                <a:latin typeface="Adobe Garamond Pro" pitchFamily="18" charset="0"/>
              </a:rPr>
              <a:t>ลามัส</a:t>
            </a:r>
            <a:r>
              <a:rPr lang="th-TH" b="1" dirty="0" smtClean="0">
                <a:latin typeface="Adobe Garamond Pro" pitchFamily="18" charset="0"/>
              </a:rPr>
              <a:t> (</a:t>
            </a:r>
            <a:r>
              <a:rPr lang="en-US" b="1" dirty="0" smtClean="0">
                <a:latin typeface="Adobe Garamond Pro" pitchFamily="18" charset="0"/>
              </a:rPr>
              <a:t>Thalamus) </a:t>
            </a:r>
            <a:r>
              <a:rPr lang="th-TH" dirty="0" smtClean="0">
                <a:latin typeface="Adobe Garamond Pro" pitchFamily="18" charset="0"/>
              </a:rPr>
              <a:t>เป็นสถานีถ่ายทอดกระแสประสาทเข้าสู่สมอง และไขสันหลัง</a:t>
            </a:r>
            <a:endParaRPr lang="en-US" b="1" dirty="0" smtClean="0">
              <a:latin typeface="Adobe Garamond Pro" pitchFamily="18" charset="0"/>
            </a:endParaRPr>
          </a:p>
          <a:p>
            <a:r>
              <a:rPr lang="th-TH" b="1" dirty="0" err="1" smtClean="0">
                <a:latin typeface="Adobe Garamond Pro" pitchFamily="18" charset="0"/>
              </a:rPr>
              <a:t>ไฮ</a:t>
            </a:r>
            <a:r>
              <a:rPr lang="th-TH" b="1" dirty="0">
                <a:latin typeface="Adobe Garamond Pro" pitchFamily="18" charset="0"/>
              </a:rPr>
              <a:t>โปทา</a:t>
            </a:r>
            <a:r>
              <a:rPr lang="th-TH" b="1" dirty="0" err="1">
                <a:latin typeface="Adobe Garamond Pro" pitchFamily="18" charset="0"/>
              </a:rPr>
              <a:t>ลามัส</a:t>
            </a:r>
            <a:r>
              <a:rPr lang="th-TH" b="1" dirty="0">
                <a:latin typeface="Adobe Garamond Pro" pitchFamily="18" charset="0"/>
              </a:rPr>
              <a:t> (</a:t>
            </a:r>
            <a:r>
              <a:rPr lang="en-US" b="1" dirty="0" smtClean="0">
                <a:latin typeface="Adobe Garamond Pro" pitchFamily="18" charset="0"/>
              </a:rPr>
              <a:t>Hypothalamus)</a:t>
            </a:r>
            <a:r>
              <a:rPr lang="th-TH" b="1" dirty="0" smtClean="0">
                <a:latin typeface="Adobe Garamond Pro" pitchFamily="18" charset="0"/>
              </a:rPr>
              <a:t>  </a:t>
            </a:r>
            <a:r>
              <a:rPr lang="th-TH" dirty="0" smtClean="0">
                <a:latin typeface="Adobe Garamond Pro" pitchFamily="18" charset="0"/>
              </a:rPr>
              <a:t>ควบคุมการเต้นของหัวใจ อุณหภูมิ น้ำและเกลือแร่ การนอนหลับ ความหิว อิ่ม กระหายอารมณ์ความรู้สึกต่างๆ</a:t>
            </a:r>
            <a:endParaRPr lang="th-TH" b="1" dirty="0">
              <a:latin typeface="Adobe Garamond Pro" pitchFamily="18" charset="0"/>
            </a:endParaRPr>
          </a:p>
        </p:txBody>
      </p:sp>
      <p:pic>
        <p:nvPicPr>
          <p:cNvPr id="8194" name="Picture 2" descr="Untitled Docu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2282923"/>
            <a:ext cx="4660776" cy="3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391400" cy="896144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</a:rPr>
              <a:t>ส่วนประกอบของสมอง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92932" y="1864632"/>
            <a:ext cx="4464496" cy="37768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Adobe Garamond Pro" pitchFamily="18" charset="0"/>
              </a:rPr>
              <a:t>2.สมองส่วนกลาง (</a:t>
            </a:r>
            <a:r>
              <a:rPr lang="en-US" b="1" dirty="0">
                <a:latin typeface="Adobe Garamond Pro" pitchFamily="18" charset="0"/>
              </a:rPr>
              <a:t>Midbrain</a:t>
            </a:r>
            <a:r>
              <a:rPr lang="en-US" b="1" dirty="0" smtClean="0">
                <a:latin typeface="Adobe Garamond Pro" pitchFamily="18" charset="0"/>
              </a:rPr>
              <a:t>)</a:t>
            </a:r>
            <a:endParaRPr lang="th-TH" b="1" dirty="0" smtClean="0">
              <a:latin typeface="Adobe Garamond Pro" pitchFamily="18" charset="0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dobe Garamond Pro" pitchFamily="18" charset="0"/>
              </a:rPr>
              <a:t>เป็น</a:t>
            </a:r>
            <a:r>
              <a:rPr lang="th-TH" dirty="0">
                <a:latin typeface="Adobe Garamond Pro" pitchFamily="18" charset="0"/>
              </a:rPr>
              <a:t>สถานีรับส่งประสาท ระหว่างสมองส่วนหน้ากับ</a:t>
            </a:r>
            <a:r>
              <a:rPr lang="th-TH" dirty="0" smtClean="0">
                <a:latin typeface="Adobe Garamond Pro" pitchFamily="18" charset="0"/>
              </a:rPr>
              <a:t>ส่วนท้าย และ</a:t>
            </a:r>
            <a:r>
              <a:rPr lang="th-TH" dirty="0">
                <a:latin typeface="Adobe Garamond Pro" pitchFamily="18" charset="0"/>
              </a:rPr>
              <a:t>ส่วนหน้ากับ</a:t>
            </a:r>
            <a:r>
              <a:rPr lang="th-TH" dirty="0" smtClean="0">
                <a:latin typeface="Adobe Garamond Pro" pitchFamily="18" charset="0"/>
              </a:rPr>
              <a:t>นัยน์ตา</a:t>
            </a:r>
          </a:p>
          <a:p>
            <a:pPr>
              <a:buFontTx/>
              <a:buChar char="-"/>
            </a:pPr>
            <a:r>
              <a:rPr lang="th-TH" dirty="0" smtClean="0">
                <a:latin typeface="Adobe Garamond Pro" pitchFamily="18" charset="0"/>
              </a:rPr>
              <a:t>ทำ</a:t>
            </a:r>
            <a:r>
              <a:rPr lang="th-TH" dirty="0">
                <a:latin typeface="Adobe Garamond Pro" pitchFamily="18" charset="0"/>
              </a:rPr>
              <a:t>หน้าที่เกี่ยวกับการเคลื่อนไหวของลูก</a:t>
            </a:r>
            <a:r>
              <a:rPr lang="th-TH" dirty="0" smtClean="0">
                <a:latin typeface="Adobe Garamond Pro" pitchFamily="18" charset="0"/>
              </a:rPr>
              <a:t>ตา และ</a:t>
            </a:r>
            <a:r>
              <a:rPr lang="th-TH" dirty="0">
                <a:latin typeface="Adobe Garamond Pro" pitchFamily="18" charset="0"/>
              </a:rPr>
              <a:t>ม่าน</a:t>
            </a:r>
            <a:r>
              <a:rPr lang="th-TH" dirty="0" smtClean="0">
                <a:latin typeface="Adobe Garamond Pro" pitchFamily="18" charset="0"/>
              </a:rPr>
              <a:t>ตา</a:t>
            </a:r>
          </a:p>
          <a:p>
            <a:pPr>
              <a:buFontTx/>
              <a:buChar char="-"/>
            </a:pPr>
            <a:r>
              <a:rPr lang="th-TH" dirty="0" smtClean="0">
                <a:latin typeface="Adobe Garamond Pro" pitchFamily="18" charset="0"/>
              </a:rPr>
              <a:t>เจริญ</a:t>
            </a:r>
            <a:r>
              <a:rPr lang="th-TH" dirty="0">
                <a:latin typeface="Adobe Garamond Pro" pitchFamily="18" charset="0"/>
              </a:rPr>
              <a:t>ดีในสัตว์พวกปลา กบ ฯลฯ </a:t>
            </a:r>
            <a:endParaRPr lang="th-TH" dirty="0" smtClean="0">
              <a:latin typeface="Adobe Garamond Pro" pitchFamily="18" charset="0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dobe Garamond Pro" pitchFamily="18" charset="0"/>
              </a:rPr>
              <a:t>ในมนุษย์สมองส่วน</a:t>
            </a:r>
            <a:r>
              <a:rPr lang="en-US" dirty="0" smtClean="0">
                <a:latin typeface="Adobe Garamond Pro" pitchFamily="18" charset="0"/>
              </a:rPr>
              <a:t> </a:t>
            </a:r>
            <a:r>
              <a:rPr lang="en-US" dirty="0" err="1" smtClean="0">
                <a:latin typeface="Adobe Garamond Pro" pitchFamily="18" charset="0"/>
              </a:rPr>
              <a:t>obtic</a:t>
            </a:r>
            <a:r>
              <a:rPr lang="en-US" dirty="0" smtClean="0">
                <a:latin typeface="Adobe Garamond Pro" pitchFamily="18" charset="0"/>
              </a:rPr>
              <a:t> lobe</a:t>
            </a:r>
            <a:r>
              <a:rPr lang="th-TH" dirty="0" smtClean="0">
                <a:latin typeface="Adobe Garamond Pro" pitchFamily="18" charset="0"/>
              </a:rPr>
              <a:t> นี้ จะ</a:t>
            </a:r>
            <a:r>
              <a:rPr lang="th-TH" dirty="0">
                <a:latin typeface="Adobe Garamond Pro" pitchFamily="18" charset="0"/>
              </a:rPr>
              <a:t>เจริญไป</a:t>
            </a:r>
            <a:r>
              <a:rPr lang="th-TH" dirty="0" smtClean="0">
                <a:latin typeface="Adobe Garamond Pro" pitchFamily="18" charset="0"/>
              </a:rPr>
              <a:t>เป็น</a:t>
            </a:r>
            <a:r>
              <a:rPr lang="en-US" dirty="0" smtClean="0">
                <a:latin typeface="Adobe Garamond Pro" pitchFamily="18" charset="0"/>
              </a:rPr>
              <a:t> Corpora </a:t>
            </a:r>
            <a:r>
              <a:rPr lang="en-US" dirty="0" err="1" smtClean="0">
                <a:latin typeface="Adobe Garamond Pro" pitchFamily="18" charset="0"/>
              </a:rPr>
              <a:t>quadrigermia</a:t>
            </a:r>
            <a:r>
              <a:rPr lang="en-US" dirty="0" smtClean="0">
                <a:latin typeface="Adobe Garamond Pro" pitchFamily="18" charset="0"/>
              </a:rPr>
              <a:t> </a:t>
            </a:r>
            <a:r>
              <a:rPr lang="th-TH" dirty="0">
                <a:latin typeface="Adobe Garamond Pro" pitchFamily="18" charset="0"/>
              </a:rPr>
              <a:t>ทำหน้าที่เกี่ยวกับการได้ยิน</a:t>
            </a:r>
          </a:p>
        </p:txBody>
      </p:sp>
      <p:pic>
        <p:nvPicPr>
          <p:cNvPr id="9218" name="Picture 2" descr="คนเรามองเห็นด้วยสมองส่วนกลางแทนตา ได้จริงหรื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28" y="1772816"/>
            <a:ext cx="44790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391400" cy="896144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</a:rPr>
              <a:t>ส่วนประกอบของสมอง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25309" y="1744215"/>
            <a:ext cx="5454803" cy="4781129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3.สมองส่วนท้าย (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Hindbrain)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พอนส์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Pons)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ควบคุมการเคี้ยว  การหลั่งน้ำลาย  การเคลื่อนไหวบริเวณ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ใบหน้า ควบคุม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หายใจ เป็น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ทางผ่านของกระแสประสาทระหว่างเซ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รีบรัม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กับเซรี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เบลลัม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และ ระหว่างเซรี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เบลลัม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กับไขสันหลัง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เมดัล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ลา </a:t>
            </a:r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ออบล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องกาตา (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Medulla Oblongata)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เชื่อมต่อกับไขสัน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 ควบคุม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การหายใจ การเต้นของหัวใจ ความดันเลือด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เเละ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การกลืน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ศูนย์กลางการ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รีเฟลกซ์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ของการไอ การจาม การกลืน การสะอึก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เเละ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การอาเจียน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ซี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เบลลัม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Cerebellum)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ควบคุมและประสานงานของการเคลื่อนไหวของร่างกายให้เป็นไปอย่าง ราบรื่น  สละสลวย  และเที่ยงตรง  สามารถ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ทำงานที่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ต้องการความละเอียดอ่อน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ได้ควบคุม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การทรงตัวของร่างกาย</a:t>
            </a:r>
          </a:p>
        </p:txBody>
      </p:sp>
      <p:pic>
        <p:nvPicPr>
          <p:cNvPr id="5122" name="Picture 2" descr="https://lh6.googleusercontent.com/-UhmKN0H6KTc/Tng1TKOtYPI/AAAAAAAAAC8/jYihaqvM5Jg/s320/brain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3606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สมอง, ระบบประสาทส่วนกลาง, CNS, ระบบประสา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506" cy="60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3311279" cy="792088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Adobe Garamond Pro" pitchFamily="18" charset="0"/>
              </a:rPr>
              <a:t>สรุปหน้าที่ของสมอง</a:t>
            </a:r>
            <a:endParaRPr lang="th-TH" b="1" dirty="0">
              <a:solidFill>
                <a:srgbClr val="002060"/>
              </a:solidFill>
              <a:latin typeface="Adobe Garamond Pro" pitchFamily="18" charset="0"/>
            </a:endParaRPr>
          </a:p>
        </p:txBody>
      </p:sp>
      <p:pic>
        <p:nvPicPr>
          <p:cNvPr id="4098" name="Picture 2" descr="ระบบประสาทส่วนกลาง ประกอบไปด้วยอวัยวะใดบ้าง และทำหน้าที่อย่างไ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27001"/>
            <a:ext cx="9149447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สมองซีกขวา hashtag on Twitt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56"/>
            <a:ext cx="7560840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89861"/>
            <a:ext cx="4320480" cy="834883"/>
          </a:xfr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Adobe Garamond Pro" pitchFamily="18" charset="0"/>
              </a:rPr>
              <a:t>2. ไขสันหลัง</a:t>
            </a:r>
            <a:r>
              <a:rPr lang="th-TH" sz="3600" b="1" dirty="0">
                <a:solidFill>
                  <a:srgbClr val="002060"/>
                </a:solidFill>
                <a:latin typeface="Adobe Garamond Pro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dobe Garamond Pro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dobe Garamond Pro" pitchFamily="18" charset="0"/>
              </a:rPr>
              <a:t>(Spinal Cord</a:t>
            </a:r>
            <a:r>
              <a:rPr lang="en-US" sz="3600" b="1" dirty="0">
                <a:solidFill>
                  <a:srgbClr val="002060"/>
                </a:solidFill>
                <a:latin typeface="Adobe Garamond Pro" pitchFamily="18" charset="0"/>
              </a:rPr>
              <a:t>)</a:t>
            </a:r>
            <a:endParaRPr lang="th-TH" sz="3600" b="1" dirty="0">
              <a:solidFill>
                <a:srgbClr val="002060"/>
              </a:solidFill>
              <a:latin typeface="Adobe Garamond Pro" pitchFamily="18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600201"/>
            <a:ext cx="8496944" cy="2188839"/>
          </a:xfrm>
        </p:spPr>
        <p:txBody>
          <a:bodyPr>
            <a:normAutofit fontScale="85000" lnSpcReduction="20000"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เป็นเนื้อเยื่อประสาทที่ทอดยาวจากก้านสมองเข้าไปยังโพรงกระดูกสันหลัง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ลักษณะเป็นรูปแท่งทรงกระบอก ห่อหุ้มด้วยเยื่อหุ้มไขสันหลัง รูปร่างคล้ายผีเสื้อ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Butterfly Shape) 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เนื้อเยื่อ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ไขสันหลังแบ่งออกเป็น 2 ส่วน คือ เนื้อสีขาวด้านนอก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White Matter)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ซึ่งเป็นที่อยู่ของใยประสาท และเนื้อเยื่อสีเทาด้านใน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Grey Matter)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ซึ่งประกอบขึ้นจากเซลล์ประสาทจำนวน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มาก</a:t>
            </a:r>
          </a:p>
        </p:txBody>
      </p:sp>
      <p:pic>
        <p:nvPicPr>
          <p:cNvPr id="11266" name="Picture 2" descr="Bloggang.com : kitpooh22 : ร่างกายของมนุษย์ตอน ไขสันหลัง (spinal cor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9" y="3717032"/>
            <a:ext cx="44852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มีใครรู้ตำแหน่งบ้างอันไหนปีกบนปีกล่างปีกข้ - Clear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4"/>
          <a:stretch/>
        </p:blipFill>
        <p:spPr>
          <a:xfrm>
            <a:off x="4860032" y="3821373"/>
            <a:ext cx="3888432" cy="28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hysical Education @ MWITS: ไขสั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28" y="3419418"/>
            <a:ext cx="2584232" cy="33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372616"/>
            <a:ext cx="2231160" cy="680120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ตัวชี้วัด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6792"/>
          </a:xfrm>
          <a:ln w="38100"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ว 1.2 ม.2/10 ระบุอวัยวะและบรรยายหน้าที่ของอวัยวะในระบบประสาทส่วนกลางในการควบคุมการทำงานต่างๆของร่างกาย</a:t>
            </a:r>
          </a:p>
          <a:p>
            <a:r>
              <a:rPr lang="th-TH" dirty="0" smtClean="0"/>
              <a:t>ว 1.2 ม.2/11 ตระหนักถึงความสำคัญของระบบประสาทโดยการบอกแนวทางในการดูแลรักษารวมถึงการป้องกันการกระทบกระเทือนและอันตรายต่อสมองและไขสันหลั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580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สมอง, ระบบประสาทส่วนกลาง, CNS, ระบบประสาท, ไขสั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0"/>
            <a:ext cx="9141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91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491880" y="1628800"/>
            <a:ext cx="5400600" cy="4277071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หลักของไขสัน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 คือ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การถ่ายทอดกระแสประสาท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Neural Signal)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ระหว่างสมองกับส่วนต่างๆของร่างกาย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กระแส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ประสาทถูกส่งผ่านไขสันหลังทั้งกระแสประสาท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เข้า และ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ออกจากสมอง รวมถึงกระแสประสาทที่ส่งเข้ามายังไขสันหลังโดยตรง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เป็นศูนย์กลางการเคลื่อนไหวของร่างกายที่ตอบสนองการสัมผัสทาง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ผิวหนัง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นอกจากนี้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ไขสันหลังยังควบคุมการเกิดปฏิกิริยาการตอบสนองหรือ “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รีเฟล็กซ์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”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Reflex)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อีกด้วย</a:t>
            </a:r>
          </a:p>
        </p:txBody>
      </p:sp>
      <p:pic>
        <p:nvPicPr>
          <p:cNvPr id="12290" name="Picture 2" descr="ไขสันหลัง - wisita4579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1683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5255496" cy="720080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36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รีเฟล็กซ์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แอกชัน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Reflex </a:t>
            </a:r>
            <a:r>
              <a:rPr lang="th-TH" sz="36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Action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2856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รทำงาน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เพื่อตอบสนองต่อสิ่งเร้าของ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ระบบประสาท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ที่เกิดขึ้นโดยอัตโนมัติ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นอกอำนาจ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จิตใจ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involuntary)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ช่วย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ให้สัตว์สามารถตอบสนองต่อการ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เปลี่ยนแปลงของสิ่งแวดล้อม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ที่เกิดอย่างฉับพลัน หรือการเปลี่ยนแปลงสิ่งแวดล้อมที่อาจเป็นอันตรายต่อสมดุลในตัวสัตว์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เมื่อมีสิ่งเร้ามากระตุ้นที่อวัยวะรับ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สัมผัส เช่น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ผิวหนัง กระแสประสาทจะส่งไปยังไขสันหลัง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ไขสันหลังจะสั่งการตอบสนองไปยังกล้ามเนื้อ โดยไม่ผ่านไปที่สมอง</a:t>
            </a:r>
            <a:endParaRPr lang="th-TH" b="1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การสะดุ้ง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เพื่อขยับมือหนีออกจากวัตถุที่ร้อน การหลับตาเมื่อมีวัตถุเคลื่อนที่เข้ามาใกล้ตา 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รวมถึง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รีเฟล็กซ์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ภายในร่างกาย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ที่เรามองไม่เห็น เช่น กา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รทำงาน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เพื่อปรับความดันเลือด</a:t>
            </a:r>
          </a:p>
        </p:txBody>
      </p:sp>
      <p:pic>
        <p:nvPicPr>
          <p:cNvPr id="14338" name="Picture 2" descr="Untitled Docum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13048"/>
            <a:ext cx="4680520" cy="28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ntitled Docum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1" cy="42513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ความรู้พื้นฐานที่นำไปสู่ความเข้าใจของการเกิดโรค ตอนที่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9" y="195473"/>
            <a:ext cx="8639013" cy="524975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21680" y="5733256"/>
            <a:ext cx="80648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/>
              <a:t>เมื่อมีเปลวไฟมาสัมผัสที่ปลายนิ้วกระแสประสาทจะส่งไปยังไขสันหลังไม่ผ่านไปที่สมอง ไขสันหลังทำหน้าที่สั่งการให้กล้ามเนื้อที่แขนเกิดการหดตัว เพื่อดึงมือออกจากเปลวไฟทันที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40685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327504" cy="990600"/>
          </a:xfr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ระบบประสาทรอบนอก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/>
            </a:r>
            <a:b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(Peripheral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Nervous System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)</a:t>
            </a:r>
            <a:endParaRPr lang="th-TH" sz="3200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283968" y="1816224"/>
            <a:ext cx="4482080" cy="398904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แตกแขนงออกมาจากระบบประสาทส่วนกลาง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ทำหน้าที่นำสัญญาณเข้า-ออก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CNS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และควบคุมการเปลี่ยนแปลงสภาพแวดล้อมภายในร่างกาย</a:t>
            </a: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</a:t>
            </a:r>
          </a:p>
          <a:p>
            <a:pPr lvl="1"/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เส้นประสาท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สมอง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cranial nerve)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รับ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กระแสความรู้สึกเข้าสู่สมอง นำคำสั่งจากสมองไปยังส่วนต่างๆของร่างกาย</a:t>
            </a:r>
          </a:p>
          <a:p>
            <a:pPr lvl="1"/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เส้นประสาท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ไขสันหลัง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spinal nerve)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รับกระแสความรู้สึกเข้า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สู่ไขสันหลัง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นำคำสั่งจากสมองไปยังส่วนต่างๆของ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ร่างกาย</a:t>
            </a:r>
          </a:p>
          <a:p>
            <a:endParaRPr lang="th-TH" dirty="0">
              <a:latin typeface="Adobe Garamond Pro" pitchFamily="18" charset="0"/>
            </a:endParaRPr>
          </a:p>
        </p:txBody>
      </p:sp>
      <p:pic>
        <p:nvPicPr>
          <p:cNvPr id="30722" name="Picture 2" descr="4. การรับรู้และการตอบสนองของสัตว์มีกระดูกสันหลัง - Recognition an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0"/>
          <a:stretch/>
        </p:blipFill>
        <p:spPr bwMode="auto">
          <a:xfrm>
            <a:off x="179512" y="1556792"/>
            <a:ext cx="4032448" cy="51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ระบบประสาทรอบนอก (Peripheral Nervous System) | WELCOME TO &gt;&gt; ระบบ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1"/>
            <a:ext cx="7848872" cy="66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ample Somatic Nervous System Pathway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1" r="17213" b="4227"/>
          <a:stretch/>
        </p:blipFill>
        <p:spPr bwMode="auto">
          <a:xfrm>
            <a:off x="5002985" y="3645024"/>
            <a:ext cx="41410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327504" cy="990600"/>
          </a:xfr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ระบบประสาทรอบนอก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/>
            </a:r>
            <a:br>
              <a:rPr lang="th-TH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(Peripheral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Nervous System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)</a:t>
            </a:r>
            <a:endParaRPr lang="th-TH" sz="3200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21088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จำแนกการทำงานออกเป็น 2 ลักษณะ คือ</a:t>
            </a:r>
          </a:p>
          <a:p>
            <a:pPr lvl="1"/>
            <a:r>
              <a:rPr lang="th-TH" sz="25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ระบบประสาทภายใต้อำนาจจิตใจ </a:t>
            </a:r>
            <a:r>
              <a:rPr lang="th-TH" sz="2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somatic nervous system)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การทำงานของกล้ามเนื้อ</a:t>
            </a:r>
            <a:r>
              <a:rPr lang="th-TH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ลาย</a:t>
            </a:r>
          </a:p>
          <a:p>
            <a:pPr lvl="1"/>
            <a:r>
              <a:rPr lang="th-TH" sz="2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5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ประสาทนอกอำนาจ</a:t>
            </a:r>
            <a:r>
              <a:rPr lang="th-TH" sz="2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จิตใจ (</a:t>
            </a:r>
            <a:r>
              <a:rPr lang="en-US" sz="2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autonomic nervous system</a:t>
            </a:r>
            <a:r>
              <a:rPr lang="en-US" sz="25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ควบคุมการทำงานของอวัยวะภายใน โดยควบคุมกล้ามเนื้อเรียบ </a:t>
            </a:r>
            <a:r>
              <a:rPr lang="th-TH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หัวใจ </a:t>
            </a:r>
            <a:r>
              <a:rPr lang="th-TH" sz="2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และต่อมต่างๆ แบ่งได้ 2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แบบคือ</a:t>
            </a:r>
          </a:p>
          <a:p>
            <a:pPr lvl="2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   ระบบประสาท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ซิม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พาเท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ติก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Sympathetic nervous system)</a:t>
            </a:r>
          </a:p>
          <a:p>
            <a:pPr lvl="3"/>
            <a:r>
              <a:rPr lang="th-TH" sz="1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ระบบที่ถูกนำมาใช้เมื่ออยู่ในสภาวะถูกกระตุ้น</a:t>
            </a:r>
          </a:p>
          <a:p>
            <a:pPr lvl="3"/>
            <a:r>
              <a:rPr lang="th-TH" sz="1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</a:t>
            </a:r>
            <a:r>
              <a:rPr lang="th-TH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การใช้พลังงานและเพื่อทำให้ร่างกายตื่นตัว</a:t>
            </a:r>
          </a:p>
          <a:p>
            <a:pPr lvl="2"/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   ระบบประสาทพารา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ซิม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พาเท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ติก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Parasympathetic nervous system)</a:t>
            </a:r>
          </a:p>
          <a:p>
            <a:pPr lvl="3"/>
            <a:r>
              <a:rPr lang="th-TH" sz="1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ระบบที่ถูกนำมาใช้เมื่ออยู่ในสภาวะปกติ</a:t>
            </a:r>
          </a:p>
          <a:p>
            <a:pPr lvl="3"/>
            <a:r>
              <a:rPr lang="th-TH" sz="1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</a:t>
            </a:r>
            <a:r>
              <a:rPr lang="th-TH" sz="19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การทำงานของอวัยวะ เพื่อให้ได้พลังงานและเก็บรักษาพลังงานไว้</a:t>
            </a:r>
            <a:endParaRPr lang="th-TH" sz="1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2956"/>
            <a:ext cx="8064896" cy="48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ites.google.com/a/rpg15.ac.th/nay-khm-krich-phl-hay/_/rsrc/1588565146746/sukhsuksa-laea-phl-suksa-m-1/%E0%B8%A3%E0%B8%B9%E0%B8%9B%E0%B8%A0%E0%B8%B2%E0%B8%9E1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5" y="577172"/>
            <a:ext cx="8947301" cy="56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056" y="116632"/>
            <a:ext cx="8153400" cy="1102567"/>
          </a:xfr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ระบบ</a:t>
            </a:r>
            <a:r>
              <a:rPr lang="th-TH" b="1" dirty="0">
                <a:solidFill>
                  <a:schemeClr val="bg1"/>
                </a:solidFill>
              </a:rPr>
              <a:t>ประสาท</a:t>
            </a:r>
            <a:br>
              <a:rPr lang="th-TH" b="1" dirty="0">
                <a:solidFill>
                  <a:schemeClr val="bg1"/>
                </a:solidFill>
              </a:rPr>
            </a:br>
            <a:r>
              <a:rPr lang="th-TH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nervous system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1912"/>
          </a:xfrm>
        </p:spPr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dirty="0" smtClean="0"/>
              <a:t>เป็นระบบที่ควบคุมการทำงานของร่างกาย ประกอบด้วยการทำงานร่วมกัน 2 ระบบ คือ</a:t>
            </a:r>
          </a:p>
          <a:p>
            <a:pPr lvl="1"/>
            <a:r>
              <a:rPr lang="th-TH" dirty="0" smtClean="0"/>
              <a:t>1. ระบบประสาท (</a:t>
            </a:r>
            <a:r>
              <a:rPr lang="en-US" dirty="0" smtClean="0"/>
              <a:t>Nervous System</a:t>
            </a:r>
            <a:r>
              <a:rPr lang="th-TH" dirty="0" smtClean="0"/>
              <a:t>) ทำงานได้อย่างรวดเร็ว</a:t>
            </a:r>
          </a:p>
          <a:p>
            <a:pPr lvl="1"/>
            <a:endParaRPr lang="th-TH" dirty="0"/>
          </a:p>
          <a:p>
            <a:pPr marL="365760" lvl="1" indent="0">
              <a:buNone/>
            </a:pPr>
            <a:endParaRPr lang="th-TH" dirty="0" smtClean="0"/>
          </a:p>
          <a:p>
            <a:pPr marL="365760" lvl="1" indent="0">
              <a:buNone/>
            </a:pPr>
            <a:endParaRPr lang="th-TH" dirty="0" smtClean="0"/>
          </a:p>
          <a:p>
            <a:pPr lvl="1"/>
            <a:r>
              <a:rPr lang="th-TH" dirty="0" smtClean="0"/>
              <a:t>2. ระบบต่อมไร้ท่อ (</a:t>
            </a:r>
            <a:r>
              <a:rPr lang="en-US" dirty="0" smtClean="0"/>
              <a:t>Endocrine System</a:t>
            </a:r>
            <a:r>
              <a:rPr lang="th-TH" dirty="0" smtClean="0"/>
              <a:t>) ทำงานอย่างช้าๆ</a:t>
            </a:r>
          </a:p>
          <a:p>
            <a:pPr marL="365760" lvl="1" indent="0">
              <a:buNone/>
            </a:pPr>
            <a:endParaRPr lang="th-TH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3212976"/>
            <a:ext cx="1828388" cy="1039356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สิ่งเร้า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5270304"/>
            <a:ext cx="1722207" cy="1039356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สิ่งเร้า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3755" y="3458555"/>
            <a:ext cx="221872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อวัยวะตอบสนอง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367940" y="3471044"/>
            <a:ext cx="4537827" cy="523220"/>
          </a:xfrm>
          <a:prstGeom prst="rightArrowCallou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เส้นประสาท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5498068"/>
            <a:ext cx="1800493" cy="523220"/>
          </a:xfrm>
          <a:prstGeom prst="rightArrowCallou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ต่อมไร้ท่อ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6673755" y="5498068"/>
            <a:ext cx="221872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อวัยวะตอบสนอง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1" y="5486695"/>
            <a:ext cx="2765815" cy="523220"/>
          </a:xfrm>
          <a:prstGeom prst="rightArrowCallou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เส้นเลือด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9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uman Nervous System Function - Health, Medicine and Anatom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ระบบประสาทของมนุษย์ - nichaapa44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056" y="260648"/>
            <a:ext cx="8153400" cy="74252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การดูแลรักษาระบบประสาท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ให้ทำงาน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ตามปกติ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5760640" cy="492514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ตรวจสมรรถภาพที่เกี่ยวข้องกับระบบประสาท เช่น การมองเห็น การได้ยิน การได้กลิ่น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หลีกเลี่ยง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เครื่องดื่ม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แอลกอฮอล์ / ยา ที่มีผลต่อการทำงานของระบบประสาท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เลือก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รับประทานอาหารที่มีประโยชน์ต่อร่างกาย เช่น ผัก ผลไม้และธัญพืชที่มีวิตามินและเกลือ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แร่ที่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จำเป็นต่อการทำงานของสารสื่อประสาทเพื่อจะทำให้ระบบประสาททำงานได้อย่างเต็มที่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ออก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กำลังกายอย่าง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สม่ำเสมอ และพักผ่อน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เพียงพอ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ระมัดระวังและป้องกันการบาดเจ็บของสมองและไขสันหลัง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รีบไปพบแพทย์เพื่อทำการรักษาทันที หากมีการบาดเจ็บหรือได้รับการกระทบกระเทือนต่อ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อวัยวะที่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มีความเกี่ยวข้องสัมพันธ์กับระบบประสาท</a:t>
            </a:r>
          </a:p>
        </p:txBody>
      </p:sp>
      <p:pic>
        <p:nvPicPr>
          <p:cNvPr id="21506" name="Picture 2" descr="อาหารบำรุงสมอง - อาหารเพื่อสุขภา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สุขศึกษ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28702"/>
            <a:ext cx="2415970" cy="20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0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056" y="116632"/>
            <a:ext cx="8153400" cy="1102567"/>
          </a:xfr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ระบบ</a:t>
            </a:r>
            <a:r>
              <a:rPr lang="th-TH" b="1" dirty="0">
                <a:solidFill>
                  <a:schemeClr val="bg1"/>
                </a:solidFill>
              </a:rPr>
              <a:t>ประสาท</a:t>
            </a:r>
            <a:br>
              <a:rPr lang="th-TH" b="1" dirty="0">
                <a:solidFill>
                  <a:schemeClr val="bg1"/>
                </a:solidFill>
              </a:rPr>
            </a:br>
            <a:r>
              <a:rPr lang="th-TH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nervous system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9537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เป็นระบบที่ทำหน้าที่สั่งการและควบคุมระบบต่างๆ และความรู้สึกต่างๆ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มีอวัยวะที่เกี่ยวข้อง คือ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สมอง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ไขสันหลัง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อวัยวะรับสัมผัสต่างๆ เช่น  ตา หู จมูก</a:t>
            </a:r>
          </a:p>
          <a:p>
            <a:pPr marL="365760" lvl="1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ตัวการที่สำคัญของระบบประสาท คือ 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เซลล์ประสาท (</a:t>
            </a:r>
            <a:r>
              <a:rPr lang="en-US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Neuron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365760" lvl="1" indent="0">
              <a:buNone/>
            </a:pP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2530" name="Picture 2" descr="เซลล์ประสาท | TruePlookpa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5688633" cy="27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699186" cy="524629"/>
          </a:xfr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เซลล์ประสาท(</a:t>
            </a:r>
            <a:r>
              <a:rPr lang="en-US" b="1" dirty="0" smtClean="0">
                <a:solidFill>
                  <a:schemeClr val="bg1"/>
                </a:solidFill>
              </a:rPr>
              <a:t>Neuron)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75777" cy="2736304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เป็นหน่วยที่เล็กที่สุดของระบบประสาท ประกอบด้วย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ตัวเซลล์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ell Body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มีนิวเคลียส</a:t>
            </a:r>
          </a:p>
          <a:p>
            <a:pPr lvl="1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ใยประสาท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Nerve Fiber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2"/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เดน</a:t>
            </a:r>
            <a:r>
              <a:rPr lang="th-TH" b="1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ไดรต์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dendrite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นำกระแสประสาทเข้าตัวเซลล์</a:t>
            </a:r>
          </a:p>
          <a:p>
            <a:pPr lvl="2"/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แอกซอน (</a:t>
            </a:r>
            <a:r>
              <a:rPr lang="en-US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Axon</a:t>
            </a:r>
            <a:r>
              <a:rPr lang="th-TH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นำกระแสประสาทออกจากตัวเซลล์</a:t>
            </a:r>
          </a:p>
          <a:p>
            <a:pPr lvl="3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เซลล์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ชวาน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Schwan Cell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สร้างเยื่อไมอี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ลิน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(เป็นฉนวนไฟฟ้า)</a:t>
            </a:r>
          </a:p>
          <a:p>
            <a:pPr lvl="3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โนด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ออฟแรนเวียร์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Node of Ranvier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</a:p>
        </p:txBody>
      </p:sp>
      <p:pic>
        <p:nvPicPr>
          <p:cNvPr id="24578" name="Picture 2" descr="ระบบประสาท - Blog Krusaraw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38118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896544" cy="648071"/>
          </a:xfr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เซลล์ประสาท(</a:t>
            </a:r>
            <a:r>
              <a:rPr lang="en-US" b="1" dirty="0" smtClean="0">
                <a:solidFill>
                  <a:schemeClr val="bg1"/>
                </a:solidFill>
              </a:rPr>
              <a:t>Neuron)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2816"/>
          </a:xfr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แบ่งตามการทำงานได้ 3 แบบ คือ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เซลล์ประสาทรับความรู้สึก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Sensory Neuron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เซลล์ประสาทนำคำสั่ง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Motor Neuron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เซลล์ประสาทประสานงาน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Association Neuron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pic>
        <p:nvPicPr>
          <p:cNvPr id="23556" name="Picture 4" descr="sensory neurons - Google Search | Human muscle anatomy, 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295219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2" y="404664"/>
            <a:ext cx="8156044" cy="60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60247" cy="57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04713" cy="56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9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5704</TotalTime>
  <Words>1473</Words>
  <Application>Microsoft Office PowerPoint</Application>
  <PresentationFormat>นำเสนอทางหน้าจอ (4:3)</PresentationFormat>
  <Paragraphs>111</Paragraphs>
  <Slides>33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ตรงกลาง</vt:lpstr>
      <vt:lpstr>ระบบประสาท (nervous system) </vt:lpstr>
      <vt:lpstr>ตัวชี้วัด</vt:lpstr>
      <vt:lpstr>ระบบประสาท (nervous system)</vt:lpstr>
      <vt:lpstr>ระบบประสาท (nervous system)</vt:lpstr>
      <vt:lpstr>เซลล์ประสาท(Neuron)</vt:lpstr>
      <vt:lpstr>เซลล์ประสาท(Neuron)</vt:lpstr>
      <vt:lpstr>งานนำเสนอ PowerPoint</vt:lpstr>
      <vt:lpstr>งานนำเสนอ PowerPoint</vt:lpstr>
      <vt:lpstr>งานนำเสนอ PowerPoint</vt:lpstr>
      <vt:lpstr>ระบบประสาท (nervous system)</vt:lpstr>
      <vt:lpstr>ระบบประสาทส่วนกลาง (Central Nervous System)</vt:lpstr>
      <vt:lpstr>1. สมอง (Brain)</vt:lpstr>
      <vt:lpstr>ส่วนประกอบของสมอง</vt:lpstr>
      <vt:lpstr>ส่วนประกอบของสมอง</vt:lpstr>
      <vt:lpstr>ส่วนประกอบของสมอง</vt:lpstr>
      <vt:lpstr>งานนำเสนอ PowerPoint</vt:lpstr>
      <vt:lpstr>สรุปหน้าที่ของสมอง</vt:lpstr>
      <vt:lpstr>งานนำเสนอ PowerPoint</vt:lpstr>
      <vt:lpstr>2. ไขสันหลัง  (Spinal Cord)</vt:lpstr>
      <vt:lpstr>งานนำเสนอ PowerPoint</vt:lpstr>
      <vt:lpstr>งานนำเสนอ PowerPoint</vt:lpstr>
      <vt:lpstr>รีเฟล็กซ์แอกชัน (Reflex Action) </vt:lpstr>
      <vt:lpstr>งานนำเสนอ PowerPoint</vt:lpstr>
      <vt:lpstr>งานนำเสนอ PowerPoint</vt:lpstr>
      <vt:lpstr>ระบบประสาทรอบนอก (Peripheral Nervous System)</vt:lpstr>
      <vt:lpstr>งานนำเสนอ PowerPoint</vt:lpstr>
      <vt:lpstr>ระบบประสาทรอบนอก (Peripheral Nervous System)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การดูแลรักษาระบบประสาทให้ทำงานตามปกติ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ระบบประสาท (nervous system)</dc:title>
  <dc:creator>My</dc:creator>
  <cp:lastModifiedBy>My</cp:lastModifiedBy>
  <cp:revision>72</cp:revision>
  <dcterms:created xsi:type="dcterms:W3CDTF">2020-06-05T08:07:24Z</dcterms:created>
  <dcterms:modified xsi:type="dcterms:W3CDTF">2020-06-09T07:12:09Z</dcterms:modified>
</cp:coreProperties>
</file>