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63" r:id="rId6"/>
    <p:sldId id="272" r:id="rId7"/>
    <p:sldId id="279" r:id="rId8"/>
    <p:sldId id="277" r:id="rId9"/>
    <p:sldId id="298" r:id="rId10"/>
    <p:sldId id="297" r:id="rId11"/>
    <p:sldId id="304" r:id="rId12"/>
    <p:sldId id="288" r:id="rId13"/>
    <p:sldId id="307" r:id="rId14"/>
    <p:sldId id="308" r:id="rId15"/>
    <p:sldId id="305" r:id="rId16"/>
    <p:sldId id="282" r:id="rId17"/>
    <p:sldId id="260" r:id="rId18"/>
    <p:sldId id="273" r:id="rId19"/>
    <p:sldId id="287" r:id="rId20"/>
    <p:sldId id="309" r:id="rId21"/>
    <p:sldId id="291" r:id="rId22"/>
    <p:sldId id="301" r:id="rId23"/>
    <p:sldId id="292" r:id="rId24"/>
    <p:sldId id="299" r:id="rId25"/>
    <p:sldId id="293" r:id="rId26"/>
    <p:sldId id="300" r:id="rId27"/>
    <p:sldId id="294" r:id="rId28"/>
    <p:sldId id="278" r:id="rId29"/>
    <p:sldId id="274" r:id="rId30"/>
    <p:sldId id="283" r:id="rId31"/>
    <p:sldId id="296" r:id="rId32"/>
    <p:sldId id="306" r:id="rId33"/>
    <p:sldId id="310" r:id="rId34"/>
    <p:sldId id="311" r:id="rId35"/>
    <p:sldId id="302" r:id="rId36"/>
  </p:sldIdLst>
  <p:sldSz cx="9144000" cy="6858000" type="screen4x3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008000"/>
    <a:srgbClr val="0033CC"/>
    <a:srgbClr val="FFCCFF"/>
    <a:srgbClr val="E7FA72"/>
    <a:srgbClr val="FF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N2O5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2.0000000000000007E-2</c:v>
                </c:pt>
                <c:pt idx="1">
                  <c:v>1.6900000000000009E-2</c:v>
                </c:pt>
                <c:pt idx="2">
                  <c:v>1.4200000000000004E-2</c:v>
                </c:pt>
                <c:pt idx="3">
                  <c:v>1.2000000000000004E-2</c:v>
                </c:pt>
                <c:pt idx="4">
                  <c:v>1.0100000000000001E-2</c:v>
                </c:pt>
                <c:pt idx="5">
                  <c:v>8.6000000000000035E-3</c:v>
                </c:pt>
                <c:pt idx="6">
                  <c:v>7.2000000000000024E-3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NO2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6.3000000000000018E-3</c:v>
                </c:pt>
                <c:pt idx="2">
                  <c:v>1.1500000000000005E-2</c:v>
                </c:pt>
                <c:pt idx="3">
                  <c:v>1.6000000000000007E-2</c:v>
                </c:pt>
                <c:pt idx="4">
                  <c:v>1.9699999999999999E-2</c:v>
                </c:pt>
                <c:pt idx="5">
                  <c:v>2.2900000000000011E-2</c:v>
                </c:pt>
                <c:pt idx="6">
                  <c:v>2.5600000000000012E-2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O2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1.6000000000000009E-3</c:v>
                </c:pt>
                <c:pt idx="2">
                  <c:v>2.9000000000000007E-3</c:v>
                </c:pt>
                <c:pt idx="3">
                  <c:v>4.0000000000000018E-3</c:v>
                </c:pt>
                <c:pt idx="4">
                  <c:v>4.9000000000000024E-3</c:v>
                </c:pt>
                <c:pt idx="5">
                  <c:v>5.7000000000000037E-3</c:v>
                </c:pt>
                <c:pt idx="6">
                  <c:v>6.4000000000000038E-3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33176"/>
        <c:axId val="152233560"/>
      </c:lineChart>
      <c:catAx>
        <c:axId val="152233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233560"/>
        <c:crosses val="autoZero"/>
        <c:auto val="1"/>
        <c:lblAlgn val="ctr"/>
        <c:lblOffset val="100"/>
        <c:noMultiLvlLbl val="0"/>
      </c:catAx>
      <c:valAx>
        <c:axId val="152233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233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4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3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6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7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8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9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6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3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44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29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6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67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51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60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2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5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4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82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4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64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8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1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62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6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92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54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9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71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2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78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6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0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5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94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77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10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90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0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pPr/>
              <a:t>05/11/57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044F-D8E7-4CF6-B661-A8E79769D44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078D-19D3-4DA2-BF1F-B349E07F366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68A9-8FE2-4631-9EAC-140DA6F35EE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0.png"/><Relationship Id="rId5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9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62807" y="1196752"/>
            <a:ext cx="8229600" cy="864096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จะรู้ได้อย่างไรว่าเกิดปฏิกิริยา</a:t>
            </a:r>
            <a:r>
              <a:rPr lang="th-TH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เคมี</a:t>
            </a:r>
            <a:endParaRPr lang="th-TH" sz="5400" dirty="0">
              <a:solidFill>
                <a:srgbClr val="008000"/>
              </a:solidFill>
            </a:endParaRPr>
          </a:p>
        </p:txBody>
      </p:sp>
      <p:pic>
        <p:nvPicPr>
          <p:cNvPr id="7" name="Picture 8" descr="FG10_0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512" y="2636245"/>
            <a:ext cx="4032448" cy="38890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213285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มีสารใหม่เกิดขึ้น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163615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สมบัติของสารเปลี่ยนไป</a:t>
            </a:r>
            <a:endParaRPr lang="th-TH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21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ดาว 8 แฉก 1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347864" y="76247"/>
            <a:ext cx="569133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ในปฏิกิริยา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+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  ----&gt;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endParaRPr lang="th-TH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82" y="4154811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 อัตราการเกิดของ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C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=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1458" y="381399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 </a:t>
            </a:r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ปริมาณเริ่มต้น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7210" y="4654877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เวลาสุดท้าย </a:t>
            </a:r>
            <a:r>
              <a:rPr lang="en-US" sz="3600" dirty="0" smtClean="0">
                <a:solidFill>
                  <a:srgbClr val="0000CC"/>
                </a:solidFill>
              </a:rPr>
              <a:t>- 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เวลาเริ่มต้น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V="1">
            <a:off x="4081458" y="4477976"/>
            <a:ext cx="3883302" cy="340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63688" y="910461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ปริมาณเริ่มต้น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0)           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1702549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t)              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1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3645" y="5863776"/>
            <a:ext cx="54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=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0124" y="547018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)      -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3600" dirty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 smtClean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5876" y="6311061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       </a:t>
            </a:r>
            <a:r>
              <a:rPr lang="en-US" sz="3600" dirty="0" smtClean="0">
                <a:solidFill>
                  <a:srgbClr val="0000CC"/>
                </a:solidFill>
              </a:rPr>
              <a:t>- </a:t>
            </a:r>
            <a:r>
              <a:rPr lang="th-TH" sz="3600" dirty="0" smtClean="0">
                <a:solidFill>
                  <a:srgbClr val="0000CC"/>
                </a:solidFill>
              </a:rPr>
              <a:t>       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0 )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 flipV="1">
            <a:off x="4110124" y="6134160"/>
            <a:ext cx="3883302" cy="340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7124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 อัตราการเกิดของ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C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=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0312" y="2371589"/>
            <a:ext cx="226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</a:t>
            </a:r>
            <a:r>
              <a:rPr lang="th-TH" sz="3600" dirty="0" smtClean="0">
                <a:solidFill>
                  <a:srgbClr val="0000CC"/>
                </a:solidFill>
                <a:cs typeface="Angsana New"/>
                <a:sym typeface="Symbol"/>
              </a:rPr>
              <a:t>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C)</a:t>
            </a:r>
            <a:endParaRPr lang="th-TH" sz="3600" dirty="0" smtClean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6381" y="3066711"/>
            <a:ext cx="116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cs typeface="Angsana New"/>
                <a:sym typeface="Symbol"/>
              </a:rPr>
              <a:t>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  <a:p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flipV="1">
            <a:off x="4110312" y="3069592"/>
            <a:ext cx="2083221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ดาว 8 แฉก 17"/>
          <p:cNvSpPr/>
          <p:nvPr/>
        </p:nvSpPr>
        <p:spPr>
          <a:xfrm>
            <a:off x="8388424" y="6165304"/>
            <a:ext cx="792088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th-TH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9512" y="239690"/>
            <a:ext cx="1391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ตัวอย่าง</a:t>
            </a:r>
            <a:endParaRPr lang="th-TH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6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9" grpId="0"/>
      <p:bldP spid="20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347864" y="908720"/>
            <a:ext cx="569133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ในปฏิกิริยา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+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  ----&gt;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endParaRPr lang="th-TH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1630541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ปริมาณเริ่มต้น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0)           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2422629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t)              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1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ดาว 8 แฉก 17"/>
          <p:cNvSpPr/>
          <p:nvPr/>
        </p:nvSpPr>
        <p:spPr>
          <a:xfrm>
            <a:off x="8244408" y="6165304"/>
            <a:ext cx="936104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1640" y="2924944"/>
                <a:ext cx="545380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0" i="1" smtClean="0">
                          <a:latin typeface="Cambria Math"/>
                        </a:rPr>
                        <m:t>อัตราการลดของ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24944"/>
                <a:ext cx="5453801" cy="9017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สี่เหลี่ยมผืนผ้า 3"/>
          <p:cNvSpPr/>
          <p:nvPr/>
        </p:nvSpPr>
        <p:spPr>
          <a:xfrm>
            <a:off x="179512" y="1107321"/>
            <a:ext cx="227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ให้เวลาเป็นวินาที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8263" y="3895367"/>
                <a:ext cx="546790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0" i="1" smtClean="0">
                          <a:latin typeface="Cambria Math"/>
                        </a:rPr>
                        <m:t>อัตราการลดของ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263" y="3895367"/>
                <a:ext cx="5467907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31640" y="4831471"/>
                <a:ext cx="519623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0" i="1" smtClean="0">
                          <a:latin typeface="Cambria Math"/>
                        </a:rPr>
                        <m:t>อัตราการเกิดของ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831471"/>
                <a:ext cx="5196231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6824" y="5733256"/>
                <a:ext cx="4663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อัตราการลดของ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อัตราการลดของ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𝐁</m:t>
                      </m:r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24" y="5733256"/>
                <a:ext cx="4663328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2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92793" y="6309320"/>
                <a:ext cx="48633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อัตราการลดของ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อัตราการเกิดของ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th-TH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93" y="6309320"/>
                <a:ext cx="486338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02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" grpId="0"/>
      <p:bldP spid="4" grpId="0"/>
      <p:bldP spid="29" grpId="0"/>
      <p:bldP spid="30" grpId="0"/>
      <p:bldP spid="5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51520" y="1340768"/>
            <a:ext cx="905035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     อัตราการเปลี่ยนแปลงความเข้มข้นของสารแต่ละชนิดในปฏิกิริยาอาจ</a:t>
            </a:r>
            <a:r>
              <a:rPr lang="th-TH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เท่ากัน</a:t>
            </a: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หรือ</a:t>
            </a:r>
            <a:r>
              <a:rPr lang="th-TH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ไม่เท่ากัน </a:t>
            </a: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ก็ได้  แต่ </a:t>
            </a:r>
            <a:r>
              <a:rPr lang="th-TH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อัตราการเกิดปฏิกิริยาเคมี </a:t>
            </a: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ไม่ว่าจะคิดจากสารใดในปฏิกิริยาจะมีค่า</a:t>
            </a:r>
            <a:r>
              <a:rPr lang="th-TH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เท่ากัน</a:t>
            </a:r>
            <a:endParaRPr lang="th-TH" sz="4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ดาว 8 แฉก 7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1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0916" y="836712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ความหมายของอัตราการเกิดปฏิกิริยาเคมี</a:t>
            </a:r>
            <a:endParaRPr lang="th-TH" sz="5400" dirty="0"/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395536" y="1700808"/>
            <a:ext cx="8496944" cy="144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อัตราการเกิดปฏิกิริยาเคมี  หมายถึงการเปลี่ยนแปลงปริมาณ</a:t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(ความเข้มข้น)ของสารตั้งต้นหรือสารผลิตภัณฑ์ต่อหน่วยเวลา</a:t>
            </a:r>
          </a:p>
        </p:txBody>
      </p:sp>
      <p:pic>
        <p:nvPicPr>
          <p:cNvPr id="9" name="Picture 14" descr="FG12_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89992" y="5373216"/>
            <a:ext cx="7010400" cy="1366838"/>
          </a:xfrm>
          <a:prstGeom prst="rect">
            <a:avLst/>
          </a:prstGeom>
          <a:noFill/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2088530" y="4581525"/>
            <a:ext cx="4319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012705" y="3349625"/>
            <a:ext cx="1276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ผลิตภัณฑ์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922217" y="4141788"/>
            <a:ext cx="1273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สารตั้งต้น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81130" y="4292600"/>
            <a:ext cx="6783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เวลา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436822" y="3454400"/>
            <a:ext cx="677108" cy="136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ปริมาณสาร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V="1">
            <a:off x="2113930" y="2997200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2139330" y="3549650"/>
            <a:ext cx="2879725" cy="1019175"/>
          </a:xfrm>
          <a:custGeom>
            <a:avLst/>
            <a:gdLst>
              <a:gd name="T0" fmla="*/ 0 w 1814"/>
              <a:gd name="T1" fmla="*/ 1617940094 h 642"/>
              <a:gd name="T2" fmla="*/ 685482514 w 1814"/>
              <a:gd name="T3" fmla="*/ 589716537 h 642"/>
              <a:gd name="T4" fmla="*/ 1484372822 w 1814"/>
              <a:gd name="T5" fmla="*/ 131048125 h 642"/>
              <a:gd name="T6" fmla="*/ 2147483647 w 1814"/>
              <a:gd name="T7" fmla="*/ 17640299 h 642"/>
              <a:gd name="T8" fmla="*/ 2147483647 w 1814"/>
              <a:gd name="T9" fmla="*/ 17640299 h 6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642"/>
              <a:gd name="T17" fmla="*/ 1814 w 1814"/>
              <a:gd name="T18" fmla="*/ 642 h 6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642">
                <a:moveTo>
                  <a:pt x="0" y="642"/>
                </a:moveTo>
                <a:cubicBezTo>
                  <a:pt x="87" y="487"/>
                  <a:pt x="174" y="332"/>
                  <a:pt x="272" y="234"/>
                </a:cubicBezTo>
                <a:cubicBezTo>
                  <a:pt x="370" y="136"/>
                  <a:pt x="461" y="90"/>
                  <a:pt x="589" y="52"/>
                </a:cubicBezTo>
                <a:cubicBezTo>
                  <a:pt x="717" y="14"/>
                  <a:pt x="839" y="14"/>
                  <a:pt x="1043" y="7"/>
                </a:cubicBezTo>
                <a:cubicBezTo>
                  <a:pt x="1247" y="0"/>
                  <a:pt x="1693" y="7"/>
                  <a:pt x="1814" y="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>
            <a:off x="2126630" y="3141663"/>
            <a:ext cx="2808287" cy="1150937"/>
          </a:xfrm>
          <a:custGeom>
            <a:avLst/>
            <a:gdLst>
              <a:gd name="T0" fmla="*/ 0 w 1769"/>
              <a:gd name="T1" fmla="*/ 0 h 725"/>
              <a:gd name="T2" fmla="*/ 569555252 w 1769"/>
              <a:gd name="T3" fmla="*/ 1141629504 h 725"/>
              <a:gd name="T4" fmla="*/ 1713706266 w 1769"/>
              <a:gd name="T5" fmla="*/ 1713705722 h 725"/>
              <a:gd name="T6" fmla="*/ 2147483647 w 1769"/>
              <a:gd name="T7" fmla="*/ 1827111872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1769"/>
              <a:gd name="T13" fmla="*/ 0 h 725"/>
              <a:gd name="T14" fmla="*/ 1769 w 1769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9" h="725">
                <a:moveTo>
                  <a:pt x="0" y="0"/>
                </a:moveTo>
                <a:cubicBezTo>
                  <a:pt x="56" y="170"/>
                  <a:pt x="113" y="340"/>
                  <a:pt x="226" y="453"/>
                </a:cubicBezTo>
                <a:cubicBezTo>
                  <a:pt x="339" y="566"/>
                  <a:pt x="423" y="635"/>
                  <a:pt x="680" y="680"/>
                </a:cubicBezTo>
                <a:cubicBezTo>
                  <a:pt x="937" y="725"/>
                  <a:pt x="1588" y="718"/>
                  <a:pt x="1769" y="725"/>
                </a:cubicBez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9" name="ดาว 8 แฉก 18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961851"/>
            <a:ext cx="8229600" cy="1143000"/>
          </a:xfrm>
        </p:spPr>
        <p:txBody>
          <a:bodyPr>
            <a:noAutofit/>
          </a:bodyPr>
          <a:lstStyle/>
          <a:p>
            <a:r>
              <a:rPr lang="th-TH" sz="6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อัตราการเกิดปฏิกิริยา(</a:t>
            </a:r>
            <a:r>
              <a:rPr lang="en-US" sz="6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Reaction Rate)</a:t>
            </a:r>
            <a:endParaRPr lang="th-TH" sz="60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2287413"/>
            <a:ext cx="8229600" cy="4525963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rgbClr val="002060"/>
                </a:solidFill>
                <a:cs typeface="+mj-cs"/>
              </a:rPr>
              <a:t>อัตราการเกิดปฏิกิริยาเป็นปริมาณที่บอกให้ทราบว่าการเปลี่ยนแปลงในปฏิกิริยาเคมีเกิดขึ้นเร็วเพียงใด</a:t>
            </a:r>
            <a:br>
              <a:rPr lang="th-TH" sz="4000" dirty="0" smtClean="0">
                <a:solidFill>
                  <a:srgbClr val="002060"/>
                </a:solidFill>
                <a:cs typeface="+mj-cs"/>
              </a:rPr>
            </a:br>
            <a:r>
              <a:rPr lang="en-US" sz="4000" dirty="0" smtClean="0">
                <a:solidFill>
                  <a:srgbClr val="002060"/>
                </a:solidFill>
                <a:cs typeface="+mj-cs"/>
              </a:rPr>
              <a:t>       -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 ระบุในเทอมของการเปลี่ยนแปลงความเข้มข้นของสารตั้งต้นและสารผลิตภัณฑ์ที่เกิดขึ้นต่อหน่วยเวลา</a:t>
            </a:r>
          </a:p>
          <a:p>
            <a:pPr>
              <a:buNone/>
            </a:pPr>
            <a:r>
              <a:rPr lang="th-TH" sz="4000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            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- 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มีหน่วยเป็น ความเข้มข้น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/</a:t>
            </a:r>
            <a:r>
              <a:rPr lang="th-TH" sz="4000" dirty="0" smtClean="0">
                <a:solidFill>
                  <a:srgbClr val="002060"/>
                </a:solidFill>
                <a:cs typeface="+mj-cs"/>
              </a:rPr>
              <a:t>เวลา</a:t>
            </a:r>
            <a:br>
              <a:rPr lang="th-TH" sz="4000" dirty="0" smtClean="0">
                <a:solidFill>
                  <a:srgbClr val="002060"/>
                </a:solidFill>
                <a:cs typeface="+mj-cs"/>
              </a:rPr>
            </a:br>
            <a:r>
              <a:rPr lang="th-TH" sz="4000" dirty="0" smtClean="0">
                <a:solidFill>
                  <a:srgbClr val="002060"/>
                </a:solidFill>
                <a:cs typeface="+mj-cs"/>
              </a:rPr>
              <a:t>        (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mol L</a:t>
            </a:r>
            <a:r>
              <a:rPr lang="en-US" sz="4000" baseline="30000" dirty="0" smtClean="0">
                <a:solidFill>
                  <a:srgbClr val="002060"/>
                </a:solidFill>
                <a:cs typeface="+mj-cs"/>
              </a:rPr>
              <a:t>-1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 s</a:t>
            </a:r>
            <a:r>
              <a:rPr lang="en-US" sz="4000" baseline="30000" dirty="0" smtClean="0">
                <a:solidFill>
                  <a:srgbClr val="002060"/>
                </a:solidFill>
                <a:cs typeface="+mj-cs"/>
              </a:rPr>
              <a:t>-1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 , mol L</a:t>
            </a:r>
            <a:r>
              <a:rPr lang="en-US" sz="4000" baseline="30000" dirty="0" smtClean="0">
                <a:solidFill>
                  <a:srgbClr val="002060"/>
                </a:solidFill>
                <a:cs typeface="+mj-cs"/>
              </a:rPr>
              <a:t>-1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 min</a:t>
            </a:r>
            <a:r>
              <a:rPr lang="en-US" sz="4000" baseline="30000" dirty="0" smtClean="0">
                <a:solidFill>
                  <a:srgbClr val="002060"/>
                </a:solidFill>
                <a:cs typeface="+mj-cs"/>
              </a:rPr>
              <a:t>-1</a:t>
            </a:r>
            <a:r>
              <a:rPr lang="en-US" sz="4000" dirty="0" smtClean="0">
                <a:solidFill>
                  <a:srgbClr val="002060"/>
                </a:solidFill>
                <a:cs typeface="+mj-cs"/>
              </a:rPr>
              <a:t> , etc.)</a:t>
            </a:r>
            <a:endParaRPr lang="th-TH" sz="4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5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7504" y="980728"/>
            <a:ext cx="410445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อัตราการเกิดปฏิกิริยา </a:t>
            </a:r>
            <a:endParaRPr lang="th-TH" sz="4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67544" y="1628800"/>
            <a:ext cx="8568952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ความเข้มข้นของสารแต่ละตัวมีความสัมพันธ์กันตามปฏิกิริยาเคมี(ปริมาณสารสัมพันธ์)</a:t>
            </a:r>
            <a:endParaRPr lang="th-TH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67544" y="2852936"/>
            <a:ext cx="8568952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อัตราการเกิดปฏิกิริยาหาได้จาก อัตราการเปลี่ยนแปลงของความเข้มข้นของสารตัวใดตัวหนึ่งในปฏิกิริยาเคมี</a:t>
            </a:r>
            <a:endParaRPr lang="th-TH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8129" y="4345940"/>
                <a:ext cx="3168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29" y="4345940"/>
                <a:ext cx="31680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7944" y="5827656"/>
                <a:ext cx="1897827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827656"/>
                <a:ext cx="1897827" cy="913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304" y="4891552"/>
                <a:ext cx="3373616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𝑟𝑒𝑎𝑐𝑡𝑎𝑛𝑡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4" y="4891552"/>
                <a:ext cx="3373616" cy="9137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1748" y="4891552"/>
                <a:ext cx="1898404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48" y="4891552"/>
                <a:ext cx="1898404" cy="9137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7881" y="4891552"/>
                <a:ext cx="1912511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81" y="4891552"/>
                <a:ext cx="1912511" cy="9137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6522" y="5827656"/>
                <a:ext cx="3253390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𝑝𝑟𝑜𝑑𝑢𝑐𝑡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2" y="5827656"/>
                <a:ext cx="3253390" cy="9137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28184" y="5827656"/>
                <a:ext cx="1926232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827656"/>
                <a:ext cx="1926232" cy="9137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ดาว 8 แฉก 14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42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0032" y="1107234"/>
                <a:ext cx="3168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𝐷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07234"/>
                <a:ext cx="316804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1719972"/>
                <a:ext cx="3373616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𝑟𝑒𝑎𝑐𝑡𝑎𝑛𝑡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19972"/>
                <a:ext cx="3373616" cy="9137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ดาว 8 แฉก 14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16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9"/>
              <p:cNvSpPr txBox="1"/>
              <p:nvPr/>
            </p:nvSpPr>
            <p:spPr>
              <a:xfrm>
                <a:off x="291638" y="3116160"/>
                <a:ext cx="4284763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𝑟𝑒𝑎𝑐𝑡𝑎𝑛𝑡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" y="3116160"/>
                <a:ext cx="4284763" cy="9137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/>
              <p:cNvSpPr txBox="1"/>
              <p:nvPr/>
            </p:nvSpPr>
            <p:spPr>
              <a:xfrm>
                <a:off x="297820" y="4387496"/>
                <a:ext cx="4284763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𝑟𝑒𝑎𝑐𝑡𝑎𝑛𝑡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0" y="4387496"/>
                <a:ext cx="4284763" cy="9137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9"/>
              <p:cNvSpPr txBox="1"/>
              <p:nvPr/>
            </p:nvSpPr>
            <p:spPr>
              <a:xfrm>
                <a:off x="323528" y="5683640"/>
                <a:ext cx="277152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83640"/>
                <a:ext cx="2771528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0"/>
              <p:cNvSpPr txBox="1"/>
              <p:nvPr/>
            </p:nvSpPr>
            <p:spPr>
              <a:xfrm>
                <a:off x="5004048" y="1778887"/>
                <a:ext cx="2177584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78887"/>
                <a:ext cx="2177584" cy="9137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0"/>
              <p:cNvSpPr txBox="1"/>
              <p:nvPr/>
            </p:nvSpPr>
            <p:spPr>
              <a:xfrm>
                <a:off x="5004048" y="2841032"/>
                <a:ext cx="3088731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841032"/>
                <a:ext cx="3088731" cy="91371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"/>
              <p:cNvSpPr txBox="1"/>
              <p:nvPr/>
            </p:nvSpPr>
            <p:spPr>
              <a:xfrm>
                <a:off x="5004048" y="4096047"/>
                <a:ext cx="3088731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96047"/>
                <a:ext cx="3088731" cy="9137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24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17518" r="7545" b="16680"/>
          <a:stretch/>
        </p:blipFill>
        <p:spPr>
          <a:xfrm>
            <a:off x="0" y="1873385"/>
            <a:ext cx="9152802" cy="4075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5986675"/>
                <a:ext cx="8640960" cy="826701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𝒓</m:t>
                    </m:r>
                    <m:r>
                      <a:rPr lang="en-US" sz="32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e>
                    </m:d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den>
                    </m:f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∆[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]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∆[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𝑵𝑯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]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th-TH" sz="32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86675"/>
                <a:ext cx="8640960" cy="826701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07504" y="1061864"/>
            <a:ext cx="7704856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อัตราการเปลี่ยนแปลงความเข้มข้น</a:t>
            </a:r>
            <a:endParaRPr lang="th-TH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54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pic>
        <p:nvPicPr>
          <p:cNvPr id="1026" name="Picture 2" descr="http://www.thaigoodview.com/library/teachershow/lopburi/jariyaporn_s/math/picture/btoon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81350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35140" y="1010072"/>
            <a:ext cx="5256584" cy="1800200"/>
          </a:xfrm>
          <a:prstGeom prst="wedgeRectCallout">
            <a:avLst>
              <a:gd name="adj1" fmla="val 68216"/>
              <a:gd name="adj2" fmla="val 532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ทำแบบฝึกปฏิบัติ ที่ 1.1 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52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7504" y="980728"/>
            <a:ext cx="5400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การหาอัตราการ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เกิดปฏิกิริยา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</a:t>
            </a:r>
            <a:endParaRPr lang="th-TH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83568" y="1952836"/>
            <a:ext cx="8712968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1.วัดความเข้มข้นของสารตั้งต้นหรือผลิตภัณฑ์ ณ เวลาต่าง ๆ </a:t>
            </a:r>
            <a:endParaRPr lang="th-TH" sz="40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83568" y="2636912"/>
            <a:ext cx="824491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2.เขียนกราฟระหว่าง เวลา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(แกน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x)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ความเข้มข้นของสาร(แกน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y)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47564" y="4005064"/>
            <a:ext cx="824491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3.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อัตราการเปลี่ยนแปลงความเข้มข้น</a:t>
            </a:r>
            <a:r>
              <a:rPr lang="th-TH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ของสาร</a:t>
            </a:r>
            <a:br>
              <a:rPr lang="th-TH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เท่ากับ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ความชันของกราฟ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76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มีวิธีใดบ้างที่จะบอกว่าปฏิกิริยาเคมีเกิดเร็วหรือช้า</a:t>
            </a:r>
            <a:endParaRPr lang="th-TH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วัดปริมาณสารตั้งต้นที่เปลี่ยนแปลงไปในช่วงเวลา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87558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วัดปริมาณสารผลิตภัณฑ์ที่เกิดขึ้นในช่วงเวลา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Picture 7" descr="FG10_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645024"/>
            <a:ext cx="2736304" cy="2812939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1" t="47814" b="12615"/>
          <a:stretch/>
        </p:blipFill>
        <p:spPr>
          <a:xfrm>
            <a:off x="3707904" y="1772816"/>
            <a:ext cx="5436096" cy="4305953"/>
          </a:xfrm>
          <a:prstGeom prst="rect">
            <a:avLst/>
          </a:prstGeom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06034" y="908720"/>
            <a:ext cx="883796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4.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อัตราการเกิดปฏิกิริยา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หาได้จาก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</a:t>
            </a:r>
            <a:b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ความเข้มข้นของสาร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79512" y="3847356"/>
            <a:ext cx="388843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5.อัตราการเปลี่ยนแปลง</a:t>
            </a:r>
            <a:b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ความเข้มข้นของสาร</a:t>
            </a:r>
            <a:b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(ความชันของกราฟ) </a:t>
            </a:r>
            <a:b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    มีค่าไม่คงที่</a:t>
            </a:r>
            <a:endParaRPr lang="th-TH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20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683568" y="2499578"/>
                <a:ext cx="2622706" cy="93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e>
                      </m:d>
                      <m:f>
                        <m:f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99578"/>
                <a:ext cx="2622706" cy="938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2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7504" y="980728"/>
            <a:ext cx="5400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ชนิดของอัตราการเกิดปฏิกิริยา </a:t>
            </a:r>
            <a:endParaRPr lang="th-TH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11560" y="1700808"/>
            <a:ext cx="736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อัตราการเกิดปฏิกิริยาที่หาได้จากกราฟมี  3  แบบ คือ</a:t>
            </a:r>
            <a:endPara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95237" y="2420888"/>
            <a:ext cx="736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1.อัตราการเกิดปฏิกิริยาเฉลี่ย 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Average rate)</a:t>
            </a:r>
            <a:endPara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ชื่อเรื่อง 1"/>
              <p:cNvSpPr txBox="1">
                <a:spLocks/>
              </p:cNvSpPr>
              <p:nvPr/>
            </p:nvSpPr>
            <p:spPr>
              <a:xfrm>
                <a:off x="1115616" y="2996952"/>
                <a:ext cx="7362328" cy="7829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หาจากความชันระหว่างจุดสองจุด(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𝒕</m:t>
                        </m:r>
                      </m:e>
                      <m:sub>
                        <m:r>
                          <a:rPr lang="th-TH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,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𝒕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)</a:t>
                </a:r>
                <a:endParaRPr lang="th-TH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7" name="ชื่อเรื่อง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96952"/>
                <a:ext cx="7362328" cy="782960"/>
              </a:xfrm>
              <a:prstGeom prst="rect">
                <a:avLst/>
              </a:prstGeom>
              <a:blipFill rotWithShape="1">
                <a:blip r:embed="rId4"/>
                <a:stretch>
                  <a:fillRect l="-3063" t="-10156" b="-3359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0970" y="3673279"/>
                <a:ext cx="2191754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70" y="3673279"/>
                <a:ext cx="2191754" cy="9137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899592" y="4437112"/>
            <a:ext cx="736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.อัตราที่ขณะใดขณะหนึ่ง(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Instantaneous rate)</a:t>
            </a:r>
            <a:endPara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1115616" y="5166320"/>
            <a:ext cx="736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หาจากความชันของเส้นสัมผัสกราฟ ณ เวลาที่สนใจ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1720" y="5827656"/>
                <a:ext cx="2329099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827656"/>
                <a:ext cx="2329099" cy="9137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ดาว 8 แฉก 12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984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7504" y="980728"/>
            <a:ext cx="5400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ชนิดของอัตราการเกิดปฏิกิริยา </a:t>
            </a:r>
            <a:endParaRPr lang="th-TH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0970" y="3673279"/>
                <a:ext cx="2447080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70" y="3673279"/>
                <a:ext cx="2447080" cy="913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611560" y="1863711"/>
            <a:ext cx="736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.อัตราเริ่มต้น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(Initial rate)</a:t>
            </a:r>
            <a:endPara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899592" y="2646671"/>
            <a:ext cx="736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หาจากความชันของเส้นสัมผัสกราฟ </a:t>
            </a:r>
            <a:r>
              <a:rPr lang="th-TH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ที่ใกล้จุดเริ่มต้น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487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" y="26621"/>
            <a:ext cx="9144000" cy="68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02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7504" y="44624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/>
              <a:t>ความเข้มข้นของสารในปฏิกิริยา </a:t>
            </a:r>
            <a:r>
              <a:rPr lang="en-US" sz="3600" b="1" dirty="0" smtClean="0"/>
              <a:t>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2N</a:t>
            </a:r>
            <a:r>
              <a:rPr lang="en-US" sz="40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(g) ----&gt; 4NO</a:t>
            </a:r>
            <a:r>
              <a:rPr lang="en-US" sz="4000" b="1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(g)+O</a:t>
            </a:r>
            <a:r>
              <a:rPr lang="en-US" sz="4000" b="1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(g)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60930"/>
              </p:ext>
            </p:extLst>
          </p:nvPr>
        </p:nvGraphicFramePr>
        <p:xfrm>
          <a:off x="683568" y="887328"/>
          <a:ext cx="7704856" cy="534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684076">
                <a:tc rowSpan="2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เวลา(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s)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ความเข้มข้น(</a:t>
                      </a:r>
                      <a:r>
                        <a:rPr lang="en-US" sz="3200" dirty="0" err="1" smtClean="0">
                          <a:latin typeface="Angsana New" pitchFamily="18" charset="-34"/>
                          <a:cs typeface="Angsana New" pitchFamily="18" charset="-34"/>
                        </a:rPr>
                        <a:t>mol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/dm</a:t>
                      </a:r>
                      <a:r>
                        <a:rPr lang="en-US" sz="32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320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612068">
                <a:tc vMerge="1">
                  <a:txBody>
                    <a:bodyPr/>
                    <a:lstStyle/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N</a:t>
                      </a:r>
                      <a:r>
                        <a:rPr lang="en-US" sz="32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</a:t>
                      </a:r>
                      <a:endParaRPr lang="th-TH" sz="3200" kern="1200" baseline="-25000" dirty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NO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endParaRPr lang="th-TH" sz="3200" kern="1200" baseline="-25000" dirty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endParaRPr lang="th-TH" sz="3200" kern="1200" baseline="-25000" dirty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0.0200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 0000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 0000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0.0169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0.0063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0.0016	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69952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200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0.0142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0.0115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0.0029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6689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300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0.012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0.016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0.004</a:t>
                      </a:r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63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400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0.0101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0.0197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0.0049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607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500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0.086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0.0229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0.0057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577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600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0.0072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0.0256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ngsana New" pitchFamily="18" charset="-34"/>
                          <a:cs typeface="Angsana New" pitchFamily="18" charset="-34"/>
                        </a:rPr>
                        <a:t>0.0064</a:t>
                      </a:r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ดาว 8 แฉก 3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25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089480204"/>
              </p:ext>
            </p:extLst>
          </p:nvPr>
        </p:nvGraphicFramePr>
        <p:xfrm>
          <a:off x="539552" y="980728"/>
          <a:ext cx="78488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466794"/>
            <a:ext cx="252028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ความเข้มข้น(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3600" baseline="30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61653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เวลา(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3760409" y="69567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2N</a:t>
            </a:r>
            <a:r>
              <a:rPr lang="en-US" sz="40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(g) ----&gt; 4NO</a:t>
            </a:r>
            <a:r>
              <a:rPr lang="en-US" sz="4000" b="1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(g) + O</a:t>
            </a:r>
            <a:r>
              <a:rPr lang="en-US" sz="40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(g)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24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72972" y="2566645"/>
            <a:ext cx="52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=</a:t>
            </a:r>
            <a:endParaRPr lang="th-TH" sz="48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5113" y="116632"/>
            <a:ext cx="4045761" cy="636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ที่ช่วงเวลา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 – 100 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วินาที</a:t>
            </a:r>
            <a:endParaRPr lang="th-TH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134250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อัตราการสลาย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3070" y="980728"/>
            <a:ext cx="293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[N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[N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5539" y="1700808"/>
            <a:ext cx="12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3268555" y="1701800"/>
            <a:ext cx="24290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283968" y="44624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----&gt;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622" y="2564904"/>
            <a:ext cx="268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อัตราการเกิด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 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022" y="3934797"/>
            <a:ext cx="253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อัตราการเกิด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 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652505"/>
            <a:ext cx="141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Rate  =   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1340768"/>
            <a:ext cx="52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=</a:t>
            </a:r>
            <a:endParaRPr lang="th-TH" sz="48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2278613"/>
            <a:ext cx="293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[NO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[NO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3223071" y="2924944"/>
            <a:ext cx="24290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2924944"/>
            <a:ext cx="12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1062" y="3646765"/>
            <a:ext cx="293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[O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[O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7507" y="4221088"/>
            <a:ext cx="12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7038" y="5917632"/>
            <a:ext cx="12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t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3174682" y="4293096"/>
            <a:ext cx="19497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92080" y="3934797"/>
            <a:ext cx="52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=</a:t>
            </a:r>
            <a:endParaRPr lang="th-TH" sz="48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2370195" y="5993578"/>
            <a:ext cx="2489837" cy="84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88882" y="5474675"/>
            <a:ext cx="36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8882" y="5864830"/>
            <a:ext cx="36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endParaRPr lang="th-TH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4" name="ตัวเชื่อมต่อตรง 33"/>
          <p:cNvCxnSpPr/>
          <p:nvPr/>
        </p:nvCxnSpPr>
        <p:spPr>
          <a:xfrm>
            <a:off x="2044217" y="6001994"/>
            <a:ext cx="2131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1698658" y="5981705"/>
            <a:ext cx="2043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24543" y="5271301"/>
            <a:ext cx="293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[N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100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[N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O</a:t>
            </a:r>
            <a:r>
              <a:rPr lang="en-US" sz="3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]</a:t>
            </a:r>
            <a:r>
              <a:rPr lang="en-US" sz="3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</a:t>
            </a:r>
            <a:endParaRPr lang="th-TH" sz="36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6056" y="5661248"/>
            <a:ext cx="52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=</a:t>
            </a:r>
            <a:endParaRPr lang="th-TH" sz="48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ดาว 8 แฉก 27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400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38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7504" y="908720"/>
            <a:ext cx="792088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1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สมการปฏิกิริยาระหว่างสาร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5696" y="1556792"/>
                <a:ext cx="36948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𝑫</m:t>
                      </m:r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556792"/>
                <a:ext cx="369485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7504" y="2286000"/>
            <a:ext cx="9036496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  1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ทำปฏิกิริยากับ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 2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ในสารละลายปริมาตร  1  ลิตร เมื่อเวลาผ่านไป  10  วินาที 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ขึ้น  3  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25876" y="3933056"/>
            <a:ext cx="901812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อัตราการสลายตัวเฉลี่ยของสาร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ในช่วง 10 วินาทีแรก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20823" y="4797152"/>
            <a:ext cx="901812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อัตราการสลายตัวเฉลี่ยของสาร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ในช่วง 10 วินาทีแรก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39374" y="5613292"/>
            <a:ext cx="901812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อัตราการเกิดสาร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ในช่วง 10 วินาทีแรก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ดาว 8 แฉก 9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49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7504" y="908720"/>
            <a:ext cx="72008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 ปฏิกิริยาระหว่างสาร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606323"/>
                <a:ext cx="4502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+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+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𝑫</m:t>
                      </m:r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606323"/>
                <a:ext cx="450277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ดาว 8 แฉก 9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28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63688" y="2000459"/>
            <a:ext cx="168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t=0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680573" y="2022829"/>
            <a:ext cx="98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763688" y="270892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สิ้นสุด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t=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283968" y="2022829"/>
            <a:ext cx="1157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436096" y="2022829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966546" y="2022829"/>
            <a:ext cx="98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680573" y="2708920"/>
            <a:ext cx="98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436096" y="2708920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  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283968" y="2708920"/>
            <a:ext cx="1157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  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028384" y="2708920"/>
            <a:ext cx="98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125876" y="3429000"/>
            <a:ext cx="901812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อัตราการสลายตัวเฉลี่ยของสาร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ในช่วง 10 วินาทีแรก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36" y="5363805"/>
                <a:ext cx="848796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อัตราการสลายตัวของ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𝒎𝒐𝒍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/</m:t>
                      </m:r>
                      <m:r>
                        <a:rPr lang="en-US" sz="32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th-TH" sz="32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63805"/>
                <a:ext cx="8487965" cy="1017523"/>
              </a:xfrm>
              <a:prstGeom prst="rect">
                <a:avLst/>
              </a:prstGeom>
              <a:blipFill rotWithShape="0">
                <a:blip r:embed="rId3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3951736"/>
                <a:ext cx="9182322" cy="1349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36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อัตราการสลายตัวของสาร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th-TH" sz="36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ปริมาณสุดท้าย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ปริมาณเริ่มต้น</m:t>
                          </m:r>
                        </m:num>
                        <m:den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เวลาสุดท้าย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เวลาเริ่มต้น</m:t>
                          </m:r>
                        </m:den>
                      </m:f>
                    </m:oMath>
                  </m:oMathPara>
                </a14:m>
                <a:endParaRPr lang="th-T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1736"/>
                <a:ext cx="9182322" cy="1349472"/>
              </a:xfrm>
              <a:prstGeom prst="rect">
                <a:avLst/>
              </a:prstGeom>
              <a:blipFill rotWithShape="0">
                <a:blip r:embed="rId4"/>
                <a:stretch>
                  <a:fillRect b="-225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ดาว 8 แฉก 9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29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36512" y="908720"/>
            <a:ext cx="8852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 2 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สามารถสลายตัวได้ดังสมการ</a:t>
            </a:r>
            <a:endParaRPr lang="th-TH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4"/>
              <p:cNvSpPr txBox="1"/>
              <p:nvPr/>
            </p:nvSpPr>
            <p:spPr>
              <a:xfrm>
                <a:off x="467544" y="1832630"/>
                <a:ext cx="3326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𝒀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+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32630"/>
                <a:ext cx="3326552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0310"/>
              </p:ext>
            </p:extLst>
          </p:nvPr>
        </p:nvGraphicFramePr>
        <p:xfrm>
          <a:off x="323528" y="2420888"/>
          <a:ext cx="4176463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7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เวลา(วินาที)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[X](</a:t>
                      </a:r>
                      <a:r>
                        <a:rPr lang="en-US" sz="40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mol</a:t>
                      </a:r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/dm</a:t>
                      </a:r>
                      <a:r>
                        <a:rPr lang="en-US" sz="4000" baseline="30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1.00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0.85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0.75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0.70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0.67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4716016" y="1628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เมื่อวัดความเข้มข้นของสาร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ในขณะเกิดปฏิกิริยาได้ข้อมูลดัง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ตาราง  ที่เวลา 5 วินาที จะมีสาร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เข้มข้นกี่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3200" b="1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004048" y="4191329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0.15 </a:t>
            </a:r>
            <a:endParaRPr lang="th-TH" sz="4000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004048" y="4907199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ข. 0.25 </a:t>
            </a:r>
            <a:endParaRPr lang="th-TH" sz="40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004048" y="5517232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 0.85 </a:t>
            </a:r>
            <a:endParaRPr lang="th-TH" sz="400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004048" y="6127265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 1.42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0473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0280" y="1196752"/>
            <a:ext cx="8712200" cy="850106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จะวัดปริมาณสารต่าง ๆ 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ขณะเกิดปฏิกิริยา</a:t>
            </a:r>
            <a:r>
              <a:rPr lang="th-TH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ได้อย่างไร</a:t>
            </a:r>
            <a:endParaRPr lang="th-TH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“วิธีวัดขึ้นอยู่กับลักษณะและสมบัติของสาร”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79" y="299695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ชั่งมวล  เมื่อสารเป็นของแข็ง</a:t>
            </a:r>
            <a:endParaRPr lang="th-TH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76639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วัดปริมาตร  เมื่อสารเป็นแก๊ส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558481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วัดความเข้มข้น เมื่อเป็นสารละลาย</a:t>
            </a:r>
            <a:endParaRPr lang="th-TH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422577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เวลา ใช้เป็น วินาที  นาที  ชั่วโมง ฯลฯ</a:t>
            </a:r>
            <a:endParaRPr lang="th-TH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1" name="ดาว 8 แฉก 10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93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ดาว 8 แฉก 9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30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36512" y="908720"/>
            <a:ext cx="8852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 3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ในการศึกษาอัตราของปฏิกิริยา</a:t>
            </a:r>
            <a:endParaRPr lang="th-TH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4"/>
              <p:cNvSpPr txBox="1"/>
              <p:nvPr/>
            </p:nvSpPr>
            <p:spPr>
              <a:xfrm>
                <a:off x="6108465" y="1052736"/>
                <a:ext cx="28328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65" y="1052736"/>
                <a:ext cx="283282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06045"/>
              </p:ext>
            </p:extLst>
          </p:nvPr>
        </p:nvGraphicFramePr>
        <p:xfrm>
          <a:off x="119378" y="1619004"/>
          <a:ext cx="5964790" cy="3992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2222"/>
                <a:gridCol w="1656184"/>
                <a:gridCol w="151216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เวลา</a:t>
                      </a:r>
                      <a:br>
                        <a:rPr lang="th-TH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</a:t>
                      </a:r>
                      <a:r>
                        <a:rPr lang="th-TH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[A]</a:t>
                      </a:r>
                      <a:b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36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mol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/dm</a:t>
                      </a:r>
                      <a:r>
                        <a:rPr lang="en-US" sz="3600" baseline="30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[B]</a:t>
                      </a:r>
                      <a:b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36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mol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/dm</a:t>
                      </a:r>
                      <a:r>
                        <a:rPr lang="en-US" sz="3600" baseline="30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36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[C]</a:t>
                      </a:r>
                      <a:b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3600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mol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/dm</a:t>
                      </a:r>
                      <a:r>
                        <a:rPr lang="en-US" sz="3600" baseline="30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36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x</a:t>
                      </a:r>
                      <a:r>
                        <a:rPr lang="en-US" sz="4000" baseline="-25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4000" baseline="-25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</a:t>
                      </a:r>
                      <a:r>
                        <a:rPr lang="en-US" sz="4000" kern="1200" baseline="-250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1</a:t>
                      </a:r>
                      <a:endParaRPr lang="th-TH" sz="4000" kern="1200" baseline="-250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x</a:t>
                      </a:r>
                      <a:r>
                        <a:rPr lang="en-US" sz="4000" kern="1200" baseline="-250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2</a:t>
                      </a:r>
                      <a:endParaRPr lang="th-TH" sz="4000" kern="1200" baseline="-250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y</a:t>
                      </a:r>
                      <a:r>
                        <a:rPr lang="en-US" sz="4000" kern="1200" baseline="-250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2</a:t>
                      </a:r>
                      <a:endParaRPr lang="th-TH" sz="4000" kern="1200" baseline="-250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th-TH" sz="40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x</a:t>
                      </a:r>
                      <a:r>
                        <a:rPr lang="en-US" sz="4000" kern="1200" baseline="-250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3</a:t>
                      </a:r>
                      <a:endParaRPr lang="th-TH" sz="4000" kern="1200" baseline="-250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y</a:t>
                      </a:r>
                      <a:r>
                        <a:rPr lang="en-US" sz="4000" kern="1200" baseline="-250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3</a:t>
                      </a:r>
                      <a:endParaRPr lang="th-TH" sz="4000" kern="1200" baseline="-25000" dirty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สี่เหลี่ยมผืนผ้า 24"/>
          <p:cNvSpPr/>
          <p:nvPr/>
        </p:nvSpPr>
        <p:spPr>
          <a:xfrm>
            <a:off x="6082969" y="1878673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จงหาค่าของ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X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8127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pic>
        <p:nvPicPr>
          <p:cNvPr id="1026" name="Picture 2" descr="http://www.thaigoodview.com/library/teachershow/lopburi/jariyaporn_s/math/picture/btoon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92" y="1910172"/>
            <a:ext cx="2892570" cy="42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35140" y="1010072"/>
            <a:ext cx="5256584" cy="1800200"/>
          </a:xfrm>
          <a:prstGeom prst="wedgeRectCallout">
            <a:avLst>
              <a:gd name="adj1" fmla="val 68216"/>
              <a:gd name="adj2" fmla="val 5326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ทำแบบฝึกปฏิบัติ ที่ 1.2 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13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14282" y="1196752"/>
            <a:ext cx="8750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ปริมาณสารที่เปลี่ยนแปลงหาได้จาก</a:t>
            </a:r>
            <a:endParaRPr lang="th-TH" sz="48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267744" y="2213783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ปริมาณสุดท้าย - ปริมาณเริ่มต้น</a:t>
            </a:r>
            <a:endParaRPr lang="th-TH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14282" y="3078088"/>
            <a:ext cx="8750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เวลาที่ใช้ในการเปลี่ยนแปลงหาได้จาก</a:t>
            </a:r>
            <a:endParaRPr lang="th-TH" sz="48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339752" y="4014192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เวลาสุดท้าย - เวลาเริ่มต้น</a:t>
            </a:r>
            <a:endParaRPr lang="th-TH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68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1124744"/>
            <a:ext cx="95405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h-TH" sz="4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อัตราการเปลี่ยนแปลงของสารต่าง ๆ ในปฏิกิริยาหาได้จาก</a:t>
            </a:r>
            <a:endParaRPr lang="th-TH" sz="47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12" y="3068960"/>
                <a:ext cx="8954695" cy="1349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36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อัตราการเปลี่ยนแปลงของสาร</m:t>
                      </m:r>
                      <m:r>
                        <a:rPr lang="en-US" sz="36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h-TH" sz="36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ปริมาณสุดท้าย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ปริมาณเริ่มต้น</m:t>
                          </m:r>
                        </m:num>
                        <m:den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เวลาสุดท้าย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6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เวลาเริ่มต้น</m:t>
                          </m:r>
                        </m:den>
                      </m:f>
                    </m:oMath>
                  </m:oMathPara>
                </a14:m>
                <a:endParaRPr lang="th-T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2" y="3068960"/>
                <a:ext cx="8954695" cy="1349472"/>
              </a:xfrm>
              <a:prstGeom prst="rect">
                <a:avLst/>
              </a:prstGeom>
              <a:blipFill rotWithShape="1">
                <a:blip r:embed="rId2"/>
                <a:stretch>
                  <a:fillRect b="-225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8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377609"/>
                <a:ext cx="8572668" cy="1209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32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อัตราการลดลงของสารตั้งต้น</m:t>
                      </m:r>
                      <m:r>
                        <a:rPr lang="en-US" sz="32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th-TH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h-TH" sz="32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32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ปริมาณสุดท้าย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ปริมาณเริ่มต้น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h-TH" sz="32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เวลาสุดท้าย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เวลาเริ่มต้น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7609"/>
                <a:ext cx="8572668" cy="1209947"/>
              </a:xfrm>
              <a:prstGeom prst="rect">
                <a:avLst/>
              </a:prstGeom>
              <a:blipFill rotWithShape="0">
                <a:blip r:embed="rId2"/>
                <a:stretch>
                  <a:fillRect b="-201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ดาว 8 แฉก 4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9053" y="1069285"/>
            <a:ext cx="8954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อัตราการเปลี่ยนแปลงของสารต่าง ๆ ใน</a:t>
            </a: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ปฏิกิริยา </a:t>
            </a:r>
            <a:b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เมื่อ</a:t>
            </a: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คิดจากสารตั้งต้น </a:t>
            </a: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เรียกว่า </a:t>
            </a: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อัตราการลดลงของสารตั้งต้น</a:t>
            </a:r>
            <a:endParaRPr lang="th-TH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6621"/>
            <a:ext cx="9152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377609"/>
                <a:ext cx="8478603" cy="121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32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อัตราการเกิดของสารผลิตภัณฑ์</m:t>
                      </m:r>
                      <m:r>
                        <a:rPr lang="en-US" sz="3200" b="1" i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h-TH" sz="32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ปริมาณสุดท้าย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ปริมาณเริ่มต้น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h-TH" sz="32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เวลาสุดท้าย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เวลาเริ่มต้น</m:t>
                          </m:r>
                          <m:r>
                            <a:rPr lang="th-TH" sz="3200" b="1" i="0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7609"/>
                <a:ext cx="8478603" cy="1211037"/>
              </a:xfrm>
              <a:prstGeom prst="rect">
                <a:avLst/>
              </a:prstGeom>
              <a:blipFill rotWithShape="0">
                <a:blip r:embed="rId2"/>
                <a:stretch>
                  <a:fillRect b="-201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ดาว 8 แฉก 4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9053" y="1069285"/>
            <a:ext cx="8954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อัตราการเปลี่ยนแปลงของสารต่าง ๆ ใน</a:t>
            </a: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ปฏิกิริยา </a:t>
            </a:r>
            <a:b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</a:b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เมื่อ</a:t>
            </a: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คิดจากสารผลิตภัณฑ์ </a:t>
            </a:r>
            <a:r>
              <a:rPr lang="th-TH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เรียกว่า </a:t>
            </a:r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อัตราการเกิดของสารผลิตภัณฑ์</a:t>
            </a:r>
            <a:endParaRPr lang="th-TH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347864" y="76247"/>
            <a:ext cx="569133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ในปฏิกิริยา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+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  ----&gt;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endParaRPr lang="th-TH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82" y="4077072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 อัตราการลดลงของ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A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=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1458" y="381399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 </a:t>
            </a:r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ปริมาณเริ่มต้น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7210" y="4654877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เวลาสุดท้าย </a:t>
            </a:r>
            <a:r>
              <a:rPr lang="en-US" sz="3600" dirty="0" smtClean="0">
                <a:solidFill>
                  <a:srgbClr val="0000CC"/>
                </a:solidFill>
              </a:rPr>
              <a:t>- 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เวลาเริ่มต้น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V="1">
            <a:off x="4081458" y="4477976"/>
            <a:ext cx="3883302" cy="340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63688" y="910461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ปริมาณเริ่มต้น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0)           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1702549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t)              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1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3645" y="5863776"/>
            <a:ext cx="79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0124" y="547018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1mol )      -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3600" dirty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2mol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 smtClean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5876" y="6311061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       </a:t>
            </a:r>
            <a:r>
              <a:rPr lang="en-US" sz="3600" dirty="0" smtClean="0">
                <a:solidFill>
                  <a:srgbClr val="0000CC"/>
                </a:solidFill>
              </a:rPr>
              <a:t>- </a:t>
            </a:r>
            <a:r>
              <a:rPr lang="th-TH" sz="3600" dirty="0" smtClean="0">
                <a:solidFill>
                  <a:srgbClr val="0000CC"/>
                </a:solidFill>
              </a:rPr>
              <a:t>       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0 )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 flipV="1">
            <a:off x="4110124" y="6134160"/>
            <a:ext cx="3883302" cy="340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63691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 อัตราการลดลงของ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A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=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solidFill>
                  <a:srgbClr val="0000CC"/>
                </a:solidFill>
              </a:rPr>
              <a:t> 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0312" y="2371589"/>
            <a:ext cx="226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</a:t>
            </a:r>
            <a:r>
              <a:rPr lang="th-TH" sz="3600" dirty="0" smtClean="0">
                <a:solidFill>
                  <a:srgbClr val="0000CC"/>
                </a:solidFill>
                <a:cs typeface="Angsana New"/>
                <a:sym typeface="Symbol"/>
              </a:rPr>
              <a:t>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A)</a:t>
            </a:r>
            <a:endParaRPr lang="th-TH" sz="3600" dirty="0" smtClean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6381" y="3066711"/>
            <a:ext cx="116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cs typeface="Angsana New"/>
                <a:sym typeface="Symbol"/>
              </a:rPr>
              <a:t>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  <a:p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flipV="1">
            <a:off x="4110312" y="3069592"/>
            <a:ext cx="2083221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ดาว 8 แฉก 17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239690"/>
            <a:ext cx="1391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ตัวอย่าง</a:t>
            </a:r>
            <a:endParaRPr lang="th-TH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3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9" grpId="0"/>
      <p:bldP spid="20" grpId="0"/>
      <p:bldP spid="22" grpId="0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347864" y="76247"/>
            <a:ext cx="569133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ในปฏิกิริยา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+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  ----&gt; 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endParaRPr lang="th-TH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82" y="4154811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 อัตราการลดลงของ </a:t>
            </a:r>
            <a:r>
              <a:rPr lang="en-US" sz="3600" dirty="0">
                <a:solidFill>
                  <a:srgbClr val="0000CC"/>
                </a:solidFill>
                <a:cs typeface="Angsana New"/>
              </a:rPr>
              <a:t>B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1458" y="381399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 </a:t>
            </a:r>
            <a:r>
              <a:rPr lang="en-US" sz="3600" dirty="0" smtClean="0">
                <a:solidFill>
                  <a:srgbClr val="0000CC"/>
                </a:solidFill>
              </a:rPr>
              <a:t>-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ปริมาณเริ่มต้น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7210" y="4654877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เวลาสุดท้าย </a:t>
            </a:r>
            <a:r>
              <a:rPr lang="en-US" sz="3600" dirty="0" smtClean="0">
                <a:solidFill>
                  <a:srgbClr val="0000CC"/>
                </a:solidFill>
              </a:rPr>
              <a:t>- 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เวลาเริ่มต้น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V="1">
            <a:off x="4081458" y="4477976"/>
            <a:ext cx="3883302" cy="340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63688" y="910461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ปริมาณเริ่มต้น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0)           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1702549"/>
            <a:ext cx="760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ปริมาณสุดท้าย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 = t)              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      1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endParaRPr lang="th-TH" sz="3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3645" y="5863776"/>
            <a:ext cx="91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0124" y="547018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0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)      -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3600" dirty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en-US" sz="3600" dirty="0" err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 smtClean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5876" y="6311061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cs typeface="Angsana New"/>
              </a:rPr>
              <a:t>       </a:t>
            </a:r>
            <a:r>
              <a:rPr lang="en-US" sz="3600" dirty="0" smtClean="0">
                <a:solidFill>
                  <a:srgbClr val="0000CC"/>
                </a:solidFill>
              </a:rPr>
              <a:t>- </a:t>
            </a:r>
            <a:r>
              <a:rPr lang="th-TH" sz="3600" dirty="0" smtClean="0">
                <a:solidFill>
                  <a:srgbClr val="0000CC"/>
                </a:solidFill>
              </a:rPr>
              <a:t>       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0 )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 flipV="1">
            <a:off x="4110124" y="6134160"/>
            <a:ext cx="3883302" cy="3402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7124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 อัตราการลดลงของ </a:t>
            </a:r>
            <a:r>
              <a:rPr lang="en-US" sz="3600" dirty="0">
                <a:solidFill>
                  <a:srgbClr val="0000CC"/>
                </a:solidFill>
                <a:cs typeface="Angsana New"/>
              </a:rPr>
              <a:t>B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0312" y="2371589"/>
            <a:ext cx="226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  </a:t>
            </a:r>
            <a:r>
              <a:rPr lang="th-TH" sz="3600" dirty="0" smtClean="0">
                <a:solidFill>
                  <a:srgbClr val="0000CC"/>
                </a:solidFill>
                <a:cs typeface="Angsana New"/>
                <a:sym typeface="Symbol"/>
              </a:rPr>
              <a:t>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th-TH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B)</a:t>
            </a:r>
            <a:endParaRPr lang="th-TH" sz="3600" dirty="0" smtClean="0">
              <a:solidFill>
                <a:srgbClr val="0000CC"/>
              </a:solidFill>
              <a:cs typeface="Angsana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6381" y="3066711"/>
            <a:ext cx="116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CC"/>
                </a:solidFill>
                <a:cs typeface="Angsana New"/>
                <a:sym typeface="Symbol"/>
              </a:rPr>
              <a:t></a:t>
            </a:r>
            <a:r>
              <a:rPr lang="th-TH" sz="3600" dirty="0" smtClean="0">
                <a:solidFill>
                  <a:srgbClr val="0000CC"/>
                </a:solidFill>
                <a:cs typeface="Angsana New"/>
              </a:rPr>
              <a:t>(</a:t>
            </a:r>
            <a:r>
              <a:rPr lang="en-US" sz="3600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>
              <a:solidFill>
                <a:srgbClr val="0000CC"/>
              </a:solidFill>
              <a:cs typeface="Angsana New"/>
            </a:endParaRPr>
          </a:p>
          <a:p>
            <a:endParaRPr lang="th-TH" sz="3600" dirty="0">
              <a:solidFill>
                <a:srgbClr val="0000CC"/>
              </a:solidFill>
              <a:cs typeface="Angsana New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flipV="1">
            <a:off x="4110312" y="3069592"/>
            <a:ext cx="2083221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ดาว 8 แฉก 17"/>
          <p:cNvSpPr/>
          <p:nvPr/>
        </p:nvSpPr>
        <p:spPr>
          <a:xfrm>
            <a:off x="8460432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th-TH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9512" y="239690"/>
            <a:ext cx="1391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/>
              </a:rPr>
              <a:t>ตัวอย่าง</a:t>
            </a:r>
            <a:endParaRPr lang="th-TH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42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9" grpId="0"/>
      <p:bldP spid="20" grpId="0"/>
      <p:bldP spid="22" grpId="0"/>
      <p:bldP spid="23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1871</Words>
  <Application>Microsoft Office PowerPoint</Application>
  <PresentationFormat>นำเสนอทางหน้าจอ (4:3)</PresentationFormat>
  <Paragraphs>322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2" baseType="lpstr">
      <vt:lpstr>Angsana New</vt:lpstr>
      <vt:lpstr>Arial</vt:lpstr>
      <vt:lpstr>Calibri</vt:lpstr>
      <vt:lpstr>Cambria Math</vt:lpstr>
      <vt:lpstr>Cordia New</vt:lpstr>
      <vt:lpstr>Symbol</vt:lpstr>
      <vt:lpstr>ชุดรูปแบบของ Office</vt:lpstr>
      <vt:lpstr>1_ชุดรูปแบบของ Office</vt:lpstr>
      <vt:lpstr>2_ชุดรูปแบบของ Office</vt:lpstr>
      <vt:lpstr>4_ชุดรูปแบบของ Office</vt:lpstr>
      <vt:lpstr>5_ชุดรูปแบบของ Office</vt:lpstr>
      <vt:lpstr>จะรู้ได้อย่างไรว่าเกิดปฏิกิริยาเคมี</vt:lpstr>
      <vt:lpstr>มีวิธีใดบ้างที่จะบอกว่าปฏิกิริยาเคมีเกิดเร็วหรือช้า</vt:lpstr>
      <vt:lpstr>จะวัดปริมาณสารต่าง ๆ ขณะเกิดปฏิกิริยาได้อย่างไร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ความหมายของอัตราการเกิดปฏิกิริยาเคมี</vt:lpstr>
      <vt:lpstr>อัตราการเกิดปฏิกิริยา(Reaction Rate)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Windows User</cp:lastModifiedBy>
  <cp:revision>95</cp:revision>
  <cp:lastPrinted>2012-11-05T03:57:37Z</cp:lastPrinted>
  <dcterms:created xsi:type="dcterms:W3CDTF">2011-10-11T13:49:47Z</dcterms:created>
  <dcterms:modified xsi:type="dcterms:W3CDTF">2014-11-05T15:31:26Z</dcterms:modified>
</cp:coreProperties>
</file>