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6"/>
  </p:notesMasterIdLst>
  <p:sldIdLst>
    <p:sldId id="256" r:id="rId2"/>
    <p:sldId id="292" r:id="rId3"/>
    <p:sldId id="265" r:id="rId4"/>
    <p:sldId id="261" r:id="rId5"/>
    <p:sldId id="262" r:id="rId6"/>
    <p:sldId id="264" r:id="rId7"/>
    <p:sldId id="266" r:id="rId8"/>
    <p:sldId id="267" r:id="rId9"/>
    <p:sldId id="269" r:id="rId10"/>
    <p:sldId id="270" r:id="rId11"/>
    <p:sldId id="271" r:id="rId12"/>
    <p:sldId id="272" r:id="rId13"/>
    <p:sldId id="274" r:id="rId14"/>
    <p:sldId id="273" r:id="rId15"/>
    <p:sldId id="276" r:id="rId16"/>
    <p:sldId id="277" r:id="rId17"/>
    <p:sldId id="278" r:id="rId18"/>
    <p:sldId id="282" r:id="rId19"/>
    <p:sldId id="283" r:id="rId20"/>
    <p:sldId id="279" r:id="rId21"/>
    <p:sldId id="280" r:id="rId22"/>
    <p:sldId id="281" r:id="rId23"/>
    <p:sldId id="284" r:id="rId24"/>
    <p:sldId id="285" r:id="rId25"/>
    <p:sldId id="268" r:id="rId26"/>
    <p:sldId id="286" r:id="rId27"/>
    <p:sldId id="287" r:id="rId28"/>
    <p:sldId id="290" r:id="rId29"/>
    <p:sldId id="288" r:id="rId30"/>
    <p:sldId id="289" r:id="rId31"/>
    <p:sldId id="293" r:id="rId32"/>
    <p:sldId id="291" r:id="rId33"/>
    <p:sldId id="259" r:id="rId34"/>
    <p:sldId id="258" r:id="rId3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CD1E0-9DF5-4D92-9113-003D430A6251}" type="datetimeFigureOut">
              <a:rPr lang="th-TH" smtClean="0"/>
              <a:t>23/05/63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2E999-77C5-4BF1-B0A9-12A1306E9E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945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A5C-DD6A-4321-BCAB-23B1AA1EBF77}" type="datetimeFigureOut">
              <a:rPr lang="th-TH" smtClean="0"/>
              <a:t>23/05/63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B34-35E1-4B65-91A2-D468256A2FE0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A5C-DD6A-4321-BCAB-23B1AA1EBF77}" type="datetimeFigureOut">
              <a:rPr lang="th-TH" smtClean="0"/>
              <a:t>23/05/63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B34-35E1-4B65-91A2-D468256A2FE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A5C-DD6A-4321-BCAB-23B1AA1EBF77}" type="datetimeFigureOut">
              <a:rPr lang="th-TH" smtClean="0"/>
              <a:t>23/05/63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B34-35E1-4B65-91A2-D468256A2FE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A5C-DD6A-4321-BCAB-23B1AA1EBF77}" type="datetimeFigureOut">
              <a:rPr lang="th-TH" smtClean="0"/>
              <a:t>23/05/63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B34-35E1-4B65-91A2-D468256A2FE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A5C-DD6A-4321-BCAB-23B1AA1EBF77}" type="datetimeFigureOut">
              <a:rPr lang="th-TH" smtClean="0"/>
              <a:t>23/05/63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B34-35E1-4B65-91A2-D468256A2FE0}" type="slidenum">
              <a:rPr lang="th-TH" smtClean="0"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A5C-DD6A-4321-BCAB-23B1AA1EBF77}" type="datetimeFigureOut">
              <a:rPr lang="th-TH" smtClean="0"/>
              <a:t>23/05/63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B34-35E1-4B65-91A2-D468256A2FE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A5C-DD6A-4321-BCAB-23B1AA1EBF77}" type="datetimeFigureOut">
              <a:rPr lang="th-TH" smtClean="0"/>
              <a:t>23/05/63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B34-35E1-4B65-91A2-D468256A2FE0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A5C-DD6A-4321-BCAB-23B1AA1EBF77}" type="datetimeFigureOut">
              <a:rPr lang="th-TH" smtClean="0"/>
              <a:t>23/05/63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B34-35E1-4B65-91A2-D468256A2FE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A5C-DD6A-4321-BCAB-23B1AA1EBF77}" type="datetimeFigureOut">
              <a:rPr lang="th-TH" smtClean="0"/>
              <a:t>23/05/63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B34-35E1-4B65-91A2-D468256A2FE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A5C-DD6A-4321-BCAB-23B1AA1EBF77}" type="datetimeFigureOut">
              <a:rPr lang="th-TH" smtClean="0"/>
              <a:t>23/05/63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B34-35E1-4B65-91A2-D468256A2FE0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4A5C-DD6A-4321-BCAB-23B1AA1EBF77}" type="datetimeFigureOut">
              <a:rPr lang="th-TH" smtClean="0"/>
              <a:t>23/05/63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B34-35E1-4B65-91A2-D468256A2FE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3AB4A5C-DD6A-4321-BCAB-23B1AA1EBF77}" type="datetimeFigureOut">
              <a:rPr lang="th-TH" smtClean="0"/>
              <a:t>23/05/63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E248B34-35E1-4B65-91A2-D468256A2FE0}" type="slidenum">
              <a:rPr lang="th-TH" smtClean="0"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44408" cy="2880320"/>
          </a:xfrm>
        </p:spPr>
        <p:txBody>
          <a:bodyPr/>
          <a:lstStyle/>
          <a:p>
            <a:pPr algn="ctr"/>
            <a:r>
              <a:rPr lang="th-TH" sz="9600" dirty="0" smtClean="0">
                <a:solidFill>
                  <a:schemeClr val="bg1">
                    <a:lumMod val="9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ระบบหมุนเวียนเลือด</a:t>
            </a:r>
            <a:br>
              <a:rPr lang="th-TH" sz="9600" dirty="0" smtClean="0">
                <a:solidFill>
                  <a:schemeClr val="bg1">
                    <a:lumMod val="9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</a:b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(</a:t>
            </a:r>
            <a:r>
              <a:rPr lang="en-US" sz="9600" dirty="0" err="1" smtClean="0">
                <a:solidFill>
                  <a:schemeClr val="bg1">
                    <a:lumMod val="9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C</a:t>
            </a:r>
            <a:r>
              <a:rPr lang="en-US" sz="9600" dirty="0" err="1">
                <a:solidFill>
                  <a:schemeClr val="bg1">
                    <a:lumMod val="9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i</a:t>
            </a:r>
            <a:r>
              <a:rPr lang="en-US" sz="9600" dirty="0" err="1" smtClean="0">
                <a:solidFill>
                  <a:schemeClr val="bg1">
                    <a:lumMod val="9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rculartory</a:t>
            </a: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 </a:t>
            </a:r>
            <a:r>
              <a:rPr lang="en-US" sz="9600" dirty="0">
                <a:solidFill>
                  <a:schemeClr val="bg1">
                    <a:lumMod val="9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System)</a:t>
            </a:r>
            <a:endParaRPr lang="th-TH" sz="9600" dirty="0">
              <a:solidFill>
                <a:schemeClr val="bg1">
                  <a:lumMod val="95000"/>
                </a:schemeClr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508104" y="5013176"/>
            <a:ext cx="3377952" cy="9906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th-TH" dirty="0" smtClean="0"/>
              <a:t>นางสาวพรทิพย์  จำลองเพลง</a:t>
            </a:r>
          </a:p>
          <a:p>
            <a:pPr algn="ctr">
              <a:lnSpc>
                <a:spcPct val="110000"/>
              </a:lnSpc>
            </a:pPr>
            <a:r>
              <a:rPr lang="th-TH" dirty="0" smtClean="0"/>
              <a:t>กลุ่มสาระการเรียนรู้วิทยาศาสตร์</a:t>
            </a:r>
            <a:endParaRPr lang="th-TH" dirty="0"/>
          </a:p>
        </p:txBody>
      </p:sp>
      <p:pic>
        <p:nvPicPr>
          <p:cNvPr id="1030" name="Picture 6" descr="circulatory system pd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67" b="100000" l="2600" r="9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03"/>
          <a:stretch/>
        </p:blipFill>
        <p:spPr bwMode="auto">
          <a:xfrm>
            <a:off x="4211960" y="3001880"/>
            <a:ext cx="3805107" cy="21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eart - Simple English Wikipedia, the free encyclopedi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49" y="3212976"/>
            <a:ext cx="2945203" cy="289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344816" cy="936104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หลอดเลือด (</a:t>
            </a:r>
            <a:r>
              <a:rPr lang="en-US" sz="7200" b="1" dirty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Blood vessels)</a:t>
            </a:r>
            <a:endParaRPr lang="th-TH" sz="7200" b="1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11960" y="1700808"/>
            <a:ext cx="4392488" cy="4392488"/>
          </a:xfrm>
        </p:spPr>
        <p:txBody>
          <a:bodyPr>
            <a:noAutofit/>
          </a:bodyPr>
          <a:lstStyle/>
          <a:p>
            <a:pPr marL="320040" lvl="1" indent="0">
              <a:buNone/>
            </a:pPr>
            <a:r>
              <a:rPr lang="th-TH" sz="3600" b="1" dirty="0" smtClean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2. เส้น</a:t>
            </a:r>
            <a:r>
              <a:rPr lang="th-TH" sz="3600" b="1" dirty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</a:t>
            </a:r>
            <a:r>
              <a:rPr lang="th-TH" sz="3600" b="1" dirty="0" smtClean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แดง (</a:t>
            </a:r>
            <a:r>
              <a:rPr lang="en-US" sz="3600" b="1" dirty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artery) 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นำเลือดออก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จากหัวใจไป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ยังอวัยวะ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ต่าง ๆ ของ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ร่างกาย ผนัง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เส้นเลือดหนาและมี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ความยืดหยุ่นมาก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เพื่อ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ต้านทาน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ต่อ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แรงดันเลือด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ที่ถูกบีบออกจากหัวใจ 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เลือดที่อยู่ในเส้นเลือด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แดง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โดยทั่วไป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มีสีแดงหรือออกซิเจนสูง </a:t>
            </a:r>
            <a:r>
              <a:rPr lang="th-TH" sz="3000" u="sng" dirty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ยกเว้น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เส้นเลือดแดง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ที่นำเลือด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ไปยังปอด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เพื่อนำเลือดด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ำ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ไป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ฟอก</a:t>
            </a:r>
          </a:p>
        </p:txBody>
      </p:sp>
      <p:pic>
        <p:nvPicPr>
          <p:cNvPr id="11266" name="Picture 2" descr="ไฟล์:Artery.svg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1766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344816" cy="936104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หลอดเลือด (</a:t>
            </a:r>
            <a:r>
              <a:rPr lang="en-US" sz="7200" b="1" dirty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Blood vessels)</a:t>
            </a:r>
            <a:endParaRPr lang="th-TH" sz="7200" b="1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628800"/>
            <a:ext cx="4320480" cy="4091719"/>
          </a:xfrm>
        </p:spPr>
        <p:txBody>
          <a:bodyPr>
            <a:noAutofit/>
          </a:bodyPr>
          <a:lstStyle/>
          <a:p>
            <a:pPr marL="320040" lvl="1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3. เส้นเลือดฝอย (</a:t>
            </a:r>
            <a:r>
              <a:rPr lang="en-US" sz="4000" b="1" dirty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capillary) </a:t>
            </a:r>
            <a:r>
              <a:rPr lang="th-TH" sz="3000" dirty="0" smtClean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เป็น</a:t>
            </a:r>
            <a:r>
              <a:rPr lang="th-TH" sz="3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เส้นเลือดที่เชื่อมต่อ</a:t>
            </a:r>
            <a:r>
              <a:rPr lang="th-TH" sz="3000" dirty="0" smtClean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ระหว่าง</a:t>
            </a:r>
            <a:r>
              <a:rPr lang="th-TH" sz="3000" dirty="0" err="1" smtClean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อาร์</a:t>
            </a:r>
            <a:r>
              <a:rPr lang="th-TH" sz="3000" dirty="0" err="1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เทอ</a:t>
            </a:r>
            <a:r>
              <a:rPr lang="th-TH" sz="3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รีและเวน มีขนาด</a:t>
            </a:r>
            <a:r>
              <a:rPr lang="th-TH" sz="3000" dirty="0" smtClean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เล็ก จำนวน</a:t>
            </a:r>
            <a:r>
              <a:rPr lang="th-TH" sz="3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มาก ผนังบาง แทรก</a:t>
            </a:r>
            <a:r>
              <a:rPr lang="th-TH" sz="3000" dirty="0" smtClean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อยู่ตาม</a:t>
            </a:r>
            <a:r>
              <a:rPr lang="th-TH" sz="3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ส่วนต่างๆ ของร่างกาย </a:t>
            </a:r>
            <a:r>
              <a:rPr lang="th-TH" sz="3000" dirty="0" smtClean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เป็น</a:t>
            </a:r>
            <a:r>
              <a:rPr lang="th-TH" sz="3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บริเวณที่มีการแลกเปลี่ยนอาหาร </a:t>
            </a:r>
            <a:r>
              <a:rPr lang="th-TH" sz="3000" dirty="0" smtClean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แก๊สสาร</a:t>
            </a:r>
            <a:r>
              <a:rPr lang="th-TH" sz="3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ต่างๆ และของเสีย</a:t>
            </a:r>
            <a:r>
              <a:rPr lang="th-TH" sz="3000" dirty="0" smtClean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ระหว่างเลือดกับ  </a:t>
            </a:r>
            <a:r>
              <a:rPr lang="th-TH" sz="3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เซลล์</a:t>
            </a:r>
          </a:p>
        </p:txBody>
      </p:sp>
      <p:pic>
        <p:nvPicPr>
          <p:cNvPr id="12292" name="Picture 4" descr="การหมุนเวียนเลือดผ่านหัวใจ - Body Balanc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81748"/>
            <a:ext cx="4536504" cy="260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หลอดเลือด - Body Balanc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83" y="404664"/>
            <a:ext cx="4997319" cy="576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82" t="23462" r="22392" b="13269"/>
          <a:stretch/>
        </p:blipFill>
        <p:spPr bwMode="auto">
          <a:xfrm>
            <a:off x="517659" y="476672"/>
            <a:ext cx="8228130" cy="564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4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44816" cy="936104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 (</a:t>
            </a:r>
            <a:r>
              <a:rPr lang="en-US" sz="7200" b="1" dirty="0" smtClean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Blood)</a:t>
            </a:r>
            <a:endParaRPr lang="th-TH" sz="7200" b="1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131840" y="1556792"/>
            <a:ext cx="5760640" cy="453650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lvl="1" indent="0">
              <a:buNone/>
            </a:pP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ร่างกายของมนุษย์มี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อยู่ประมาณ 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6,000 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ลูกบาศก์</a:t>
            </a:r>
            <a:r>
              <a:rPr lang="th-TH" sz="3000" dirty="0" err="1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เ์ซนติเมตร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(6 ลิตร) 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หรือประมาณ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ร้อยละ 7-8 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ของน้ำหนักตัว ทำหน้าที่เป็นตัวนำอาหาร 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แก๊ส สารและของ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เสีย เข้า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และ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ออกจาก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เซลล์ </a:t>
            </a:r>
            <a:endParaRPr lang="th-TH" sz="3000" dirty="0" smtClean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pPr marL="320040" lvl="1" indent="0">
              <a:buNone/>
            </a:pP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ประกอบด้วย 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2 ส่วน คือ</a:t>
            </a:r>
          </a:p>
          <a:p>
            <a:pPr marL="320040" lvl="1" indent="0">
              <a:buNone/>
            </a:pP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1. ส่วนที่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เป็น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ของเหลวมีร้อยละ 55 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ซึ่งเรียกว่าน้ำเลือด 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หรือ </a:t>
            </a:r>
            <a:r>
              <a:rPr lang="en-US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plasma</a:t>
            </a:r>
            <a:endParaRPr lang="en-US" sz="3000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pPr marL="320040" lvl="1" indent="0">
              <a:buNone/>
            </a:pPr>
            <a:r>
              <a:rPr lang="en-US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2. 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ส่วนที่ไม่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เป็น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ของเหลวมีร้อยละ 45 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ได้แก่ 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เซลล์เม็ดเลือด และเกล็ดเลือด</a:t>
            </a:r>
          </a:p>
        </p:txBody>
      </p:sp>
      <p:pic>
        <p:nvPicPr>
          <p:cNvPr id="16386" name="Picture 2" descr="VDO 1 : The Components of Blood and Their Importa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70" r="21841" b="9512"/>
          <a:stretch/>
        </p:blipFill>
        <p:spPr bwMode="auto">
          <a:xfrm>
            <a:off x="251520" y="2060848"/>
            <a:ext cx="2606723" cy="30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54" t="21346" r="25289" b="15192"/>
          <a:stretch/>
        </p:blipFill>
        <p:spPr bwMode="auto">
          <a:xfrm>
            <a:off x="611560" y="620688"/>
            <a:ext cx="782050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9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ตรวจความสมบูรณ์ของเม็ดเลือด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136"/>
            <a:ext cx="7632848" cy="570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07236" y="548680"/>
            <a:ext cx="27966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น้ำเลือด (</a:t>
            </a:r>
            <a:r>
              <a:rPr lang="en-US" sz="40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plasma)</a:t>
            </a:r>
            <a:endParaRPr lang="th-TH" sz="4000" b="1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1412776"/>
            <a:ext cx="86292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คือ ส่วนประกอบของโลหิตที่มีลักษณะเป็นของเหลวสีเหลืองใส มีน้ำเป็นส่วนประกอบร้อยละ 91 ที่เหลือเป็นสารอาหารและโปรตีน ทำหน้าที่ลำเลียงเอ็นไซม์ ฮอร์โมน แร่ธาตุ วิตามิน แก๊ส สารอาหารต่างๆไปให้</a:t>
            </a:r>
            <a:r>
              <a:rPr lang="th-TH" dirty="0" err="1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เ้ซลล์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และรับของเสียส่งไปกำจัดนอกร่างกาย</a:t>
            </a:r>
          </a:p>
        </p:txBody>
      </p:sp>
      <p:pic>
        <p:nvPicPr>
          <p:cNvPr id="22530" name="Picture 2" descr="เลือด (BLOOD) - The Circulatory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77693"/>
            <a:ext cx="4903122" cy="33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07237" y="548680"/>
            <a:ext cx="39901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h-TH" sz="40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เซลล์เม็ดเลือด (</a:t>
            </a:r>
            <a:r>
              <a:rPr lang="en-US" sz="40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Blood cell) </a:t>
            </a:r>
            <a:endParaRPr lang="th-TH" sz="4000" b="1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43608" y="1484784"/>
            <a:ext cx="4115229" cy="584775"/>
          </a:xfrm>
          <a:prstGeom prst="rect">
            <a:avLst/>
          </a:prstGeom>
          <a:solidFill>
            <a:srgbClr val="FFFFCC"/>
          </a:solidFill>
          <a:ln w="571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เซลล์เม็ดเลือดแดง (</a:t>
            </a:r>
            <a:r>
              <a:rPr lang="en-US" sz="3200" b="1" dirty="0" smtClean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Red blood cell)</a:t>
            </a:r>
            <a:endParaRPr lang="th-TH" sz="3200" b="1" dirty="0">
              <a:solidFill>
                <a:srgbClr val="C00000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1560" y="2276872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เกิดใหม่มีนิวเคลียส โตเต็มที่จะไม่มีนิวเคลียส </a:t>
            </a: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</a:t>
            </a:r>
            <a:r>
              <a:rPr lang="th-TH" b="1" u="sng" dirty="0" smtClean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ผู้ใหญ่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สร้างมาจากไขกระดูก // </a:t>
            </a:r>
            <a:r>
              <a:rPr lang="th-TH" b="1" u="sng" dirty="0" smtClean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เด็ก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สร้างที่ตับ ม้าม และไขกระดูก</a:t>
            </a: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มี </a:t>
            </a:r>
            <a:r>
              <a:rPr lang="en-US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hemoglobin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เป็นองค์ประกอบ</a:t>
            </a: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ลำเลียงออกซิเจน </a:t>
            </a: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มีอายุ 120 วัน แหล่งทำลายคือตับ และม้าม </a:t>
            </a: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ในเลือด 1 ลูกบาศก์ม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ิ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ลลิเมตร มีเม็ดเลือดแดงประมาณ 5 ล้านเม็ด</a:t>
            </a:r>
            <a:endParaRPr lang="th-TH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pic>
        <p:nvPicPr>
          <p:cNvPr id="2355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78" y="2780928"/>
            <a:ext cx="2688802" cy="1956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d Blood Cell Oxygen Cartoon เวกเตอร์สต็อก (ปลอดค่าลิขสิทธิ์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97"/>
          <a:stretch/>
        </p:blipFill>
        <p:spPr bwMode="auto">
          <a:xfrm>
            <a:off x="6203678" y="404664"/>
            <a:ext cx="27681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07237" y="548680"/>
            <a:ext cx="39901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h-TH" sz="40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เซลล์เม็ดเลือด (</a:t>
            </a:r>
            <a:r>
              <a:rPr lang="en-US" sz="40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Blood cell) </a:t>
            </a:r>
            <a:endParaRPr lang="th-TH" sz="4000" b="1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43608" y="1484784"/>
            <a:ext cx="4498347" cy="58477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2">
                <a:lumMod val="9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เซลล์เม็ดเลือดขาว (</a:t>
            </a:r>
            <a:r>
              <a:rPr lang="en-US" sz="3200" b="1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White blood cell )</a:t>
            </a:r>
            <a:endParaRPr lang="th-TH" sz="3200" b="1" dirty="0">
              <a:solidFill>
                <a:schemeClr val="bg1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1520" y="2276872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ขนาด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ใหญ่กว่าเม็ดเลือดแดง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กลม 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ไม่มีสี</a:t>
            </a:r>
            <a:endParaRPr lang="th-TH" dirty="0" smtClean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มีนิวเคลียส</a:t>
            </a:r>
          </a:p>
          <a:p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- สร้าง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ที่ไข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กระดูก ม้าม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และต่อมน้ำเหลือง</a:t>
            </a: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ทำลายเชื้อ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โรคที่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อยู่ในร่าง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กาย และ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หลั่งสาร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แอนติบอดีหรือ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ภูมิคุ้มกันออกมาทำลายเชื้อ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โรค มีอายุ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7 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-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14 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วัน</a:t>
            </a: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ถูกท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ำ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ลาย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โดยต่อม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น้ำเหลือง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และ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ม้าม </a:t>
            </a: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เลือด 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1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ลูกบาศก์มิลลิเมตร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จะมีเม็ดเลือดขาวประมาณ 6 - 8 พันเซลล์</a:t>
            </a:r>
          </a:p>
          <a:p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แต่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ถ้ามีเชื้อ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โรค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เข้าสู่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ร่างกายจะมี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จำนวนเพิ่มมาก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ถึง 15,000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เซลล์</a:t>
            </a:r>
            <a:endParaRPr lang="th-TH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pic>
        <p:nvPicPr>
          <p:cNvPr id="1026" name="Picture 2" descr="Mascot Illustration Featuring A White Blood Cell Flexing It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" b="100000" l="0" r="99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84" y="909840"/>
            <a:ext cx="3421412" cy="26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เลือด เป็นสื่อกลางในร่างกายที่มีบทบาทเกี่ยวข้องกับการหายใจ การขับถ่าย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62754"/>
            <a:ext cx="2160240" cy="16973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2023120"/>
          </a:xfrm>
        </p:spPr>
        <p:txBody>
          <a:bodyPr/>
          <a:lstStyle/>
          <a:p>
            <a:r>
              <a:rPr lang="th-TH" sz="32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ว 1.2 ม.2/6บรรยายโครงสร้างและหน้าที่ของหัวใจหลอดเลือดและเลือด</a:t>
            </a:r>
          </a:p>
          <a:p>
            <a:r>
              <a:rPr lang="th-TH" sz="32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ว 1.2 ม.2/7อธิบายการทำงานของระบบหมุนเวียน</a:t>
            </a:r>
          </a:p>
          <a:p>
            <a:endParaRPr lang="th-TH" dirty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3419872" y="476672"/>
            <a:ext cx="194421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th-TH" sz="3200" dirty="0" smtClean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pPr marL="0" indent="0" algn="ctr">
              <a:buNone/>
            </a:pPr>
            <a:r>
              <a:rPr lang="th-TH" sz="46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ตัวชี้วัด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71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07237" y="640875"/>
            <a:ext cx="32976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40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เกล็ดเลือด (</a:t>
            </a:r>
            <a:r>
              <a:rPr lang="en-US" sz="40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Platelets) </a:t>
            </a:r>
            <a:endParaRPr lang="th-TH" sz="4000" b="1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07237" y="1559694"/>
            <a:ext cx="841323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หรือ</a:t>
            </a:r>
            <a:r>
              <a:rPr lang="th-TH" dirty="0" err="1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ทรอม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โบไซท์ (</a:t>
            </a:r>
            <a:r>
              <a:rPr lang="en-US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Thrombocytes)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ไม่มีนิวเคลียส </a:t>
            </a:r>
            <a:r>
              <a:rPr lang="th-TH" b="1" u="sng" dirty="0" smtClean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ไม่มีสี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รูปร่างไม่แน่นอน ช่วยในการ</a:t>
            </a:r>
            <a:r>
              <a:rPr lang="th-TH" b="1" u="sng" dirty="0" smtClean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ทำให้เลือดแข็งตัว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และลดการสูญเสียเลือดจากร่างกายเวลาเกิดแผล </a:t>
            </a:r>
            <a:endParaRPr lang="th-TH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07236" y="2708920"/>
            <a:ext cx="841323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เกล็ดเลือดถูกสร้างขึ้นในไขกระดูกพร้อมกับเซลล์เม็ดเลือดแดงและเซลล์เม็ดเลือดขาว และเกล็ดเลือดแต่ละชุดจะไหลเวียนอยู่ในกระแสเลือดประมาณ 8-10 วัน </a:t>
            </a:r>
            <a:endParaRPr lang="th-TH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pic>
        <p:nvPicPr>
          <p:cNvPr id="21506" name="Picture 2" descr="Thrombocytes Stock Illustrations – 351 Thrombocytes Stock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62" y="3807043"/>
            <a:ext cx="3174181" cy="230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9552" y="4277414"/>
            <a:ext cx="8136904" cy="1815882"/>
          </a:xfrm>
          <a:prstGeom prst="rect">
            <a:avLst/>
          </a:prstGeom>
          <a:solidFill>
            <a:srgbClr val="92D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เมื่อหลอดเลือดถูกทำลาย หลอดเลือดจะส่งสัญญาณไปยังเกล็ดเลือด แล้วเกล็ดเลือดก็จะหลั่งเอนไซม์ที่ช่วยให้เลือดแข็งตัวออกมา พร้อมกับยึดเกาะกันเป็นก้อนเลือดเพื่อหยุดการไหลของเลือด จากนั้นเมื่อปากแผลถูกอุด และเลือดหยุดไหลแล้ว เกล็ดเลือดก็จะลดขนาดของลิ่มเลือดที่อุดปากแผลอยู่ให้เล็กลง เพื่อไม่ให้ส่งผลกระทบต่อการไหลเวียนของเลือด</a:t>
            </a:r>
            <a:endParaRPr lang="th-TH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pic>
        <p:nvPicPr>
          <p:cNvPr id="20482" name="Picture 2" descr="3. ระบบหมุนเวียนเลือด ระบบน้ำเหลืองกับการรักษาดุลยภาพของร่างกาย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43" y="396634"/>
            <a:ext cx="6881541" cy="382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520" y="548680"/>
            <a:ext cx="864096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ปริมาณเกล็ดเลือดปกติของคนเราจะอยู่ที่ 150,000-450,000 ต่อไมโครลิตร หากจำนวนเกล็ดเลือดลดลง หรือน้อยกว่า 150,000 ต่อไมโครลิตร ก็จะเข้าสู่ภาวะเกล็ดเลือดต่ำ ทำให้เกิดเลือดออกง่าย หรือร่างกายมีปัญหาในการทำให้เลือดหยุดไหล ยิ่งหากมีจำนวนเกล็ดเลือดต่ำกว่า 50,000 ต่อไมโครลิตร ก็ยิ่งเสี่ยงเกิดปัญหาเลือดออกผิดปกติขั้นรุนแรง จนอาจเป็นอันตรายได้</a:t>
            </a:r>
            <a:endParaRPr lang="th-TH" sz="3200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pic>
        <p:nvPicPr>
          <p:cNvPr id="18434" name="Picture 2" descr="เกล็ดเลือดต่ำ (Thrombocytopenia) อาการ, สาเหตุ, การรักษา ฯลฯ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20" y="3221309"/>
            <a:ext cx="5715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ส่วนประกอบของเลือด ในสภาวะปกติมีกี่ส่วน อะไรบ้าง? | HD สุขภาพดี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7"/>
            <a:ext cx="7455567" cy="52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123728" y="613010"/>
            <a:ext cx="496855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การหมุนเวียนของเลือด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t="16923" r="15883" b="18846"/>
          <a:stretch/>
        </p:blipFill>
        <p:spPr bwMode="auto">
          <a:xfrm>
            <a:off x="143551" y="1610710"/>
            <a:ext cx="8820937" cy="469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484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uman Heart-Gross structure and Anatomy - Online Biology No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0"/>
          <a:stretch/>
        </p:blipFill>
        <p:spPr bwMode="auto">
          <a:xfrm>
            <a:off x="13005" y="360951"/>
            <a:ext cx="9130995" cy="55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272997" y="764704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240091" y="1268760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 flipV="1">
            <a:off x="267193" y="764704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flipV="1">
            <a:off x="1464227" y="764704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272997" y="5229200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240091" y="5733256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 flipV="1">
            <a:off x="267193" y="5229200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 flipV="1">
            <a:off x="1464227" y="5229200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835696" y="476672"/>
            <a:ext cx="532859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ความดันเลือด (</a:t>
            </a:r>
            <a:r>
              <a:rPr lang="en-US" sz="48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Blood Pressure</a:t>
            </a:r>
            <a:r>
              <a:rPr lang="en-US" sz="48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)</a:t>
            </a:r>
            <a:endParaRPr lang="en-US" sz="4800" b="1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1412776"/>
            <a:ext cx="828092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คือ ความ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ดันที่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เกิดจาก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การบีบ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และคลายตัวของหัวใจ โดยหัวใจบีบเลือดดันออกจากหัวใจ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ด้วยความ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ดัน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สูง และ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เส้นเลือดที่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นำเลือดเข้าสู่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หัวใจมีแรงดันต่ำ การวัดความดันเลือดจะวัดจากหลอดเลือดที่อยู่ใกล้หัวใจเพื่อให้ได้ค่าใกล้เคียงกับความดันในหัวใจมาก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ที่สุด </a:t>
            </a: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(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หลอด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</a:t>
            </a:r>
            <a:r>
              <a:rPr lang="th-TH" dirty="0" err="1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อาร์</a:t>
            </a:r>
            <a:r>
              <a:rPr lang="th-TH" dirty="0" err="1">
                <a:latin typeface="2005_iannnnnMTV" panose="02000000000000000000" pitchFamily="2" charset="0"/>
                <a:cs typeface="2005_iannnnnMTV" panose="02000000000000000000" pitchFamily="2" charset="0"/>
              </a:rPr>
              <a:t>เตอร์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รีที่ต้นแขน) เครื่องมือวัดความดันเลือด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เรียกว่า มาตร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ความดันเลือด (</a:t>
            </a:r>
            <a:r>
              <a:rPr lang="en-US" dirty="0" err="1">
                <a:latin typeface="2005_iannnnnMTV" panose="02000000000000000000" pitchFamily="2" charset="0"/>
                <a:cs typeface="2005_iannnnnMTV" panose="02000000000000000000" pitchFamily="2" charset="0"/>
              </a:rPr>
              <a:t>Sphymonanomiter</a:t>
            </a:r>
            <a:r>
              <a:rPr lang="en-US" dirty="0">
                <a:latin typeface="2005_iannnnnMTV" panose="02000000000000000000" pitchFamily="2" charset="0"/>
                <a:cs typeface="2005_iannnnnMTV" panose="02000000000000000000" pitchFamily="2" charset="0"/>
              </a:rPr>
              <a:t>) 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ใช้คู่กับหูฟังหรือ </a:t>
            </a:r>
            <a:r>
              <a:rPr lang="th-TH" dirty="0" err="1">
                <a:latin typeface="2005_iannnnnMTV" panose="02000000000000000000" pitchFamily="2" charset="0"/>
                <a:cs typeface="2005_iannnnnMTV" panose="02000000000000000000" pitchFamily="2" charset="0"/>
              </a:rPr>
              <a:t>สเตทโทสโคป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 (</a:t>
            </a:r>
            <a:r>
              <a:rPr lang="en-US" dirty="0">
                <a:latin typeface="2005_iannnnnMTV" panose="02000000000000000000" pitchFamily="2" charset="0"/>
                <a:cs typeface="2005_iannnnnMTV" panose="02000000000000000000" pitchFamily="2" charset="0"/>
              </a:rPr>
              <a:t>Stethoscope)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</a:t>
            </a: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ใช้หน่วยวัดเป็น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มิลลิเมตรของปรอท มี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ค่าตัวเลข 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2 ค่า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คือ</a:t>
            </a:r>
          </a:p>
          <a:p>
            <a:r>
              <a:rPr lang="en-US" b="1" dirty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1. Systolic pressure 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คือค่าความ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ดันที่วัดขณะหัวใจ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บีบ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ตัว (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เขียน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ไว้ด้านหน้า)</a:t>
            </a:r>
            <a:endParaRPr lang="th-TH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r>
              <a:rPr lang="th-TH" b="1" dirty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2. </a:t>
            </a:r>
            <a:r>
              <a:rPr lang="en-US" b="1" dirty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Diastolic pressure 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คือค่าความ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ดันที่วัดขณะหัวใจคลายตัว (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เขียน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ไว้ด้านหลัง)</a:t>
            </a:r>
            <a:endParaRPr lang="th-TH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pic>
        <p:nvPicPr>
          <p:cNvPr id="9218" name="Picture 2" descr="กรม สบ ส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21595"/>
            <a:ext cx="2907289" cy="16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835696" y="476672"/>
            <a:ext cx="532859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ความดันเลือด (</a:t>
            </a:r>
            <a:r>
              <a:rPr lang="en-US" sz="48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Blood Pressure</a:t>
            </a:r>
            <a:r>
              <a:rPr lang="en-US" sz="48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)</a:t>
            </a:r>
            <a:endParaRPr lang="en-US" sz="4800" b="1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91580" y="1556792"/>
            <a:ext cx="78128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ความดันของผู้ใหญ่</a:t>
            </a: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(ญ) 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มีค่าประมาณ 110/70 มิลลิเมตรของปรอท</a:t>
            </a: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	(ช) 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มีค่าประมาณ 120/80 มิลลิเมตรของปรอท</a:t>
            </a: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ปกติ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ค่าความ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ดันสูงสุด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มีค่าประมาณ 100 + อายุของผู้ถูกวัด </a:t>
            </a:r>
            <a:endParaRPr lang="th-TH" dirty="0" smtClean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ความ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ดันเลือดขณะ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หัวใจรับ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เลือดไม่ควรเกิน 90 มิลลิเมตรของปรอท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ถ้าเกิน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ถือว่า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เป็นโรคความดันโลหิต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สูง </a:t>
            </a:r>
            <a:endParaRPr lang="th-TH" dirty="0" smtClean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อาจมีสาเหตุ 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มาจากโกรธง่าย เครียด หลอดเลือดตีบ </a:t>
            </a:r>
            <a:r>
              <a:rPr lang="th-TH" dirty="0" err="1">
                <a:latin typeface="2005_iannnnnMTV" panose="02000000000000000000" pitchFamily="2" charset="0"/>
                <a:cs typeface="2005_iannnnnMTV" panose="02000000000000000000" pitchFamily="2" charset="0"/>
              </a:rPr>
              <a:t>คอเลสเตอรอล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ในเลือดสูง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พบ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ใน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ผู้สูงอายุ</a:t>
            </a:r>
            <a:r>
              <a:rPr lang="th-TH" dirty="0" err="1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เุป็น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ส่วนใหญ่ และหากปล่อย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ไว้อาจทำให้ม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ี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ผล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ตามมาคือ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เป็นโรคหัวใจ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ขาดเลือด โรคหลอดเลือดในสมอง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แตก และ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โรคไตวาย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เรื้อรัง เป็นต้น</a:t>
            </a:r>
            <a:endParaRPr lang="th-TH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0"/>
          <a:stretch/>
        </p:blipFill>
        <p:spPr bwMode="auto">
          <a:xfrm>
            <a:off x="287524" y="1839356"/>
            <a:ext cx="612068" cy="58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รวมรูปการ์ตูนเท่ๆ แนวๆ อาร์ท ตัวผู้ชายหล่อๆ การ์ตูนผู้ชายอนิเมะ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5"/>
          <a:stretch/>
        </p:blipFill>
        <p:spPr bwMode="auto">
          <a:xfrm>
            <a:off x="1259632" y="2348880"/>
            <a:ext cx="513586" cy="60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ความดันโลหิตสูงในผู้สูงอายุ : ไทยประกันชีวิต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3"/>
            <a:ext cx="5760640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835696" y="476672"/>
            <a:ext cx="532859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ความดันเลือด (</a:t>
            </a:r>
            <a:r>
              <a:rPr lang="en-US" sz="48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Blood Pressure</a:t>
            </a:r>
            <a:r>
              <a:rPr lang="en-US" sz="48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)</a:t>
            </a:r>
            <a:endParaRPr lang="en-US" sz="4800" b="1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91580" y="1412776"/>
            <a:ext cx="327636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ปัจจัยที่มีผลต่อความดัน</a:t>
            </a:r>
            <a:r>
              <a:rPr lang="th-TH" sz="32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</a:t>
            </a:r>
          </a:p>
        </p:txBody>
      </p:sp>
      <p:pic>
        <p:nvPicPr>
          <p:cNvPr id="8194" name="Picture 2" descr="https://scontent.fbkk12-4.fna.fbcdn.net/v/t1.0-9/49145527_10157045005277028_735600436060356608_n.png?_nc_cat=103&amp;_nc_sid=8024bb&amp;_nc_eui2=AeEYMKbs8JGY0zwFTDgmP1js23WgIx5UhfrbdaAjHlSF-j7HNKGvxxSuVAKQoA4Wvl_I87dcvwc07bD0fmCDW52s&amp;_nc_ohc=rnjydNcWVocAX-IJtSm&amp;_nc_ht=scontent.fbkk12-4.fna&amp;oh=7050a3c1c10274beaa7a0637457fa3f5&amp;oe=5EF1D537&amp;d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5"/>
            <a:ext cx="4608512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491880" y="836712"/>
            <a:ext cx="5400600" cy="3703043"/>
          </a:xfrm>
        </p:spPr>
        <p:txBody>
          <a:bodyPr>
            <a:normAutofit/>
          </a:bodyPr>
          <a:lstStyle/>
          <a:p>
            <a:pPr algn="thaiDist"/>
            <a:r>
              <a:rPr lang="th-TH" sz="40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ระบบ</a:t>
            </a:r>
            <a:r>
              <a:rPr lang="th-TH" sz="40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หมุนเวียนเลือด 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เป็นระบบที่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เลือดท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ำ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หน้าที่ลำเลียง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สาร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ต่างๆ ไป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ยังเซลล์ทั่ว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ร่างกาย เช่น 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สารอาหาร แก๊ส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ต่างๆ 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เกลือแร่ ฮอร์โมน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และรับ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ของเสียส่งออก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นอกร่างกายโดยลำเลียง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ไป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ตามเส้น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เช่น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CO</a:t>
            </a:r>
            <a:r>
              <a:rPr lang="en-US" sz="2800" baseline="-25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2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ยู</a:t>
            </a:r>
            <a:r>
              <a:rPr lang="th-TH" sz="2800" dirty="0" err="1">
                <a:latin typeface="2005_iannnnnMTV" panose="02000000000000000000" pitchFamily="2" charset="0"/>
                <a:cs typeface="2005_iannnnnMTV" panose="02000000000000000000" pitchFamily="2" charset="0"/>
              </a:rPr>
              <a:t>เรีย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 ยูริก แอมโมเนีย</a:t>
            </a:r>
          </a:p>
        </p:txBody>
      </p:sp>
      <p:pic>
        <p:nvPicPr>
          <p:cNvPr id="6146" name="Picture 2" descr="ระบบร่างกายของมนุษย์และสัตว์ :: ระบบหมุนเวียนเลือด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100000" l="238" r="99524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" y="764704"/>
            <a:ext cx="5789442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835696" y="476672"/>
            <a:ext cx="532859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ความดันเลือด (</a:t>
            </a:r>
            <a:r>
              <a:rPr lang="en-US" sz="48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Blood Pressure</a:t>
            </a:r>
            <a:r>
              <a:rPr lang="en-US" sz="48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)</a:t>
            </a:r>
            <a:endParaRPr lang="en-US" sz="4800" b="1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91580" y="1412776"/>
            <a:ext cx="327636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การจับชีพจร</a:t>
            </a:r>
            <a:endParaRPr lang="th-TH" sz="3600" b="1" dirty="0" smtClean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544" y="2474604"/>
            <a:ext cx="4644516" cy="267765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ชีพ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จร ( </a:t>
            </a:r>
            <a:r>
              <a:rPr lang="en-US" dirty="0" err="1">
                <a:latin typeface="2005_iannnnnMTV" panose="02000000000000000000" pitchFamily="2" charset="0"/>
                <a:cs typeface="2005_iannnnnMTV" panose="02000000000000000000" pitchFamily="2" charset="0"/>
              </a:rPr>
              <a:t>pluse</a:t>
            </a:r>
            <a:r>
              <a:rPr lang="en-US" dirty="0">
                <a:latin typeface="2005_iannnnnMTV" panose="02000000000000000000" pitchFamily="2" charset="0"/>
                <a:cs typeface="2005_iannnnnMTV" panose="02000000000000000000" pitchFamily="2" charset="0"/>
              </a:rPr>
              <a:t> )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หมายถึง อัตรา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การเต้นของหัวใจ จังหวะ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การยืดหยุ่นของเส้น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</a:t>
            </a:r>
            <a:r>
              <a:rPr lang="th-TH" dirty="0" err="1">
                <a:latin typeface="2005_iannnnnMTV" panose="02000000000000000000" pitchFamily="2" charset="0"/>
                <a:cs typeface="2005_iannnnnMTV" panose="02000000000000000000" pitchFamily="2" charset="0"/>
              </a:rPr>
              <a:t>อาร์เทอ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รีเป็นไป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ตามจังหวะการเต้นของหัวใจ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สำหรับ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การเต้นของหัวใจปกติประมาณ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70-80 ครั้ง/นาที 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แต่อาจเปลี่ยนแปลง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ได้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ต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ามลักษณะต่างๆ 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เช่น เพศ วัย </a:t>
            </a:r>
            <a:r>
              <a:rPr lang="th-TH" dirty="0" err="1">
                <a:latin typeface="2005_iannnnnMTV" panose="02000000000000000000" pitchFamily="2" charset="0"/>
                <a:cs typeface="2005_iannnnnMTV" panose="02000000000000000000" pitchFamily="2" charset="0"/>
              </a:rPr>
              <a:t>อิริยาบท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 โรคภัยไข้เจ็บ 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เป็นต้น</a:t>
            </a:r>
          </a:p>
        </p:txBody>
      </p:sp>
      <p:pic>
        <p:nvPicPr>
          <p:cNvPr id="6148" name="Picture 4" descr="มาตรวจร่างกายตัวเอง ด้วย 5 วิธีแบบง่ายๆ กัน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5239" r="5663" b="5836"/>
          <a:stretch/>
        </p:blipFill>
        <p:spPr bwMode="auto">
          <a:xfrm>
            <a:off x="5341660" y="1735941"/>
            <a:ext cx="3575838" cy="35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26" t="13270" r="18477" b="9230"/>
          <a:stretch/>
        </p:blipFill>
        <p:spPr bwMode="auto">
          <a:xfrm>
            <a:off x="251520" y="496023"/>
            <a:ext cx="8482818" cy="566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759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84" t="24616" r="24208" b="16346"/>
          <a:stretch/>
        </p:blipFill>
        <p:spPr bwMode="auto">
          <a:xfrm>
            <a:off x="755576" y="1038567"/>
            <a:ext cx="7632848" cy="542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619672" y="457508"/>
            <a:ext cx="5976664" cy="52322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สรุปส่วนประกอบและ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หน้าที่ของอวัยวะ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ใน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ระบบหมุนเวียน</a:t>
            </a:r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</a:t>
            </a:r>
          </a:p>
        </p:txBody>
      </p:sp>
    </p:spTree>
    <p:extLst>
      <p:ext uri="{BB962C8B-B14F-4D97-AF65-F5344CB8AC3E}">
        <p14:creationId xmlns:p14="http://schemas.microsoft.com/office/powerpoint/2010/main" val="3830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26424" cy="654968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th-TH" sz="3200" dirty="0" smtClean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การดูแลรักษาอวัยวะในระบบหมุนเวียนเลือดให้ทำงานได้อย่างปกติ</a:t>
            </a:r>
            <a:endParaRPr lang="th-TH" sz="3200" dirty="0">
              <a:solidFill>
                <a:schemeClr val="bg1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pic>
        <p:nvPicPr>
          <p:cNvPr id="12292" name="Picture 4" descr="10 ไอดอลเกาหลีที่เห็นแล้วถึงกับหิวน้ำ | daradai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491" y="1343366"/>
            <a:ext cx="203073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18 ชุดออกกำลังกายดาราชาย ไปเวิร์กเอาท์ยังไงให้ดูดีแบบซุปตาร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8" y="1377128"/>
            <a:ext cx="2139834" cy="31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ดูด(บุหรี่) ดื่ม(เหล้า) ไม่ฟิน อมควันเพิ่มซอง30บาท สายเมาปรับขึ้น ..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10" descr="ดูด(บุหรี่) ดื่ม(เหล้า) ไม่ฟิน อมควันเพิ่มซอง30บาท สายเมาปรับขึ้น ...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2300" name="Picture 12" descr="เด็กไทยประกาศ ไม่ใช่เหยื่อบุหรี่ - เหล้า - Thaihealth.or.t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641" y="1377128"/>
            <a:ext cx="27813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Untitled Docu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96" y="4572301"/>
            <a:ext cx="2006852" cy="150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ดูแลตนเองจากโรคภัย ด้วยการตรวจสุขภาพประจำปีเสม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12" y="4481534"/>
            <a:ext cx="1558680" cy="15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ปักพินในบอร์ด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68" y="4476670"/>
            <a:ext cx="2082648" cy="16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เด็กเล็ก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8" y="4592313"/>
            <a:ext cx="2234258" cy="148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ว 1.2 ม.2/8 ออกแบบการทดลองและทดลองในการเปรียบเทียบอัตราการเต้นของหัวใจขณะปกติและหลังทำกิจกรรม</a:t>
            </a:r>
          </a:p>
          <a:p>
            <a:r>
              <a:rPr lang="th-TH" dirty="0" smtClean="0"/>
              <a:t>	ว 1.2 ม.2/9ตระหนักถึงความสำคัญของระบบหมุนเวียนเลือดโดยการบอกแนวทางในการดูแลรักษาอวัยวะในระบบหมุนเวียนเลือดให้ทำงานเป็นปกติ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61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241" y="1340768"/>
            <a:ext cx="5112568" cy="3096344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วิ</a:t>
            </a:r>
            <a:r>
              <a:rPr lang="th-TH" sz="3200" b="1" dirty="0" err="1">
                <a:latin typeface="2005_iannnnnMTV" panose="02000000000000000000" pitchFamily="2" charset="0"/>
                <a:cs typeface="2005_iannnnnMTV" panose="02000000000000000000" pitchFamily="2" charset="0"/>
              </a:rPr>
              <a:t>ลเลี่ยม</a:t>
            </a:r>
            <a:r>
              <a:rPr lang="th-TH" sz="32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 </a:t>
            </a:r>
            <a:r>
              <a:rPr lang="th-TH" sz="3200" b="1" dirty="0" err="1">
                <a:latin typeface="2005_iannnnnMTV" panose="02000000000000000000" pitchFamily="2" charset="0"/>
                <a:cs typeface="2005_iannnnnMTV" panose="02000000000000000000" pitchFamily="2" charset="0"/>
              </a:rPr>
              <a:t>ฮาร์</a:t>
            </a:r>
            <a:r>
              <a:rPr lang="th-TH" sz="3200" b="1" dirty="0" err="1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วีย์</a:t>
            </a:r>
            <a:r>
              <a:rPr lang="th-TH" sz="32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(</a:t>
            </a:r>
            <a:r>
              <a:rPr lang="en-US" sz="32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William Harvey</a:t>
            </a:r>
            <a:r>
              <a:rPr lang="en-US" sz="32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)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นักวิทยาศาสตร์ชาวอังกฤษ เป็นผู้ค้นพบ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ระบบการ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หมุนเวียนเลือดของ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คน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ว่ามี</a:t>
            </a:r>
            <a:r>
              <a:rPr lang="th-TH" sz="2800" b="1" u="sng" dirty="0" smtClean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ระบบปิด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คือ มี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การไหลของเลือดภายในหลอดเลือด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เป็นทิศทางเดียวกัน ซึ่ง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ระบบ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จะทำหน้าที่ลำเลียง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สารอาหาร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ต่างๆไปยังเซลล์และกำจัดของ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เสียที่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เซลล์ไม่ต้องการ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ออกจากร่างกาย</a:t>
            </a:r>
          </a:p>
        </p:txBody>
      </p:sp>
      <p:pic>
        <p:nvPicPr>
          <p:cNvPr id="3074" name="Picture 2" descr="ชีวประวัติและผลงานบุคคลสำคัญของโลก: William Harvey:วิลเลียม ฮาร์วีย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73699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ทำไมหลอดเลือดดำถึงเป็นสีน้ำเงินถ้าเลือดแดง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" b="98537" l="2326" r="97287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1350"/>
            <a:ext cx="9047486" cy="64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548" y="620687"/>
            <a:ext cx="5595620" cy="3240361"/>
          </a:xfrm>
        </p:spPr>
        <p:txBody>
          <a:bodyPr>
            <a:normAutofit/>
          </a:bodyPr>
          <a:lstStyle/>
          <a:p>
            <a:r>
              <a:rPr lang="th-TH" sz="4800" b="1" u="heavy" dirty="0">
                <a:uFill>
                  <a:solidFill>
                    <a:srgbClr val="C00000"/>
                  </a:solidFill>
                </a:uFill>
                <a:latin typeface="2005_iannnnnMTV" panose="02000000000000000000" pitchFamily="2" charset="0"/>
                <a:cs typeface="2005_iannnnnMTV" panose="02000000000000000000" pitchFamily="2" charset="0"/>
              </a:rPr>
              <a:t>อวัยวะในระบบ</a:t>
            </a:r>
            <a:r>
              <a:rPr lang="th-TH" sz="4800" b="1" u="heavy" dirty="0" smtClean="0">
                <a:uFill>
                  <a:solidFill>
                    <a:srgbClr val="C00000"/>
                  </a:solidFill>
                </a:uFill>
                <a:latin typeface="2005_iannnnnMTV" panose="02000000000000000000" pitchFamily="2" charset="0"/>
                <a:cs typeface="2005_iannnnnMTV" panose="02000000000000000000" pitchFamily="2" charset="0"/>
              </a:rPr>
              <a:t>หมุนเวียนเลือด</a:t>
            </a:r>
            <a:endParaRPr lang="th-TH" sz="4800" b="1" u="heavy" dirty="0">
              <a:uFill>
                <a:solidFill>
                  <a:srgbClr val="C00000"/>
                </a:solidFill>
              </a:uFill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pPr marL="0" indent="0">
              <a:buNone/>
            </a:pP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	</a:t>
            </a:r>
            <a:r>
              <a:rPr lang="th-TH" sz="40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1</a:t>
            </a:r>
            <a:r>
              <a:rPr lang="th-TH" sz="40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. หัวใจ (</a:t>
            </a:r>
            <a:r>
              <a:rPr lang="en-US" sz="40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Heart)</a:t>
            </a:r>
          </a:p>
          <a:p>
            <a:pPr marL="0" indent="0">
              <a:buNone/>
            </a:pPr>
            <a:r>
              <a:rPr lang="en-US" sz="40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	2</a:t>
            </a:r>
            <a:r>
              <a:rPr lang="en-US" sz="40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. </a:t>
            </a:r>
            <a:r>
              <a:rPr lang="th-TH" sz="40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เส้นเลือด (</a:t>
            </a:r>
            <a:r>
              <a:rPr lang="en-US" sz="40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Blood vessels)</a:t>
            </a:r>
          </a:p>
          <a:p>
            <a:pPr marL="0" indent="0">
              <a:buNone/>
            </a:pPr>
            <a:r>
              <a:rPr lang="en-US" sz="40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	3</a:t>
            </a:r>
            <a:r>
              <a:rPr lang="en-US" sz="40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. </a:t>
            </a:r>
            <a:r>
              <a:rPr lang="th-TH" sz="40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 (</a:t>
            </a:r>
            <a:r>
              <a:rPr lang="en-US" sz="40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Blood)</a:t>
            </a:r>
            <a:endParaRPr lang="th-TH" sz="4000" b="1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4" name="AutoShape 2" descr="Heart Structure | bmm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E:\puy\%E0%B8%87%E0%B8%B2%E0%B8%99%E0%B8%AA%E0%B8%AD%E0%B8%99\%E0%B8%AA%E0%B8%AD%E0%B8%9963\%E0%B8%9B%E0%B8%B563%E0%B9%80%E0%B8%97%E0%B8%AD%E0%B8%A11\%E0%B8%A7%E0%B8%B4%E0%B8%97%E0%B8%A2%E0%B8%B2%E0%B8%A8%E0%B8%B2%E0%B8%AA%E0%B8%95%E0%B8%A3%E0%B9%8C%E0%B8%A1.2 1-63\3d1a57_aece70e0ecc345978bddc7428578ffac_mv2.webp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06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4608512" cy="936104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th-TH" sz="7200" b="1" dirty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หัวใจ (</a:t>
            </a:r>
            <a:r>
              <a:rPr lang="en-US" sz="7200" b="1" dirty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Heart</a:t>
            </a:r>
            <a:r>
              <a:rPr lang="en-US" sz="7200" b="1" dirty="0" smtClean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)</a:t>
            </a:r>
            <a:endParaRPr lang="th-TH" sz="7200" b="1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628800"/>
            <a:ext cx="7543800" cy="3024336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เป็นอวัยวะสำคัญ ตั้งอยู่บริเวณทรวงอกของ</a:t>
            </a:r>
            <a:r>
              <a:rPr lang="th-TH" sz="32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มนุษย์ อยู่ระหว่าง</a:t>
            </a:r>
            <a:r>
              <a:rPr lang="th-TH" sz="32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ปอดทั้ง</a:t>
            </a:r>
            <a:r>
              <a:rPr lang="th-TH" sz="32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สอง</a:t>
            </a:r>
            <a:r>
              <a:rPr lang="th-TH" sz="32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ข้าง </a:t>
            </a:r>
            <a:r>
              <a:rPr lang="th-TH" sz="32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ค่อนไปทางด้านซ้ายเล็กน้อย </a:t>
            </a:r>
            <a:r>
              <a:rPr lang="th-TH" sz="32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หัวใจทำหน้าที่</a:t>
            </a:r>
            <a:r>
              <a:rPr lang="th-TH" sz="32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รับทำ</a:t>
            </a:r>
            <a:r>
              <a:rPr lang="th-TH" sz="32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หน้าที่เสมือนเครื่องสูบฉีด ทำให้เกิดแรงดันให้แก๊สไหลไปกับเลือดไปยังส่วนต่างๆของร่างกาย เกิดการแลกเปลี่ยนแก๊ส หลังจากนั้นเลือดไหลกลับเข้าสู่หัวใจตามเดิม</a:t>
            </a:r>
            <a:endParaRPr lang="th-TH" sz="3200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59766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</a:t>
            </a:r>
            <a:r>
              <a:rPr lang="th-TH" sz="4400" b="1" dirty="0" smtClean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หัวใจ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ของคนมีขนาด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เท่ากำปั้นข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อง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เจ้าของ หัวใจ 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มี 4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ห้อง แต่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ละ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ห้องทำหน้าที่ดังนี้ </a:t>
            </a:r>
            <a:endParaRPr lang="th-TH" sz="2800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r>
              <a:rPr lang="th-TH" sz="2800" b="1" u="sng" dirty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ห้องบน (</a:t>
            </a:r>
            <a:r>
              <a:rPr lang="en-US" sz="2800" b="1" u="sng" dirty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atrium)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ทำหน้าที่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รับเลือด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เข้าสู่หัวใจ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จากหลอดเลือดเวน</a:t>
            </a:r>
          </a:p>
          <a:p>
            <a:pPr marL="0" indent="0">
              <a:buNone/>
            </a:pP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	- 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left atrium 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รับเลือด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แดงที่มา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จากปอด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ผ่าน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pulmonary veins </a:t>
            </a:r>
            <a:endParaRPr lang="th-TH" sz="2800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pPr marL="0" indent="0">
              <a:buNone/>
            </a:pP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	- 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right atrium 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รับเลือดจากร่างกายส่วนบนและส่วนล่างผ่านหลอดเลือดดำใหญ่ 2 เส้น คือ 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superior </a:t>
            </a:r>
            <a:r>
              <a:rPr lang="en-US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vena 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cava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และ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Inferior </a:t>
            </a:r>
            <a:r>
              <a:rPr lang="en-US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vena 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cava</a:t>
            </a:r>
            <a:endParaRPr lang="th-TH" sz="2800" dirty="0" smtClean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r>
              <a:rPr lang="th-TH" sz="2800" b="1" u="sng" dirty="0" smtClean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ห้อง</a:t>
            </a:r>
            <a:r>
              <a:rPr lang="th-TH" sz="2800" b="1" u="sng" dirty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ล่าง (</a:t>
            </a:r>
            <a:r>
              <a:rPr lang="en-US" sz="2800" b="1" u="sng" dirty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ventricle)</a:t>
            </a:r>
            <a:r>
              <a:rPr lang="en-US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ทำหน้าที่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สูบฉีดเลือดจากหัวใจไปยังหลอดเลือด</a:t>
            </a:r>
            <a:r>
              <a:rPr lang="th-TH" sz="2800" dirty="0" err="1">
                <a:latin typeface="2005_iannnnnMTV" panose="02000000000000000000" pitchFamily="2" charset="0"/>
                <a:cs typeface="2005_iannnnnMTV" panose="02000000000000000000" pitchFamily="2" charset="0"/>
              </a:rPr>
              <a:t>อาร์เทอ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รี</a:t>
            </a:r>
          </a:p>
          <a:p>
            <a:pPr marL="0" indent="0">
              <a:buNone/>
            </a:pP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	- 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left ventricle 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สูบฉีดเลือดแดงไป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ยัง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ส่วนต่างๆของร่างกาย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ผ่าน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Aortic valve 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และหลอดเลือดแดงใหญ่เอ</a:t>
            </a:r>
            <a:r>
              <a:rPr lang="th-TH" sz="2800" dirty="0" err="1">
                <a:latin typeface="2005_iannnnnMTV" panose="02000000000000000000" pitchFamily="2" charset="0"/>
                <a:cs typeface="2005_iannnnnMTV" panose="02000000000000000000" pitchFamily="2" charset="0"/>
              </a:rPr>
              <a:t>ออร์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ตา (</a:t>
            </a:r>
            <a:r>
              <a:rPr lang="en-US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Aorta)</a:t>
            </a:r>
            <a:endParaRPr lang="th-TH" sz="2800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pPr marL="0" indent="0">
              <a:buNone/>
            </a:pP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	- 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right ventricle 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รับ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เลือดจาก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หัวใจห้องบนขวา และ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ส่งต่อไป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ยัง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ปอดผ่าน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pulmonary valve 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และหลอดเลือด</a:t>
            </a:r>
            <a:r>
              <a:rPr lang="th-TH" sz="2800" dirty="0" err="1">
                <a:latin typeface="2005_iannnnnMTV" panose="02000000000000000000" pitchFamily="2" charset="0"/>
                <a:cs typeface="2005_iannnnnMTV" panose="02000000000000000000" pitchFamily="2" charset="0"/>
              </a:rPr>
              <a:t>แดงพัล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โมนารี (</a:t>
            </a:r>
            <a:r>
              <a:rPr lang="en-US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pulmonary arteries)</a:t>
            </a:r>
            <a:endParaRPr lang="th-TH" sz="2800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pic>
        <p:nvPicPr>
          <p:cNvPr id="7172" name="Picture 4" descr="หน้าที่ของหัวใจในแต่ละห้อง - IT2556_5520114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30969"/>
            <a:ext cx="1854414" cy="18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ee-Jungle: ส่วนประกอบของหัวใจ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3"/>
            <a:ext cx="7704856" cy="64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344816" cy="936104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หลอดเลือด (</a:t>
            </a:r>
            <a:r>
              <a:rPr lang="en-US" sz="7200" b="1" dirty="0">
                <a:solidFill>
                  <a:srgbClr val="C0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Blood vessels)</a:t>
            </a:r>
            <a:endParaRPr lang="th-TH" sz="7200" b="1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00808"/>
            <a:ext cx="4248472" cy="3888432"/>
          </a:xfrm>
        </p:spPr>
        <p:txBody>
          <a:bodyPr>
            <a:noAutofit/>
          </a:bodyPr>
          <a:lstStyle/>
          <a:p>
            <a:r>
              <a:rPr lang="th-TH" sz="32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แบ่ง</a:t>
            </a:r>
            <a:r>
              <a:rPr lang="th-TH" sz="32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ออกเป็น </a:t>
            </a:r>
            <a:r>
              <a:rPr lang="th-TH" sz="3200" dirty="0">
                <a:latin typeface="2005_iannnnnMTV" panose="02000000000000000000" pitchFamily="2" charset="0"/>
                <a:cs typeface="2005_iannnnnMTV" panose="02000000000000000000" pitchFamily="2" charset="0"/>
              </a:rPr>
              <a:t>3 ระบบ </a:t>
            </a:r>
            <a:r>
              <a:rPr lang="th-TH" sz="32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คือ</a:t>
            </a:r>
          </a:p>
          <a:p>
            <a:pPr marL="320040" lvl="1" indent="0">
              <a:buNone/>
            </a:pPr>
            <a:r>
              <a:rPr lang="th-TH" sz="4000" b="1" dirty="0" smtClean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1. เส้นเลือดดำ (</a:t>
            </a:r>
            <a:r>
              <a:rPr lang="en-US" sz="4000" b="1" dirty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vein) 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นำเลือด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จากส่วน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ต่างๆ 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ของร่างกาย</a:t>
            </a:r>
            <a:r>
              <a:rPr lang="th-TH" sz="3000" dirty="0" err="1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เข้า้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สู่หัวใจ 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แรงดัน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เลือดต่ำผนัง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เส้นเลือดบาง ส่วนใหญ่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เป็น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เลือดที่มี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ออกซิเจนต่ำ </a:t>
            </a:r>
            <a:r>
              <a:rPr lang="th-TH" sz="3000" u="sng" dirty="0">
                <a:solidFill>
                  <a:srgbClr val="FF000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ยกเว้น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เส้น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เลือดดำที่น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ำ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เลือด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ที่ฟอกแล้ว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จากปอด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มาสู่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หัวใจ</a:t>
            </a:r>
            <a:r>
              <a:rPr lang="th-TH" sz="30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จะมีออกซิเจน</a:t>
            </a:r>
            <a:r>
              <a:rPr lang="th-TH" sz="3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สูง</a:t>
            </a:r>
          </a:p>
        </p:txBody>
      </p:sp>
      <p:pic>
        <p:nvPicPr>
          <p:cNvPr id="9218" name="Picture 2" descr="หลอดเลือดดำ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530701" cy="42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4312</TotalTime>
  <Words>1275</Words>
  <Application>Microsoft Office PowerPoint</Application>
  <PresentationFormat>นำเสนอทางหน้าจอ (4:3)</PresentationFormat>
  <Paragraphs>81</Paragraphs>
  <Slides>34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34</vt:i4>
      </vt:variant>
    </vt:vector>
  </HeadingPairs>
  <TitlesOfParts>
    <vt:vector size="35" baseType="lpstr">
      <vt:lpstr>NewsPrint</vt:lpstr>
      <vt:lpstr>ระบบหมุนเวียนเลือด (Circulartory System)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หัวใจ (Heart)</vt:lpstr>
      <vt:lpstr>งานนำเสนอ PowerPoint</vt:lpstr>
      <vt:lpstr>งานนำเสนอ PowerPoint</vt:lpstr>
      <vt:lpstr>หลอดเลือด (Blood vessels)</vt:lpstr>
      <vt:lpstr>หลอดเลือด (Blood vessels)</vt:lpstr>
      <vt:lpstr>หลอดเลือด (Blood vessels)</vt:lpstr>
      <vt:lpstr>งานนำเสนอ PowerPoint</vt:lpstr>
      <vt:lpstr>งานนำเสนอ PowerPoint</vt:lpstr>
      <vt:lpstr>เลือด (Blood)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การดูแลรักษาอวัยวะในระบบหมุนเวียนเลือดให้ทำงานได้อย่างปกติ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ระบบหมุนเวียนเลือด</dc:title>
  <dc:creator>My</dc:creator>
  <cp:lastModifiedBy>My</cp:lastModifiedBy>
  <cp:revision>81</cp:revision>
  <dcterms:created xsi:type="dcterms:W3CDTF">2020-05-22T05:40:16Z</dcterms:created>
  <dcterms:modified xsi:type="dcterms:W3CDTF">2020-05-25T05:38:03Z</dcterms:modified>
</cp:coreProperties>
</file>