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9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87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44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229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00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968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72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02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59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193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038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D977-A52F-41B9-814C-793269648CB7}" type="datetimeFigureOut">
              <a:rPr lang="th-TH" smtClean="0"/>
              <a:t>27/11/58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69FE-3A57-4EE4-94D9-6620CF541A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86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User\powerpoint\sci40121\C_016_HUND_S_RULE.M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590800" y="0"/>
            <a:ext cx="8077200" cy="67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การจัดเรียงอิเล็กตรอน</a:t>
            </a:r>
          </a:p>
          <a:p>
            <a:pPr eaLnBrk="1" hangingPunct="1"/>
            <a:r>
              <a:rPr lang="th-TH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ธาตุ	เลขอะตอม	จำนวนอิเล็กตรอนในระดับพลังงาน	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en-US" b="1" dirty="0">
                <a:latin typeface="Angsana New" panose="02020603050405020304" pitchFamily="18" charset="-34"/>
              </a:rPr>
              <a:t>		</a:t>
            </a:r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n=1	n=2	n=3	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H	1	1	</a:t>
            </a:r>
            <a:r>
              <a:rPr lang="th-TH" b="1" dirty="0">
                <a:latin typeface="Angsana New" panose="02020603050405020304" pitchFamily="18" charset="-34"/>
              </a:rPr>
              <a:t>	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He	2	2	</a:t>
            </a:r>
            <a:r>
              <a:rPr lang="th-TH" b="1" dirty="0">
                <a:latin typeface="Angsana New" panose="02020603050405020304" pitchFamily="18" charset="-34"/>
              </a:rPr>
              <a:t>	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Li	3	2	1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Be	4	2	2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B	5	2	3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C	6	2	4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N	7	2	5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O	8	2	6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F	9	2	7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Ne	10	2	8	</a:t>
            </a:r>
            <a:r>
              <a:rPr lang="th-TH" b="1" dirty="0">
                <a:latin typeface="Angsana New" panose="02020603050405020304" pitchFamily="18" charset="-34"/>
              </a:rPr>
              <a:t>	</a:t>
            </a:r>
          </a:p>
          <a:p>
            <a:pPr eaLnBrk="1" hangingPunct="1"/>
            <a:r>
              <a:rPr lang="en-US" b="1" dirty="0">
                <a:latin typeface="Cordia New" panose="020B0304020202020204" pitchFamily="34" charset="-34"/>
                <a:cs typeface="Cordia New" panose="020B0304020202020204" pitchFamily="34" charset="-34"/>
              </a:rPr>
              <a:t>Na	11	2	8	1	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endParaRPr lang="th-TH" dirty="0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73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819400" y="1524001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3124200" y="1371601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pic>
        <p:nvPicPr>
          <p:cNvPr id="268292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4288"/>
            <a:ext cx="43434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7620000" y="20574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ลำดับที่</a:t>
            </a:r>
            <a:r>
              <a:rPr lang="en-US" b="1">
                <a:latin typeface="Angsana New" panose="02020603050405020304" pitchFamily="18" charset="-34"/>
              </a:rPr>
              <a:t>IE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3505200" y="7620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IE</a:t>
            </a:r>
          </a:p>
        </p:txBody>
      </p:sp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4953000" y="83820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A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6781800" y="1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B</a:t>
            </a: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7696200" y="3048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C</a:t>
            </a: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1524000" y="2514600"/>
            <a:ext cx="9144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จากกราฟ  จงตอบคำถามต่อไปนี้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1.  ธาตุชนิดใด  ควรเป็นธาตุในหมู่เดียวกัน   เพราะเหตุใด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2. ธาตุชนิดใดควรเป็นธาตุในคาบเดียวกัน    เพราะเหตุใด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3. ถ้า  ธาตุ  </a:t>
            </a:r>
            <a:r>
              <a:rPr lang="en-US" b="1">
                <a:latin typeface="Angsana New" panose="02020603050405020304" pitchFamily="18" charset="-34"/>
              </a:rPr>
              <a:t>A   มีนิวตรอน = 12   </a:t>
            </a:r>
            <a:r>
              <a:rPr lang="th-TH" b="1">
                <a:latin typeface="Angsana New" panose="02020603050405020304" pitchFamily="18" charset="-34"/>
              </a:rPr>
              <a:t>จงเขียนสัญลักษณ์นิวเคลียร์ของธาตุ  </a:t>
            </a:r>
            <a:r>
              <a:rPr lang="en-US" b="1">
                <a:latin typeface="Angsana New" panose="02020603050405020304" pitchFamily="18" charset="-34"/>
              </a:rPr>
              <a:t>A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4. </a:t>
            </a:r>
            <a:r>
              <a:rPr lang="th-TH" b="1">
                <a:latin typeface="Angsana New" panose="02020603050405020304" pitchFamily="18" charset="-34"/>
              </a:rPr>
              <a:t>จงเขียนสมการแสดงค่าพลังงานไอออไนเซชันลำดับสุดท้ายของธาตุ </a:t>
            </a:r>
            <a:r>
              <a:rPr lang="en-US" b="1">
                <a:latin typeface="Angsana New" panose="02020603050405020304" pitchFamily="18" charset="-34"/>
              </a:rPr>
              <a:t>A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 </a:t>
            </a:r>
            <a:r>
              <a:rPr lang="th-TH" b="1">
                <a:latin typeface="Angsana New" panose="02020603050405020304" pitchFamily="18" charset="-34"/>
              </a:rPr>
              <a:t>  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1524000" y="4800601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1. A  กับ  B   เพราะมีเว เลนซ์อิเล็กตรอนเท่ากัน </a:t>
            </a:r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1524000" y="5257801"/>
            <a:ext cx="647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2. </a:t>
            </a:r>
            <a:r>
              <a:rPr lang="en-US" b="1">
                <a:latin typeface="Angsana New" panose="02020603050405020304" pitchFamily="18" charset="-34"/>
              </a:rPr>
              <a:t>B </a:t>
            </a:r>
            <a:r>
              <a:rPr lang="th-TH" b="1">
                <a:latin typeface="Angsana New" panose="02020603050405020304" pitchFamily="18" charset="-34"/>
              </a:rPr>
              <a:t>กับ </a:t>
            </a:r>
            <a:r>
              <a:rPr lang="en-US" b="1">
                <a:latin typeface="Angsana New" panose="02020603050405020304" pitchFamily="18" charset="-34"/>
              </a:rPr>
              <a:t> C   เพราะมีจำนวนระดับพลังงานหลักเท่ากัน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1524000" y="5715001"/>
            <a:ext cx="685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3. 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1524000" y="5791201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latin typeface="Angsana New" panose="02020603050405020304" pitchFamily="18" charset="-34"/>
              </a:rPr>
              <a:t>     5</a:t>
            </a:r>
            <a:r>
              <a:rPr lang="th-TH" b="1">
                <a:latin typeface="Angsana New" panose="02020603050405020304" pitchFamily="18" charset="-34"/>
              </a:rPr>
              <a:t>  </a:t>
            </a:r>
            <a:r>
              <a:rPr lang="th-TH" sz="3600" b="1" baseline="30000">
                <a:latin typeface="Angsana New" panose="02020603050405020304" pitchFamily="18" charset="-34"/>
              </a:rPr>
              <a:t>17</a:t>
            </a:r>
            <a:r>
              <a:rPr lang="th-TH" b="1">
                <a:latin typeface="Angsana New" panose="02020603050405020304" pitchFamily="18" charset="-34"/>
              </a:rPr>
              <a:t>  </a:t>
            </a:r>
            <a:r>
              <a:rPr lang="en-US" b="1">
                <a:latin typeface="Angsana New" panose="02020603050405020304" pitchFamily="18" charset="-34"/>
              </a:rPr>
              <a:t>A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1524000" y="62484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 dirty="0">
                <a:latin typeface="Angsana New" panose="02020603050405020304" pitchFamily="18" charset="-34"/>
              </a:rPr>
              <a:t>4. A</a:t>
            </a:r>
            <a:r>
              <a:rPr lang="en-US" sz="3200" b="1" baseline="30000" dirty="0">
                <a:latin typeface="Angsana New" panose="02020603050405020304" pitchFamily="18" charset="-34"/>
              </a:rPr>
              <a:t>+3</a:t>
            </a:r>
            <a:r>
              <a:rPr lang="en-US" b="1" dirty="0">
                <a:latin typeface="Angsana New" panose="02020603050405020304" pitchFamily="18" charset="-34"/>
              </a:rPr>
              <a:t> ( g )                 </a:t>
            </a:r>
            <a:r>
              <a:rPr lang="en-US" sz="3200" b="1" baseline="30000" dirty="0">
                <a:latin typeface="Angsana New" panose="02020603050405020304" pitchFamily="18" charset="-34"/>
              </a:rPr>
              <a:t> </a:t>
            </a:r>
            <a:r>
              <a:rPr lang="en-US" b="1" dirty="0">
                <a:latin typeface="Angsana New" panose="02020603050405020304" pitchFamily="18" charset="-34"/>
              </a:rPr>
              <a:t>A</a:t>
            </a:r>
            <a:r>
              <a:rPr lang="en-US" sz="3200" b="1" baseline="30000" dirty="0">
                <a:latin typeface="Angsana New" panose="02020603050405020304" pitchFamily="18" charset="-34"/>
              </a:rPr>
              <a:t>+ 4  </a:t>
            </a:r>
            <a:r>
              <a:rPr lang="en-US" b="1" dirty="0">
                <a:latin typeface="Angsana New" panose="02020603050405020304" pitchFamily="18" charset="-34"/>
              </a:rPr>
              <a:t>( g )   + e  </a:t>
            </a:r>
            <a:r>
              <a:rPr lang="en-US" sz="3200" b="1" baseline="30000" dirty="0">
                <a:latin typeface="Angsana New" panose="02020603050405020304" pitchFamily="18" charset="-34"/>
              </a:rPr>
              <a:t>-</a:t>
            </a:r>
            <a:r>
              <a:rPr lang="en-US" b="1" dirty="0">
                <a:latin typeface="Angsana New" panose="02020603050405020304" pitchFamily="18" charset="-34"/>
              </a:rPr>
              <a:t>  </a:t>
            </a:r>
            <a:r>
              <a:rPr lang="th-TH" b="1" dirty="0">
                <a:latin typeface="Angsana New" panose="02020603050405020304" pitchFamily="18" charset="-34"/>
              </a:rPr>
              <a:t>หรือ </a:t>
            </a:r>
            <a:r>
              <a:rPr lang="en-US" b="1" dirty="0">
                <a:latin typeface="Angsana New" panose="02020603050405020304" pitchFamily="18" charset="-34"/>
              </a:rPr>
              <a:t> A</a:t>
            </a:r>
            <a:r>
              <a:rPr lang="en-US" sz="3200" b="1" baseline="30000" dirty="0">
                <a:latin typeface="Angsana New" panose="02020603050405020304" pitchFamily="18" charset="-34"/>
              </a:rPr>
              <a:t>+3</a:t>
            </a:r>
            <a:r>
              <a:rPr lang="en-US" b="1" dirty="0">
                <a:latin typeface="Angsana New" panose="02020603050405020304" pitchFamily="18" charset="-34"/>
              </a:rPr>
              <a:t>( g )  +  EI</a:t>
            </a:r>
            <a:r>
              <a:rPr lang="en-US" sz="3200" b="1" baseline="-25000" dirty="0">
                <a:latin typeface="Angsana New" panose="02020603050405020304" pitchFamily="18" charset="-34"/>
              </a:rPr>
              <a:t> 4</a:t>
            </a:r>
            <a:r>
              <a:rPr lang="en-US" b="1" dirty="0">
                <a:latin typeface="Angsana New" panose="02020603050405020304" pitchFamily="18" charset="-34"/>
              </a:rPr>
              <a:t>           </a:t>
            </a:r>
            <a:r>
              <a:rPr lang="en-US" sz="3200" b="1" baseline="30000" dirty="0">
                <a:latin typeface="Angsana New" panose="02020603050405020304" pitchFamily="18" charset="-34"/>
              </a:rPr>
              <a:t> </a:t>
            </a:r>
            <a:r>
              <a:rPr lang="en-US" b="1" dirty="0">
                <a:latin typeface="Angsana New" panose="02020603050405020304" pitchFamily="18" charset="-34"/>
              </a:rPr>
              <a:t>A</a:t>
            </a:r>
            <a:r>
              <a:rPr lang="en-US" sz="3200" b="1" baseline="30000" dirty="0">
                <a:latin typeface="Angsana New" panose="02020603050405020304" pitchFamily="18" charset="-34"/>
              </a:rPr>
              <a:t>+4</a:t>
            </a:r>
            <a:r>
              <a:rPr lang="en-US" b="1" dirty="0">
                <a:latin typeface="Angsana New" panose="02020603050405020304" pitchFamily="18" charset="-34"/>
              </a:rPr>
              <a:t> ( g )   + e  </a:t>
            </a:r>
            <a:r>
              <a:rPr lang="en-US" sz="3200" b="1" baseline="30000" dirty="0">
                <a:latin typeface="Angsana New" panose="02020603050405020304" pitchFamily="18" charset="-34"/>
              </a:rPr>
              <a:t>-</a:t>
            </a:r>
            <a:r>
              <a:rPr lang="en-US" b="1" dirty="0">
                <a:latin typeface="Angsana New" panose="02020603050405020304" pitchFamily="18" charset="-34"/>
              </a:rPr>
              <a:t> </a:t>
            </a:r>
            <a:endParaRPr lang="th-TH" b="1" dirty="0">
              <a:latin typeface="Angsana New" panose="02020603050405020304" pitchFamily="18" charset="-34"/>
            </a:endParaRPr>
          </a:p>
          <a:p>
            <a:pPr eaLnBrk="1" hangingPunct="1"/>
            <a:r>
              <a:rPr lang="th-TH" b="1" dirty="0">
                <a:latin typeface="Angsana New" panose="02020603050405020304" pitchFamily="18" charset="-34"/>
              </a:rPr>
              <a:t> </a:t>
            </a:r>
          </a:p>
        </p:txBody>
      </p:sp>
      <p:sp>
        <p:nvSpPr>
          <p:cNvPr id="268304" name="Line 16"/>
          <p:cNvSpPr>
            <a:spLocks noChangeShapeType="1"/>
          </p:cNvSpPr>
          <p:nvPr/>
        </p:nvSpPr>
        <p:spPr bwMode="auto">
          <a:xfrm>
            <a:off x="2895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268305" name="Line 17"/>
          <p:cNvSpPr>
            <a:spLocks noChangeShapeType="1"/>
          </p:cNvSpPr>
          <p:nvPr/>
        </p:nvSpPr>
        <p:spPr bwMode="auto">
          <a:xfrm>
            <a:off x="7543800" y="655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514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8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8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utoUpdateAnimBg="0"/>
      <p:bldP spid="268294" grpId="0" autoUpdateAnimBg="0"/>
      <p:bldP spid="268295" grpId="0" autoUpdateAnimBg="0"/>
      <p:bldP spid="268296" grpId="0" autoUpdateAnimBg="0"/>
      <p:bldP spid="268297" grpId="0" autoUpdateAnimBg="0"/>
      <p:bldP spid="268298" grpId="0" autoUpdateAnimBg="0"/>
      <p:bldP spid="268299" grpId="0" autoUpdateAnimBg="0"/>
      <p:bldP spid="268300" grpId="0" autoUpdateAnimBg="0"/>
      <p:bldP spid="268301" grpId="0" autoUpdateAnimBg="0"/>
      <p:bldP spid="268302" grpId="0" autoUpdateAnimBg="0"/>
      <p:bldP spid="268303" grpId="0" autoUpdateAnimBg="0"/>
      <p:bldP spid="268304" grpId="0" animBg="1"/>
      <p:bldP spid="26830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4"/>
          <p:cNvSpPr>
            <a:spLocks noChangeArrowheads="1"/>
          </p:cNvSpPr>
          <p:nvPr/>
        </p:nvSpPr>
        <p:spPr bwMode="auto">
          <a:xfrm>
            <a:off x="6096001" y="312738"/>
            <a:ext cx="439261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latin typeface="Angsana New" panose="02020603050405020304" pitchFamily="18" charset="-34"/>
              </a:rPr>
              <a:t>แบบจำลองอะตอมของโบร์</a:t>
            </a:r>
          </a:p>
        </p:txBody>
      </p:sp>
      <p:pic>
        <p:nvPicPr>
          <p:cNvPr id="178179" name="Picture 6" descr="0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125538"/>
            <a:ext cx="37941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0" name="Text Box 7"/>
          <p:cNvSpPr txBox="1">
            <a:spLocks noChangeArrowheads="1"/>
          </p:cNvSpPr>
          <p:nvPr/>
        </p:nvSpPr>
        <p:spPr bwMode="auto">
          <a:xfrm>
            <a:off x="1774826" y="5373688"/>
            <a:ext cx="8774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000">
                <a:latin typeface="Angsana New" panose="02020603050405020304" pitchFamily="18" charset="-34"/>
              </a:rPr>
              <a:t>*อะตอมประกอบด้วยนิวเคลียสที่มีโ)รตอนและนิวตรอนอยู่รวมกัน  และมีอิเล็กตรอน</a:t>
            </a:r>
          </a:p>
          <a:p>
            <a:pPr eaLnBrk="1" hangingPunct="1"/>
            <a:r>
              <a:rPr lang="th-TH" sz="3000">
                <a:latin typeface="Angsana New" panose="02020603050405020304" pitchFamily="18" charset="-34"/>
              </a:rPr>
              <a:t>เคลื่อนที่รอบนิวเคลียสเป็นชั้นๆตามระดับพลังงาน  *</a:t>
            </a:r>
          </a:p>
        </p:txBody>
      </p:sp>
      <p:graphicFrame>
        <p:nvGraphicFramePr>
          <p:cNvPr id="178181" name="Object 9"/>
          <p:cNvGraphicFramePr>
            <a:graphicFrameLocks noChangeAspect="1"/>
          </p:cNvGraphicFramePr>
          <p:nvPr/>
        </p:nvGraphicFramePr>
        <p:xfrm>
          <a:off x="2063751" y="1484314"/>
          <a:ext cx="28225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4" imgW="1117460" imgH="1282540" progId="Photoshop.Image.7">
                  <p:embed/>
                </p:oleObj>
              </mc:Choice>
              <mc:Fallback>
                <p:oleObj name="Image" r:id="rId4" imgW="1117460" imgH="1282540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1484314"/>
                        <a:ext cx="2822575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1963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4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2275" name="Rectangle 7"/>
          <p:cNvSpPr>
            <a:spLocks noChangeArrowheads="1"/>
          </p:cNvSpPr>
          <p:nvPr/>
        </p:nvSpPr>
        <p:spPr bwMode="auto">
          <a:xfrm>
            <a:off x="5949950" y="312738"/>
            <a:ext cx="461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การจัดอิเล็กตรอนในอะตอม</a:t>
            </a:r>
          </a:p>
        </p:txBody>
      </p:sp>
      <p:pic>
        <p:nvPicPr>
          <p:cNvPr id="182276" name="Picture 8" descr="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1773238"/>
            <a:ext cx="3503613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9" descr="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989139"/>
            <a:ext cx="3889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10"/>
          <p:cNvSpPr txBox="1">
            <a:spLocks noChangeArrowheads="1"/>
          </p:cNvSpPr>
          <p:nvPr/>
        </p:nvSpPr>
        <p:spPr bwMode="auto">
          <a:xfrm>
            <a:off x="1774826" y="5445125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2400" b="1">
                <a:solidFill>
                  <a:srgbClr val="000099"/>
                </a:solidFill>
                <a:latin typeface="Angsana New" panose="02020603050405020304" pitchFamily="18" charset="-34"/>
              </a:rPr>
              <a:t>ระดับพลังงานหลัก</a:t>
            </a:r>
          </a:p>
        </p:txBody>
      </p:sp>
      <p:sp>
        <p:nvSpPr>
          <p:cNvPr id="182279" name="Text Box 11"/>
          <p:cNvSpPr txBox="1">
            <a:spLocks noChangeArrowheads="1"/>
          </p:cNvSpPr>
          <p:nvPr/>
        </p:nvSpPr>
        <p:spPr bwMode="auto">
          <a:xfrm>
            <a:off x="4908551" y="5445125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2400" b="1">
                <a:solidFill>
                  <a:srgbClr val="000099"/>
                </a:solidFill>
                <a:latin typeface="Angsana New" panose="02020603050405020304" pitchFamily="18" charset="-34"/>
              </a:rPr>
              <a:t>ระดับพลังงานย่อย</a:t>
            </a:r>
          </a:p>
        </p:txBody>
      </p:sp>
    </p:spTree>
    <p:extLst>
      <p:ext uri="{BB962C8B-B14F-4D97-AF65-F5344CB8AC3E}">
        <p14:creationId xmlns:p14="http://schemas.microsoft.com/office/powerpoint/2010/main" val="16870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4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3299" name="Rectangle 6"/>
          <p:cNvSpPr>
            <a:spLocks noChangeArrowheads="1"/>
          </p:cNvSpPr>
          <p:nvPr/>
        </p:nvSpPr>
        <p:spPr bwMode="auto">
          <a:xfrm>
            <a:off x="5949950" y="312738"/>
            <a:ext cx="461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การจัดอิเล็กตรอนในอะตอม</a:t>
            </a:r>
          </a:p>
        </p:txBody>
      </p:sp>
      <p:pic>
        <p:nvPicPr>
          <p:cNvPr id="183300" name="Picture 9" descr="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409951"/>
            <a:ext cx="38163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Picture 10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162175"/>
            <a:ext cx="417671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9732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5949950" y="312738"/>
            <a:ext cx="461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การจัดอิเล็กตรอนในอะตอม</a:t>
            </a:r>
          </a:p>
        </p:txBody>
      </p:sp>
      <p:pic>
        <p:nvPicPr>
          <p:cNvPr id="184324" name="Picture 7" descr="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844675"/>
            <a:ext cx="6985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0675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5949950" y="312738"/>
            <a:ext cx="461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การจัดอิเล็กตรอนในอะตอม</a:t>
            </a:r>
          </a:p>
        </p:txBody>
      </p:sp>
      <p:graphicFrame>
        <p:nvGraphicFramePr>
          <p:cNvPr id="191606" name="Group 118"/>
          <p:cNvGraphicFramePr>
            <a:graphicFrameLocks noGrp="1"/>
          </p:cNvGraphicFramePr>
          <p:nvPr/>
        </p:nvGraphicFramePr>
        <p:xfrm>
          <a:off x="1847850" y="1916113"/>
          <a:ext cx="8497888" cy="3910012"/>
        </p:xfrm>
        <a:graphic>
          <a:graphicData uri="http://schemas.openxmlformats.org/drawingml/2006/table">
            <a:tbl>
              <a:tblPr/>
              <a:tblGrid>
                <a:gridCol w="2124075"/>
                <a:gridCol w="2125663"/>
                <a:gridCol w="2124075"/>
                <a:gridCol w="2124075"/>
              </a:tblGrid>
              <a:tr h="817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ระดับพลังงาน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ระดับพลังงานย่อย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จำนวนอิเล็กตรอนสูงสุด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ในระดับพลังงานย่อย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จำนวนอิเล็กตรอนสูงสุด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ในระดับพลังงาน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640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1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s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  <a:endParaRPr kumimoji="0" lang="th-TH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p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6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  <a:sym typeface="Symbol" pitchFamily="18" charset="2"/>
                        </a:rPr>
                        <a:t>8</a:t>
                      </a:r>
                      <a:endParaRPr kumimoji="0" lang="th-TH" sz="6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3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3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10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  <a:sym typeface="Symbol" pitchFamily="18" charset="2"/>
                        </a:rPr>
                        <a:t>18</a:t>
                      </a:r>
                      <a:endParaRPr kumimoji="0" lang="th-TH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5479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5949950" y="312738"/>
            <a:ext cx="4610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การจัดอิเล็กตรอนในอะตอม</a:t>
            </a:r>
          </a:p>
        </p:txBody>
      </p:sp>
      <p:graphicFrame>
        <p:nvGraphicFramePr>
          <p:cNvPr id="192555" name="Group 43"/>
          <p:cNvGraphicFramePr>
            <a:graphicFrameLocks noGrp="1"/>
          </p:cNvGraphicFramePr>
          <p:nvPr/>
        </p:nvGraphicFramePr>
        <p:xfrm>
          <a:off x="1847850" y="2208214"/>
          <a:ext cx="8497888" cy="2732087"/>
        </p:xfrm>
        <a:graphic>
          <a:graphicData uri="http://schemas.openxmlformats.org/drawingml/2006/table">
            <a:tbl>
              <a:tblPr/>
              <a:tblGrid>
                <a:gridCol w="2124075"/>
                <a:gridCol w="2125663"/>
                <a:gridCol w="2124075"/>
                <a:gridCol w="2124075"/>
              </a:tblGrid>
              <a:tr h="8176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ระดับพลังงาน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ระดับพลังงานย่อย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จำนวนอิเล็กตรอนสูงสุด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ในระดับพลังงานย่อย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จำนวนอิเล็กตรอนสูงสุด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ในระดับพลังงาน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FF99">
                            <a:gamma/>
                            <a:shade val="46275"/>
                            <a:invGamma/>
                          </a:srgb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144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4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d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f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14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  <a:sym typeface="Symbol" pitchFamily="18" charset="2"/>
                        </a:rPr>
                        <a:t>32</a:t>
                      </a:r>
                      <a:endParaRPr kumimoji="0" lang="th-TH" sz="9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  <a:sym typeface="Symbol" pitchFamily="18" charset="2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7364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7395" name="Rectangle 5"/>
          <p:cNvSpPr>
            <a:spLocks noChangeArrowheads="1"/>
          </p:cNvSpPr>
          <p:nvPr/>
        </p:nvSpPr>
        <p:spPr bwMode="auto">
          <a:xfrm>
            <a:off x="4583113" y="312738"/>
            <a:ext cx="5688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การจัดอิเล็กตรอนของธาตุบางชนิด</a:t>
            </a:r>
          </a:p>
        </p:txBody>
      </p:sp>
      <p:pic>
        <p:nvPicPr>
          <p:cNvPr id="187396" name="Picture 6" descr="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773239"/>
            <a:ext cx="4381500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8940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8419" name="Rectangle 4"/>
          <p:cNvSpPr>
            <a:spLocks noChangeArrowheads="1"/>
          </p:cNvSpPr>
          <p:nvPr/>
        </p:nvSpPr>
        <p:spPr bwMode="auto">
          <a:xfrm>
            <a:off x="4583113" y="312738"/>
            <a:ext cx="5688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การจัดอิเล็กตรอนของธาตุบางชนิด</a:t>
            </a:r>
          </a:p>
        </p:txBody>
      </p:sp>
      <p:pic>
        <p:nvPicPr>
          <p:cNvPr id="188420" name="Picture 6" descr="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" y="1570038"/>
            <a:ext cx="52578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ลูกศรเชื่อมต่อแบบตรง 2"/>
          <p:cNvCxnSpPr/>
          <p:nvPr/>
        </p:nvCxnSpPr>
        <p:spPr>
          <a:xfrm flipV="1">
            <a:off x="6051708" y="3717130"/>
            <a:ext cx="9010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 flipV="1">
            <a:off x="6014401" y="4495640"/>
            <a:ext cx="9010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 flipV="1">
            <a:off x="6014401" y="5274150"/>
            <a:ext cx="9010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 flipV="1">
            <a:off x="6014402" y="5718651"/>
            <a:ext cx="90106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กล่องข้อความ 3"/>
          <p:cNvSpPr txBox="1"/>
          <p:nvPr/>
        </p:nvSpPr>
        <p:spPr>
          <a:xfrm>
            <a:off x="6952772" y="4194671"/>
            <a:ext cx="40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Paramagnetic  half  filled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952773" y="3505992"/>
            <a:ext cx="40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Paramagnetic  incomplete</a:t>
            </a:r>
            <a:endParaRPr lang="th-TH" dirty="0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6952772" y="4958905"/>
            <a:ext cx="40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Paramagnetic  incomplete</a:t>
            </a:r>
            <a:endParaRPr lang="th-TH" dirty="0"/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6915466" y="5563414"/>
            <a:ext cx="408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Diamagnetic </a:t>
            </a:r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073241" y="6334780"/>
            <a:ext cx="40600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</a:t>
            </a:r>
            <a:r>
              <a:rPr lang="en-US" dirty="0" smtClean="0"/>
              <a:t>amagnetic  incomplete</a:t>
            </a:r>
            <a:endParaRPr lang="th-TH" dirty="0"/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3092131" y="6292839"/>
            <a:ext cx="4981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Paramagnetic  half  filled   </a:t>
            </a:r>
            <a:r>
              <a:rPr lang="th-TH" dirty="0" smtClean="0"/>
              <a:t>เสถียรกว่า</a:t>
            </a:r>
            <a:endParaRPr lang="th-TH" dirty="0"/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1" y="6308726"/>
            <a:ext cx="404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Diamagnetic  </a:t>
            </a:r>
            <a:r>
              <a:rPr lang="th-TH" dirty="0" smtClean="0"/>
              <a:t>เสถียรกว่า</a:t>
            </a:r>
            <a:r>
              <a:rPr lang="en-US" dirty="0" smtClean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630942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89443" name="Rectangle 4"/>
          <p:cNvSpPr>
            <a:spLocks noChangeArrowheads="1"/>
          </p:cNvSpPr>
          <p:nvPr/>
        </p:nvSpPr>
        <p:spPr bwMode="auto">
          <a:xfrm>
            <a:off x="4583113" y="312738"/>
            <a:ext cx="5688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การจัดอิเล็กตรอนลงในออร์บิทัล</a:t>
            </a:r>
          </a:p>
        </p:txBody>
      </p:sp>
      <p:sp>
        <p:nvSpPr>
          <p:cNvPr id="189444" name="Text Box 5"/>
          <p:cNvSpPr txBox="1">
            <a:spLocks noChangeArrowheads="1"/>
          </p:cNvSpPr>
          <p:nvPr/>
        </p:nvSpPr>
        <p:spPr bwMode="auto">
          <a:xfrm>
            <a:off x="1703388" y="1628775"/>
            <a:ext cx="882015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h-TH" sz="3600" b="1">
                <a:solidFill>
                  <a:srgbClr val="000099"/>
                </a:solidFill>
              </a:rPr>
              <a:t> </a:t>
            </a:r>
            <a:r>
              <a:rPr lang="th-TH" sz="4000" b="1">
                <a:solidFill>
                  <a:srgbClr val="000099"/>
                </a:solidFill>
                <a:latin typeface="Angsana New" panose="02020603050405020304" pitchFamily="18" charset="-34"/>
              </a:rPr>
              <a:t>กฎของฮุนด์</a:t>
            </a:r>
            <a:r>
              <a:rPr lang="th-TH" sz="40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en-US" sz="4000">
                <a:solidFill>
                  <a:srgbClr val="000099"/>
                </a:solidFill>
                <a:latin typeface="Angsana New" panose="02020603050405020304" pitchFamily="18" charset="-34"/>
              </a:rPr>
              <a:t>(Hund’s rule)</a:t>
            </a:r>
            <a:r>
              <a:rPr lang="th-TH" sz="36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     การบรรจุอิเล็กตรอนในออร์บิทัลที่มีพลังงานเท่ากัน ให้บรรจุในลักษณะที่ทำให้มีอิเล็กตรอนเดี่ยวมากที่สุด เมื่อมีอิเล็กตรอนเหลือจึงบรรจุเป็นคู่เต็มออร์บิทัลนั้น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     อะตอมของธาตุที่มีการบรรจุอิเล็กตรอนเต็มในทุกๆออร์บิทัลที่มีพลังงานเท่ากันเรียกว่าการบรรจุเต็ม  ถ้ามีอิเล็กตรอนอยู่เพียงครึ่งเดียวเรียกว่าการบรรจุครึ่ง(การบรรจุเต็ม หรือ การบรรจุครึ่งจะทำให้อะตอมมีความเสถียรกว่าการบรรจุแบบอื่นๆ)</a:t>
            </a:r>
          </a:p>
        </p:txBody>
      </p:sp>
      <p:sp>
        <p:nvSpPr>
          <p:cNvPr id="189445" name="AutoShape 6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311900" y="1844676"/>
            <a:ext cx="431800" cy="288925"/>
          </a:xfrm>
          <a:prstGeom prst="actionButtonMovi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/>
          </a:p>
        </p:txBody>
      </p:sp>
    </p:spTree>
    <p:extLst>
      <p:ext uri="{BB962C8B-B14F-4D97-AF65-F5344CB8AC3E}">
        <p14:creationId xmlns:p14="http://schemas.microsoft.com/office/powerpoint/2010/main" val="17113015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14614525" y="228758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1524000" y="609601"/>
            <a:ext cx="91440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latin typeface="Angsana New" panose="02020603050405020304" pitchFamily="18" charset="-34"/>
              </a:rPr>
              <a:t>ธาตุ    เลขอะตอม                                           จำนวนอิเล็กตรอนในระดับพลังงาน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                              </a:t>
            </a:r>
            <a:r>
              <a:rPr lang="en-US" b="1">
                <a:latin typeface="Angsana New" panose="02020603050405020304" pitchFamily="18" charset="-34"/>
              </a:rPr>
              <a:t>n=1             n=2                   n=3                  n=4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                                       s               </a:t>
            </a:r>
            <a:r>
              <a:rPr lang="en-US" b="1">
                <a:solidFill>
                  <a:srgbClr val="003399"/>
                </a:solidFill>
                <a:latin typeface="Angsana New" panose="02020603050405020304" pitchFamily="18" charset="-34"/>
              </a:rPr>
              <a:t>s     p</a:t>
            </a:r>
            <a:r>
              <a:rPr lang="en-US" b="1">
                <a:latin typeface="Angsana New" panose="02020603050405020304" pitchFamily="18" charset="-34"/>
              </a:rPr>
              <a:t>            </a:t>
            </a:r>
            <a:r>
              <a:rPr lang="en-US" b="1">
                <a:solidFill>
                  <a:srgbClr val="CC00CC"/>
                </a:solidFill>
                <a:latin typeface="Angsana New" panose="02020603050405020304" pitchFamily="18" charset="-34"/>
              </a:rPr>
              <a:t>s     p     d</a:t>
            </a:r>
            <a:r>
              <a:rPr lang="en-US" b="1">
                <a:latin typeface="Angsana New" panose="02020603050405020304" pitchFamily="18" charset="-34"/>
              </a:rPr>
              <a:t>            </a:t>
            </a:r>
            <a:r>
              <a:rPr lang="en-US" b="1">
                <a:solidFill>
                  <a:srgbClr val="FF0066"/>
                </a:solidFill>
                <a:latin typeface="Angsana New" panose="02020603050405020304" pitchFamily="18" charset="-34"/>
              </a:rPr>
              <a:t>s      p        d        f</a:t>
            </a:r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 H              1                  1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He             2                  2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Li              3                   2            </a:t>
            </a:r>
            <a:r>
              <a:rPr lang="en-US" b="1">
                <a:solidFill>
                  <a:schemeClr val="accent2"/>
                </a:solidFill>
                <a:latin typeface="Angsana New" panose="02020603050405020304" pitchFamily="18" charset="-34"/>
              </a:rPr>
              <a:t>  1</a:t>
            </a:r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F               9                  2                </a:t>
            </a:r>
            <a:r>
              <a:rPr lang="en-US" b="1">
                <a:solidFill>
                  <a:schemeClr val="accent2"/>
                </a:solidFill>
                <a:latin typeface="Angsana New" panose="02020603050405020304" pitchFamily="18" charset="-34"/>
              </a:rPr>
              <a:t>2    5</a:t>
            </a:r>
            <a:r>
              <a:rPr lang="en-US" b="1">
                <a:latin typeface="Angsana New" panose="02020603050405020304" pitchFamily="18" charset="-34"/>
              </a:rPr>
              <a:t>    </a:t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Ar           18                  2                </a:t>
            </a:r>
            <a:r>
              <a:rPr lang="en-US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en-US" b="1">
                <a:latin typeface="Angsana New" panose="02020603050405020304" pitchFamily="18" charset="-34"/>
              </a:rPr>
              <a:t>           </a:t>
            </a:r>
            <a:r>
              <a:rPr lang="en-US" b="1">
                <a:solidFill>
                  <a:srgbClr val="CC00CC"/>
                </a:solidFill>
                <a:latin typeface="Angsana New" panose="02020603050405020304" pitchFamily="18" charset="-34"/>
              </a:rPr>
              <a:t>2     6</a:t>
            </a:r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K             19                 2                </a:t>
            </a:r>
            <a:r>
              <a:rPr lang="en-US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en-US" b="1">
                <a:latin typeface="Angsana New" panose="02020603050405020304" pitchFamily="18" charset="-34"/>
              </a:rPr>
              <a:t>            </a:t>
            </a:r>
            <a:r>
              <a:rPr lang="en-US" b="1">
                <a:solidFill>
                  <a:srgbClr val="CC00CC"/>
                </a:solidFill>
                <a:latin typeface="Angsana New" panose="02020603050405020304" pitchFamily="18" charset="-34"/>
              </a:rPr>
              <a:t>2    6</a:t>
            </a:r>
            <a:r>
              <a:rPr lang="en-US" b="1">
                <a:latin typeface="Angsana New" panose="02020603050405020304" pitchFamily="18" charset="-34"/>
              </a:rPr>
              <a:t>                  </a:t>
            </a:r>
            <a:r>
              <a:rPr lang="en-US" b="1">
                <a:solidFill>
                  <a:srgbClr val="FF0066"/>
                </a:solidFill>
                <a:latin typeface="Angsana New" panose="02020603050405020304" pitchFamily="18" charset="-34"/>
              </a:rPr>
              <a:t>  1</a:t>
            </a:r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r>
              <a:rPr lang="en-US" b="1">
                <a:latin typeface="Angsana New" panose="02020603050405020304" pitchFamily="18" charset="-34"/>
              </a:rPr>
              <a:t>Mn         25                   2                </a:t>
            </a:r>
            <a:r>
              <a:rPr lang="en-US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en-US" b="1">
                <a:latin typeface="Angsana New" panose="02020603050405020304" pitchFamily="18" charset="-34"/>
              </a:rPr>
              <a:t>           </a:t>
            </a:r>
            <a:r>
              <a:rPr lang="en-US" b="1">
                <a:solidFill>
                  <a:srgbClr val="CC00CC"/>
                </a:solidFill>
                <a:latin typeface="Angsana New" panose="02020603050405020304" pitchFamily="18" charset="-34"/>
              </a:rPr>
              <a:t>2    6       5</a:t>
            </a:r>
            <a:r>
              <a:rPr lang="en-US" b="1">
                <a:latin typeface="Angsana New" panose="02020603050405020304" pitchFamily="18" charset="-34"/>
              </a:rPr>
              <a:t>          </a:t>
            </a:r>
            <a:r>
              <a:rPr lang="en-US" b="1">
                <a:solidFill>
                  <a:srgbClr val="FF0066"/>
                </a:solidFill>
                <a:latin typeface="Angsana New" panose="02020603050405020304" pitchFamily="18" charset="-34"/>
              </a:rPr>
              <a:t> 2</a:t>
            </a:r>
            <a:r>
              <a:rPr lang="th-TH" b="1">
                <a:latin typeface="Angsana New" panose="02020603050405020304" pitchFamily="18" charset="-34"/>
              </a:rPr>
              <a:t/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Fe          26                  2              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th-TH" b="1">
                <a:latin typeface="Angsana New" panose="02020603050405020304" pitchFamily="18" charset="-34"/>
              </a:rPr>
              <a:t>           </a:t>
            </a:r>
            <a:r>
              <a:rPr lang="th-TH" b="1">
                <a:solidFill>
                  <a:srgbClr val="CC00CC"/>
                </a:solidFill>
                <a:latin typeface="Angsana New" panose="02020603050405020304" pitchFamily="18" charset="-34"/>
              </a:rPr>
              <a:t>2     6      6</a:t>
            </a:r>
            <a:r>
              <a:rPr lang="th-TH" b="1">
                <a:latin typeface="Angsana New" panose="02020603050405020304" pitchFamily="18" charset="-34"/>
              </a:rPr>
              <a:t>           </a:t>
            </a:r>
            <a:r>
              <a:rPr lang="th-TH" b="1">
                <a:solidFill>
                  <a:srgbClr val="FF0066"/>
                </a:solidFill>
                <a:latin typeface="Angsana New" panose="02020603050405020304" pitchFamily="18" charset="-34"/>
              </a:rPr>
              <a:t>2 </a:t>
            </a:r>
            <a:br>
              <a:rPr lang="th-TH" b="1">
                <a:solidFill>
                  <a:srgbClr val="FF0066"/>
                </a:solidFill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Co          27                  2              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th-TH" b="1">
                <a:latin typeface="Angsana New" panose="02020603050405020304" pitchFamily="18" charset="-34"/>
              </a:rPr>
              <a:t>           </a:t>
            </a:r>
            <a:r>
              <a:rPr lang="th-TH" b="1">
                <a:solidFill>
                  <a:srgbClr val="CC00CC"/>
                </a:solidFill>
                <a:latin typeface="Angsana New" panose="02020603050405020304" pitchFamily="18" charset="-34"/>
              </a:rPr>
              <a:t>2      6     7</a:t>
            </a:r>
            <a:r>
              <a:rPr lang="th-TH" b="1">
                <a:latin typeface="Angsana New" panose="02020603050405020304" pitchFamily="18" charset="-34"/>
              </a:rPr>
              <a:t>           </a:t>
            </a:r>
            <a:r>
              <a:rPr lang="th-TH" b="1">
                <a:solidFill>
                  <a:srgbClr val="FF0066"/>
                </a:solidFill>
                <a:latin typeface="Angsana New" panose="02020603050405020304" pitchFamily="18" charset="-34"/>
              </a:rPr>
              <a:t> 2  </a:t>
            </a:r>
            <a:r>
              <a:rPr lang="th-TH" b="1">
                <a:latin typeface="Angsana New" panose="02020603050405020304" pitchFamily="18" charset="-34"/>
              </a:rPr>
              <a:t>                                    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Kr          36                  2              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2    6</a:t>
            </a:r>
            <a:r>
              <a:rPr lang="th-TH" b="1">
                <a:latin typeface="Angsana New" panose="02020603050405020304" pitchFamily="18" charset="-34"/>
              </a:rPr>
              <a:t>          </a:t>
            </a:r>
            <a:r>
              <a:rPr lang="th-TH" b="1">
                <a:solidFill>
                  <a:srgbClr val="CC00CC"/>
                </a:solidFill>
                <a:latin typeface="Angsana New" panose="02020603050405020304" pitchFamily="18" charset="-34"/>
              </a:rPr>
              <a:t>2        6   10</a:t>
            </a:r>
            <a:r>
              <a:rPr lang="th-TH" b="1">
                <a:latin typeface="Angsana New" panose="02020603050405020304" pitchFamily="18" charset="-34"/>
              </a:rPr>
              <a:t>          </a:t>
            </a:r>
            <a:r>
              <a:rPr lang="th-TH" b="1">
                <a:solidFill>
                  <a:srgbClr val="FF0066"/>
                </a:solidFill>
                <a:latin typeface="Angsana New" panose="02020603050405020304" pitchFamily="18" charset="-34"/>
              </a:rPr>
              <a:t>2       6</a:t>
            </a:r>
            <a:r>
              <a:rPr lang="th-TH" b="1">
                <a:latin typeface="Angsana New" panose="02020603050405020304" pitchFamily="18" charset="-34"/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6750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90467" name="Rectangle 4"/>
          <p:cNvSpPr>
            <a:spLocks noChangeArrowheads="1"/>
          </p:cNvSpPr>
          <p:nvPr/>
        </p:nvSpPr>
        <p:spPr bwMode="auto">
          <a:xfrm>
            <a:off x="4583113" y="312738"/>
            <a:ext cx="56880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การจัดอิเล็กตรอนลงในออร์บิทัล</a:t>
            </a:r>
          </a:p>
        </p:txBody>
      </p:sp>
      <p:sp>
        <p:nvSpPr>
          <p:cNvPr id="190468" name="Text Box 7"/>
          <p:cNvSpPr txBox="1">
            <a:spLocks noChangeArrowheads="1"/>
          </p:cNvSpPr>
          <p:nvPr/>
        </p:nvSpPr>
        <p:spPr bwMode="auto">
          <a:xfrm>
            <a:off x="1703388" y="1989138"/>
            <a:ext cx="88201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h-TH" sz="3600">
                <a:solidFill>
                  <a:srgbClr val="000099"/>
                </a:solidFill>
              </a:rPr>
              <a:t>  </a:t>
            </a:r>
            <a:r>
              <a:rPr lang="th-TH" sz="4000" b="1">
                <a:solidFill>
                  <a:srgbClr val="000099"/>
                </a:solidFill>
                <a:latin typeface="Angsana New" panose="02020603050405020304" pitchFamily="18" charset="-34"/>
              </a:rPr>
              <a:t>หลักของเพาลี </a:t>
            </a:r>
            <a:r>
              <a:rPr lang="en-US" sz="4000">
                <a:solidFill>
                  <a:srgbClr val="000099"/>
                </a:solidFill>
                <a:latin typeface="Angsana New" panose="02020603050405020304" pitchFamily="18" charset="-34"/>
              </a:rPr>
              <a:t>(Pauli Exclusion Principle)</a:t>
            </a:r>
            <a:endParaRPr lang="th-TH" sz="4000">
              <a:solidFill>
                <a:srgbClr val="000099"/>
              </a:solidFill>
              <a:latin typeface="Angsana New" panose="02020603050405020304" pitchFamily="18" charset="-34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     ไม่มีอิเล็กตรอนคู่หนึ่งคู่ใดในอะตอมเดียวกันที่มีเลขควันตัม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ทั้งสี่เหมือนกันทุกประการ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h-TH" sz="3600">
                <a:solidFill>
                  <a:srgbClr val="000099"/>
                </a:solidFill>
              </a:rPr>
              <a:t>  </a:t>
            </a:r>
            <a:r>
              <a:rPr lang="th-TH" sz="4000" b="1">
                <a:solidFill>
                  <a:srgbClr val="000099"/>
                </a:solidFill>
              </a:rPr>
              <a:t>หลักของเอาฟบาว </a:t>
            </a:r>
            <a:r>
              <a:rPr lang="en-US" sz="4000">
                <a:solidFill>
                  <a:srgbClr val="000099"/>
                </a:solidFill>
                <a:latin typeface="Angsana New" panose="02020603050405020304" pitchFamily="18" charset="-34"/>
              </a:rPr>
              <a:t>(Aufbau Principle)</a:t>
            </a:r>
            <a:r>
              <a:rPr lang="th-TH" sz="36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th-TH" sz="3600">
                <a:solidFill>
                  <a:srgbClr val="000099"/>
                </a:solidFill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     การบรรจุอิเล็กตรอนต้องบรรจุในออร์บิทัลที่มีพลังงานต่ำสุด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และว่างอยู่ก่อนเสมอ เพราะจะทำให้พลังงานรวมทั้งหมดมีค่าต่ำสุด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600">
                <a:solidFill>
                  <a:srgbClr val="000099"/>
                </a:solidFill>
              </a:rPr>
              <a:t>และอะตอมมีความเสถียรที่สุด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36337191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4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91491" name="Rectangle 6"/>
          <p:cNvSpPr>
            <a:spLocks noChangeArrowheads="1"/>
          </p:cNvSpPr>
          <p:nvPr/>
        </p:nvSpPr>
        <p:spPr bwMode="auto">
          <a:xfrm>
            <a:off x="4511675" y="312738"/>
            <a:ext cx="5905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4600" b="1">
                <a:solidFill>
                  <a:srgbClr val="000099"/>
                </a:solidFill>
                <a:latin typeface="Angsana New" panose="02020603050405020304" pitchFamily="18" charset="-34"/>
              </a:rPr>
              <a:t>Quantum Numbers (</a:t>
            </a: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เลขควันตัม)</a:t>
            </a:r>
          </a:p>
        </p:txBody>
      </p:sp>
      <p:sp>
        <p:nvSpPr>
          <p:cNvPr id="191492" name="Text Box 8"/>
          <p:cNvSpPr txBox="1">
            <a:spLocks noChangeArrowheads="1"/>
          </p:cNvSpPr>
          <p:nvPr/>
        </p:nvSpPr>
        <p:spPr bwMode="auto">
          <a:xfrm>
            <a:off x="1919289" y="1989139"/>
            <a:ext cx="818832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h-TH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The Principal Quantum Number :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endParaRPr lang="th-TH" sz="320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200">
                <a:solidFill>
                  <a:srgbClr val="000099"/>
                </a:solidFill>
                <a:latin typeface="Times New Roman" panose="02020603050405020304" pitchFamily="18" charset="0"/>
              </a:rPr>
              <a:t>     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th-TH" sz="32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The Angular Momentum Quantum Number :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l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 The Magnetic Quantum Number :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l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en-US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 The Electron Spin Quantum Number : 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 baseline="-25000">
                <a:solidFill>
                  <a:schemeClr val="accent2"/>
                </a:solidFill>
                <a:latin typeface="Times New Roman" panose="02020603050405020304" pitchFamily="18" charset="0"/>
              </a:rPr>
              <a:t>s</a:t>
            </a:r>
            <a:r>
              <a:rPr lang="en-US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th-TH" sz="3200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3200" b="1">
                <a:solidFill>
                  <a:schemeClr val="accent2"/>
                </a:solidFill>
                <a:latin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426983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3648075" y="384175"/>
            <a:ext cx="66246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The Principal Quantum Number : n</a:t>
            </a:r>
            <a:endParaRPr lang="th-TH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2516" name="Text Box 6"/>
          <p:cNvSpPr txBox="1">
            <a:spLocks noChangeArrowheads="1"/>
          </p:cNvSpPr>
          <p:nvPr/>
        </p:nvSpPr>
        <p:spPr bwMode="auto">
          <a:xfrm>
            <a:off x="1811339" y="2233614"/>
            <a:ext cx="8567737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h-TH" sz="4000">
                <a:solidFill>
                  <a:srgbClr val="000099"/>
                </a:solidFill>
              </a:rPr>
              <a:t> </a:t>
            </a:r>
            <a:r>
              <a:rPr lang="en-US" sz="4000">
                <a:solidFill>
                  <a:srgbClr val="000099"/>
                </a:solidFill>
              </a:rPr>
              <a:t>n  </a:t>
            </a:r>
            <a:r>
              <a:rPr lang="th-TH" sz="4000" b="1">
                <a:solidFill>
                  <a:srgbClr val="000099"/>
                </a:solidFill>
              </a:rPr>
              <a:t>มีค่าตั้งแต่</a:t>
            </a:r>
            <a:r>
              <a:rPr lang="th-TH" sz="4000">
                <a:solidFill>
                  <a:srgbClr val="000099"/>
                </a:solidFill>
              </a:rPr>
              <a:t> </a:t>
            </a:r>
            <a:r>
              <a:rPr lang="en-US" sz="4000">
                <a:solidFill>
                  <a:srgbClr val="000099"/>
                </a:solidFill>
              </a:rPr>
              <a:t>1, 2, 3……….</a:t>
            </a:r>
            <a:r>
              <a:rPr lang="en-US" sz="4000">
                <a:solidFill>
                  <a:srgbClr val="000099"/>
                </a:solidFill>
                <a:sym typeface="Symbol" panose="05050102010706020507" pitchFamily="18" charset="2"/>
              </a:rPr>
              <a:t>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000099"/>
                </a:solidFill>
                <a:sym typeface="Symbol" panose="05050102010706020507" pitchFamily="18" charset="2"/>
              </a:rPr>
              <a:t> n </a:t>
            </a:r>
            <a:r>
              <a:rPr lang="th-TH" sz="4000" b="1">
                <a:solidFill>
                  <a:srgbClr val="000099"/>
                </a:solidFill>
                <a:sym typeface="Symbol" panose="05050102010706020507" pitchFamily="18" charset="2"/>
              </a:rPr>
              <a:t>บอกถึงระดับพลังงานหลักของอิเล็กตรอนในอะตอม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000">
                <a:solidFill>
                  <a:srgbClr val="000099"/>
                </a:solidFill>
                <a:sym typeface="Symbol" panose="05050102010706020507" pitchFamily="18" charset="2"/>
              </a:rPr>
              <a:t>   </a:t>
            </a:r>
            <a:r>
              <a:rPr lang="th-TH" sz="4000" b="1">
                <a:solidFill>
                  <a:srgbClr val="000099"/>
                </a:solidFill>
                <a:sym typeface="Symbol" panose="05050102010706020507" pitchFamily="18" charset="2"/>
              </a:rPr>
              <a:t>เมื่อ</a:t>
            </a:r>
            <a:r>
              <a:rPr lang="th-TH" sz="4000">
                <a:solidFill>
                  <a:srgbClr val="000099"/>
                </a:solidFill>
                <a:sym typeface="Symbol" panose="05050102010706020507" pitchFamily="18" charset="2"/>
              </a:rPr>
              <a:t> </a:t>
            </a:r>
            <a:r>
              <a:rPr lang="en-US" sz="4000">
                <a:solidFill>
                  <a:srgbClr val="000099"/>
                </a:solidFill>
                <a:sym typeface="Symbol" panose="05050102010706020507" pitchFamily="18" charset="2"/>
              </a:rPr>
              <a:t>n </a:t>
            </a:r>
            <a:r>
              <a:rPr lang="th-TH" sz="4000" b="1">
                <a:solidFill>
                  <a:srgbClr val="000099"/>
                </a:solidFill>
                <a:sym typeface="Symbol" panose="05050102010706020507" pitchFamily="18" charset="2"/>
              </a:rPr>
              <a:t>มีค่ามากขึ้น ออร์บิทัลจะมีขนาดใหญ่และขยายตัว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000" b="1">
                <a:solidFill>
                  <a:srgbClr val="000099"/>
                </a:solidFill>
                <a:sym typeface="Symbol" panose="05050102010706020507" pitchFamily="18" charset="2"/>
              </a:rPr>
              <a:t>   ออกจากนิวเคลียสมากขึ้นตำแหน่งของอิเล็กตรอน 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h-TH" sz="4000" b="1">
                <a:solidFill>
                  <a:srgbClr val="000099"/>
                </a:solidFill>
                <a:sym typeface="Symbol" panose="05050102010706020507" pitchFamily="18" charset="2"/>
              </a:rPr>
              <a:t>   จะห่างจากนิวเคลียสและจะมีพลังงานสูงขึ้น</a:t>
            </a:r>
            <a:endParaRPr lang="en-US" sz="4000" b="1">
              <a:solidFill>
                <a:srgbClr val="000099"/>
              </a:solidFill>
              <a:sym typeface="Symbol" panose="05050102010706020507" pitchFamily="18" charset="2"/>
            </a:endParaRPr>
          </a:p>
        </p:txBody>
      </p:sp>
      <p:sp>
        <p:nvSpPr>
          <p:cNvPr id="192517" name="Text Box 7"/>
          <p:cNvSpPr txBox="1">
            <a:spLocks noChangeArrowheads="1"/>
          </p:cNvSpPr>
          <p:nvPr/>
        </p:nvSpPr>
        <p:spPr bwMode="auto">
          <a:xfrm>
            <a:off x="1992313" y="5589588"/>
            <a:ext cx="55943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2400">
                <a:solidFill>
                  <a:srgbClr val="000099"/>
                </a:solidFill>
              </a:rPr>
              <a:t>n </a:t>
            </a:r>
            <a:r>
              <a:rPr lang="th-TH" sz="3200" b="1">
                <a:solidFill>
                  <a:srgbClr val="000099"/>
                </a:solidFill>
              </a:rPr>
              <a:t>หาได้จากสมการเชอดิงเจอร์</a:t>
            </a:r>
            <a:r>
              <a:rPr lang="en-US" sz="2400">
                <a:solidFill>
                  <a:srgbClr val="000099"/>
                </a:solidFill>
              </a:rPr>
              <a:t>(Schrodinger)</a:t>
            </a:r>
          </a:p>
          <a:p>
            <a:pPr eaLnBrk="1" hangingPunct="1"/>
            <a:r>
              <a:rPr lang="th-TH" sz="3200" b="1">
                <a:solidFill>
                  <a:srgbClr val="000099"/>
                </a:solidFill>
              </a:rPr>
              <a:t>ค่า</a:t>
            </a:r>
            <a:r>
              <a:rPr lang="th-TH" sz="24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n </a:t>
            </a:r>
            <a:r>
              <a:rPr lang="th-TH" sz="3200" b="1">
                <a:solidFill>
                  <a:srgbClr val="000099"/>
                </a:solidFill>
              </a:rPr>
              <a:t>บอกระยะห่างระหว่าง</a:t>
            </a:r>
            <a:r>
              <a:rPr lang="th-TH" sz="2400" b="1">
                <a:solidFill>
                  <a:srgbClr val="000099"/>
                </a:solidFill>
              </a:rPr>
              <a:t> </a:t>
            </a:r>
            <a:r>
              <a:rPr lang="en-US" sz="2400" b="1">
                <a:solidFill>
                  <a:srgbClr val="000099"/>
                </a:solidFill>
              </a:rPr>
              <a:t>e </a:t>
            </a:r>
            <a:r>
              <a:rPr lang="th-TH" sz="3200" b="1">
                <a:solidFill>
                  <a:srgbClr val="000099"/>
                </a:solidFill>
              </a:rPr>
              <a:t>กับ นิวเคลียส</a:t>
            </a:r>
          </a:p>
        </p:txBody>
      </p:sp>
    </p:spTree>
    <p:extLst>
      <p:ext uri="{BB962C8B-B14F-4D97-AF65-F5344CB8AC3E}">
        <p14:creationId xmlns:p14="http://schemas.microsoft.com/office/powerpoint/2010/main" val="295666621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1703389" y="188913"/>
            <a:ext cx="85693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The Angular Momentum Quantum Number : l  </a:t>
            </a:r>
            <a:endParaRPr lang="th-TH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3540" name="Text Box 6"/>
          <p:cNvSpPr txBox="1">
            <a:spLocks noChangeArrowheads="1"/>
          </p:cNvSpPr>
          <p:nvPr/>
        </p:nvSpPr>
        <p:spPr bwMode="auto">
          <a:xfrm>
            <a:off x="1582738" y="1628775"/>
            <a:ext cx="91727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 </a:t>
            </a:r>
            <a:r>
              <a:rPr lang="th-TH" sz="3200" b="1">
                <a:solidFill>
                  <a:srgbClr val="000099"/>
                </a:solidFill>
                <a:latin typeface="Angsana New" panose="02020603050405020304" pitchFamily="18" charset="-34"/>
              </a:rPr>
              <a:t>เป็นเลขควันตัมที่บอกให้ทราบรูปร่างออร์บิทัลของอิเล็กตรอน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h-TH" sz="32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l 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th-TH" sz="3200" b="1">
                <a:solidFill>
                  <a:srgbClr val="000099"/>
                </a:solidFill>
                <a:latin typeface="Angsana New" panose="02020603050405020304" pitchFamily="18" charset="-34"/>
              </a:rPr>
              <a:t>สูงขึ้น  แสดงว่าอิเล็กตรอนเคลื่อนที่ด้วยโมเมนตัมเชิงมุมสูงและมีพลังงานสูง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h-TH" sz="3200">
                <a:solidFill>
                  <a:srgbClr val="000099"/>
                </a:solidFill>
                <a:latin typeface="Angsana New" panose="02020603050405020304" pitchFamily="18" charset="-34"/>
              </a:rPr>
              <a:t>  </a:t>
            </a:r>
            <a:r>
              <a:rPr lang="th-TH" sz="3200" b="1">
                <a:solidFill>
                  <a:srgbClr val="000099"/>
                </a:solidFill>
                <a:latin typeface="Angsana New" panose="02020603050405020304" pitchFamily="18" charset="-34"/>
              </a:rPr>
              <a:t>ค่า 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 </a:t>
            </a:r>
            <a:r>
              <a:rPr lang="th-TH" sz="3200" b="1">
                <a:solidFill>
                  <a:srgbClr val="000099"/>
                </a:solidFill>
                <a:latin typeface="Angsana New" panose="02020603050405020304" pitchFamily="18" charset="-34"/>
              </a:rPr>
              <a:t>ขึ้นกับ</a:t>
            </a:r>
            <a:r>
              <a:rPr lang="th-TH" sz="3200">
                <a:solidFill>
                  <a:srgbClr val="000099"/>
                </a:solidFill>
                <a:latin typeface="Angsana New" panose="02020603050405020304" pitchFamily="18" charset="-34"/>
              </a:rPr>
              <a:t>  </a:t>
            </a:r>
            <a:r>
              <a:rPr lang="en-US" sz="3200">
                <a:solidFill>
                  <a:srgbClr val="000099"/>
                </a:solidFill>
                <a:latin typeface="Times New Roman" panose="02020603050405020304" pitchFamily="18" charset="0"/>
              </a:rPr>
              <a:t>n</a:t>
            </a:r>
            <a:r>
              <a:rPr lang="en-US" sz="3200">
                <a:solidFill>
                  <a:srgbClr val="000099"/>
                </a:solidFill>
                <a:latin typeface="Angsana New" panose="02020603050405020304" pitchFamily="18" charset="-34"/>
              </a:rPr>
              <a:t>  </a:t>
            </a:r>
            <a:r>
              <a:rPr lang="th-TH" sz="3200" b="1">
                <a:solidFill>
                  <a:srgbClr val="000099"/>
                </a:solidFill>
                <a:latin typeface="Angsana New" panose="02020603050405020304" pitchFamily="18" charset="-34"/>
              </a:rPr>
              <a:t>คือมีค่าเป็น  </a:t>
            </a:r>
            <a:r>
              <a:rPr lang="en-US" sz="3200" b="1">
                <a:solidFill>
                  <a:srgbClr val="000099"/>
                </a:solidFill>
                <a:latin typeface="Angsana New" panose="02020603050405020304" pitchFamily="18" charset="-34"/>
              </a:rPr>
              <a:t>0, 1, 2 …..(n-1)</a:t>
            </a:r>
            <a:endParaRPr lang="th-TH" sz="3200" b="1">
              <a:solidFill>
                <a:srgbClr val="000099"/>
              </a:solidFill>
            </a:endParaRPr>
          </a:p>
        </p:txBody>
      </p:sp>
      <p:graphicFrame>
        <p:nvGraphicFramePr>
          <p:cNvPr id="57369" name="Group 25"/>
          <p:cNvGraphicFramePr>
            <a:graphicFrameLocks noGrp="1"/>
          </p:cNvGraphicFramePr>
          <p:nvPr/>
        </p:nvGraphicFramePr>
        <p:xfrm>
          <a:off x="2208214" y="3284539"/>
          <a:ext cx="7775575" cy="2579687"/>
        </p:xfrm>
        <a:graphic>
          <a:graphicData uri="http://schemas.openxmlformats.org/drawingml/2006/table">
            <a:tbl>
              <a:tblPr/>
              <a:tblGrid>
                <a:gridCol w="1030287"/>
                <a:gridCol w="1914525"/>
                <a:gridCol w="2814638"/>
                <a:gridCol w="2016125"/>
              </a:tblGrid>
              <a:tr h="6652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n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ngsana New" pitchFamily="18" charset="-34"/>
                        </a:rPr>
                        <a:t>l </a:t>
                      </a:r>
                      <a:endParaRPr kumimoji="0" lang="th-TH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ชนิดของออร์บิทัล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รูปร่าง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1914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4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0, 1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0, 1, 2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0, 1, 2, 3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  =  s</a:t>
                      </a:r>
                    </a:p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  =  p</a:t>
                      </a:r>
                    </a:p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  =  d</a:t>
                      </a:r>
                    </a:p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  =   f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ทรงกลม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lope 2 lope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lope 4 lope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lope 6 lope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93558" name="Text Box 48"/>
          <p:cNvSpPr txBox="1">
            <a:spLocks noChangeArrowheads="1"/>
          </p:cNvSpPr>
          <p:nvPr/>
        </p:nvSpPr>
        <p:spPr bwMode="auto">
          <a:xfrm>
            <a:off x="2063751" y="5911850"/>
            <a:ext cx="5495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>
                <a:solidFill>
                  <a:srgbClr val="000099"/>
                </a:solidFill>
              </a:rPr>
              <a:t>l </a:t>
            </a:r>
            <a:r>
              <a:rPr lang="th-TH" b="1">
                <a:solidFill>
                  <a:srgbClr val="000099"/>
                </a:solidFill>
              </a:rPr>
              <a:t>หาได้จากสมการเชอดิงเจอร์</a:t>
            </a:r>
            <a:r>
              <a:rPr lang="en-US">
                <a:solidFill>
                  <a:srgbClr val="000099"/>
                </a:solidFill>
              </a:rPr>
              <a:t>(Schrodinger)</a:t>
            </a:r>
          </a:p>
          <a:p>
            <a:pPr eaLnBrk="1" hangingPunct="1"/>
            <a:r>
              <a:rPr lang="en-US">
                <a:solidFill>
                  <a:srgbClr val="000099"/>
                </a:solidFill>
              </a:rPr>
              <a:t>l </a:t>
            </a:r>
            <a:r>
              <a:rPr lang="th-TH" b="1">
                <a:solidFill>
                  <a:srgbClr val="000099"/>
                </a:solidFill>
              </a:rPr>
              <a:t>บอกจำนวนชั้นย่อยและรูปร่างของออร์บิทัล</a:t>
            </a:r>
          </a:p>
        </p:txBody>
      </p:sp>
    </p:spTree>
    <p:extLst>
      <p:ext uri="{BB962C8B-B14F-4D97-AF65-F5344CB8AC3E}">
        <p14:creationId xmlns:p14="http://schemas.microsoft.com/office/powerpoint/2010/main" val="1558390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1919288" y="260351"/>
            <a:ext cx="8208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3400" b="1">
                <a:solidFill>
                  <a:srgbClr val="000099"/>
                </a:solidFill>
                <a:latin typeface="Times New Roman" panose="02020603050405020304" pitchFamily="18" charset="0"/>
              </a:rPr>
              <a:t>   The Magnetic  Quantum Number : m</a:t>
            </a:r>
            <a:r>
              <a:rPr lang="en-US" sz="3400" b="1" baseline="-25000">
                <a:solidFill>
                  <a:srgbClr val="000099"/>
                </a:solidFill>
                <a:latin typeface="Times New Roman" panose="02020603050405020304" pitchFamily="18" charset="0"/>
              </a:rPr>
              <a:t>l</a:t>
            </a:r>
            <a:r>
              <a:rPr lang="en-US" sz="34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4563" name="Text Box 23"/>
          <p:cNvSpPr txBox="1">
            <a:spLocks noChangeArrowheads="1"/>
          </p:cNvSpPr>
          <p:nvPr/>
        </p:nvSpPr>
        <p:spPr bwMode="auto">
          <a:xfrm>
            <a:off x="2135188" y="1196975"/>
            <a:ext cx="7993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th-TH" sz="2400" b="1">
                <a:solidFill>
                  <a:srgbClr val="000099"/>
                </a:solidFill>
              </a:rPr>
              <a:t> ค่า </a:t>
            </a:r>
            <a:r>
              <a:rPr lang="en-US" sz="2400" b="1">
                <a:solidFill>
                  <a:srgbClr val="000099"/>
                </a:solidFill>
              </a:rPr>
              <a:t>m</a:t>
            </a:r>
            <a:r>
              <a:rPr lang="en-US" sz="2400" b="1" baseline="-25000">
                <a:solidFill>
                  <a:srgbClr val="000099"/>
                </a:solidFill>
              </a:rPr>
              <a:t>l</a:t>
            </a:r>
            <a:r>
              <a:rPr lang="th-TH" sz="2400" b="1">
                <a:solidFill>
                  <a:srgbClr val="000099"/>
                </a:solidFill>
              </a:rPr>
              <a:t> ขึ้นกับค่า </a:t>
            </a:r>
            <a:r>
              <a:rPr lang="en-US" sz="2400" b="1">
                <a:solidFill>
                  <a:srgbClr val="000099"/>
                </a:solidFill>
              </a:rPr>
              <a:t>l </a:t>
            </a:r>
            <a:r>
              <a:rPr lang="th-TH" sz="2400" b="1">
                <a:solidFill>
                  <a:srgbClr val="000099"/>
                </a:solidFill>
              </a:rPr>
              <a:t>(จำนวน </a:t>
            </a:r>
            <a:r>
              <a:rPr lang="en-US" sz="2400" b="1">
                <a:solidFill>
                  <a:srgbClr val="000099"/>
                </a:solidFill>
              </a:rPr>
              <a:t>m</a:t>
            </a:r>
            <a:r>
              <a:rPr lang="en-US" sz="2400" b="1" baseline="-25000">
                <a:solidFill>
                  <a:srgbClr val="000099"/>
                </a:solidFill>
              </a:rPr>
              <a:t>l</a:t>
            </a:r>
            <a:r>
              <a:rPr lang="en-US" sz="2400" b="1">
                <a:solidFill>
                  <a:srgbClr val="000099"/>
                </a:solidFill>
              </a:rPr>
              <a:t> = 2l+1)</a:t>
            </a:r>
            <a:r>
              <a:rPr lang="th-TH" sz="2400" b="1">
                <a:solidFill>
                  <a:srgbClr val="000099"/>
                </a:solidFill>
              </a:rPr>
              <a:t>และ </a:t>
            </a:r>
            <a:r>
              <a:rPr lang="en-US" sz="2400" b="1">
                <a:solidFill>
                  <a:srgbClr val="000099"/>
                </a:solidFill>
              </a:rPr>
              <a:t>m</a:t>
            </a:r>
            <a:r>
              <a:rPr lang="en-US" sz="2400" b="1" baseline="-25000">
                <a:solidFill>
                  <a:srgbClr val="000099"/>
                </a:solidFill>
              </a:rPr>
              <a:t>l</a:t>
            </a:r>
            <a:r>
              <a:rPr lang="en-US" sz="2400" b="1">
                <a:solidFill>
                  <a:srgbClr val="000099"/>
                </a:solidFill>
              </a:rPr>
              <a:t> </a:t>
            </a:r>
            <a:r>
              <a:rPr lang="th-TH" sz="2400" b="1">
                <a:solidFill>
                  <a:srgbClr val="000099"/>
                </a:solidFill>
              </a:rPr>
              <a:t>มีค่า </a:t>
            </a:r>
            <a:r>
              <a:rPr lang="en-US" sz="2400" b="1">
                <a:solidFill>
                  <a:srgbClr val="000099"/>
                </a:solidFill>
              </a:rPr>
              <a:t>+l </a:t>
            </a:r>
            <a:r>
              <a:rPr lang="th-TH" sz="2400" b="1">
                <a:solidFill>
                  <a:srgbClr val="000099"/>
                </a:solidFill>
              </a:rPr>
              <a:t>ถึง </a:t>
            </a:r>
            <a:r>
              <a:rPr lang="en-US" sz="2400" b="1">
                <a:solidFill>
                  <a:srgbClr val="000099"/>
                </a:solidFill>
              </a:rPr>
              <a:t>-l</a:t>
            </a:r>
            <a:endParaRPr lang="th-TH" sz="2400" b="1">
              <a:solidFill>
                <a:srgbClr val="000099"/>
              </a:solidFill>
            </a:endParaRPr>
          </a:p>
        </p:txBody>
      </p:sp>
      <p:graphicFrame>
        <p:nvGraphicFramePr>
          <p:cNvPr id="175178" name="Group 74"/>
          <p:cNvGraphicFramePr>
            <a:graphicFrameLocks noGrp="1"/>
          </p:cNvGraphicFramePr>
          <p:nvPr/>
        </p:nvGraphicFramePr>
        <p:xfrm>
          <a:off x="1992314" y="1989138"/>
          <a:ext cx="8207375" cy="3816350"/>
        </p:xfrm>
        <a:graphic>
          <a:graphicData uri="http://schemas.openxmlformats.org/drawingml/2006/table">
            <a:tbl>
              <a:tblPr/>
              <a:tblGrid>
                <a:gridCol w="792162"/>
                <a:gridCol w="792163"/>
                <a:gridCol w="1368425"/>
                <a:gridCol w="2373312"/>
                <a:gridCol w="2881313"/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n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ชนิดของ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Orbital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m</a:t>
                      </a:r>
                      <a:r>
                        <a:rPr kumimoji="0" lang="en-US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l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จำนวน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orbital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ในแต่ละชนิดของ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orbital</a:t>
                      </a:r>
                      <a:r>
                        <a:rPr kumimoji="0" lang="th-TH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rgbClr val="5E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  <a:tr h="2916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2p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3d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+1,0,-1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+1,0,-1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+2,+1,0,-1,-2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0099"/>
                        </a:gs>
                        <a:gs pos="100000">
                          <a:srgbClr val="0000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94584" name="Text Box 73"/>
          <p:cNvSpPr txBox="1">
            <a:spLocks noChangeArrowheads="1"/>
          </p:cNvSpPr>
          <p:nvPr/>
        </p:nvSpPr>
        <p:spPr bwMode="auto">
          <a:xfrm>
            <a:off x="2063751" y="5791200"/>
            <a:ext cx="6246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99"/>
                </a:solidFill>
              </a:rPr>
              <a:t>m</a:t>
            </a:r>
            <a:r>
              <a:rPr lang="en-US" sz="2400" b="1" baseline="-25000">
                <a:solidFill>
                  <a:srgbClr val="000099"/>
                </a:solidFill>
              </a:rPr>
              <a:t>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th-TH" sz="3200" b="1">
                <a:solidFill>
                  <a:srgbClr val="000099"/>
                </a:solidFill>
              </a:rPr>
              <a:t>หาได้จากสมการเชอดิงเจอร์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en-US" sz="2400" b="1">
                <a:solidFill>
                  <a:srgbClr val="000099"/>
                </a:solidFill>
              </a:rPr>
              <a:t>(Schrodinger)</a:t>
            </a:r>
          </a:p>
          <a:p>
            <a:pPr eaLnBrk="1" hangingPunct="1"/>
            <a:r>
              <a:rPr lang="en-US" sz="2400" b="1">
                <a:solidFill>
                  <a:srgbClr val="000099"/>
                </a:solidFill>
              </a:rPr>
              <a:t>m</a:t>
            </a:r>
            <a:r>
              <a:rPr lang="en-US" sz="2400" b="1" baseline="-25000">
                <a:solidFill>
                  <a:srgbClr val="000099"/>
                </a:solidFill>
              </a:rPr>
              <a:t>l</a:t>
            </a:r>
            <a:r>
              <a:rPr lang="en-US" sz="3200" b="1">
                <a:solidFill>
                  <a:srgbClr val="000099"/>
                </a:solidFill>
              </a:rPr>
              <a:t> </a:t>
            </a:r>
            <a:r>
              <a:rPr lang="th-TH" sz="3200" b="1">
                <a:solidFill>
                  <a:srgbClr val="000099"/>
                </a:solidFill>
              </a:rPr>
              <a:t>บอกจำนวนและทิศทางของออร์บิทัล</a:t>
            </a:r>
          </a:p>
        </p:txBody>
      </p:sp>
    </p:spTree>
    <p:extLst>
      <p:ext uri="{BB962C8B-B14F-4D97-AF65-F5344CB8AC3E}">
        <p14:creationId xmlns:p14="http://schemas.microsoft.com/office/powerpoint/2010/main" val="33445279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733800" y="5105400"/>
            <a:ext cx="1295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pt-BR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title"/>
          </p:nvPr>
        </p:nvSpPr>
        <p:spPr>
          <a:xfrm>
            <a:off x="1800226" y="-14288"/>
            <a:ext cx="8639175" cy="1690688"/>
          </a:xfrm>
        </p:spPr>
        <p:txBody>
          <a:bodyPr/>
          <a:lstStyle/>
          <a:p>
            <a:pPr eaLnBrk="1" hangingPunct="1"/>
            <a:r>
              <a:rPr lang="en-US" sz="3500"/>
              <a:t>Electron Spin Quantum Number, </a:t>
            </a:r>
            <a:r>
              <a:rPr lang="en-US" sz="3600"/>
              <a:t>(m</a:t>
            </a:r>
            <a:r>
              <a:rPr lang="en-US" sz="3600" baseline="-25000"/>
              <a:t>s </a:t>
            </a:r>
            <a:r>
              <a:rPr lang="en-US" sz="3600"/>
              <a:t>or s)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2286000"/>
            <a:ext cx="8345488" cy="4114800"/>
          </a:xfrm>
        </p:spPr>
        <p:txBody>
          <a:bodyPr/>
          <a:lstStyle/>
          <a:p>
            <a:pPr eaLnBrk="1" hangingPunct="1"/>
            <a:r>
              <a:rPr lang="en-US" smtClean="0"/>
              <a:t>Indicates the spin of the electron (clockwise or counterclockwise). </a:t>
            </a:r>
          </a:p>
          <a:p>
            <a:pPr eaLnBrk="1" hangingPunct="1"/>
            <a:r>
              <a:rPr lang="en-US" smtClean="0"/>
              <a:t>Values of m</a:t>
            </a:r>
            <a:r>
              <a:rPr lang="en-US" baseline="-25000" smtClean="0"/>
              <a:t>s:</a:t>
            </a:r>
            <a:r>
              <a:rPr lang="en-US" smtClean="0"/>
              <a:t>   +1/2, -1/2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41148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th-TH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45720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endParaRPr lang="th-TH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6"/>
          <p:cNvSpPr>
            <a:spLocks noChangeArrowheads="1"/>
          </p:cNvSpPr>
          <p:nvPr/>
        </p:nvSpPr>
        <p:spPr bwMode="auto">
          <a:xfrm>
            <a:off x="7824789" y="312738"/>
            <a:ext cx="24479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4600" b="1">
                <a:solidFill>
                  <a:srgbClr val="000099"/>
                </a:solidFill>
                <a:latin typeface="Angsana New" panose="02020603050405020304" pitchFamily="18" charset="-34"/>
              </a:rPr>
              <a:t>s-</a:t>
            </a: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ออร์บิทัล</a:t>
            </a:r>
          </a:p>
        </p:txBody>
      </p:sp>
      <p:pic>
        <p:nvPicPr>
          <p:cNvPr id="196611" name="Picture 8" descr="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9" y="1789114"/>
            <a:ext cx="35972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2" name="Rectangle 10"/>
          <p:cNvSpPr>
            <a:spLocks noChangeArrowheads="1"/>
          </p:cNvSpPr>
          <p:nvPr/>
        </p:nvSpPr>
        <p:spPr bwMode="auto">
          <a:xfrm>
            <a:off x="3503614" y="5661026"/>
            <a:ext cx="720725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/>
          </a:p>
        </p:txBody>
      </p:sp>
      <p:pic>
        <p:nvPicPr>
          <p:cNvPr id="196613" name="Picture 11" descr="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628775"/>
            <a:ext cx="23241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91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4"/>
          <p:cNvSpPr txBox="1">
            <a:spLocks noChangeArrowheads="1"/>
          </p:cNvSpPr>
          <p:nvPr/>
        </p:nvSpPr>
        <p:spPr bwMode="auto">
          <a:xfrm>
            <a:off x="8374063" y="63087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sz="1800" b="1">
              <a:solidFill>
                <a:schemeClr val="accent2"/>
              </a:solidFill>
            </a:endParaRPr>
          </a:p>
        </p:txBody>
      </p:sp>
      <p:sp>
        <p:nvSpPr>
          <p:cNvPr id="197635" name="Rectangle 6"/>
          <p:cNvSpPr>
            <a:spLocks noChangeArrowheads="1"/>
          </p:cNvSpPr>
          <p:nvPr/>
        </p:nvSpPr>
        <p:spPr bwMode="auto">
          <a:xfrm>
            <a:off x="7464425" y="312738"/>
            <a:ext cx="29527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sz="4600" b="1">
                <a:solidFill>
                  <a:srgbClr val="000099"/>
                </a:solidFill>
                <a:latin typeface="Angsana New" panose="02020603050405020304" pitchFamily="18" charset="-34"/>
              </a:rPr>
              <a:t>s,p,d-</a:t>
            </a:r>
            <a:r>
              <a:rPr lang="th-TH" sz="4600" b="1">
                <a:solidFill>
                  <a:srgbClr val="000099"/>
                </a:solidFill>
                <a:latin typeface="Angsana New" panose="02020603050405020304" pitchFamily="18" charset="-34"/>
              </a:rPr>
              <a:t>ออร์บิทัล</a:t>
            </a:r>
          </a:p>
        </p:txBody>
      </p:sp>
      <p:pic>
        <p:nvPicPr>
          <p:cNvPr id="197636" name="Picture 7" descr="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765300"/>
            <a:ext cx="712946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188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8" name="Object 8"/>
          <p:cNvGraphicFramePr>
            <a:graphicFrameLocks noChangeAspect="1"/>
          </p:cNvGraphicFramePr>
          <p:nvPr/>
        </p:nvGraphicFramePr>
        <p:xfrm>
          <a:off x="2063750" y="1800226"/>
          <a:ext cx="8064500" cy="422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9244444" imgH="4838095" progId="Photoshop.Image.7">
                  <p:embed/>
                </p:oleObj>
              </mc:Choice>
              <mc:Fallback>
                <p:oleObj name="Image" r:id="rId3" imgW="9244444" imgH="483809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800226"/>
                        <a:ext cx="8064500" cy="422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84177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K:\สภาพแม่เหล็ก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6" y="2006601"/>
            <a:ext cx="410686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2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286000" y="381001"/>
            <a:ext cx="7696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500" b="1">
                <a:solidFill>
                  <a:srgbClr val="990033"/>
                </a:solidFill>
                <a:latin typeface="Angsana New" panose="02020603050405020304" pitchFamily="18" charset="-34"/>
              </a:rPr>
              <a:t>จำนวนอิเล็กตรอนที่มีได้สูงสุดในแต่ละระดับพลังงาน  </a:t>
            </a:r>
            <a:r>
              <a:rPr lang="en-US" sz="3500" b="1">
                <a:solidFill>
                  <a:srgbClr val="990033"/>
                </a:solidFill>
                <a:latin typeface="Angsana New" panose="02020603050405020304" pitchFamily="18" charset="-34"/>
              </a:rPr>
              <a:t>= 2n</a:t>
            </a:r>
            <a:r>
              <a:rPr lang="en-US" sz="3500" b="1" baseline="30000">
                <a:solidFill>
                  <a:srgbClr val="990033"/>
                </a:solidFill>
                <a:latin typeface="Angsana New" panose="02020603050405020304" pitchFamily="18" charset="-34"/>
              </a:rPr>
              <a:t> 2</a:t>
            </a:r>
            <a:endParaRPr lang="th-TH" b="1">
              <a:solidFill>
                <a:srgbClr val="990033"/>
              </a:solidFill>
              <a:latin typeface="Angsana New" panose="02020603050405020304" pitchFamily="18" charset="-34"/>
            </a:endParaRPr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1524000" y="1219201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ลำดับที่ของ                     อักษรที่ใช้แทน   จำนวนระดับพลังงานย่อย       จำนวนอิเล็กตรอน            ระดับพลังงาน  ( </a:t>
            </a:r>
            <a:r>
              <a:rPr lang="en-US" b="1">
                <a:solidFill>
                  <a:srgbClr val="800000"/>
                </a:solidFill>
                <a:latin typeface="Angsana New" panose="02020603050405020304" pitchFamily="18" charset="-34"/>
              </a:rPr>
              <a:t>n )</a:t>
            </a:r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                                                                                        ที่มีได้สูงสุด</a:t>
            </a:r>
          </a:p>
          <a:p>
            <a:pPr eaLnBrk="1" hangingPunct="1"/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     1                                        </a:t>
            </a:r>
            <a:r>
              <a:rPr lang="en-US" b="1">
                <a:solidFill>
                  <a:srgbClr val="800000"/>
                </a:solidFill>
                <a:latin typeface="Angsana New" panose="02020603050405020304" pitchFamily="18" charset="-34"/>
              </a:rPr>
              <a:t>K</a:t>
            </a:r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                          s                                                 2</a:t>
            </a:r>
            <a:b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</a:t>
            </a: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2                                        L                          s     p                                          8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3                                        M                         s    p      d                                 18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4                                        N                          s    p     d     f                           32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5                                        O                          s    p     d    f                            50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6                                        P                           s    p    d                                  72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7                                        Q                          s     p                                        98           </a:t>
            </a:r>
            <a:b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12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133600" y="2286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71011" name="Text Box 3" descr="ช่อดอกไม้"/>
          <p:cNvSpPr txBox="1">
            <a:spLocks noChangeArrowheads="1"/>
          </p:cNvSpPr>
          <p:nvPr/>
        </p:nvSpPr>
        <p:spPr bwMode="auto">
          <a:xfrm>
            <a:off x="1524000" y="0"/>
            <a:ext cx="9144000" cy="9140964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    </a:t>
            </a:r>
            <a:r>
              <a:rPr lang="th-TH" b="1">
                <a:latin typeface="Angsana New" panose="02020603050405020304" pitchFamily="18" charset="-34"/>
              </a:rPr>
              <a:t>จากการจัดเรียงอิเล็กตรอนจะพบว่า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ธาตุที่อยู่ในหมู่ที่ 7   จะมีอิเล็กตรอนในระดับพลังงานนอกสุดเท่ากับ 7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ธาตุที่อยู่ในหมู่ที่ 1   จะมีอิเล็กตรอนในระดับพลังงานนอกสุดเท่ากับ 1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แสดงว่าอิเล็กตรอนในระดับพลังงานนอกสุดบอกเลขที่ของหมู่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อิเล็กตรอนที่อยู่ในระดับพลังงานนอกสุดเรียกว่า   เวเลนซ์อิเล็กตรอน  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ฉะนั้นเวเเลนซ์อิเล็กตรอนจึงบอกเลขที่ของหมู่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 ธาตุที่อยู่ในคาบที่ 2   จะมีจำนวนระดับพลังงานเท่ากับ 2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 ธาตุที่อยู่ในคาบที่ 3   จะมีจำนวนระดับพลังงานเท่ากับ 3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ฉะนั้นจำนวนระดับพลังงานบอกเลขที่ของคาบ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/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การจัดเรียงอิเล็กตรอนของธาตุใดๆ  จะมีเวเลนซ์อิเล็กตรอนได้ไม่เกิน  8     อิเล็กตรอนเท่านั้น                                               </a:t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/>
            </a:r>
            <a:br>
              <a:rPr lang="th-TH" b="1">
                <a:latin typeface="Angsana New" panose="02020603050405020304" pitchFamily="18" charset="-34"/>
              </a:rPr>
            </a:br>
            <a:endParaRPr lang="th-TH" b="1"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latin typeface="Angsana New" panose="02020603050405020304" pitchFamily="18" charset="-34"/>
              </a:rPr>
              <a:t/>
            </a:r>
            <a:br>
              <a:rPr lang="th-TH" b="1">
                <a:latin typeface="Angsana New" panose="02020603050405020304" pitchFamily="18" charset="-34"/>
              </a:rPr>
            </a:br>
            <a:r>
              <a:rPr lang="th-TH" b="1">
                <a:latin typeface="Angsana New" panose="02020603050405020304" pitchFamily="18" charset="-34"/>
              </a:rPr>
              <a:t>        </a:t>
            </a:r>
            <a:r>
              <a:rPr lang="en-US" b="1">
                <a:latin typeface="Angsana New" panose="02020603050405020304" pitchFamily="18" charset="-34"/>
              </a:rPr>
              <a:t>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/>
            </a:r>
            <a:br>
              <a:rPr lang="en-US" b="1">
                <a:latin typeface="Angsana New" panose="02020603050405020304" pitchFamily="18" charset="-34"/>
              </a:rPr>
            </a:br>
            <a:endParaRPr lang="en-US" b="1">
              <a:latin typeface="Angsana New" panose="02020603050405020304" pitchFamily="18" charset="-34"/>
            </a:endParaRPr>
          </a:p>
          <a:p>
            <a:pPr eaLnBrk="1" hangingPunct="1"/>
            <a:endParaRPr lang="en-US" b="1">
              <a:latin typeface="Angsana New" panose="02020603050405020304" pitchFamily="18" charset="-34"/>
            </a:endParaRPr>
          </a:p>
          <a:p>
            <a:pPr eaLnBrk="1" hangingPunct="1"/>
            <a:endParaRPr lang="en-US" b="1">
              <a:latin typeface="Angsana New" panose="02020603050405020304" pitchFamily="18" charset="-34"/>
            </a:endParaRPr>
          </a:p>
          <a:p>
            <a:pPr eaLnBrk="1" hangingPunct="1"/>
            <a:endParaRPr lang="en-US" b="1"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latin typeface="Angsana New" panose="02020603050405020304" pitchFamily="18" charset="-34"/>
              </a:rPr>
              <a:t>        </a:t>
            </a:r>
            <a:endParaRPr lang="th-TH" b="1"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96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667000" y="1"/>
            <a:ext cx="71628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500" b="1">
                <a:solidFill>
                  <a:srgbClr val="A50021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</a:t>
            </a:r>
          </a:p>
        </p:txBody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2514600" y="-31578550"/>
            <a:ext cx="7772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h-TH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</a:t>
            </a:r>
            <a:endParaRPr lang="en-US" b="1" baseline="30000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3s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3d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4s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5s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6s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7s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2819400" y="-31578550"/>
            <a:ext cx="70104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h-TH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</a:t>
            </a:r>
            <a:endParaRPr lang="en-US" b="1" baseline="30000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3s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3d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4s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5s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6s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7s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2743200" y="-32204025"/>
            <a:ext cx="79248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</a:t>
            </a: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eaLnBrk="1" hangingPunct="1"/>
            <a:endParaRPr lang="en-US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th-TH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th-TH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th-TH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</a:t>
            </a:r>
            <a:endParaRPr lang="en-US" b="1" baseline="30000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3s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3d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4s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5s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5f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endParaRPr lang="en-US" b="1">
              <a:solidFill>
                <a:srgbClr val="80008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6s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7s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7p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</a:t>
            </a:r>
            <a:r>
              <a:rPr lang="en-US" b="1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7d</a:t>
            </a:r>
            <a:r>
              <a:rPr lang="en-US" b="1" baseline="30000">
                <a:solidFill>
                  <a:srgbClr val="80008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</a:p>
          <a:p>
            <a:pPr eaLnBrk="1" hangingPunct="1"/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2362200" y="1219200"/>
            <a:ext cx="8305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</a:t>
            </a:r>
            <a:endParaRPr lang="en-US" b="1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2s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b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3d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  <a:b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4d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4f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b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5d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5f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14</a:t>
            </a:r>
            <a:b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6d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10</a:t>
            </a:r>
            <a:b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7s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      </a:t>
            </a:r>
            <a:r>
              <a:rPr lang="en-US" b="1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7p</a:t>
            </a:r>
            <a:r>
              <a:rPr lang="en-US" b="1" baseline="30000">
                <a:solidFill>
                  <a:srgbClr val="0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endParaRPr lang="en-US" b="1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en-US" b="1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 flipH="1">
            <a:off x="2819400" y="11430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0" name="Line 8"/>
          <p:cNvSpPr>
            <a:spLocks noChangeShapeType="1"/>
          </p:cNvSpPr>
          <p:nvPr/>
        </p:nvSpPr>
        <p:spPr bwMode="auto">
          <a:xfrm flipH="1">
            <a:off x="2895600" y="1447800"/>
            <a:ext cx="160020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1" name="Line 9"/>
          <p:cNvSpPr>
            <a:spLocks noChangeShapeType="1"/>
          </p:cNvSpPr>
          <p:nvPr/>
        </p:nvSpPr>
        <p:spPr bwMode="auto">
          <a:xfrm flipH="1">
            <a:off x="2971800" y="16764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 flipH="1">
            <a:off x="2895600" y="1905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2971800" y="2133600"/>
            <a:ext cx="24384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4" name="Line 12"/>
          <p:cNvSpPr>
            <a:spLocks noChangeShapeType="1"/>
          </p:cNvSpPr>
          <p:nvPr/>
        </p:nvSpPr>
        <p:spPr bwMode="auto">
          <a:xfrm flipH="1">
            <a:off x="2971800" y="2514600"/>
            <a:ext cx="251460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5" name="Line 13"/>
          <p:cNvSpPr>
            <a:spLocks noChangeShapeType="1"/>
          </p:cNvSpPr>
          <p:nvPr/>
        </p:nvSpPr>
        <p:spPr bwMode="auto">
          <a:xfrm flipH="1">
            <a:off x="3048000" y="2743200"/>
            <a:ext cx="2895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 flipH="1">
            <a:off x="3200400" y="3124200"/>
            <a:ext cx="32004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7010400" y="167640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>
                <a:latin typeface="Angsana New" panose="02020603050405020304" pitchFamily="18" charset="-34"/>
              </a:rPr>
              <a:t>1 s</a:t>
            </a:r>
            <a:r>
              <a:rPr lang="th-TH" sz="4000" baseline="30000">
                <a:latin typeface="Angsana New" panose="02020603050405020304" pitchFamily="18" charset="-34"/>
              </a:rPr>
              <a:t>2</a:t>
            </a:r>
            <a:r>
              <a:rPr lang="th-TH">
                <a:latin typeface="Angsana New" panose="02020603050405020304" pitchFamily="18" charset="-34"/>
              </a:rPr>
              <a:t/>
            </a:r>
            <a:br>
              <a:rPr lang="th-TH">
                <a:latin typeface="Angsana New" panose="02020603050405020304" pitchFamily="18" charset="-34"/>
              </a:rPr>
            </a:br>
            <a:r>
              <a:rPr lang="th-TH" b="1">
                <a:solidFill>
                  <a:srgbClr val="CC3300"/>
                </a:solidFill>
                <a:latin typeface="Angsana New" panose="02020603050405020304" pitchFamily="18" charset="-34"/>
              </a:rPr>
              <a:t/>
            </a:r>
            <a:br>
              <a:rPr lang="th-TH" b="1">
                <a:solidFill>
                  <a:srgbClr val="CC3300"/>
                </a:solidFill>
                <a:latin typeface="Angsana New" panose="02020603050405020304" pitchFamily="18" charset="-34"/>
              </a:rPr>
            </a:br>
            <a:r>
              <a:rPr lang="th-TH" b="1">
                <a:solidFill>
                  <a:srgbClr val="CC3300"/>
                </a:solidFill>
                <a:latin typeface="Angsana New" panose="02020603050405020304" pitchFamily="18" charset="-34"/>
              </a:rPr>
              <a:t>  ระดับพลังงานหลัก</a:t>
            </a:r>
            <a:endParaRPr lang="th-TH">
              <a:latin typeface="Angsana New" panose="02020603050405020304" pitchFamily="18" charset="-34"/>
            </a:endParaRPr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71628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7391400" y="2133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8077200" y="2057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ระดับพลังงานย่อย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>
            <a:off x="7467600" y="1752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8153400" y="137160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จำนวน </a:t>
            </a:r>
            <a:r>
              <a:rPr lang="en-US" b="1">
                <a:solidFill>
                  <a:srgbClr val="990000"/>
                </a:solidFill>
                <a:latin typeface="Angsana New" panose="02020603050405020304" pitchFamily="18" charset="-34"/>
              </a:rPr>
              <a:t>e </a:t>
            </a:r>
            <a:r>
              <a:rPr lang="th-TH" b="1">
                <a:solidFill>
                  <a:srgbClr val="990000"/>
                </a:solidFill>
                <a:latin typeface="Angsana New" panose="02020603050405020304" pitchFamily="18" charset="-34"/>
              </a:rPr>
              <a:t>ที่มีได้มากที่สุด</a:t>
            </a:r>
          </a:p>
        </p:txBody>
      </p:sp>
      <p:sp>
        <p:nvSpPr>
          <p:cNvPr id="122901" name="Text Box 21"/>
          <p:cNvSpPr txBox="1">
            <a:spLocks noChangeArrowheads="1"/>
          </p:cNvSpPr>
          <p:nvPr/>
        </p:nvSpPr>
        <p:spPr bwMode="auto">
          <a:xfrm>
            <a:off x="1524000" y="518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การจัดเรียง </a:t>
            </a:r>
            <a:r>
              <a:rPr lang="en-US" sz="3200" b="1">
                <a:solidFill>
                  <a:srgbClr val="FF0000"/>
                </a:solidFill>
                <a:latin typeface="Angsana New" panose="02020603050405020304" pitchFamily="18" charset="-34"/>
              </a:rPr>
              <a:t>e  </a:t>
            </a:r>
            <a:r>
              <a:rPr lang="th-TH" sz="3200" b="1">
                <a:solidFill>
                  <a:srgbClr val="FF0000"/>
                </a:solidFill>
                <a:latin typeface="Angsana New" panose="02020603050405020304" pitchFamily="18" charset="-34"/>
              </a:rPr>
              <a:t>เรียงจากบนลงล่าง         โดยเรียงจากหางลูกศรไปหาหัวลูกศรเสมอ</a:t>
            </a:r>
            <a:endParaRPr lang="th-TH">
              <a:solidFill>
                <a:srgbClr val="FF0000"/>
              </a:solidFill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53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 autoUpdateAnimBg="0"/>
      <p:bldP spid="12290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905000" y="1"/>
            <a:ext cx="8001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sz="3000" b="1">
                <a:solidFill>
                  <a:srgbClr val="660066"/>
                </a:solidFill>
                <a:latin typeface="Angsana New" panose="02020603050405020304" pitchFamily="18" charset="-34"/>
              </a:rPr>
              <a:t>ตัวอย่างการจัดเรียงอิเล็กตรอนในระดับพลังงานย่อยและระดับพลังงานหลัก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0" y="609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solidFill>
                  <a:srgbClr val="800080"/>
                </a:solidFill>
                <a:latin typeface="Angsana New" panose="02020603050405020304" pitchFamily="18" charset="-34"/>
              </a:rPr>
              <a:t>    </a:t>
            </a:r>
            <a:r>
              <a:rPr lang="th-TH" sz="3600" b="1" baseline="-25000">
                <a:solidFill>
                  <a:srgbClr val="993366"/>
                </a:solidFill>
                <a:latin typeface="Angsana New" panose="02020603050405020304" pitchFamily="18" charset="-34"/>
              </a:rPr>
              <a:t>12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 24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Mg    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12   อิเล็กตรอน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524000" y="1219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6633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996633"/>
                </a:solidFill>
                <a:latin typeface="Angsana New" panose="02020603050405020304" pitchFamily="18" charset="-34"/>
              </a:rPr>
              <a:t>6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chemeClr val="accent2"/>
                </a:solidFill>
                <a:latin typeface="Angsana New" panose="02020603050405020304" pitchFamily="18" charset="-34"/>
              </a:rPr>
              <a:t>2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1524000" y="18288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คือ  </a:t>
            </a:r>
            <a:r>
              <a:rPr lang="th-TH" b="1"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    </a:t>
            </a:r>
            <a:r>
              <a:rPr lang="th-TH" b="1">
                <a:solidFill>
                  <a:srgbClr val="996633"/>
                </a:solidFill>
                <a:latin typeface="Angsana New" panose="02020603050405020304" pitchFamily="18" charset="-34"/>
              </a:rPr>
              <a:t> 8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 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2</a:t>
            </a:r>
            <a:endParaRPr lang="th-TH" sz="3600" b="1" baseline="30000">
              <a:solidFill>
                <a:schemeClr val="accent2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solidFill>
                <a:schemeClr val="accent2"/>
              </a:solidFill>
              <a:latin typeface="Angsana New" panose="02020603050405020304" pitchFamily="18" charset="-34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524000" y="2362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solidFill>
                  <a:srgbClr val="D60093"/>
                </a:solidFill>
                <a:latin typeface="Angsana New" panose="02020603050405020304" pitchFamily="18" charset="-34"/>
              </a:rPr>
              <a:t>35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70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Br  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35   อิเล็กตรอน</a:t>
            </a:r>
          </a:p>
          <a:p>
            <a:pPr eaLnBrk="1" hangingPunct="1"/>
            <a:endParaRPr lang="th-TH" b="1">
              <a:solidFill>
                <a:srgbClr val="D60093"/>
              </a:solidFill>
              <a:latin typeface="Angsana New" panose="02020603050405020304" pitchFamily="18" charset="-34"/>
            </a:endParaRP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524000" y="2971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chemeClr val="accent1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chemeClr val="accent1"/>
                </a:solidFill>
                <a:latin typeface="Angsana New" panose="02020603050405020304" pitchFamily="18" charset="-34"/>
              </a:rPr>
              <a:t>6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chemeClr val="accent2"/>
                </a:solidFill>
                <a:latin typeface="Angsana New" panose="02020603050405020304" pitchFamily="18" charset="-34"/>
              </a:rPr>
              <a:t>2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3p</a:t>
            </a:r>
            <a:r>
              <a:rPr lang="th-TH" sz="3600" b="1" baseline="30000">
                <a:solidFill>
                  <a:schemeClr val="accent2"/>
                </a:solidFill>
                <a:latin typeface="Angsana New" panose="02020603050405020304" pitchFamily="18" charset="-34"/>
              </a:rPr>
              <a:t>6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4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800000"/>
                </a:solidFill>
                <a:latin typeface="Angsana New" panose="02020603050405020304" pitchFamily="18" charset="-34"/>
              </a:rPr>
              <a:t>2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3d</a:t>
            </a:r>
            <a:r>
              <a:rPr lang="th-TH" sz="3600" b="1" baseline="30000">
                <a:solidFill>
                  <a:schemeClr val="accent2"/>
                </a:solidFill>
                <a:latin typeface="Angsana New" panose="02020603050405020304" pitchFamily="18" charset="-34"/>
              </a:rPr>
              <a:t>10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4p</a:t>
            </a:r>
            <a:r>
              <a:rPr lang="th-TH" sz="3600" b="1" baseline="30000">
                <a:solidFill>
                  <a:srgbClr val="800000"/>
                </a:solidFill>
                <a:latin typeface="Angsana New" panose="02020603050405020304" pitchFamily="18" charset="-34"/>
              </a:rPr>
              <a:t>5</a:t>
            </a:r>
            <a:r>
              <a:rPr lang="th-TH" sz="3600" b="1" baseline="30000">
                <a:solidFill>
                  <a:srgbClr val="990099"/>
                </a:solidFill>
                <a:latin typeface="Angsana New" panose="02020603050405020304" pitchFamily="18" charset="-34"/>
              </a:rPr>
              <a:t> 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524000" y="3505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คือ  </a:t>
            </a:r>
            <a:r>
              <a:rPr lang="th-TH" b="1"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    </a:t>
            </a:r>
            <a:r>
              <a:rPr lang="th-TH" b="1">
                <a:solidFill>
                  <a:schemeClr val="accent1"/>
                </a:solidFill>
                <a:latin typeface="Angsana New" panose="02020603050405020304" pitchFamily="18" charset="-34"/>
              </a:rPr>
              <a:t>8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18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7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524000" y="4267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solidFill>
                  <a:srgbClr val="CC00FF"/>
                </a:solidFill>
                <a:latin typeface="Angsana New" panose="02020603050405020304" pitchFamily="18" charset="-34"/>
              </a:rPr>
              <a:t>17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 35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Cl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-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18   อิเล็กตรอน</a:t>
            </a:r>
          </a:p>
          <a:p>
            <a:pPr eaLnBrk="1" hangingPunct="1"/>
            <a:endParaRPr lang="th-TH" b="1">
              <a:solidFill>
                <a:srgbClr val="CC00FF"/>
              </a:solidFill>
              <a:latin typeface="Angsana New" panose="02020603050405020304" pitchFamily="18" charset="-34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1524000" y="4800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chemeClr val="accent2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800000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800000"/>
                </a:solidFill>
                <a:latin typeface="Angsana New" panose="02020603050405020304" pitchFamily="18" charset="-34"/>
              </a:rPr>
              <a:t>6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2  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3p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6  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1524000" y="5410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คือ  </a:t>
            </a:r>
            <a:r>
              <a:rPr 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    </a:t>
            </a:r>
            <a:r>
              <a:rPr lang="th-TH" b="1">
                <a:solidFill>
                  <a:srgbClr val="800000"/>
                </a:solidFill>
                <a:latin typeface="Angsana New" panose="02020603050405020304" pitchFamily="18" charset="-34"/>
              </a:rPr>
              <a:t> 8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  8      </a:t>
            </a:r>
          </a:p>
          <a:p>
            <a:pPr eaLnBrk="1" hangingPunct="1"/>
            <a:endParaRPr lang="th-TH" b="1">
              <a:solidFill>
                <a:srgbClr val="CC00FF"/>
              </a:solidFill>
              <a:latin typeface="Angsana New" panose="02020603050405020304" pitchFamily="18" charset="-34"/>
            </a:endParaRPr>
          </a:p>
        </p:txBody>
      </p:sp>
      <p:sp>
        <p:nvSpPr>
          <p:cNvPr id="173068" name="Line 16"/>
          <p:cNvSpPr>
            <a:spLocks noChangeShapeType="1"/>
          </p:cNvSpPr>
          <p:nvPr/>
        </p:nvSpPr>
        <p:spPr bwMode="auto">
          <a:xfrm>
            <a:off x="6167438" y="33575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69" name="Line 17"/>
          <p:cNvSpPr>
            <a:spLocks noChangeShapeType="1"/>
          </p:cNvSpPr>
          <p:nvPr/>
        </p:nvSpPr>
        <p:spPr bwMode="auto">
          <a:xfrm>
            <a:off x="6816726" y="3357563"/>
            <a:ext cx="5746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0" name="Line 18"/>
          <p:cNvSpPr>
            <a:spLocks noChangeShapeType="1"/>
          </p:cNvSpPr>
          <p:nvPr/>
        </p:nvSpPr>
        <p:spPr bwMode="auto">
          <a:xfrm>
            <a:off x="7751763" y="3357563"/>
            <a:ext cx="144462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1" name="Line 19"/>
          <p:cNvSpPr>
            <a:spLocks noChangeShapeType="1"/>
          </p:cNvSpPr>
          <p:nvPr/>
        </p:nvSpPr>
        <p:spPr bwMode="auto">
          <a:xfrm>
            <a:off x="7751764" y="3357563"/>
            <a:ext cx="649287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2" name="Line 20"/>
          <p:cNvSpPr>
            <a:spLocks noChangeShapeType="1"/>
          </p:cNvSpPr>
          <p:nvPr/>
        </p:nvSpPr>
        <p:spPr bwMode="auto">
          <a:xfrm>
            <a:off x="9048751" y="3357563"/>
            <a:ext cx="142875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3" name="Line 21"/>
          <p:cNvSpPr>
            <a:spLocks noChangeShapeType="1"/>
          </p:cNvSpPr>
          <p:nvPr/>
        </p:nvSpPr>
        <p:spPr bwMode="auto">
          <a:xfrm>
            <a:off x="8616950" y="3357563"/>
            <a:ext cx="2159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4" name="Line 22"/>
          <p:cNvSpPr>
            <a:spLocks noChangeShapeType="1"/>
          </p:cNvSpPr>
          <p:nvPr/>
        </p:nvSpPr>
        <p:spPr bwMode="auto">
          <a:xfrm>
            <a:off x="9551988" y="3357563"/>
            <a:ext cx="2159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5" name="Line 23"/>
          <p:cNvSpPr>
            <a:spLocks noChangeShapeType="1"/>
          </p:cNvSpPr>
          <p:nvPr/>
        </p:nvSpPr>
        <p:spPr bwMode="auto">
          <a:xfrm>
            <a:off x="6167438" y="1628775"/>
            <a:ext cx="144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6" name="Line 24"/>
          <p:cNvSpPr>
            <a:spLocks noChangeShapeType="1"/>
          </p:cNvSpPr>
          <p:nvPr/>
        </p:nvSpPr>
        <p:spPr bwMode="auto">
          <a:xfrm>
            <a:off x="6672263" y="1628775"/>
            <a:ext cx="792162" cy="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7" name="Line 25"/>
          <p:cNvSpPr>
            <a:spLocks noChangeShapeType="1"/>
          </p:cNvSpPr>
          <p:nvPr/>
        </p:nvSpPr>
        <p:spPr bwMode="auto">
          <a:xfrm>
            <a:off x="7751763" y="1628775"/>
            <a:ext cx="14446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8" name="Line 26"/>
          <p:cNvSpPr>
            <a:spLocks noChangeShapeType="1"/>
          </p:cNvSpPr>
          <p:nvPr/>
        </p:nvSpPr>
        <p:spPr bwMode="auto">
          <a:xfrm>
            <a:off x="6167438" y="5229225"/>
            <a:ext cx="2159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79" name="Line 27"/>
          <p:cNvSpPr>
            <a:spLocks noChangeShapeType="1"/>
          </p:cNvSpPr>
          <p:nvPr/>
        </p:nvSpPr>
        <p:spPr bwMode="auto">
          <a:xfrm>
            <a:off x="6743701" y="5229225"/>
            <a:ext cx="720725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3080" name="Line 28"/>
          <p:cNvSpPr>
            <a:spLocks noChangeShapeType="1"/>
          </p:cNvSpPr>
          <p:nvPr/>
        </p:nvSpPr>
        <p:spPr bwMode="auto">
          <a:xfrm>
            <a:off x="7751764" y="5229225"/>
            <a:ext cx="720725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30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autoUpdateAnimBg="0"/>
      <p:bldP spid="142342" grpId="0" autoUpdateAnimBg="0"/>
      <p:bldP spid="142344" grpId="0" autoUpdateAnimBg="0"/>
      <p:bldP spid="142345" grpId="0" autoUpdateAnimBg="0"/>
      <p:bldP spid="142346" grpId="0" autoUpdateAnimBg="0"/>
      <p:bldP spid="142347" grpId="0" autoUpdateAnimBg="0"/>
      <p:bldP spid="142348" grpId="0" autoUpdateAnimBg="0"/>
      <p:bldP spid="142349" grpId="0" autoUpdateAnimBg="0"/>
      <p:bldP spid="1423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3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 dirty="0">
                <a:solidFill>
                  <a:srgbClr val="800080"/>
                </a:solidFill>
                <a:latin typeface="Angsana New" panose="02020603050405020304" pitchFamily="18" charset="-34"/>
              </a:rPr>
              <a:t>    </a:t>
            </a:r>
            <a:r>
              <a:rPr lang="th-TH" sz="3600" b="1" baseline="-25000" dirty="0">
                <a:solidFill>
                  <a:srgbClr val="993366"/>
                </a:solidFill>
                <a:latin typeface="Angsana New" panose="02020603050405020304" pitchFamily="18" charset="-34"/>
              </a:rPr>
              <a:t>13</a:t>
            </a:r>
            <a:r>
              <a:rPr lang="th-TH" sz="3600" b="1" baseline="30000" dirty="0">
                <a:solidFill>
                  <a:srgbClr val="993366"/>
                </a:solidFill>
                <a:latin typeface="Angsana New" panose="02020603050405020304" pitchFamily="18" charset="-34"/>
              </a:rPr>
              <a:t> 27</a:t>
            </a:r>
            <a:r>
              <a:rPr lang="th-TH" b="1" dirty="0">
                <a:solidFill>
                  <a:srgbClr val="993366"/>
                </a:solidFill>
                <a:latin typeface="Angsana New" panose="02020603050405020304" pitchFamily="18" charset="-34"/>
              </a:rPr>
              <a:t>  </a:t>
            </a:r>
            <a:r>
              <a:rPr lang="en-US" b="1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Al</a:t>
            </a:r>
            <a:r>
              <a:rPr lang="th-TH" sz="3600" b="1" baseline="30000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3</a:t>
            </a:r>
            <a:r>
              <a:rPr lang="en-US" sz="3600" b="1" baseline="30000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+</a:t>
            </a:r>
            <a:r>
              <a:rPr lang="en-US" b="1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    </a:t>
            </a:r>
            <a:r>
              <a:rPr lang="th-TH" b="1" dirty="0">
                <a:solidFill>
                  <a:srgbClr val="993366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10   อิเล็กตรอน</a:t>
            </a: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1524000" y="68580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6   </a:t>
            </a:r>
            <a:endParaRPr lang="th-TH" b="1" u="sng">
              <a:solidFill>
                <a:srgbClr val="990000"/>
              </a:solidFill>
              <a:latin typeface="Angsana New" panose="02020603050405020304" pitchFamily="18" charset="-34"/>
            </a:endParaRPr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1524000" y="13716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     คือ  2        8      </a:t>
            </a:r>
            <a:endParaRPr lang="th-TH" sz="3600" b="1" baseline="30000">
              <a:solidFill>
                <a:srgbClr val="993366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74085" name="Text Box 6"/>
          <p:cNvSpPr txBox="1">
            <a:spLocks noChangeArrowheads="1"/>
          </p:cNvSpPr>
          <p:nvPr/>
        </p:nvSpPr>
        <p:spPr bwMode="auto">
          <a:xfrm>
            <a:off x="1524000" y="2362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solidFill>
                  <a:srgbClr val="D60093"/>
                </a:solidFill>
                <a:latin typeface="Angsana New" panose="02020603050405020304" pitchFamily="18" charset="-34"/>
              </a:rPr>
              <a:t>35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 70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Br 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-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 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  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36   อิเล็กตรอน</a:t>
            </a:r>
          </a:p>
          <a:p>
            <a:pPr eaLnBrk="1" hangingPunct="1"/>
            <a:endParaRPr lang="th-TH" b="1">
              <a:solidFill>
                <a:srgbClr val="D60093"/>
              </a:solidFill>
              <a:latin typeface="Angsana New" panose="02020603050405020304" pitchFamily="18" charset="-34"/>
            </a:endParaRPr>
          </a:p>
        </p:txBody>
      </p:sp>
      <p:sp>
        <p:nvSpPr>
          <p:cNvPr id="174086" name="Text Box 7"/>
          <p:cNvSpPr txBox="1">
            <a:spLocks noChangeArrowheads="1"/>
          </p:cNvSpPr>
          <p:nvPr/>
        </p:nvSpPr>
        <p:spPr bwMode="auto">
          <a:xfrm>
            <a:off x="1524000" y="2971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6  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3p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6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4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3d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10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4p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6</a:t>
            </a:r>
            <a:endParaRPr lang="th-TH" sz="3600" b="1" baseline="30000">
              <a:solidFill>
                <a:srgbClr val="990099"/>
              </a:solidFill>
              <a:latin typeface="Angsana New" panose="02020603050405020304" pitchFamily="18" charset="-34"/>
            </a:endParaRPr>
          </a:p>
        </p:txBody>
      </p:sp>
      <p:sp>
        <p:nvSpPr>
          <p:cNvPr id="174087" name="Text Box 8"/>
          <p:cNvSpPr txBox="1">
            <a:spLocks noChangeArrowheads="1"/>
          </p:cNvSpPr>
          <p:nvPr/>
        </p:nvSpPr>
        <p:spPr bwMode="auto">
          <a:xfrm>
            <a:off x="1524000" y="3505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  คือ  2        8      18      8</a:t>
            </a:r>
          </a:p>
        </p:txBody>
      </p:sp>
      <p:sp>
        <p:nvSpPr>
          <p:cNvPr id="174088" name="Text Box 9"/>
          <p:cNvSpPr txBox="1">
            <a:spLocks noChangeArrowheads="1"/>
          </p:cNvSpPr>
          <p:nvPr/>
        </p:nvSpPr>
        <p:spPr bwMode="auto">
          <a:xfrm>
            <a:off x="1524000" y="426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 dirty="0">
                <a:solidFill>
                  <a:srgbClr val="CC00FF"/>
                </a:solidFill>
                <a:latin typeface="Angsana New" panose="02020603050405020304" pitchFamily="18" charset="-34"/>
              </a:rPr>
              <a:t>8</a:t>
            </a:r>
            <a:r>
              <a:rPr lang="th-TH" sz="3600" b="1" baseline="30000" dirty="0">
                <a:solidFill>
                  <a:srgbClr val="CC00FF"/>
                </a:solidFill>
                <a:latin typeface="Angsana New" panose="02020603050405020304" pitchFamily="18" charset="-34"/>
              </a:rPr>
              <a:t> 16</a:t>
            </a:r>
            <a:r>
              <a:rPr lang="th-TH" b="1" dirty="0">
                <a:solidFill>
                  <a:srgbClr val="CC00FF"/>
                </a:solidFill>
                <a:latin typeface="Angsana New" panose="02020603050405020304" pitchFamily="18" charset="-34"/>
              </a:rPr>
              <a:t>  </a:t>
            </a:r>
            <a:r>
              <a:rPr lang="en-US" b="1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O</a:t>
            </a:r>
            <a:r>
              <a:rPr lang="th-TH" sz="3600" b="1" baseline="30000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2-</a:t>
            </a:r>
            <a:r>
              <a:rPr lang="en-US" b="1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    </a:t>
            </a:r>
            <a:r>
              <a:rPr lang="th-TH" b="1" dirty="0">
                <a:solidFill>
                  <a:srgbClr val="CC00FF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10   อิเล็กตรอน </a:t>
            </a:r>
          </a:p>
        </p:txBody>
      </p:sp>
      <p:sp>
        <p:nvSpPr>
          <p:cNvPr id="174089" name="Text Box 10"/>
          <p:cNvSpPr txBox="1">
            <a:spLocks noChangeArrowheads="1"/>
          </p:cNvSpPr>
          <p:nvPr/>
        </p:nvSpPr>
        <p:spPr bwMode="auto">
          <a:xfrm>
            <a:off x="1524000" y="4800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6 </a:t>
            </a:r>
          </a:p>
        </p:txBody>
      </p:sp>
      <p:sp>
        <p:nvSpPr>
          <p:cNvPr id="174090" name="Text Box 11"/>
          <p:cNvSpPr txBox="1">
            <a:spLocks noChangeArrowheads="1"/>
          </p:cNvSpPr>
          <p:nvPr/>
        </p:nvSpPr>
        <p:spPr bwMode="auto">
          <a:xfrm>
            <a:off x="1524000" y="5410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ย คือ  2        8           </a:t>
            </a:r>
          </a:p>
          <a:p>
            <a:pPr eaLnBrk="1" hangingPunct="1"/>
            <a:endParaRPr lang="th-TH" b="1">
              <a:solidFill>
                <a:srgbClr val="CC00FF"/>
              </a:solidFill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06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>
                <a:solidFill>
                  <a:srgbClr val="800080"/>
                </a:solidFill>
                <a:latin typeface="Angsana New" panose="02020603050405020304" pitchFamily="18" charset="-34"/>
              </a:rPr>
              <a:t>    </a:t>
            </a:r>
            <a:r>
              <a:rPr lang="th-TH" sz="3600" b="1" baseline="-25000">
                <a:solidFill>
                  <a:srgbClr val="993366"/>
                </a:solidFill>
                <a:latin typeface="Angsana New" panose="02020603050405020304" pitchFamily="18" charset="-34"/>
              </a:rPr>
              <a:t>11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 23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Na    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11   อิเล็กตรอน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1524000" y="685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6    </a:t>
            </a:r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2</a:t>
            </a:r>
            <a:r>
              <a:rPr lang="en-US" b="1">
                <a:solidFill>
                  <a:srgbClr val="993366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993366"/>
                </a:solidFill>
                <a:latin typeface="Angsana New" panose="02020603050405020304" pitchFamily="18" charset="-34"/>
              </a:rPr>
              <a:t>1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1524000" y="13716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993366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     คือ  2        8        1      </a:t>
            </a:r>
            <a:endParaRPr lang="th-TH" sz="3600" b="1" baseline="30000">
              <a:solidFill>
                <a:srgbClr val="993366"/>
              </a:solidFill>
              <a:latin typeface="Angsana New" panose="02020603050405020304" pitchFamily="18" charset="-34"/>
            </a:endParaRPr>
          </a:p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524000" y="2362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 dirty="0">
                <a:solidFill>
                  <a:srgbClr val="D60093"/>
                </a:solidFill>
                <a:latin typeface="Angsana New" panose="02020603050405020304" pitchFamily="18" charset="-34"/>
              </a:rPr>
              <a:t>15</a:t>
            </a:r>
            <a:r>
              <a:rPr lang="th-TH" sz="3600" b="1" baseline="30000" dirty="0">
                <a:solidFill>
                  <a:srgbClr val="D60093"/>
                </a:solidFill>
                <a:latin typeface="Angsana New" panose="02020603050405020304" pitchFamily="18" charset="-34"/>
              </a:rPr>
              <a:t> 30</a:t>
            </a:r>
            <a:r>
              <a:rPr lang="th-TH" b="1" dirty="0">
                <a:solidFill>
                  <a:srgbClr val="D60093"/>
                </a:solidFill>
                <a:latin typeface="Angsana New" panose="02020603050405020304" pitchFamily="18" charset="-34"/>
              </a:rPr>
              <a:t>  </a:t>
            </a:r>
            <a:r>
              <a:rPr lang="en-US" b="1" dirty="0">
                <a:solidFill>
                  <a:srgbClr val="D60093"/>
                </a:solidFill>
                <a:latin typeface="Angsana New" panose="02020603050405020304" pitchFamily="18" charset="-34"/>
              </a:rPr>
              <a:t>P </a:t>
            </a:r>
            <a:r>
              <a:rPr lang="th-TH" sz="3600" b="1" baseline="30000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3-</a:t>
            </a:r>
            <a:r>
              <a:rPr lang="en-US" b="1" dirty="0" smtClean="0">
                <a:solidFill>
                  <a:srgbClr val="993366"/>
                </a:solidFill>
                <a:latin typeface="Angsana New" panose="02020603050405020304" pitchFamily="18" charset="-34"/>
              </a:rPr>
              <a:t> </a:t>
            </a:r>
            <a:r>
              <a:rPr lang="en-US" b="1" dirty="0" smtClean="0">
                <a:solidFill>
                  <a:srgbClr val="D60093"/>
                </a:solidFill>
                <a:latin typeface="Angsana New" panose="02020603050405020304" pitchFamily="18" charset="-34"/>
              </a:rPr>
              <a:t>    </a:t>
            </a:r>
            <a:r>
              <a:rPr lang="th-TH" b="1" dirty="0">
                <a:solidFill>
                  <a:srgbClr val="D60093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18   อิเล็กตรอน</a:t>
            </a:r>
          </a:p>
          <a:p>
            <a:pPr eaLnBrk="1" hangingPunct="1"/>
            <a:endParaRPr lang="th-TH" b="1" dirty="0">
              <a:solidFill>
                <a:srgbClr val="D60093"/>
              </a:solidFill>
              <a:latin typeface="Angsana New" panose="02020603050405020304" pitchFamily="18" charset="-34"/>
            </a:endParaRP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524000" y="29718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6  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</a:t>
            </a:r>
            <a:r>
              <a:rPr lang="en-US" b="1">
                <a:solidFill>
                  <a:srgbClr val="D60093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2  </a:t>
            </a:r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3p</a:t>
            </a:r>
            <a:r>
              <a:rPr lang="th-TH" sz="3600" b="1" baseline="30000">
                <a:solidFill>
                  <a:srgbClr val="D60093"/>
                </a:solidFill>
                <a:latin typeface="Angsana New" panose="02020603050405020304" pitchFamily="18" charset="-34"/>
              </a:rPr>
              <a:t>6  </a:t>
            </a:r>
            <a:endParaRPr lang="th-TH" sz="3600" b="1" baseline="30000">
              <a:solidFill>
                <a:srgbClr val="990099"/>
              </a:solidFill>
              <a:latin typeface="Angsana New" panose="02020603050405020304" pitchFamily="18" charset="-34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1524000" y="3505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D60093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   คือ  2        8      8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1524000" y="42672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sz="3600" b="1" baseline="-25000" dirty="0">
                <a:solidFill>
                  <a:srgbClr val="CC00FF"/>
                </a:solidFill>
                <a:latin typeface="Angsana New" panose="02020603050405020304" pitchFamily="18" charset="-34"/>
              </a:rPr>
              <a:t>7</a:t>
            </a:r>
            <a:r>
              <a:rPr lang="th-TH" sz="3600" b="1" baseline="30000" dirty="0">
                <a:solidFill>
                  <a:srgbClr val="CC00FF"/>
                </a:solidFill>
                <a:latin typeface="Angsana New" panose="02020603050405020304" pitchFamily="18" charset="-34"/>
              </a:rPr>
              <a:t> 14</a:t>
            </a:r>
            <a:r>
              <a:rPr lang="th-TH" b="1" dirty="0">
                <a:solidFill>
                  <a:srgbClr val="CC00FF"/>
                </a:solidFill>
                <a:latin typeface="Angsana New" panose="02020603050405020304" pitchFamily="18" charset="-34"/>
              </a:rPr>
              <a:t>  </a:t>
            </a:r>
            <a:r>
              <a:rPr lang="en-US" b="1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N</a:t>
            </a:r>
            <a:r>
              <a:rPr lang="th-TH" sz="3600" b="1" baseline="30000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3-</a:t>
            </a:r>
            <a:r>
              <a:rPr lang="en-US" b="1" dirty="0" smtClean="0">
                <a:solidFill>
                  <a:srgbClr val="CC00FF"/>
                </a:solidFill>
                <a:latin typeface="Angsana New" panose="02020603050405020304" pitchFamily="18" charset="-34"/>
              </a:rPr>
              <a:t>    </a:t>
            </a:r>
            <a:r>
              <a:rPr lang="th-TH" b="1" dirty="0">
                <a:solidFill>
                  <a:srgbClr val="CC00FF"/>
                </a:solidFill>
                <a:latin typeface="Angsana New" panose="02020603050405020304" pitchFamily="18" charset="-34"/>
              </a:rPr>
              <a:t>จากสัญลักษณ์นิวเคลียร์ธาตุนี้  มี  10   อิเล็กตรอน 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1524000" y="48006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การจัดเรียงอิเล็กตรอนในระดับพลังงานย่อย คือ 1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 2</a:t>
            </a:r>
            <a:r>
              <a:rPr lang="en-US" b="1">
                <a:solidFill>
                  <a:srgbClr val="CC00FF"/>
                </a:solidFill>
                <a:latin typeface="Angsana New" panose="02020603050405020304" pitchFamily="18" charset="-34"/>
              </a:rPr>
              <a:t>s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2</a:t>
            </a:r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   2p</a:t>
            </a:r>
            <a:r>
              <a:rPr lang="th-TH" sz="3600" b="1" baseline="30000">
                <a:solidFill>
                  <a:srgbClr val="CC00FF"/>
                </a:solidFill>
                <a:latin typeface="Angsana New" panose="02020603050405020304" pitchFamily="18" charset="-34"/>
              </a:rPr>
              <a:t>6 </a:t>
            </a:r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1524000" y="541020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b="1">
                <a:solidFill>
                  <a:srgbClr val="CC00FF"/>
                </a:solidFill>
                <a:latin typeface="Angsana New" panose="02020603050405020304" pitchFamily="18" charset="-34"/>
              </a:rPr>
              <a:t>การจัดเรียงอิเล็กตรอนในระดับพลังงานหลัก ย คือ  2        8           </a:t>
            </a:r>
          </a:p>
          <a:p>
            <a:pPr eaLnBrk="1" hangingPunct="1"/>
            <a:endParaRPr lang="th-TH" b="1">
              <a:solidFill>
                <a:srgbClr val="CC00FF"/>
              </a:solidFill>
              <a:latin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74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3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3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autoUpdateAnimBg="0"/>
      <p:bldP spid="253955" grpId="0" autoUpdateAnimBg="0"/>
      <p:bldP spid="253956" grpId="0" autoUpdateAnimBg="0"/>
      <p:bldP spid="253957" grpId="0" autoUpdateAnimBg="0"/>
      <p:bldP spid="253958" grpId="0" autoUpdateAnimBg="0"/>
      <p:bldP spid="253959" grpId="0" autoUpdateAnimBg="0"/>
      <p:bldP spid="253960" grpId="0" autoUpdateAnimBg="0"/>
      <p:bldP spid="253961" grpId="0" autoUpdateAnimBg="0"/>
      <p:bldP spid="2539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th-TH" b="1">
                <a:solidFill>
                  <a:srgbClr val="003300"/>
                </a:solidFill>
                <a:latin typeface="Angsana New" panose="02020603050405020304" pitchFamily="18" charset="-34"/>
              </a:rPr>
              <a:t>กราฟแสดงค่า  </a:t>
            </a:r>
            <a:r>
              <a:rPr lang="en-US" b="1">
                <a:solidFill>
                  <a:srgbClr val="003300"/>
                </a:solidFill>
                <a:latin typeface="Angsana New" panose="02020603050405020304" pitchFamily="18" charset="-34"/>
              </a:rPr>
              <a:t>IE  </a:t>
            </a:r>
            <a:r>
              <a:rPr lang="th-TH" b="1">
                <a:solidFill>
                  <a:srgbClr val="003300"/>
                </a:solidFill>
                <a:latin typeface="Angsana New" panose="02020603050405020304" pitchFamily="18" charset="-34"/>
              </a:rPr>
              <a:t>กับลำดับที่ของ  </a:t>
            </a:r>
            <a:r>
              <a:rPr lang="en-US" b="1">
                <a:solidFill>
                  <a:srgbClr val="003300"/>
                </a:solidFill>
                <a:latin typeface="Angsana New" panose="02020603050405020304" pitchFamily="18" charset="-34"/>
              </a:rPr>
              <a:t>IE</a:t>
            </a:r>
            <a:endParaRPr lang="th-TH" b="1">
              <a:latin typeface="Angsana New" panose="02020603050405020304" pitchFamily="18" charset="-34"/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3962400" y="838201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b="1">
              <a:latin typeface="Angsana New" panose="02020603050405020304" pitchFamily="18" charset="-34"/>
            </a:endParaRPr>
          </a:p>
        </p:txBody>
      </p:sp>
      <p:pic>
        <p:nvPicPr>
          <p:cNvPr id="176132" name="Picture 4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4838"/>
            <a:ext cx="7696200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92754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1381</Words>
  <Application>Microsoft Office PowerPoint</Application>
  <PresentationFormat>แบบจอกว้าง</PresentationFormat>
  <Paragraphs>270</Paragraphs>
  <Slides>29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40" baseType="lpstr">
      <vt:lpstr>Angsana New</vt:lpstr>
      <vt:lpstr>Arial</vt:lpstr>
      <vt:lpstr>Calibri</vt:lpstr>
      <vt:lpstr>Calibri Light</vt:lpstr>
      <vt:lpstr>Cordia New</vt:lpstr>
      <vt:lpstr>Symbol</vt:lpstr>
      <vt:lpstr>Times New Roman</vt:lpstr>
      <vt:lpstr>Verdana</vt:lpstr>
      <vt:lpstr>Wingdings</vt:lpstr>
      <vt:lpstr>ธีมของ Office</vt:lpstr>
      <vt:lpstr>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Electron Spin Quantum Number, (ms or s)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2015-11-27T01:25:05Z</dcterms:created>
  <dcterms:modified xsi:type="dcterms:W3CDTF">2015-11-27T01:25:32Z</dcterms:modified>
</cp:coreProperties>
</file>