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7" r:id="rId14"/>
    <p:sldId id="288" r:id="rId1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76C4FE6-CBE6-42E0-9A26-3949FD8B10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4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8F9DF-C767-4586-B2A0-FB8017DA82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1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F1C47-9422-4DC4-B806-33FBCC3B2C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2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C8901-517C-4E91-AFC3-0B89C7CB5E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9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0A74-8B63-4175-95F0-A0A95AF431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8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7249B-EF56-4D4D-AAF5-15FBB474FD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8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CDF5D-24CA-4CBF-9D26-E1E85D8499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9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CD014-319F-4FA9-AD7C-0A2DACF57D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8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4C6FA-8C18-437F-A145-A66306F64F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7D4A2-AAEB-4FB4-B627-620714CA1D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3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1E5E4-351A-44A9-8E18-815CC4F008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93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C543CD-1553-44A5-A559-52A50D2740A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6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1524000" y="1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sz="4000" b="1">
                <a:solidFill>
                  <a:srgbClr val="000099"/>
                </a:solidFill>
                <a:latin typeface="Angsana New" panose="02020603050405020304" pitchFamily="18" charset="-34"/>
              </a:rPr>
              <a:t>พลังงานไอออไนเซชัน   ( </a:t>
            </a:r>
            <a:r>
              <a:rPr lang="en-US" sz="4000" b="1">
                <a:solidFill>
                  <a:srgbClr val="000099"/>
                </a:solidFill>
                <a:latin typeface="Angsana New" panose="02020603050405020304" pitchFamily="18" charset="-34"/>
              </a:rPr>
              <a:t>Ionization   Energy  , IE</a:t>
            </a:r>
            <a:r>
              <a:rPr lang="th-TH" sz="4000" b="1">
                <a:solidFill>
                  <a:srgbClr val="000099"/>
                </a:solidFill>
                <a:latin typeface="Angsana New" panose="02020603050405020304" pitchFamily="18" charset="-34"/>
              </a:rPr>
              <a:t> </a:t>
            </a:r>
            <a:r>
              <a:rPr lang="en-US" sz="4000" b="1">
                <a:solidFill>
                  <a:srgbClr val="000099"/>
                </a:solidFill>
                <a:latin typeface="Angsana New" panose="02020603050405020304" pitchFamily="18" charset="-34"/>
              </a:rPr>
              <a:t>)</a:t>
            </a:r>
            <a:endParaRPr lang="th-TH" sz="4000" b="1">
              <a:solidFill>
                <a:srgbClr val="000099"/>
              </a:solidFill>
              <a:latin typeface="Angsana New" panose="02020603050405020304" pitchFamily="18" charset="-34"/>
            </a:endParaRPr>
          </a:p>
        </p:txBody>
      </p:sp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1524000" y="838201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400" b="1">
                <a:solidFill>
                  <a:srgbClr val="0000CC"/>
                </a:solidFill>
                <a:latin typeface="Angsana New" panose="02020603050405020304" pitchFamily="18" charset="-34"/>
              </a:rPr>
              <a:t>  </a:t>
            </a:r>
            <a:r>
              <a:rPr lang="th-TH" sz="4000" b="1">
                <a:solidFill>
                  <a:srgbClr val="0000CC"/>
                </a:solidFill>
                <a:latin typeface="Angsana New" panose="02020603050405020304" pitchFamily="18" charset="-34"/>
              </a:rPr>
              <a:t>* </a:t>
            </a:r>
            <a:r>
              <a:rPr lang="th-TH" sz="4000" b="1">
                <a:latin typeface="Angsana New" panose="02020603050405020304" pitchFamily="18" charset="-34"/>
              </a:rPr>
              <a:t>พลังงานต่ำสุดที่ทำให้อิเล็กตรอนหลุดออกจากอะตอมของธาตุ</a:t>
            </a:r>
            <a:br>
              <a:rPr lang="th-TH" sz="4000" b="1">
                <a:latin typeface="Angsana New" panose="02020603050405020304" pitchFamily="18" charset="-34"/>
              </a:rPr>
            </a:br>
            <a:r>
              <a:rPr lang="th-TH" sz="4000" b="1">
                <a:latin typeface="Angsana New" panose="02020603050405020304" pitchFamily="18" charset="-34"/>
              </a:rPr>
              <a:t>          ในสภาวะแก๊สให้กลายเป็นไอออนในสภาวะแก๊ส  *</a:t>
            </a:r>
            <a:br>
              <a:rPr lang="th-TH" sz="4000" b="1">
                <a:latin typeface="Angsana New" panose="02020603050405020304" pitchFamily="18" charset="-34"/>
              </a:rPr>
            </a:br>
            <a:endParaRPr lang="th-TH" sz="4000" b="1">
              <a:latin typeface="Angsana New" panose="02020603050405020304" pitchFamily="18" charset="-34"/>
            </a:endParaRP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1524000" y="2133600"/>
            <a:ext cx="9144000" cy="70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4000" b="1">
                <a:latin typeface="Angsana New" panose="02020603050405020304" pitchFamily="18" charset="-34"/>
              </a:rPr>
              <a:t>พลังงานที่ใช้ในการทำให้อิเล็กตรอนตัวแรกหลุดออกเรียกว่าพลังงานไอออไนเซชันลำดับที่ 1 ( </a:t>
            </a:r>
            <a:r>
              <a:rPr lang="en-US" sz="4000" b="1">
                <a:latin typeface="Angsana New" panose="02020603050405020304" pitchFamily="18" charset="-34"/>
              </a:rPr>
              <a:t>IE </a:t>
            </a:r>
            <a:r>
              <a:rPr lang="en-US" sz="4000" b="1" baseline="-25000">
                <a:latin typeface="Angsana New" panose="02020603050405020304" pitchFamily="18" charset="-34"/>
              </a:rPr>
              <a:t>1 </a:t>
            </a:r>
            <a:r>
              <a:rPr lang="th-TH" sz="4000" b="1">
                <a:latin typeface="Angsana New" panose="02020603050405020304" pitchFamily="18" charset="-34"/>
              </a:rPr>
              <a:t>)</a:t>
            </a:r>
          </a:p>
          <a:p>
            <a:pPr eaLnBrk="1" hangingPunct="1"/>
            <a:r>
              <a:rPr lang="th-TH" sz="4000" b="1">
                <a:latin typeface="Angsana New" panose="02020603050405020304" pitchFamily="18" charset="-34"/>
              </a:rPr>
              <a:t>พลังงานที่ใช้ในการทำให้อิเล็กตรอนตัวที่สองหลุดออกเรียกว่าพลังงาน ไอออไนเซชันลำดับที่ 2 ( </a:t>
            </a:r>
            <a:r>
              <a:rPr lang="en-US" sz="4000" b="1">
                <a:latin typeface="Angsana New" panose="02020603050405020304" pitchFamily="18" charset="-34"/>
              </a:rPr>
              <a:t>IE </a:t>
            </a:r>
            <a:r>
              <a:rPr lang="en-US" sz="4000" b="1" baseline="-25000">
                <a:latin typeface="Angsana New" panose="02020603050405020304" pitchFamily="18" charset="-34"/>
              </a:rPr>
              <a:t>2 </a:t>
            </a:r>
            <a:r>
              <a:rPr lang="th-TH" sz="4000" b="1">
                <a:latin typeface="Angsana New" panose="02020603050405020304" pitchFamily="18" charset="-34"/>
              </a:rPr>
              <a:t>)</a:t>
            </a:r>
          </a:p>
          <a:p>
            <a:pPr eaLnBrk="1" hangingPunct="1"/>
            <a:r>
              <a:rPr lang="th-TH" sz="4000" b="1">
                <a:latin typeface="Angsana New" panose="02020603050405020304" pitchFamily="18" charset="-34"/>
              </a:rPr>
              <a:t>พลังงานที่ใช้ในการทำให้อิเล็กตรอนตัวสุดท้ายหลุดออกเรียกว่าพลังงาน ไอออไนเซชันลำดับสุดท้าย ( </a:t>
            </a:r>
            <a:r>
              <a:rPr lang="en-US" sz="4000" b="1">
                <a:latin typeface="Angsana New" panose="02020603050405020304" pitchFamily="18" charset="-34"/>
              </a:rPr>
              <a:t>IE </a:t>
            </a:r>
            <a:r>
              <a:rPr lang="th-TH" sz="5400" b="1" baseline="-25000">
                <a:latin typeface="Angsana New" panose="02020603050405020304" pitchFamily="18" charset="-34"/>
              </a:rPr>
              <a:t>สุดท้าย</a:t>
            </a:r>
            <a:r>
              <a:rPr lang="en-US" sz="5400" b="1" baseline="-25000">
                <a:latin typeface="Angsana New" panose="02020603050405020304" pitchFamily="18" charset="-34"/>
              </a:rPr>
              <a:t> </a:t>
            </a:r>
            <a:r>
              <a:rPr lang="th-TH" sz="4000" b="1">
                <a:latin typeface="Angsana New" panose="02020603050405020304" pitchFamily="18" charset="-34"/>
              </a:rPr>
              <a:t>)</a:t>
            </a:r>
          </a:p>
          <a:p>
            <a:pPr eaLnBrk="1" hangingPunct="1"/>
            <a:endParaRPr lang="th-TH" sz="4000" b="1">
              <a:latin typeface="Angsana New" panose="02020603050405020304" pitchFamily="18" charset="-34"/>
            </a:endParaRPr>
          </a:p>
          <a:p>
            <a:pPr eaLnBrk="1" hangingPunct="1"/>
            <a:r>
              <a:rPr lang="th-TH" sz="3500" b="1">
                <a:solidFill>
                  <a:srgbClr val="0033CC"/>
                </a:solidFill>
                <a:latin typeface="Angsana New" panose="02020603050405020304" pitchFamily="18" charset="-34"/>
              </a:rPr>
              <a:t/>
            </a:r>
            <a:br>
              <a:rPr lang="th-TH" sz="3500" b="1">
                <a:solidFill>
                  <a:srgbClr val="0033CC"/>
                </a:solidFill>
                <a:latin typeface="Angsana New" panose="02020603050405020304" pitchFamily="18" charset="-34"/>
              </a:rPr>
            </a:br>
            <a:endParaRPr lang="th-TH" sz="3500" b="1">
              <a:solidFill>
                <a:srgbClr val="0033CC"/>
              </a:solidFill>
              <a:latin typeface="Angsana New" panose="02020603050405020304" pitchFamily="18" charset="-34"/>
            </a:endParaRPr>
          </a:p>
          <a:p>
            <a:pPr eaLnBrk="1" hangingPunct="1"/>
            <a:r>
              <a:rPr lang="th-TH" sz="3500" b="1">
                <a:solidFill>
                  <a:srgbClr val="0033CC"/>
                </a:solidFill>
                <a:latin typeface="Angsana New" panose="02020603050405020304" pitchFamily="18" charset="-34"/>
              </a:rPr>
              <a:t/>
            </a:r>
            <a:br>
              <a:rPr lang="th-TH" sz="3500" b="1">
                <a:solidFill>
                  <a:srgbClr val="0033CC"/>
                </a:solidFill>
                <a:latin typeface="Angsana New" panose="02020603050405020304" pitchFamily="18" charset="-34"/>
              </a:rPr>
            </a:br>
            <a:endParaRPr lang="th-TH" sz="3500" b="1">
              <a:solidFill>
                <a:srgbClr val="0033CC"/>
              </a:solidFill>
              <a:latin typeface="Angsana New" panose="02020603050405020304" pitchFamily="18" charset="-34"/>
            </a:endParaRPr>
          </a:p>
          <a:p>
            <a:pPr eaLnBrk="1" hangingPunct="1"/>
            <a:endParaRPr lang="th-TH" sz="3500" b="1"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677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 autoUpdateAnimBg="0"/>
      <p:bldP spid="231427" grpId="0" autoUpdateAnimBg="0"/>
      <p:bldP spid="23142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1026"/>
          <p:cNvSpPr txBox="1">
            <a:spLocks noChangeArrowheads="1"/>
          </p:cNvSpPr>
          <p:nvPr/>
        </p:nvSpPr>
        <p:spPr bwMode="auto">
          <a:xfrm>
            <a:off x="1524000" y="304801"/>
            <a:ext cx="914400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4000" b="1">
                <a:latin typeface="Angsana New" panose="02020603050405020304" pitchFamily="18" charset="-34"/>
              </a:rPr>
              <a:t>จากกราฟ  แสดงให้เห็นว่า</a:t>
            </a:r>
            <a:br>
              <a:rPr lang="th-TH" sz="4000" b="1">
                <a:latin typeface="Angsana New" panose="02020603050405020304" pitchFamily="18" charset="-34"/>
              </a:rPr>
            </a:br>
            <a:r>
              <a:rPr lang="th-TH" sz="4000" b="1">
                <a:latin typeface="Angsana New" panose="02020603050405020304" pitchFamily="18" charset="-34"/>
              </a:rPr>
              <a:t>    1.  ค่า  </a:t>
            </a:r>
            <a:r>
              <a:rPr lang="en-US" sz="4000" b="1">
                <a:latin typeface="Angsana New" panose="02020603050405020304" pitchFamily="18" charset="-34"/>
              </a:rPr>
              <a:t>IE </a:t>
            </a:r>
            <a:r>
              <a:rPr lang="th-TH" sz="4000" b="1">
                <a:latin typeface="Angsana New" panose="02020603050405020304" pitchFamily="18" charset="-34"/>
              </a:rPr>
              <a:t>แสดงให้เห็นการจัดกลุ่มของอิ เล็กตรอนแต่ละกลุ่มมีจำนวนอิเล็กตรอนไม่เท่ากัน</a:t>
            </a:r>
            <a:br>
              <a:rPr lang="th-TH" sz="4000" b="1">
                <a:latin typeface="Angsana New" panose="02020603050405020304" pitchFamily="18" charset="-34"/>
              </a:rPr>
            </a:br>
            <a:r>
              <a:rPr lang="th-TH" sz="4000" b="1">
                <a:latin typeface="Angsana New" panose="02020603050405020304" pitchFamily="18" charset="-34"/>
              </a:rPr>
              <a:t>   2. อิ เล็กตรอนที่อยู่ในกลุ่มเดียวกันจะมีค่า  </a:t>
            </a:r>
            <a:r>
              <a:rPr lang="en-US" sz="4000" b="1">
                <a:latin typeface="Angsana New" panose="02020603050405020304" pitchFamily="18" charset="-34"/>
              </a:rPr>
              <a:t>IE ต่างกันไม่มาก </a:t>
            </a:r>
            <a:br>
              <a:rPr lang="en-US" sz="4000" b="1">
                <a:latin typeface="Angsana New" panose="02020603050405020304" pitchFamily="18" charset="-34"/>
              </a:rPr>
            </a:br>
            <a:r>
              <a:rPr lang="en-US" sz="4000" b="1">
                <a:latin typeface="Angsana New" panose="02020603050405020304" pitchFamily="18" charset="-34"/>
              </a:rPr>
              <a:t>แต่ถ้าเป็นอิเล็กตรอนที่</a:t>
            </a:r>
            <a:r>
              <a:rPr lang="th-TH" sz="4000" b="1">
                <a:latin typeface="Angsana New" panose="02020603050405020304" pitchFamily="18" charset="-34"/>
              </a:rPr>
              <a:t>ต่</a:t>
            </a:r>
            <a:r>
              <a:rPr lang="en-US" sz="4000" b="1">
                <a:latin typeface="Angsana New" panose="02020603050405020304" pitchFamily="18" charset="-34"/>
              </a:rPr>
              <a:t>างกลุ่มกัน  จะมีค่า  IE </a:t>
            </a:r>
            <a:r>
              <a:rPr lang="th-TH" sz="4000" b="1">
                <a:latin typeface="Angsana New" panose="02020603050405020304" pitchFamily="18" charset="-34"/>
              </a:rPr>
              <a:t>ต่างกันอย่างชัดเจน        แสดงว่าอิเล็กตรอนอยู่ในระดับพลังงานต่างๆ</a:t>
            </a:r>
            <a:r>
              <a:rPr lang="en-US" sz="4000" b="1">
                <a:latin typeface="Angsana New" panose="02020603050405020304" pitchFamily="18" charset="-34"/>
              </a:rPr>
              <a:t>  ของอะตอม</a:t>
            </a:r>
            <a:br>
              <a:rPr lang="en-US" sz="4000" b="1">
                <a:latin typeface="Angsana New" panose="02020603050405020304" pitchFamily="18" charset="-34"/>
              </a:rPr>
            </a:br>
            <a:r>
              <a:rPr lang="en-US" sz="4000" b="1">
                <a:latin typeface="Angsana New" panose="02020603050405020304" pitchFamily="18" charset="-34"/>
              </a:rPr>
              <a:t> 3. กลุ่มอิเล็กตรอนที่อยู่ไกลนิวเคลียสจะมีค่า IE  </a:t>
            </a:r>
            <a:r>
              <a:rPr lang="th-TH" sz="4000" b="1">
                <a:latin typeface="Angsana New" panose="02020603050405020304" pitchFamily="18" charset="-34"/>
              </a:rPr>
              <a:t>ต่ำ    เพราะได้รับแรงดึงดูดจากนิวเคลียสน้อย ส่วนอิ เล็กตรอนที่อยู่ใกล้นิวเคลียส เข้าไปเรื่อยๆ     จะมีค่า </a:t>
            </a:r>
            <a:r>
              <a:rPr lang="en-US" sz="4000" b="1">
                <a:latin typeface="Angsana New" panose="02020603050405020304" pitchFamily="18" charset="-34"/>
              </a:rPr>
              <a:t>IE   </a:t>
            </a:r>
            <a:r>
              <a:rPr lang="th-TH" sz="4000" b="1">
                <a:latin typeface="Angsana New" panose="02020603050405020304" pitchFamily="18" charset="-34"/>
              </a:rPr>
              <a:t>สูงขึ้น เพราะได้รับแรงดึงดูด</a:t>
            </a:r>
            <a:br>
              <a:rPr lang="th-TH" sz="4000" b="1">
                <a:latin typeface="Angsana New" panose="02020603050405020304" pitchFamily="18" charset="-34"/>
              </a:rPr>
            </a:br>
            <a:r>
              <a:rPr lang="th-TH" sz="4000" b="1">
                <a:latin typeface="Angsana New" panose="02020603050405020304" pitchFamily="18" charset="-34"/>
              </a:rPr>
              <a:t>จากนิวเคลียสมากขึ้น</a:t>
            </a:r>
            <a:r>
              <a:rPr lang="en-US" sz="4000" b="1">
                <a:latin typeface="Angsana New" panose="02020603050405020304" pitchFamily="18" charset="-34"/>
              </a:rPr>
              <a:t> </a:t>
            </a:r>
            <a:endParaRPr lang="th-TH" sz="4000" b="1"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02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612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4000" b="1">
                <a:latin typeface="Angsana New" panose="02020603050405020304" pitchFamily="18" charset="-34"/>
              </a:rPr>
              <a:t>จงตอบคำถามต่อไปนี้</a:t>
            </a:r>
            <a:br>
              <a:rPr lang="th-TH" sz="4000" b="1">
                <a:latin typeface="Angsana New" panose="02020603050405020304" pitchFamily="18" charset="-34"/>
              </a:rPr>
            </a:br>
            <a:r>
              <a:rPr lang="th-TH" sz="4000" b="1">
                <a:latin typeface="Angsana New" panose="02020603050405020304" pitchFamily="18" charset="-34"/>
              </a:rPr>
              <a:t>1. </a:t>
            </a:r>
            <a:r>
              <a:rPr lang="th-TH" sz="4000" b="1" baseline="-25000">
                <a:latin typeface="Angsana New" panose="02020603050405020304" pitchFamily="18" charset="-34"/>
              </a:rPr>
              <a:t>55</a:t>
            </a:r>
            <a:r>
              <a:rPr lang="th-TH" sz="4000" b="1">
                <a:latin typeface="Angsana New" panose="02020603050405020304" pitchFamily="18" charset="-34"/>
              </a:rPr>
              <a:t> </a:t>
            </a:r>
            <a:r>
              <a:rPr lang="th-TH" sz="4000" b="1" baseline="30000">
                <a:latin typeface="Angsana New" panose="02020603050405020304" pitchFamily="18" charset="-34"/>
              </a:rPr>
              <a:t>112</a:t>
            </a:r>
            <a:r>
              <a:rPr lang="th-TH" sz="4000" b="1">
                <a:latin typeface="Angsana New" panose="02020603050405020304" pitchFamily="18" charset="-34"/>
              </a:rPr>
              <a:t>  </a:t>
            </a:r>
            <a:r>
              <a:rPr lang="en-US" sz="4000" b="1">
                <a:latin typeface="Angsana New" panose="02020603050405020304" pitchFamily="18" charset="-34"/>
              </a:rPr>
              <a:t>B</a:t>
            </a:r>
            <a:r>
              <a:rPr lang="th-TH" sz="4000" b="1">
                <a:latin typeface="Angsana New" panose="02020603050405020304" pitchFamily="18" charset="-34"/>
              </a:rPr>
              <a:t> จากสัญลักษณ์นิวเคลียร์   จงตอบคำถามต่อไปนี้</a:t>
            </a:r>
            <a:br>
              <a:rPr lang="th-TH" sz="4000" b="1">
                <a:latin typeface="Angsana New" panose="02020603050405020304" pitchFamily="18" charset="-34"/>
              </a:rPr>
            </a:br>
            <a:r>
              <a:rPr lang="th-TH" sz="4000" b="1">
                <a:latin typeface="Angsana New" panose="02020603050405020304" pitchFamily="18" charset="-34"/>
              </a:rPr>
              <a:t>       1.1  ธาตุนี้มีจำนวนโปรตอน    นิวตรอน และอิเล็กตรอนอย่างละเท่าใดตามลำดับ</a:t>
            </a:r>
            <a:br>
              <a:rPr lang="th-TH" sz="4000" b="1">
                <a:latin typeface="Angsana New" panose="02020603050405020304" pitchFamily="18" charset="-34"/>
              </a:rPr>
            </a:br>
            <a:r>
              <a:rPr lang="th-TH" sz="4000" b="1">
                <a:latin typeface="Angsana New" panose="02020603050405020304" pitchFamily="18" charset="-34"/>
              </a:rPr>
              <a:t>       1.2   ธาตุนี้มีค่าพลังงานไอออไนเซชันกี่ลำดับ</a:t>
            </a:r>
            <a:br>
              <a:rPr lang="th-TH" sz="4000" b="1">
                <a:latin typeface="Angsana New" panose="02020603050405020304" pitchFamily="18" charset="-34"/>
              </a:rPr>
            </a:br>
            <a:r>
              <a:rPr lang="th-TH" sz="4000" b="1">
                <a:latin typeface="Angsana New" panose="02020603050405020304" pitchFamily="18" charset="-34"/>
              </a:rPr>
              <a:t>       1.3  จงเขียนสมการแสดงค่าพลังงานไอออไน เซชันลำดับที่  50   ของธาตุนี้</a:t>
            </a:r>
            <a:br>
              <a:rPr lang="th-TH" sz="4000" b="1">
                <a:latin typeface="Angsana New" panose="02020603050405020304" pitchFamily="18" charset="-34"/>
              </a:rPr>
            </a:br>
            <a:r>
              <a:rPr lang="th-TH" sz="4000" b="1">
                <a:latin typeface="Angsana New" panose="02020603050405020304" pitchFamily="18" charset="-34"/>
              </a:rPr>
              <a:t>       1.4   จงเขียนสมการแสดงค่าพลังงานไอออไน เซชันลำดับสุดท้ายของธาตุนี้  </a:t>
            </a:r>
            <a:br>
              <a:rPr lang="th-TH" sz="4000" b="1">
                <a:latin typeface="Angsana New" panose="02020603050405020304" pitchFamily="18" charset="-34"/>
              </a:rPr>
            </a:br>
            <a:r>
              <a:rPr lang="th-TH" sz="3600" b="1">
                <a:latin typeface="Angsana New" panose="02020603050405020304" pitchFamily="18" charset="-34"/>
              </a:rPr>
              <a:t>         </a:t>
            </a:r>
          </a:p>
        </p:txBody>
      </p:sp>
      <p:sp>
        <p:nvSpPr>
          <p:cNvPr id="146435" name="Text Box 8"/>
          <p:cNvSpPr txBox="1">
            <a:spLocks noChangeArrowheads="1"/>
          </p:cNvSpPr>
          <p:nvPr/>
        </p:nvSpPr>
        <p:spPr bwMode="auto">
          <a:xfrm>
            <a:off x="1981200" y="4876801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b="1"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339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Text Box 2"/>
          <p:cNvSpPr txBox="1">
            <a:spLocks noChangeArrowheads="1"/>
          </p:cNvSpPr>
          <p:nvPr/>
        </p:nvSpPr>
        <p:spPr bwMode="auto">
          <a:xfrm>
            <a:off x="1524000" y="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 dirty="0" smtClean="0">
                <a:latin typeface="Angsana New" panose="02020603050405020304" pitchFamily="18" charset="-34"/>
              </a:rPr>
              <a:t>         </a:t>
            </a:r>
            <a:endParaRPr lang="th-TH" b="1" dirty="0">
              <a:latin typeface="Angsana New" panose="02020603050405020304" pitchFamily="18" charset="-34"/>
            </a:endParaRPr>
          </a:p>
        </p:txBody>
      </p:sp>
      <p:sp>
        <p:nvSpPr>
          <p:cNvPr id="445443" name="Text Box 3"/>
          <p:cNvSpPr txBox="1">
            <a:spLocks noChangeArrowheads="1"/>
          </p:cNvSpPr>
          <p:nvPr/>
        </p:nvSpPr>
        <p:spPr bwMode="auto">
          <a:xfrm>
            <a:off x="1774825" y="27813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 dirty="0">
                <a:latin typeface="Angsana New" panose="02020603050405020304" pitchFamily="18" charset="-34"/>
              </a:rPr>
              <a:t>1.1   55    57   55</a:t>
            </a:r>
          </a:p>
        </p:txBody>
      </p:sp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1847850" y="3500438"/>
            <a:ext cx="830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>
                <a:latin typeface="Angsana New" panose="02020603050405020304" pitchFamily="18" charset="-34"/>
              </a:rPr>
              <a:t>1.2   55    ลำดับ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1981200" y="4876801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445446" name="Text Box 6"/>
          <p:cNvSpPr txBox="1">
            <a:spLocks noChangeArrowheads="1"/>
          </p:cNvSpPr>
          <p:nvPr/>
        </p:nvSpPr>
        <p:spPr bwMode="auto">
          <a:xfrm>
            <a:off x="1752600" y="4019551"/>
            <a:ext cx="89154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 dirty="0">
                <a:latin typeface="Angsana New" panose="02020603050405020304" pitchFamily="18" charset="-34"/>
              </a:rPr>
              <a:t>1.3 </a:t>
            </a:r>
            <a:r>
              <a:rPr lang="en-US" sz="3600" b="1" dirty="0">
                <a:latin typeface="Angsana New" panose="02020603050405020304" pitchFamily="18" charset="-34"/>
              </a:rPr>
              <a:t>B</a:t>
            </a:r>
            <a:r>
              <a:rPr lang="en-US" sz="4800" b="1" baseline="30000" dirty="0">
                <a:latin typeface="Angsana New" panose="02020603050405020304" pitchFamily="18" charset="-34"/>
              </a:rPr>
              <a:t>49+</a:t>
            </a:r>
            <a:r>
              <a:rPr lang="en-US" sz="3600" b="1" dirty="0">
                <a:latin typeface="Angsana New" panose="02020603050405020304" pitchFamily="18" charset="-34"/>
              </a:rPr>
              <a:t>( g )         B</a:t>
            </a:r>
            <a:r>
              <a:rPr lang="en-US" sz="4800" b="1" baseline="30000" dirty="0">
                <a:latin typeface="Angsana New" panose="02020603050405020304" pitchFamily="18" charset="-34"/>
              </a:rPr>
              <a:t>50+</a:t>
            </a:r>
            <a:r>
              <a:rPr lang="en-US" sz="3600" b="1" dirty="0">
                <a:latin typeface="Angsana New" panose="02020603050405020304" pitchFamily="18" charset="-34"/>
              </a:rPr>
              <a:t>( g )+ e</a:t>
            </a:r>
            <a:r>
              <a:rPr lang="en-US" sz="4800" b="1" baseline="30000" dirty="0">
                <a:latin typeface="Angsana New" panose="02020603050405020304" pitchFamily="18" charset="-34"/>
              </a:rPr>
              <a:t>-</a:t>
            </a:r>
            <a:r>
              <a:rPr lang="th-TH" sz="3600" b="1" dirty="0">
                <a:latin typeface="Angsana New" panose="02020603050405020304" pitchFamily="18" charset="-34"/>
              </a:rPr>
              <a:t>หรือ </a:t>
            </a:r>
            <a:r>
              <a:rPr lang="en-US" sz="3600" b="1" dirty="0">
                <a:latin typeface="Angsana New" panose="02020603050405020304" pitchFamily="18" charset="-34"/>
              </a:rPr>
              <a:t>B</a:t>
            </a:r>
            <a:r>
              <a:rPr lang="en-US" sz="4800" b="1" baseline="30000" dirty="0">
                <a:latin typeface="Angsana New" panose="02020603050405020304" pitchFamily="18" charset="-34"/>
              </a:rPr>
              <a:t>49+</a:t>
            </a:r>
            <a:r>
              <a:rPr lang="en-US" sz="3600" b="1" dirty="0">
                <a:latin typeface="Angsana New" panose="02020603050405020304" pitchFamily="18" charset="-34"/>
              </a:rPr>
              <a:t>( g )+ IE</a:t>
            </a:r>
            <a:r>
              <a:rPr lang="en-US" sz="4800" b="1" baseline="-25000" dirty="0">
                <a:latin typeface="Angsana New" panose="02020603050405020304" pitchFamily="18" charset="-34"/>
              </a:rPr>
              <a:t>50</a:t>
            </a:r>
            <a:r>
              <a:rPr lang="en-US" sz="3600" b="1" dirty="0">
                <a:latin typeface="Angsana New" panose="02020603050405020304" pitchFamily="18" charset="-34"/>
              </a:rPr>
              <a:t>      </a:t>
            </a:r>
            <a:r>
              <a:rPr lang="en-US" sz="3600" b="1" baseline="30000" dirty="0">
                <a:latin typeface="Angsana New" panose="02020603050405020304" pitchFamily="18" charset="-34"/>
              </a:rPr>
              <a:t> </a:t>
            </a:r>
            <a:r>
              <a:rPr lang="en-US" sz="3600" b="1" dirty="0">
                <a:latin typeface="Angsana New" panose="02020603050405020304" pitchFamily="18" charset="-34"/>
              </a:rPr>
              <a:t>B</a:t>
            </a:r>
            <a:r>
              <a:rPr lang="en-US" sz="4800" b="1" baseline="30000" dirty="0">
                <a:latin typeface="Angsana New" panose="02020603050405020304" pitchFamily="18" charset="-34"/>
              </a:rPr>
              <a:t>50+</a:t>
            </a:r>
            <a:r>
              <a:rPr lang="en-US" sz="3600" b="1" dirty="0">
                <a:latin typeface="Angsana New" panose="02020603050405020304" pitchFamily="18" charset="-34"/>
              </a:rPr>
              <a:t>( g ) + e</a:t>
            </a:r>
            <a:r>
              <a:rPr lang="en-US" sz="5400" b="1" dirty="0">
                <a:latin typeface="Angsana New" panose="02020603050405020304" pitchFamily="18" charset="-34"/>
              </a:rPr>
              <a:t>-</a:t>
            </a:r>
            <a:r>
              <a:rPr lang="en-US" sz="3600" b="1" dirty="0">
                <a:latin typeface="Angsana New" panose="02020603050405020304" pitchFamily="18" charset="-34"/>
              </a:rPr>
              <a:t>  </a:t>
            </a:r>
            <a:r>
              <a:rPr lang="en-US" sz="3600" b="1" baseline="30000" dirty="0">
                <a:latin typeface="Angsana New" panose="02020603050405020304" pitchFamily="18" charset="-34"/>
              </a:rPr>
              <a:t>-</a:t>
            </a:r>
            <a:r>
              <a:rPr lang="en-US" sz="3600" b="1" dirty="0">
                <a:latin typeface="Angsana New" panose="02020603050405020304" pitchFamily="18" charset="-34"/>
              </a:rPr>
              <a:t> </a:t>
            </a:r>
            <a:endParaRPr lang="th-TH" sz="3600" b="1" dirty="0">
              <a:latin typeface="Angsana New" panose="02020603050405020304" pitchFamily="18" charset="-34"/>
            </a:endParaRPr>
          </a:p>
          <a:p>
            <a:pPr eaLnBrk="1" hangingPunct="1"/>
            <a:endParaRPr lang="th-TH" sz="3600" b="1" dirty="0">
              <a:latin typeface="Angsana New" panose="02020603050405020304" pitchFamily="18" charset="-34"/>
            </a:endParaRPr>
          </a:p>
          <a:p>
            <a:pPr eaLnBrk="1" hangingPunct="1"/>
            <a:endParaRPr lang="th-TH" sz="3600" b="1" dirty="0">
              <a:latin typeface="Angsana New" panose="02020603050405020304" pitchFamily="18" charset="-34"/>
            </a:endParaRPr>
          </a:p>
        </p:txBody>
      </p:sp>
      <p:sp>
        <p:nvSpPr>
          <p:cNvPr id="445447" name="Line 7"/>
          <p:cNvSpPr>
            <a:spLocks noChangeShapeType="1"/>
          </p:cNvSpPr>
          <p:nvPr/>
        </p:nvSpPr>
        <p:spPr bwMode="auto">
          <a:xfrm>
            <a:off x="3503613" y="45180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45448" name="Line 8"/>
          <p:cNvSpPr>
            <a:spLocks noChangeShapeType="1"/>
          </p:cNvSpPr>
          <p:nvPr/>
        </p:nvSpPr>
        <p:spPr bwMode="auto">
          <a:xfrm>
            <a:off x="8328025" y="45386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45449" name="Text Box 9"/>
          <p:cNvSpPr txBox="1">
            <a:spLocks noChangeArrowheads="1"/>
          </p:cNvSpPr>
          <p:nvPr/>
        </p:nvSpPr>
        <p:spPr bwMode="auto">
          <a:xfrm>
            <a:off x="1752600" y="5013325"/>
            <a:ext cx="8915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sz="3600" b="1" dirty="0">
                <a:latin typeface="Angsana New" panose="02020603050405020304" pitchFamily="18" charset="-34"/>
              </a:rPr>
              <a:t>1.4 B</a:t>
            </a:r>
            <a:r>
              <a:rPr lang="en-US" sz="3600" b="1" baseline="30000" dirty="0">
                <a:latin typeface="Angsana New" panose="02020603050405020304" pitchFamily="18" charset="-34"/>
              </a:rPr>
              <a:t>54+</a:t>
            </a:r>
            <a:r>
              <a:rPr lang="en-US" sz="3600" b="1" dirty="0">
                <a:latin typeface="Angsana New" panose="02020603050405020304" pitchFamily="18" charset="-34"/>
              </a:rPr>
              <a:t>( g )          B</a:t>
            </a:r>
            <a:r>
              <a:rPr lang="en-US" sz="3600" b="1" baseline="30000" dirty="0">
                <a:latin typeface="Angsana New" panose="02020603050405020304" pitchFamily="18" charset="-34"/>
              </a:rPr>
              <a:t>55+</a:t>
            </a:r>
            <a:r>
              <a:rPr lang="en-US" sz="3600" b="1" dirty="0">
                <a:latin typeface="Angsana New" panose="02020603050405020304" pitchFamily="18" charset="-34"/>
              </a:rPr>
              <a:t>( g )+ e</a:t>
            </a:r>
            <a:r>
              <a:rPr lang="en-US" sz="3600" b="1" baseline="30000" dirty="0">
                <a:latin typeface="Angsana New" panose="02020603050405020304" pitchFamily="18" charset="-34"/>
              </a:rPr>
              <a:t>-</a:t>
            </a:r>
            <a:r>
              <a:rPr lang="en-US" sz="3600" b="1" dirty="0">
                <a:latin typeface="Angsana New" panose="02020603050405020304" pitchFamily="18" charset="-34"/>
              </a:rPr>
              <a:t> </a:t>
            </a:r>
            <a:r>
              <a:rPr lang="th-TH" sz="3600" b="1" dirty="0">
                <a:latin typeface="Angsana New" panose="02020603050405020304" pitchFamily="18" charset="-34"/>
              </a:rPr>
              <a:t>หรือ </a:t>
            </a:r>
            <a:r>
              <a:rPr lang="en-US" sz="3600" b="1" dirty="0">
                <a:latin typeface="Angsana New" panose="02020603050405020304" pitchFamily="18" charset="-34"/>
              </a:rPr>
              <a:t> B</a:t>
            </a:r>
            <a:r>
              <a:rPr lang="en-US" sz="3600" b="1" baseline="30000" dirty="0">
                <a:latin typeface="Angsana New" panose="02020603050405020304" pitchFamily="18" charset="-34"/>
              </a:rPr>
              <a:t>54+</a:t>
            </a:r>
            <a:r>
              <a:rPr lang="en-US" sz="3600" b="1" dirty="0">
                <a:latin typeface="Angsana New" panose="02020603050405020304" pitchFamily="18" charset="-34"/>
              </a:rPr>
              <a:t>( g ) +IE</a:t>
            </a:r>
            <a:r>
              <a:rPr lang="en-US" sz="3600" b="1" baseline="-25000" dirty="0">
                <a:latin typeface="Angsana New" panose="02020603050405020304" pitchFamily="18" charset="-34"/>
              </a:rPr>
              <a:t>55 </a:t>
            </a:r>
            <a:r>
              <a:rPr lang="en-US" sz="3600" b="1" dirty="0">
                <a:latin typeface="Angsana New" panose="02020603050405020304" pitchFamily="18" charset="-34"/>
              </a:rPr>
              <a:t>         B</a:t>
            </a:r>
            <a:r>
              <a:rPr lang="en-US" sz="3600" b="1" baseline="30000" dirty="0">
                <a:latin typeface="Angsana New" panose="02020603050405020304" pitchFamily="18" charset="-34"/>
              </a:rPr>
              <a:t>55+</a:t>
            </a:r>
            <a:r>
              <a:rPr lang="en-US" sz="3600" b="1" dirty="0">
                <a:latin typeface="Angsana New" panose="02020603050405020304" pitchFamily="18" charset="-34"/>
              </a:rPr>
              <a:t>( g ) + e  </a:t>
            </a:r>
            <a:r>
              <a:rPr lang="en-US" sz="3600" b="1" baseline="30000" dirty="0">
                <a:latin typeface="Angsana New" panose="02020603050405020304" pitchFamily="18" charset="-34"/>
              </a:rPr>
              <a:t>-</a:t>
            </a:r>
            <a:r>
              <a:rPr lang="en-US" sz="3600" b="1" dirty="0">
                <a:latin typeface="Angsana New" panose="02020603050405020304" pitchFamily="18" charset="-34"/>
              </a:rPr>
              <a:t> </a:t>
            </a:r>
            <a:endParaRPr lang="th-TH" sz="3600" b="1" dirty="0">
              <a:latin typeface="Angsana New" panose="02020603050405020304" pitchFamily="18" charset="-34"/>
            </a:endParaRPr>
          </a:p>
          <a:p>
            <a:pPr eaLnBrk="1" hangingPunct="1"/>
            <a:endParaRPr lang="th-TH" sz="3600" b="1" dirty="0">
              <a:latin typeface="Angsana New" panose="02020603050405020304" pitchFamily="18" charset="-34"/>
            </a:endParaRPr>
          </a:p>
          <a:p>
            <a:pPr eaLnBrk="1" hangingPunct="1"/>
            <a:endParaRPr lang="th-TH" sz="3600" b="1" dirty="0">
              <a:latin typeface="Angsana New" panose="02020603050405020304" pitchFamily="18" charset="-34"/>
            </a:endParaRPr>
          </a:p>
        </p:txBody>
      </p:sp>
      <p:sp>
        <p:nvSpPr>
          <p:cNvPr id="445450" name="Line 10"/>
          <p:cNvSpPr>
            <a:spLocks noChangeShapeType="1"/>
          </p:cNvSpPr>
          <p:nvPr/>
        </p:nvSpPr>
        <p:spPr bwMode="auto">
          <a:xfrm>
            <a:off x="3287713" y="53689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45451" name="Line 11"/>
          <p:cNvSpPr>
            <a:spLocks noChangeShapeType="1"/>
          </p:cNvSpPr>
          <p:nvPr/>
        </p:nvSpPr>
        <p:spPr bwMode="auto">
          <a:xfrm>
            <a:off x="8183563" y="53736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58240" y="2458720"/>
            <a:ext cx="10708640" cy="4146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580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2" grpId="0" autoUpdateAnimBg="0"/>
      <p:bldP spid="445443" grpId="0" autoUpdateAnimBg="0"/>
      <p:bldP spid="445444" grpId="0" autoUpdateAnimBg="0"/>
      <p:bldP spid="445446" grpId="0" autoUpdateAnimBg="0"/>
      <p:bldP spid="445447" grpId="0" animBg="1"/>
      <p:bldP spid="445448" grpId="0" animBg="1"/>
      <p:bldP spid="445449" grpId="0" autoUpdateAnimBg="0"/>
      <p:bldP spid="445450" grpId="0" animBg="1"/>
      <p:bldP spid="4454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2286000" y="1"/>
            <a:ext cx="77724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 dirty="0" smtClean="0">
                <a:latin typeface="Angsana New" panose="02020603050405020304" pitchFamily="18" charset="-34"/>
              </a:rPr>
              <a:t>จงตอบคำถามต่อไปนี้</a:t>
            </a:r>
            <a:br>
              <a:rPr lang="th-TH" b="1" dirty="0" smtClean="0">
                <a:latin typeface="Angsana New" panose="02020603050405020304" pitchFamily="18" charset="-34"/>
              </a:rPr>
            </a:br>
            <a:r>
              <a:rPr lang="th-TH" b="1" dirty="0" smtClean="0">
                <a:latin typeface="Angsana New" panose="02020603050405020304" pitchFamily="18" charset="-34"/>
              </a:rPr>
              <a:t>1. </a:t>
            </a:r>
            <a:r>
              <a:rPr lang="th-TH" sz="3600" b="1" baseline="-25000" dirty="0" smtClean="0">
                <a:latin typeface="Angsana New" panose="02020603050405020304" pitchFamily="18" charset="-34"/>
              </a:rPr>
              <a:t>49</a:t>
            </a:r>
            <a:r>
              <a:rPr lang="th-TH" b="1" dirty="0" smtClean="0">
                <a:latin typeface="Angsana New" panose="02020603050405020304" pitchFamily="18" charset="-34"/>
              </a:rPr>
              <a:t> </a:t>
            </a:r>
            <a:r>
              <a:rPr lang="th-TH" sz="3600" b="1" baseline="30000" dirty="0" smtClean="0">
                <a:latin typeface="Angsana New" panose="02020603050405020304" pitchFamily="18" charset="-34"/>
              </a:rPr>
              <a:t>98</a:t>
            </a:r>
            <a:r>
              <a:rPr lang="th-TH" b="1" dirty="0" smtClean="0">
                <a:latin typeface="Angsana New" panose="02020603050405020304" pitchFamily="18" charset="-34"/>
              </a:rPr>
              <a:t>  </a:t>
            </a:r>
            <a:r>
              <a:rPr lang="en-US" b="1" dirty="0" smtClean="0">
                <a:latin typeface="Angsana New" panose="02020603050405020304" pitchFamily="18" charset="-34"/>
              </a:rPr>
              <a:t>A</a:t>
            </a:r>
            <a:r>
              <a:rPr lang="th-TH" b="1" dirty="0" smtClean="0">
                <a:latin typeface="Angsana New" panose="02020603050405020304" pitchFamily="18" charset="-34"/>
              </a:rPr>
              <a:t> จากสัญลักษณ์นิวเคลียร์   จงตอบคำถามต่อไปนี้</a:t>
            </a:r>
            <a:br>
              <a:rPr lang="th-TH" b="1" dirty="0" smtClean="0">
                <a:latin typeface="Angsana New" panose="02020603050405020304" pitchFamily="18" charset="-34"/>
              </a:rPr>
            </a:br>
            <a:r>
              <a:rPr lang="th-TH" b="1" dirty="0" smtClean="0">
                <a:latin typeface="Angsana New" panose="02020603050405020304" pitchFamily="18" charset="-34"/>
              </a:rPr>
              <a:t>       1.1  ธาตุนี้มีจำนวนโปรตอน    นิวตรอน และอิเล็กตรอนอย่างละเท่าใดตามลำดับ</a:t>
            </a:r>
            <a:br>
              <a:rPr lang="th-TH" b="1" dirty="0" smtClean="0">
                <a:latin typeface="Angsana New" panose="02020603050405020304" pitchFamily="18" charset="-34"/>
              </a:rPr>
            </a:br>
            <a:r>
              <a:rPr lang="th-TH" b="1" dirty="0" smtClean="0">
                <a:latin typeface="Angsana New" panose="02020603050405020304" pitchFamily="18" charset="-34"/>
              </a:rPr>
              <a:t>       1.2   ธาตุนี้มีค่าพลังงานไอออไนเซชันกี่ลำดับ</a:t>
            </a:r>
            <a:br>
              <a:rPr lang="th-TH" b="1" dirty="0" smtClean="0">
                <a:latin typeface="Angsana New" panose="02020603050405020304" pitchFamily="18" charset="-34"/>
              </a:rPr>
            </a:br>
            <a:r>
              <a:rPr lang="th-TH" b="1" dirty="0" smtClean="0">
                <a:latin typeface="Angsana New" panose="02020603050405020304" pitchFamily="18" charset="-34"/>
              </a:rPr>
              <a:t>       1.3  จงเขียนสมการแสดงค่าพลังงานไอออไน เซชันลำดับที่  30   ของธาตุนี้</a:t>
            </a:r>
            <a:br>
              <a:rPr lang="th-TH" b="1" dirty="0" smtClean="0">
                <a:latin typeface="Angsana New" panose="02020603050405020304" pitchFamily="18" charset="-34"/>
              </a:rPr>
            </a:br>
            <a:r>
              <a:rPr lang="th-TH" b="1" dirty="0" smtClean="0">
                <a:latin typeface="Angsana New" panose="02020603050405020304" pitchFamily="18" charset="-34"/>
              </a:rPr>
              <a:t>       1.4   จงเขียนสมการแสดงค่าพลังงานไอออไน เซชันลำดับสุดท้ายของธาตุนี้  </a:t>
            </a:r>
            <a:br>
              <a:rPr lang="th-TH" b="1" dirty="0" smtClean="0">
                <a:latin typeface="Angsana New" panose="02020603050405020304" pitchFamily="18" charset="-34"/>
              </a:rPr>
            </a:br>
            <a:r>
              <a:rPr lang="th-TH" b="1" dirty="0" smtClean="0">
                <a:latin typeface="Angsana New" panose="02020603050405020304" pitchFamily="18" charset="-34"/>
              </a:rPr>
              <a:t>         </a:t>
            </a:r>
            <a:endParaRPr lang="th-TH" b="1" dirty="0">
              <a:latin typeface="Angsana New" panose="02020603050405020304" pitchFamily="18" charset="-34"/>
            </a:endParaRPr>
          </a:p>
        </p:txBody>
      </p:sp>
      <p:sp>
        <p:nvSpPr>
          <p:cNvPr id="446467" name="Text Box 3"/>
          <p:cNvSpPr txBox="1">
            <a:spLocks noChangeArrowheads="1"/>
          </p:cNvSpPr>
          <p:nvPr/>
        </p:nvSpPr>
        <p:spPr bwMode="auto">
          <a:xfrm>
            <a:off x="1828800" y="36576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 dirty="0">
                <a:latin typeface="Angsana New" panose="02020603050405020304" pitchFamily="18" charset="-34"/>
              </a:rPr>
              <a:t>1.1   49    49   49</a:t>
            </a:r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1828800" y="4191000"/>
            <a:ext cx="830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>
                <a:latin typeface="Angsana New" panose="02020603050405020304" pitchFamily="18" charset="-34"/>
              </a:rPr>
              <a:t>1.2   49    ลำดับ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1981200" y="4876801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1752600" y="4876800"/>
            <a:ext cx="8915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latin typeface="Angsana New" panose="02020603050405020304" pitchFamily="18" charset="-34"/>
              </a:rPr>
              <a:t>1.3 </a:t>
            </a:r>
            <a:r>
              <a:rPr lang="en-US" sz="3600" b="1">
                <a:latin typeface="Angsana New" panose="02020603050405020304" pitchFamily="18" charset="-34"/>
              </a:rPr>
              <a:t>A</a:t>
            </a:r>
            <a:r>
              <a:rPr lang="en-US" sz="3600" b="1" baseline="30000">
                <a:latin typeface="Angsana New" panose="02020603050405020304" pitchFamily="18" charset="-34"/>
              </a:rPr>
              <a:t>29+</a:t>
            </a:r>
            <a:r>
              <a:rPr lang="en-US" sz="3600" b="1">
                <a:latin typeface="Angsana New" panose="02020603050405020304" pitchFamily="18" charset="-34"/>
              </a:rPr>
              <a:t>( g )          B</a:t>
            </a:r>
            <a:r>
              <a:rPr lang="en-US" sz="3600" b="1" baseline="30000">
                <a:latin typeface="Angsana New" panose="02020603050405020304" pitchFamily="18" charset="-34"/>
              </a:rPr>
              <a:t>30+</a:t>
            </a:r>
            <a:r>
              <a:rPr lang="en-US" sz="3600" b="1">
                <a:latin typeface="Angsana New" panose="02020603050405020304" pitchFamily="18" charset="-34"/>
              </a:rPr>
              <a:t>( g ) + e</a:t>
            </a:r>
            <a:r>
              <a:rPr lang="en-US" sz="3600" b="1" baseline="30000">
                <a:latin typeface="Angsana New" panose="02020603050405020304" pitchFamily="18" charset="-34"/>
              </a:rPr>
              <a:t>-</a:t>
            </a:r>
            <a:r>
              <a:rPr lang="th-TH" sz="3600" b="1">
                <a:latin typeface="Angsana New" panose="02020603050405020304" pitchFamily="18" charset="-34"/>
              </a:rPr>
              <a:t>หรือ </a:t>
            </a:r>
            <a:r>
              <a:rPr lang="en-US" sz="3600" b="1">
                <a:latin typeface="Angsana New" panose="02020603050405020304" pitchFamily="18" charset="-34"/>
              </a:rPr>
              <a:t> B</a:t>
            </a:r>
            <a:r>
              <a:rPr lang="en-US" sz="3600" b="1" baseline="30000">
                <a:latin typeface="Angsana New" panose="02020603050405020304" pitchFamily="18" charset="-34"/>
              </a:rPr>
              <a:t>29+</a:t>
            </a:r>
            <a:r>
              <a:rPr lang="en-US" sz="3600" b="1">
                <a:latin typeface="Angsana New" panose="02020603050405020304" pitchFamily="18" charset="-34"/>
              </a:rPr>
              <a:t>( g )+EI</a:t>
            </a:r>
            <a:r>
              <a:rPr lang="en-US" sz="3600" b="1" baseline="-25000">
                <a:latin typeface="Angsana New" panose="02020603050405020304" pitchFamily="18" charset="-34"/>
              </a:rPr>
              <a:t> 30</a:t>
            </a:r>
            <a:r>
              <a:rPr lang="en-US" sz="3600" b="1">
                <a:latin typeface="Angsana New" panose="02020603050405020304" pitchFamily="18" charset="-34"/>
              </a:rPr>
              <a:t>       </a:t>
            </a:r>
            <a:r>
              <a:rPr lang="en-US" sz="3600" b="1" baseline="30000">
                <a:latin typeface="Angsana New" panose="02020603050405020304" pitchFamily="18" charset="-34"/>
              </a:rPr>
              <a:t> </a:t>
            </a:r>
            <a:r>
              <a:rPr lang="en-US" sz="3600" b="1">
                <a:latin typeface="Angsana New" panose="02020603050405020304" pitchFamily="18" charset="-34"/>
              </a:rPr>
              <a:t>B</a:t>
            </a:r>
            <a:r>
              <a:rPr lang="en-US" sz="3600" b="1" baseline="30000">
                <a:latin typeface="Angsana New" panose="02020603050405020304" pitchFamily="18" charset="-34"/>
              </a:rPr>
              <a:t>30+</a:t>
            </a:r>
            <a:r>
              <a:rPr lang="en-US" sz="3600" b="1">
                <a:latin typeface="Angsana New" panose="02020603050405020304" pitchFamily="18" charset="-34"/>
              </a:rPr>
              <a:t> ( g )   + e  </a:t>
            </a:r>
            <a:r>
              <a:rPr lang="en-US" sz="4800" b="1" baseline="30000">
                <a:latin typeface="Angsana New" panose="02020603050405020304" pitchFamily="18" charset="-34"/>
              </a:rPr>
              <a:t>-</a:t>
            </a:r>
            <a:r>
              <a:rPr lang="en-US" sz="3600" b="1">
                <a:latin typeface="Angsana New" panose="02020603050405020304" pitchFamily="18" charset="-34"/>
              </a:rPr>
              <a:t> </a:t>
            </a:r>
            <a:endParaRPr lang="th-TH" sz="3600" b="1">
              <a:latin typeface="Angsana New" panose="02020603050405020304" pitchFamily="18" charset="-34"/>
            </a:endParaRPr>
          </a:p>
          <a:p>
            <a:pPr eaLnBrk="1" hangingPunct="1"/>
            <a:endParaRPr lang="th-TH" sz="3600" b="1">
              <a:latin typeface="Angsana New" panose="02020603050405020304" pitchFamily="18" charset="-34"/>
            </a:endParaRPr>
          </a:p>
          <a:p>
            <a:pPr eaLnBrk="1" hangingPunct="1"/>
            <a:endParaRPr lang="th-TH" sz="3600" b="1">
              <a:latin typeface="Angsana New" panose="02020603050405020304" pitchFamily="18" charset="-34"/>
            </a:endParaRPr>
          </a:p>
        </p:txBody>
      </p:sp>
      <p:sp>
        <p:nvSpPr>
          <p:cNvPr id="446471" name="Line 7"/>
          <p:cNvSpPr>
            <a:spLocks noChangeShapeType="1"/>
          </p:cNvSpPr>
          <p:nvPr/>
        </p:nvSpPr>
        <p:spPr bwMode="auto">
          <a:xfrm>
            <a:off x="3287713" y="51958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46472" name="Line 8"/>
          <p:cNvSpPr>
            <a:spLocks noChangeShapeType="1"/>
          </p:cNvSpPr>
          <p:nvPr/>
        </p:nvSpPr>
        <p:spPr bwMode="auto">
          <a:xfrm>
            <a:off x="7985125" y="51958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46473" name="Text Box 9"/>
          <p:cNvSpPr txBox="1">
            <a:spLocks noChangeArrowheads="1"/>
          </p:cNvSpPr>
          <p:nvPr/>
        </p:nvSpPr>
        <p:spPr bwMode="auto">
          <a:xfrm>
            <a:off x="1752600" y="5638801"/>
            <a:ext cx="89154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sz="3600" b="1">
                <a:latin typeface="Angsana New" panose="02020603050405020304" pitchFamily="18" charset="-34"/>
              </a:rPr>
              <a:t>1.4 A</a:t>
            </a:r>
            <a:r>
              <a:rPr lang="en-US" sz="3600" b="1" baseline="30000">
                <a:latin typeface="Angsana New" panose="02020603050405020304" pitchFamily="18" charset="-34"/>
              </a:rPr>
              <a:t>48+</a:t>
            </a:r>
            <a:r>
              <a:rPr lang="en-US" sz="3600" b="1">
                <a:latin typeface="Angsana New" panose="02020603050405020304" pitchFamily="18" charset="-34"/>
              </a:rPr>
              <a:t>( g )  </a:t>
            </a:r>
            <a:r>
              <a:rPr lang="en-US" sz="3600" b="1" baseline="-25000">
                <a:latin typeface="Angsana New" panose="02020603050405020304" pitchFamily="18" charset="-34"/>
              </a:rPr>
              <a:t> </a:t>
            </a:r>
            <a:r>
              <a:rPr lang="en-US" sz="3600" b="1">
                <a:latin typeface="Angsana New" panose="02020603050405020304" pitchFamily="18" charset="-34"/>
              </a:rPr>
              <a:t>         A</a:t>
            </a:r>
            <a:r>
              <a:rPr lang="en-US" sz="3600" b="1" baseline="30000">
                <a:latin typeface="Angsana New" panose="02020603050405020304" pitchFamily="18" charset="-34"/>
              </a:rPr>
              <a:t>49+</a:t>
            </a:r>
            <a:r>
              <a:rPr lang="en-US" sz="3600" b="1">
                <a:latin typeface="Angsana New" panose="02020603050405020304" pitchFamily="18" charset="-34"/>
              </a:rPr>
              <a:t>( g ) +e </a:t>
            </a:r>
            <a:r>
              <a:rPr lang="en-US" sz="3600" b="1" baseline="30000">
                <a:latin typeface="Angsana New" panose="02020603050405020304" pitchFamily="18" charset="-34"/>
              </a:rPr>
              <a:t>-</a:t>
            </a:r>
            <a:r>
              <a:rPr lang="en-US" sz="3600" b="1">
                <a:latin typeface="Angsana New" panose="02020603050405020304" pitchFamily="18" charset="-34"/>
              </a:rPr>
              <a:t> </a:t>
            </a:r>
            <a:r>
              <a:rPr lang="th-TH" sz="3600" b="1">
                <a:latin typeface="Angsana New" panose="02020603050405020304" pitchFamily="18" charset="-34"/>
              </a:rPr>
              <a:t>หรือ</a:t>
            </a:r>
            <a:r>
              <a:rPr lang="en-US" sz="3600" b="1">
                <a:latin typeface="Angsana New" panose="02020603050405020304" pitchFamily="18" charset="-34"/>
              </a:rPr>
              <a:t>A</a:t>
            </a:r>
            <a:r>
              <a:rPr lang="en-US" sz="3600" b="1" baseline="30000">
                <a:latin typeface="Angsana New" panose="02020603050405020304" pitchFamily="18" charset="-34"/>
              </a:rPr>
              <a:t>48+</a:t>
            </a:r>
            <a:r>
              <a:rPr lang="en-US" sz="3600" b="1">
                <a:latin typeface="Angsana New" panose="02020603050405020304" pitchFamily="18" charset="-34"/>
              </a:rPr>
              <a:t>( g ) +EI</a:t>
            </a:r>
            <a:r>
              <a:rPr lang="en-US" sz="3600" b="1" baseline="-25000">
                <a:latin typeface="Angsana New" panose="02020603050405020304" pitchFamily="18" charset="-34"/>
              </a:rPr>
              <a:t>49 </a:t>
            </a:r>
            <a:r>
              <a:rPr lang="en-US" sz="3600" b="1">
                <a:latin typeface="Angsana New" panose="02020603050405020304" pitchFamily="18" charset="-34"/>
              </a:rPr>
              <a:t>        A</a:t>
            </a:r>
            <a:r>
              <a:rPr lang="en-US" sz="3600" b="1" baseline="30000">
                <a:latin typeface="Angsana New" panose="02020603050405020304" pitchFamily="18" charset="-34"/>
              </a:rPr>
              <a:t>49+</a:t>
            </a:r>
            <a:r>
              <a:rPr lang="en-US" sz="3600" b="1">
                <a:latin typeface="Angsana New" panose="02020603050405020304" pitchFamily="18" charset="-34"/>
              </a:rPr>
              <a:t>( g ) +e </a:t>
            </a:r>
            <a:r>
              <a:rPr lang="en-US" sz="4800" b="1" baseline="30000">
                <a:latin typeface="Angsana New" panose="02020603050405020304" pitchFamily="18" charset="-34"/>
              </a:rPr>
              <a:t>-</a:t>
            </a:r>
            <a:r>
              <a:rPr lang="en-US" sz="4800" b="1">
                <a:latin typeface="Angsana New" panose="02020603050405020304" pitchFamily="18" charset="-34"/>
              </a:rPr>
              <a:t> </a:t>
            </a:r>
            <a:endParaRPr lang="th-TH" sz="4800" b="1">
              <a:latin typeface="Angsana New" panose="02020603050405020304" pitchFamily="18" charset="-34"/>
            </a:endParaRPr>
          </a:p>
          <a:p>
            <a:pPr eaLnBrk="1" hangingPunct="1"/>
            <a:endParaRPr lang="th-TH" b="1">
              <a:latin typeface="Angsana New" panose="02020603050405020304" pitchFamily="18" charset="-34"/>
            </a:endParaRPr>
          </a:p>
          <a:p>
            <a:pPr eaLnBrk="1" hangingPunct="1"/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446474" name="Line 10"/>
          <p:cNvSpPr>
            <a:spLocks noChangeShapeType="1"/>
          </p:cNvSpPr>
          <p:nvPr/>
        </p:nvSpPr>
        <p:spPr bwMode="auto">
          <a:xfrm>
            <a:off x="3352800" y="607695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46475" name="Line 11"/>
          <p:cNvSpPr>
            <a:spLocks noChangeShapeType="1"/>
          </p:cNvSpPr>
          <p:nvPr/>
        </p:nvSpPr>
        <p:spPr bwMode="auto">
          <a:xfrm>
            <a:off x="8229600" y="60579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34720" y="3657600"/>
            <a:ext cx="10850880" cy="2973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18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 autoUpdateAnimBg="0"/>
      <p:bldP spid="446467" grpId="0" autoUpdateAnimBg="0"/>
      <p:bldP spid="446468" grpId="0" autoUpdateAnimBg="0"/>
      <p:bldP spid="446470" grpId="0" autoUpdateAnimBg="0"/>
      <p:bldP spid="446471" grpId="0" animBg="1"/>
      <p:bldP spid="446472" grpId="0" animBg="1"/>
      <p:bldP spid="446473" grpId="0" autoUpdateAnimBg="0"/>
      <p:bldP spid="446474" grpId="0" animBg="1"/>
      <p:bldP spid="4464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1600200" y="0"/>
            <a:ext cx="9067800" cy="1954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sz="2400" b="1" dirty="0">
                <a:latin typeface="Angsana New" panose="02020603050405020304" pitchFamily="18" charset="-34"/>
              </a:rPr>
              <a:t> </a:t>
            </a:r>
            <a:r>
              <a:rPr lang="th-TH" sz="3200" b="1" dirty="0">
                <a:latin typeface="Angsana New" panose="02020603050405020304" pitchFamily="18" charset="-34"/>
              </a:rPr>
              <a:t>ธาตุ   3    ชนิดหนึ่งมีค่าพลังงานไอออไนเซชันดังนี้คือ</a:t>
            </a:r>
            <a:r>
              <a:rPr lang="en-US" sz="3200" b="1" dirty="0">
                <a:latin typeface="Angsana New" panose="02020603050405020304" pitchFamily="18" charset="-34"/>
              </a:rPr>
              <a:t>  </a:t>
            </a:r>
          </a:p>
          <a:p>
            <a:pPr eaLnBrk="1" hangingPunct="1"/>
            <a:r>
              <a:rPr lang="en-US" sz="3200" b="1" dirty="0">
                <a:latin typeface="Angsana New" panose="02020603050405020304" pitchFamily="18" charset="-34"/>
              </a:rPr>
              <a:t>      A     140   286      458     748   </a:t>
            </a:r>
            <a:r>
              <a:rPr lang="en-US" sz="3200" b="1" dirty="0" smtClean="0">
                <a:latin typeface="Angsana New" panose="02020603050405020304" pitchFamily="18" charset="-34"/>
              </a:rPr>
              <a:t>952    5327   </a:t>
            </a:r>
            <a:r>
              <a:rPr lang="en-US" sz="3200" b="1" dirty="0">
                <a:latin typeface="Angsana New" panose="02020603050405020304" pitchFamily="18" charset="-34"/>
              </a:rPr>
              <a:t>6436        </a:t>
            </a:r>
            <a:br>
              <a:rPr lang="en-US" sz="3200" b="1" dirty="0">
                <a:latin typeface="Angsana New" panose="02020603050405020304" pitchFamily="18" charset="-34"/>
              </a:rPr>
            </a:br>
            <a:r>
              <a:rPr lang="en-US" sz="3200" b="1" dirty="0">
                <a:latin typeface="Angsana New" panose="02020603050405020304" pitchFamily="18" charset="-34"/>
              </a:rPr>
              <a:t>      B     132   339      530     776   1099     1333 </a:t>
            </a:r>
            <a:r>
              <a:rPr lang="en-US" sz="3200" b="1" dirty="0" smtClean="0">
                <a:latin typeface="Angsana New" panose="02020603050405020304" pitchFamily="18" charset="-34"/>
              </a:rPr>
              <a:t>    7134   </a:t>
            </a:r>
            <a:r>
              <a:rPr lang="en-US" sz="3200" b="1" dirty="0">
                <a:latin typeface="Angsana New" panose="02020603050405020304" pitchFamily="18" charset="-34"/>
              </a:rPr>
              <a:t>8408  </a:t>
            </a:r>
            <a:br>
              <a:rPr lang="en-US" sz="3200" b="1" dirty="0">
                <a:latin typeface="Angsana New" panose="02020603050405020304" pitchFamily="18" charset="-34"/>
              </a:rPr>
            </a:br>
            <a:r>
              <a:rPr lang="en-US" sz="3200" b="1" dirty="0">
                <a:latin typeface="Angsana New" panose="02020603050405020304" pitchFamily="18" charset="-34"/>
              </a:rPr>
              <a:t>      C     168   338      605     841   1102     1517   1787 </a:t>
            </a:r>
            <a:r>
              <a:rPr lang="en-US" sz="3200" b="1" dirty="0" smtClean="0">
                <a:latin typeface="Angsana New" panose="02020603050405020304" pitchFamily="18" charset="-34"/>
              </a:rPr>
              <a:t>   9204   </a:t>
            </a:r>
            <a:r>
              <a:rPr lang="en-US" sz="3200" b="1" dirty="0">
                <a:latin typeface="Angsana New" panose="02020603050405020304" pitchFamily="18" charset="-34"/>
              </a:rPr>
              <a:t>10443</a:t>
            </a:r>
            <a:br>
              <a:rPr lang="en-US" sz="3200" b="1" dirty="0">
                <a:latin typeface="Angsana New" panose="02020603050405020304" pitchFamily="18" charset="-34"/>
              </a:rPr>
            </a:br>
            <a:r>
              <a:rPr lang="en-US" sz="3200" b="1" dirty="0">
                <a:latin typeface="Angsana New" panose="02020603050405020304" pitchFamily="18" charset="-34"/>
              </a:rPr>
              <a:t>      D     875    923     1050   1250   1670  </a:t>
            </a:r>
            <a:r>
              <a:rPr lang="en-US" sz="3200" b="1" dirty="0" smtClean="0">
                <a:latin typeface="Angsana New" panose="02020603050405020304" pitchFamily="18" charset="-34"/>
              </a:rPr>
              <a:t>   </a:t>
            </a:r>
            <a:r>
              <a:rPr lang="en-US" sz="3200" b="1" dirty="0">
                <a:latin typeface="Angsana New" panose="02020603050405020304" pitchFamily="18" charset="-34"/>
              </a:rPr>
              <a:t>4900  </a:t>
            </a:r>
            <a:r>
              <a:rPr lang="en-US" sz="3200" b="1" dirty="0" smtClean="0">
                <a:latin typeface="Angsana New" panose="02020603050405020304" pitchFamily="18" charset="-34"/>
              </a:rPr>
              <a:t>   </a:t>
            </a:r>
            <a:r>
              <a:rPr lang="en-US" sz="3200" b="1" dirty="0">
                <a:latin typeface="Angsana New" panose="02020603050405020304" pitchFamily="18" charset="-34"/>
              </a:rPr>
              <a:t>6100 </a:t>
            </a:r>
            <a:br>
              <a:rPr lang="en-US" sz="3200" b="1" dirty="0">
                <a:latin typeface="Angsana New" panose="02020603050405020304" pitchFamily="18" charset="-34"/>
              </a:rPr>
            </a:br>
            <a:r>
              <a:rPr lang="th-TH" sz="3200" b="1" dirty="0">
                <a:latin typeface="Angsana New" panose="02020603050405020304" pitchFamily="18" charset="-34"/>
              </a:rPr>
              <a:t>จงตอบคำถามต่อไปนี้</a:t>
            </a:r>
            <a:br>
              <a:rPr lang="th-TH" sz="3200" b="1" dirty="0">
                <a:latin typeface="Angsana New" panose="02020603050405020304" pitchFamily="18" charset="-34"/>
              </a:rPr>
            </a:br>
            <a:r>
              <a:rPr lang="th-TH" sz="3200" b="1" dirty="0">
                <a:latin typeface="Angsana New" panose="02020603050405020304" pitchFamily="18" charset="-34"/>
              </a:rPr>
              <a:t>1. ธาตุชนิดใดควรเป็นธาตุ</a:t>
            </a:r>
            <a:r>
              <a:rPr lang="th-TH" sz="3200" b="1" dirty="0" err="1">
                <a:latin typeface="Angsana New" panose="02020603050405020304" pitchFamily="18" charset="-34"/>
              </a:rPr>
              <a:t>หมู่เ</a:t>
            </a:r>
            <a:r>
              <a:rPr lang="th-TH" sz="3200" b="1" dirty="0">
                <a:latin typeface="Angsana New" panose="02020603050405020304" pitchFamily="18" charset="-34"/>
              </a:rPr>
              <a:t> </a:t>
            </a:r>
            <a:r>
              <a:rPr lang="th-TH" sz="3200" b="1" dirty="0" err="1">
                <a:latin typeface="Angsana New" panose="02020603050405020304" pitchFamily="18" charset="-34"/>
              </a:rPr>
              <a:t>ดียว</a:t>
            </a:r>
            <a:r>
              <a:rPr lang="th-TH" sz="3200" b="1" dirty="0">
                <a:latin typeface="Angsana New" panose="02020603050405020304" pitchFamily="18" charset="-34"/>
              </a:rPr>
              <a:t>กัน   เพราะเหตุใด  </a:t>
            </a:r>
            <a:br>
              <a:rPr lang="th-TH" sz="3200" b="1" dirty="0">
                <a:latin typeface="Angsana New" panose="02020603050405020304" pitchFamily="18" charset="-34"/>
              </a:rPr>
            </a:br>
            <a:r>
              <a:rPr lang="th-TH" sz="3200" b="1" dirty="0">
                <a:latin typeface="Angsana New" panose="02020603050405020304" pitchFamily="18" charset="-34"/>
              </a:rPr>
              <a:t>2   ธาตุ   B  มีเวเลนซ์อิเล็กตรอนเป็น เท่าใด</a:t>
            </a:r>
            <a:br>
              <a:rPr lang="th-TH" sz="3200" b="1" dirty="0">
                <a:latin typeface="Angsana New" panose="02020603050405020304" pitchFamily="18" charset="-34"/>
              </a:rPr>
            </a:br>
            <a:r>
              <a:rPr lang="th-TH" sz="3200" b="1" dirty="0">
                <a:latin typeface="Angsana New" panose="02020603050405020304" pitchFamily="18" charset="-34"/>
              </a:rPr>
              <a:t>3.  ธาตุชนิดใดควรมีแรงดึงดูดระหว่างโปรตอนและเวเลนซ์อิเล็กตรอนมากที่สุด   เพราะเหตุใด 	</a:t>
            </a:r>
            <a:r>
              <a:rPr lang="th-TH" sz="2400" b="1" dirty="0">
                <a:latin typeface="Angsana New" panose="02020603050405020304" pitchFamily="18" charset="-34"/>
              </a:rPr>
              <a:t> </a:t>
            </a:r>
            <a:r>
              <a:rPr lang="en-US" sz="2400" b="1" dirty="0">
                <a:latin typeface="Angsana New" panose="02020603050405020304" pitchFamily="18" charset="-34"/>
              </a:rPr>
              <a:t/>
            </a:r>
            <a:br>
              <a:rPr lang="en-US" sz="2400" b="1" dirty="0">
                <a:latin typeface="Angsana New" panose="02020603050405020304" pitchFamily="18" charset="-34"/>
              </a:rPr>
            </a:br>
            <a:r>
              <a:rPr lang="en-US" sz="2400" b="1" dirty="0">
                <a:latin typeface="Angsana New" panose="02020603050405020304" pitchFamily="18" charset="-34"/>
              </a:rPr>
              <a:t/>
            </a:r>
            <a:br>
              <a:rPr lang="en-US" sz="2400" b="1" dirty="0">
                <a:latin typeface="Angsana New" panose="02020603050405020304" pitchFamily="18" charset="-34"/>
              </a:rPr>
            </a:br>
            <a:r>
              <a:rPr lang="en-US" sz="2400" b="1" dirty="0">
                <a:latin typeface="Angsana New" panose="02020603050405020304" pitchFamily="18" charset="-34"/>
              </a:rPr>
              <a:t/>
            </a:r>
            <a:br>
              <a:rPr lang="en-US" sz="2400" b="1" dirty="0">
                <a:latin typeface="Angsana New" panose="02020603050405020304" pitchFamily="18" charset="-34"/>
              </a:rPr>
            </a:br>
            <a:r>
              <a:rPr lang="en-US" sz="2400" b="1" dirty="0">
                <a:latin typeface="Angsana New" panose="02020603050405020304" pitchFamily="18" charset="-34"/>
              </a:rPr>
              <a:t/>
            </a:r>
            <a:br>
              <a:rPr lang="en-US" sz="2400" b="1" dirty="0">
                <a:latin typeface="Angsana New" panose="02020603050405020304" pitchFamily="18" charset="-34"/>
              </a:rPr>
            </a:br>
            <a:r>
              <a:rPr lang="en-US" sz="2400" b="1" dirty="0">
                <a:latin typeface="Angsana New" panose="02020603050405020304" pitchFamily="18" charset="-34"/>
              </a:rPr>
              <a:t/>
            </a:r>
            <a:br>
              <a:rPr lang="en-US" sz="2400" b="1" dirty="0">
                <a:latin typeface="Angsana New" panose="02020603050405020304" pitchFamily="18" charset="-34"/>
              </a:rPr>
            </a:br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endParaRPr lang="en-US" sz="2400" b="1" dirty="0">
              <a:latin typeface="Angsana New" panose="02020603050405020304" pitchFamily="18" charset="-34"/>
            </a:endParaRPr>
          </a:p>
          <a:p>
            <a:pPr eaLnBrk="1" hangingPunct="1"/>
            <a:r>
              <a:rPr lang="en-US" sz="2400" b="1" dirty="0">
                <a:latin typeface="Angsana New" panose="02020603050405020304" pitchFamily="18" charset="-34"/>
              </a:rPr>
              <a:t>                                                                                                                  </a:t>
            </a:r>
          </a:p>
          <a:p>
            <a:pPr eaLnBrk="1" hangingPunct="1"/>
            <a:r>
              <a:rPr lang="en-US" sz="2400" b="1" dirty="0">
                <a:latin typeface="Angsana New" panose="02020603050405020304" pitchFamily="18" charset="-34"/>
              </a:rPr>
              <a:t>                     </a:t>
            </a:r>
            <a:endParaRPr lang="th-TH" b="1" dirty="0">
              <a:latin typeface="Angsana New" panose="02020603050405020304" pitchFamily="18" charset="-34"/>
            </a:endParaRPr>
          </a:p>
          <a:p>
            <a:pPr eaLnBrk="1" hangingPunct="1"/>
            <a:r>
              <a:rPr lang="en-US" b="1" dirty="0">
                <a:latin typeface="Angsana New" panose="02020603050405020304" pitchFamily="18" charset="-34"/>
              </a:rPr>
              <a:t>  </a:t>
            </a:r>
            <a:endParaRPr lang="th-TH" b="1" dirty="0">
              <a:latin typeface="Angsana New" panose="02020603050405020304" pitchFamily="18" charset="-34"/>
            </a:endParaRPr>
          </a:p>
          <a:p>
            <a:pPr eaLnBrk="1" hangingPunct="1"/>
            <a:endParaRPr lang="th-TH" b="1" dirty="0">
              <a:latin typeface="Angsana New" panose="02020603050405020304" pitchFamily="18" charset="-34"/>
            </a:endParaRPr>
          </a:p>
        </p:txBody>
      </p:sp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1600200" y="4893608"/>
            <a:ext cx="807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 dirty="0">
                <a:latin typeface="Angsana New" panose="02020603050405020304" pitchFamily="18" charset="-34"/>
              </a:rPr>
              <a:t>1. </a:t>
            </a:r>
            <a:r>
              <a:rPr lang="en-US" sz="3600" b="1" dirty="0">
                <a:latin typeface="Angsana New" panose="02020603050405020304" pitchFamily="18" charset="-34"/>
              </a:rPr>
              <a:t>A  </a:t>
            </a:r>
            <a:r>
              <a:rPr lang="th-TH" sz="3600" b="1" dirty="0">
                <a:latin typeface="Angsana New" panose="02020603050405020304" pitchFamily="18" charset="-34"/>
              </a:rPr>
              <a:t>กับ  </a:t>
            </a:r>
            <a:r>
              <a:rPr lang="en-US" sz="3600" b="1" dirty="0">
                <a:latin typeface="Angsana New" panose="02020603050405020304" pitchFamily="18" charset="-34"/>
              </a:rPr>
              <a:t>D</a:t>
            </a:r>
            <a:endParaRPr lang="th-TH" sz="3600" b="1" dirty="0">
              <a:latin typeface="Angsana New" panose="02020603050405020304" pitchFamily="18" charset="-34"/>
            </a:endParaRP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1600200" y="5539939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 dirty="0">
                <a:latin typeface="Angsana New" panose="02020603050405020304" pitchFamily="18" charset="-34"/>
              </a:rPr>
              <a:t>2. 6</a:t>
            </a:r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1524000" y="618627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 dirty="0">
                <a:latin typeface="Angsana New" panose="02020603050405020304" pitchFamily="18" charset="-34"/>
              </a:rPr>
              <a:t>3.  D   เพราะมีค่าพลังงานไอออไน เ </a:t>
            </a:r>
            <a:r>
              <a:rPr lang="th-TH" sz="3600" b="1" dirty="0" err="1">
                <a:latin typeface="Angsana New" panose="02020603050405020304" pitchFamily="18" charset="-34"/>
              </a:rPr>
              <a:t>ซชัน</a:t>
            </a:r>
            <a:r>
              <a:rPr lang="th-TH" sz="3600" b="1" dirty="0">
                <a:latin typeface="Angsana New" panose="02020603050405020304" pitchFamily="18" charset="-34"/>
              </a:rPr>
              <a:t>ลำดับที่ 1 มากที่สุด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34720" y="4893608"/>
            <a:ext cx="9199880" cy="1964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349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utoUpdateAnimBg="0"/>
      <p:bldP spid="266243" grpId="0" autoUpdateAnimBg="0"/>
      <p:bldP spid="266244" grpId="0" autoUpdateAnimBg="0"/>
      <p:bldP spid="26624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1600200" y="1"/>
            <a:ext cx="9067800" cy="189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660066"/>
                </a:solidFill>
                <a:latin typeface="Angsana New" panose="02020603050405020304" pitchFamily="18" charset="-34"/>
              </a:rPr>
              <a:t>ตารางแสดงค่าพลังงานไอออไนเซชันของ 11  ธาตุแรกในตารางธาตุมีหน่วยเป็น </a:t>
            </a:r>
            <a:r>
              <a:rPr lang="en-US" b="1">
                <a:solidFill>
                  <a:srgbClr val="660066"/>
                </a:solidFill>
                <a:latin typeface="Angsana New" panose="02020603050405020304" pitchFamily="18" charset="-34"/>
              </a:rPr>
              <a:t>MJ / mol</a:t>
            </a:r>
            <a:endParaRPr lang="en-US" b="1">
              <a:latin typeface="Angsana New" panose="02020603050405020304" pitchFamily="18" charset="-34"/>
            </a:endParaRPr>
          </a:p>
          <a:p>
            <a:pPr eaLnBrk="1" hangingPunct="1"/>
            <a:r>
              <a:rPr lang="th-TH" b="1">
                <a:solidFill>
                  <a:srgbClr val="990099"/>
                </a:solidFill>
                <a:latin typeface="Angsana New" panose="02020603050405020304" pitchFamily="18" charset="-34"/>
              </a:rPr>
              <a:t>ธาตุ</a:t>
            </a:r>
            <a:r>
              <a:rPr lang="en-US" b="1">
                <a:solidFill>
                  <a:srgbClr val="990099"/>
                </a:solidFill>
                <a:latin typeface="Angsana New" panose="02020603050405020304" pitchFamily="18" charset="-34"/>
              </a:rPr>
              <a:t>   IE</a:t>
            </a:r>
            <a:r>
              <a:rPr lang="en-US" sz="3600" b="1" baseline="-25000">
                <a:solidFill>
                  <a:srgbClr val="990099"/>
                </a:solidFill>
                <a:latin typeface="Angsana New" panose="02020603050405020304" pitchFamily="18" charset="-34"/>
              </a:rPr>
              <a:t>1</a:t>
            </a:r>
            <a:r>
              <a:rPr lang="en-US" b="1">
                <a:solidFill>
                  <a:srgbClr val="990099"/>
                </a:solidFill>
                <a:latin typeface="Angsana New" panose="02020603050405020304" pitchFamily="18" charset="-34"/>
              </a:rPr>
              <a:t>     IE</a:t>
            </a:r>
            <a:r>
              <a:rPr lang="en-US" sz="3600" b="1" baseline="-25000">
                <a:solidFill>
                  <a:srgbClr val="990099"/>
                </a:solidFill>
                <a:latin typeface="Angsana New" panose="02020603050405020304" pitchFamily="18" charset="-34"/>
              </a:rPr>
              <a:t>2</a:t>
            </a:r>
            <a:r>
              <a:rPr lang="en-US" b="1">
                <a:solidFill>
                  <a:srgbClr val="990099"/>
                </a:solidFill>
                <a:latin typeface="Angsana New" panose="02020603050405020304" pitchFamily="18" charset="-34"/>
              </a:rPr>
              <a:t>    IE</a:t>
            </a:r>
            <a:r>
              <a:rPr lang="en-US" sz="3600" b="1" baseline="-25000">
                <a:solidFill>
                  <a:srgbClr val="990099"/>
                </a:solidFill>
                <a:latin typeface="Angsana New" panose="02020603050405020304" pitchFamily="18" charset="-34"/>
              </a:rPr>
              <a:t>3</a:t>
            </a:r>
            <a:r>
              <a:rPr lang="en-US" b="1">
                <a:solidFill>
                  <a:srgbClr val="990099"/>
                </a:solidFill>
                <a:latin typeface="Angsana New" panose="02020603050405020304" pitchFamily="18" charset="-34"/>
              </a:rPr>
              <a:t>       IE</a:t>
            </a:r>
            <a:r>
              <a:rPr lang="en-US" sz="3600" b="1" baseline="-25000">
                <a:solidFill>
                  <a:srgbClr val="990099"/>
                </a:solidFill>
                <a:latin typeface="Angsana New" panose="02020603050405020304" pitchFamily="18" charset="-34"/>
              </a:rPr>
              <a:t>4</a:t>
            </a:r>
            <a:r>
              <a:rPr lang="en-US" b="1">
                <a:solidFill>
                  <a:srgbClr val="990099"/>
                </a:solidFill>
                <a:latin typeface="Angsana New" panose="02020603050405020304" pitchFamily="18" charset="-34"/>
              </a:rPr>
              <a:t>       IE</a:t>
            </a:r>
            <a:r>
              <a:rPr lang="en-US" sz="3600" b="1" baseline="-25000">
                <a:solidFill>
                  <a:srgbClr val="990099"/>
                </a:solidFill>
                <a:latin typeface="Angsana New" panose="02020603050405020304" pitchFamily="18" charset="-34"/>
              </a:rPr>
              <a:t>5 </a:t>
            </a:r>
            <a:r>
              <a:rPr lang="en-US" b="1">
                <a:solidFill>
                  <a:srgbClr val="990099"/>
                </a:solidFill>
                <a:latin typeface="Angsana New" panose="02020603050405020304" pitchFamily="18" charset="-34"/>
              </a:rPr>
              <a:t>   IE</a:t>
            </a:r>
            <a:r>
              <a:rPr lang="en-US" sz="3600" b="1" baseline="-25000">
                <a:solidFill>
                  <a:srgbClr val="990099"/>
                </a:solidFill>
                <a:latin typeface="Angsana New" panose="02020603050405020304" pitchFamily="18" charset="-34"/>
              </a:rPr>
              <a:t>6</a:t>
            </a:r>
            <a:r>
              <a:rPr lang="en-US" b="1">
                <a:solidFill>
                  <a:srgbClr val="990099"/>
                </a:solidFill>
                <a:latin typeface="Angsana New" panose="02020603050405020304" pitchFamily="18" charset="-34"/>
              </a:rPr>
              <a:t>     IE</a:t>
            </a:r>
            <a:r>
              <a:rPr lang="en-US" sz="3600" b="1" baseline="-25000">
                <a:solidFill>
                  <a:srgbClr val="990099"/>
                </a:solidFill>
                <a:latin typeface="Angsana New" panose="02020603050405020304" pitchFamily="18" charset="-34"/>
              </a:rPr>
              <a:t>7      </a:t>
            </a:r>
            <a:r>
              <a:rPr lang="en-US" b="1">
                <a:solidFill>
                  <a:srgbClr val="990099"/>
                </a:solidFill>
                <a:latin typeface="Angsana New" panose="02020603050405020304" pitchFamily="18" charset="-34"/>
              </a:rPr>
              <a:t> IE</a:t>
            </a:r>
            <a:r>
              <a:rPr lang="en-US" sz="3600" b="1" baseline="-25000">
                <a:solidFill>
                  <a:srgbClr val="990099"/>
                </a:solidFill>
                <a:latin typeface="Angsana New" panose="02020603050405020304" pitchFamily="18" charset="-34"/>
              </a:rPr>
              <a:t>8            </a:t>
            </a:r>
            <a:r>
              <a:rPr lang="en-US" b="1">
                <a:solidFill>
                  <a:srgbClr val="990099"/>
                </a:solidFill>
                <a:latin typeface="Angsana New" panose="02020603050405020304" pitchFamily="18" charset="-34"/>
              </a:rPr>
              <a:t>IE</a:t>
            </a:r>
            <a:r>
              <a:rPr lang="en-US" sz="3600" b="1" baseline="-25000">
                <a:solidFill>
                  <a:srgbClr val="990099"/>
                </a:solidFill>
                <a:latin typeface="Angsana New" panose="02020603050405020304" pitchFamily="18" charset="-34"/>
              </a:rPr>
              <a:t>9        </a:t>
            </a:r>
            <a:r>
              <a:rPr lang="en-US" b="1">
                <a:solidFill>
                  <a:srgbClr val="990099"/>
                </a:solidFill>
                <a:latin typeface="Angsana New" panose="02020603050405020304" pitchFamily="18" charset="-34"/>
              </a:rPr>
              <a:t>IE</a:t>
            </a:r>
            <a:r>
              <a:rPr lang="en-US" sz="3600" b="1" baseline="-25000">
                <a:solidFill>
                  <a:srgbClr val="990099"/>
                </a:solidFill>
                <a:latin typeface="Angsana New" panose="02020603050405020304" pitchFamily="18" charset="-34"/>
              </a:rPr>
              <a:t>10           </a:t>
            </a:r>
            <a:r>
              <a:rPr lang="en-US" b="1">
                <a:solidFill>
                  <a:srgbClr val="990099"/>
                </a:solidFill>
                <a:latin typeface="Angsana New" panose="02020603050405020304" pitchFamily="18" charset="-34"/>
              </a:rPr>
              <a:t>IE</a:t>
            </a:r>
            <a:r>
              <a:rPr lang="en-US" sz="3600" b="1" baseline="-25000">
                <a:solidFill>
                  <a:srgbClr val="990099"/>
                </a:solidFill>
                <a:latin typeface="Angsana New" panose="02020603050405020304" pitchFamily="18" charset="-34"/>
              </a:rPr>
              <a:t>11</a:t>
            </a:r>
            <a:r>
              <a:rPr lang="en-US" sz="3600" b="1" baseline="-25000">
                <a:latin typeface="Angsana New" panose="02020603050405020304" pitchFamily="18" charset="-34"/>
              </a:rPr>
              <a:t>             </a:t>
            </a:r>
            <a:r>
              <a:rPr lang="en-US" b="1">
                <a:latin typeface="Angsana New" panose="02020603050405020304" pitchFamily="18" charset="-34"/>
              </a:rPr>
              <a:t/>
            </a:r>
            <a:br>
              <a:rPr lang="en-US" b="1">
                <a:latin typeface="Angsana New" panose="02020603050405020304" pitchFamily="18" charset="-34"/>
              </a:rPr>
            </a:br>
            <a:r>
              <a:rPr lang="en-US" b="1">
                <a:latin typeface="Angsana New" panose="02020603050405020304" pitchFamily="18" charset="-34"/>
              </a:rPr>
              <a:t> </a:t>
            </a:r>
            <a:r>
              <a:rPr lang="en-US" sz="2600" b="1" baseline="-25000">
                <a:latin typeface="Angsana New" panose="02020603050405020304" pitchFamily="18" charset="-34"/>
              </a:rPr>
              <a:t>1</a:t>
            </a:r>
            <a:r>
              <a:rPr lang="en-US" sz="2600" b="1">
                <a:latin typeface="Angsana New" panose="02020603050405020304" pitchFamily="18" charset="-34"/>
              </a:rPr>
              <a:t>H  </a:t>
            </a:r>
            <a:r>
              <a:rPr lang="en-US" sz="2600" b="1">
                <a:solidFill>
                  <a:srgbClr val="990099"/>
                </a:solidFill>
                <a:latin typeface="Angsana New" panose="02020603050405020304" pitchFamily="18" charset="-34"/>
              </a:rPr>
              <a:t>1.318</a:t>
            </a:r>
            <a:r>
              <a:rPr lang="en-US" sz="2600" b="1">
                <a:latin typeface="Angsana New" panose="02020603050405020304" pitchFamily="18" charset="-34"/>
              </a:rPr>
              <a:t/>
            </a:r>
            <a:br>
              <a:rPr lang="en-US" sz="2600" b="1">
                <a:latin typeface="Angsana New" panose="02020603050405020304" pitchFamily="18" charset="-34"/>
              </a:rPr>
            </a:br>
            <a:r>
              <a:rPr lang="en-US" sz="2600" b="1">
                <a:latin typeface="Angsana New" panose="02020603050405020304" pitchFamily="18" charset="-34"/>
              </a:rPr>
              <a:t> </a:t>
            </a:r>
            <a:r>
              <a:rPr lang="en-US" sz="2600" b="1" baseline="-25000">
                <a:latin typeface="Angsana New" panose="02020603050405020304" pitchFamily="18" charset="-34"/>
              </a:rPr>
              <a:t>2</a:t>
            </a:r>
            <a:r>
              <a:rPr lang="en-US" sz="2600" b="1">
                <a:latin typeface="Angsana New" panose="02020603050405020304" pitchFamily="18" charset="-34"/>
              </a:rPr>
              <a:t>He  </a:t>
            </a:r>
            <a:r>
              <a:rPr lang="en-US" sz="2600" b="1">
                <a:solidFill>
                  <a:srgbClr val="990099"/>
                </a:solidFill>
                <a:latin typeface="Angsana New" panose="02020603050405020304" pitchFamily="18" charset="-34"/>
              </a:rPr>
              <a:t>2.379</a:t>
            </a:r>
            <a:r>
              <a:rPr lang="en-US" sz="2600" b="1">
                <a:latin typeface="Angsana New" panose="02020603050405020304" pitchFamily="18" charset="-34"/>
              </a:rPr>
              <a:t>  5.257                                                                                              </a:t>
            </a:r>
            <a:br>
              <a:rPr lang="en-US" sz="2600" b="1">
                <a:latin typeface="Angsana New" panose="02020603050405020304" pitchFamily="18" charset="-34"/>
              </a:rPr>
            </a:br>
            <a:r>
              <a:rPr lang="en-US" sz="2600" b="1">
                <a:latin typeface="Angsana New" panose="02020603050405020304" pitchFamily="18" charset="-34"/>
              </a:rPr>
              <a:t> </a:t>
            </a:r>
            <a:r>
              <a:rPr lang="en-US" sz="2600" b="1" baseline="-25000">
                <a:latin typeface="Angsana New" panose="02020603050405020304" pitchFamily="18" charset="-34"/>
              </a:rPr>
              <a:t>3</a:t>
            </a:r>
            <a:r>
              <a:rPr lang="en-US" sz="2600" b="1">
                <a:latin typeface="Angsana New" panose="02020603050405020304" pitchFamily="18" charset="-34"/>
              </a:rPr>
              <a:t>Li   </a:t>
            </a:r>
            <a:r>
              <a:rPr lang="en-US" sz="2600" b="1">
                <a:solidFill>
                  <a:srgbClr val="990099"/>
                </a:solidFill>
                <a:latin typeface="Angsana New" panose="02020603050405020304" pitchFamily="18" charset="-34"/>
              </a:rPr>
              <a:t>0 .526</a:t>
            </a:r>
            <a:r>
              <a:rPr lang="en-US" sz="2600" b="1">
                <a:latin typeface="Angsana New" panose="02020603050405020304" pitchFamily="18" charset="-34"/>
              </a:rPr>
              <a:t> 7.305     </a:t>
            </a:r>
            <a:r>
              <a:rPr lang="en-US" sz="2600" b="1">
                <a:solidFill>
                  <a:srgbClr val="660066"/>
                </a:solidFill>
                <a:latin typeface="Angsana New" panose="02020603050405020304" pitchFamily="18" charset="-34"/>
              </a:rPr>
              <a:t>11.822</a:t>
            </a:r>
            <a:r>
              <a:rPr lang="en-US" sz="2600" b="1">
                <a:latin typeface="Angsana New" panose="02020603050405020304" pitchFamily="18" charset="-34"/>
              </a:rPr>
              <a:t/>
            </a:r>
            <a:br>
              <a:rPr lang="en-US" sz="2600" b="1">
                <a:latin typeface="Angsana New" panose="02020603050405020304" pitchFamily="18" charset="-34"/>
              </a:rPr>
            </a:br>
            <a:r>
              <a:rPr lang="en-US" sz="2600" b="1">
                <a:latin typeface="Angsana New" panose="02020603050405020304" pitchFamily="18" charset="-34"/>
              </a:rPr>
              <a:t> </a:t>
            </a:r>
            <a:r>
              <a:rPr lang="en-US" sz="2600" b="1" baseline="-25000">
                <a:latin typeface="Angsana New" panose="02020603050405020304" pitchFamily="18" charset="-34"/>
              </a:rPr>
              <a:t>4</a:t>
            </a:r>
            <a:r>
              <a:rPr lang="en-US" sz="2600" b="1">
                <a:latin typeface="Angsana New" panose="02020603050405020304" pitchFamily="18" charset="-34"/>
              </a:rPr>
              <a:t>Be  </a:t>
            </a:r>
            <a:r>
              <a:rPr lang="en-US" sz="2600" b="1">
                <a:solidFill>
                  <a:srgbClr val="990099"/>
                </a:solidFill>
                <a:latin typeface="Angsana New" panose="02020603050405020304" pitchFamily="18" charset="-34"/>
              </a:rPr>
              <a:t>0.906</a:t>
            </a:r>
            <a:r>
              <a:rPr lang="en-US" sz="2600" b="1">
                <a:latin typeface="Angsana New" panose="02020603050405020304" pitchFamily="18" charset="-34"/>
              </a:rPr>
              <a:t>  1.763     </a:t>
            </a:r>
            <a:r>
              <a:rPr lang="en-US" sz="2600" b="1">
                <a:solidFill>
                  <a:srgbClr val="660066"/>
                </a:solidFill>
                <a:latin typeface="Angsana New" panose="02020603050405020304" pitchFamily="18" charset="-34"/>
              </a:rPr>
              <a:t>14.855</a:t>
            </a:r>
            <a:r>
              <a:rPr lang="en-US" sz="2600" b="1">
                <a:latin typeface="Angsana New" panose="02020603050405020304" pitchFamily="18" charset="-34"/>
              </a:rPr>
              <a:t>    21.013</a:t>
            </a:r>
            <a:br>
              <a:rPr lang="en-US" sz="2600" b="1">
                <a:latin typeface="Angsana New" panose="02020603050405020304" pitchFamily="18" charset="-34"/>
              </a:rPr>
            </a:br>
            <a:r>
              <a:rPr lang="en-US" sz="2600" b="1">
                <a:latin typeface="Angsana New" panose="02020603050405020304" pitchFamily="18" charset="-34"/>
              </a:rPr>
              <a:t> </a:t>
            </a:r>
            <a:r>
              <a:rPr lang="en-US" sz="2600" b="1" baseline="-25000">
                <a:latin typeface="Angsana New" panose="02020603050405020304" pitchFamily="18" charset="-34"/>
              </a:rPr>
              <a:t>5</a:t>
            </a:r>
            <a:r>
              <a:rPr lang="en-US" sz="2600" b="1">
                <a:latin typeface="Angsana New" panose="02020603050405020304" pitchFamily="18" charset="-34"/>
              </a:rPr>
              <a:t>B   </a:t>
            </a:r>
            <a:r>
              <a:rPr lang="en-US" sz="2600" b="1">
                <a:solidFill>
                  <a:srgbClr val="990099"/>
                </a:solidFill>
                <a:latin typeface="Angsana New" panose="02020603050405020304" pitchFamily="18" charset="-34"/>
              </a:rPr>
              <a:t>0.807</a:t>
            </a:r>
            <a:r>
              <a:rPr lang="en-US" sz="2600" b="1">
                <a:latin typeface="Angsana New" panose="02020603050405020304" pitchFamily="18" charset="-34"/>
              </a:rPr>
              <a:t>   2.433      </a:t>
            </a:r>
            <a:r>
              <a:rPr lang="en-US" sz="2600" b="1">
                <a:solidFill>
                  <a:srgbClr val="660066"/>
                </a:solidFill>
                <a:latin typeface="Angsana New" panose="02020603050405020304" pitchFamily="18" charset="-34"/>
              </a:rPr>
              <a:t>3.665</a:t>
            </a:r>
            <a:r>
              <a:rPr lang="en-US" sz="2600" b="1">
                <a:latin typeface="Angsana New" panose="02020603050405020304" pitchFamily="18" charset="-34"/>
              </a:rPr>
              <a:t>     25.033     </a:t>
            </a:r>
            <a:r>
              <a:rPr lang="en-US" sz="2600" b="1">
                <a:solidFill>
                  <a:srgbClr val="990033"/>
                </a:solidFill>
                <a:latin typeface="Angsana New" panose="02020603050405020304" pitchFamily="18" charset="-34"/>
              </a:rPr>
              <a:t>32.834</a:t>
            </a:r>
            <a:r>
              <a:rPr lang="en-US" sz="2600" b="1">
                <a:latin typeface="Angsana New" panose="02020603050405020304" pitchFamily="18" charset="-34"/>
              </a:rPr>
              <a:t>                                      </a:t>
            </a:r>
            <a:br>
              <a:rPr lang="en-US" sz="2600" b="1">
                <a:latin typeface="Angsana New" panose="02020603050405020304" pitchFamily="18" charset="-34"/>
              </a:rPr>
            </a:br>
            <a:r>
              <a:rPr lang="en-US" sz="2600" b="1">
                <a:latin typeface="Angsana New" panose="02020603050405020304" pitchFamily="18" charset="-34"/>
              </a:rPr>
              <a:t>  </a:t>
            </a:r>
            <a:r>
              <a:rPr lang="en-US" sz="2600" b="1" baseline="-25000">
                <a:latin typeface="Angsana New" panose="02020603050405020304" pitchFamily="18" charset="-34"/>
              </a:rPr>
              <a:t>6</a:t>
            </a:r>
            <a:r>
              <a:rPr lang="en-US" sz="2600" b="1">
                <a:latin typeface="Angsana New" panose="02020603050405020304" pitchFamily="18" charset="-34"/>
              </a:rPr>
              <a:t>C  </a:t>
            </a:r>
            <a:r>
              <a:rPr lang="en-US" sz="2600" b="1">
                <a:solidFill>
                  <a:srgbClr val="990099"/>
                </a:solidFill>
                <a:latin typeface="Angsana New" panose="02020603050405020304" pitchFamily="18" charset="-34"/>
              </a:rPr>
              <a:t>1.093</a:t>
            </a:r>
            <a:r>
              <a:rPr lang="en-US" sz="2600" b="1">
                <a:latin typeface="Angsana New" panose="02020603050405020304" pitchFamily="18" charset="-34"/>
              </a:rPr>
              <a:t>   2.359      </a:t>
            </a:r>
            <a:r>
              <a:rPr lang="en-US" sz="2600" b="1">
                <a:solidFill>
                  <a:srgbClr val="660066"/>
                </a:solidFill>
                <a:latin typeface="Angsana New" panose="02020603050405020304" pitchFamily="18" charset="-34"/>
              </a:rPr>
              <a:t>4.627</a:t>
            </a:r>
            <a:r>
              <a:rPr lang="en-US" sz="2600" b="1">
                <a:latin typeface="Angsana New" panose="02020603050405020304" pitchFamily="18" charset="-34"/>
              </a:rPr>
              <a:t>      6.229     </a:t>
            </a:r>
            <a:r>
              <a:rPr lang="en-US" sz="2600" b="1">
                <a:solidFill>
                  <a:srgbClr val="990033"/>
                </a:solidFill>
                <a:latin typeface="Angsana New" panose="02020603050405020304" pitchFamily="18" charset="-34"/>
              </a:rPr>
              <a:t>37.838</a:t>
            </a:r>
            <a:r>
              <a:rPr lang="en-US" sz="2600" b="1">
                <a:latin typeface="Angsana New" panose="02020603050405020304" pitchFamily="18" charset="-34"/>
              </a:rPr>
              <a:t>    47.285</a:t>
            </a:r>
            <a:br>
              <a:rPr lang="en-US" sz="2600" b="1">
                <a:latin typeface="Angsana New" panose="02020603050405020304" pitchFamily="18" charset="-34"/>
              </a:rPr>
            </a:br>
            <a:r>
              <a:rPr lang="en-US" sz="2600" b="1">
                <a:latin typeface="Angsana New" panose="02020603050405020304" pitchFamily="18" charset="-34"/>
              </a:rPr>
              <a:t> </a:t>
            </a:r>
            <a:r>
              <a:rPr lang="en-US" sz="2600" b="1" baseline="-25000">
                <a:latin typeface="Angsana New" panose="02020603050405020304" pitchFamily="18" charset="-34"/>
              </a:rPr>
              <a:t>7</a:t>
            </a:r>
            <a:r>
              <a:rPr lang="en-US" sz="2600" b="1">
                <a:latin typeface="Angsana New" panose="02020603050405020304" pitchFamily="18" charset="-34"/>
              </a:rPr>
              <a:t> N  </a:t>
            </a:r>
            <a:r>
              <a:rPr lang="en-US" sz="2600" b="1">
                <a:solidFill>
                  <a:srgbClr val="990099"/>
                </a:solidFill>
                <a:latin typeface="Angsana New" panose="02020603050405020304" pitchFamily="18" charset="-34"/>
              </a:rPr>
              <a:t>1.407</a:t>
            </a:r>
            <a:r>
              <a:rPr lang="en-US" sz="2600" b="1">
                <a:latin typeface="Angsana New" panose="02020603050405020304" pitchFamily="18" charset="-34"/>
              </a:rPr>
              <a:t>   2.862      </a:t>
            </a:r>
            <a:r>
              <a:rPr lang="en-US" sz="2600" b="1">
                <a:solidFill>
                  <a:srgbClr val="660066"/>
                </a:solidFill>
                <a:latin typeface="Angsana New" panose="02020603050405020304" pitchFamily="18" charset="-34"/>
              </a:rPr>
              <a:t>4.585</a:t>
            </a:r>
            <a:r>
              <a:rPr lang="en-US" sz="2600" b="1">
                <a:latin typeface="Angsana New" panose="02020603050405020304" pitchFamily="18" charset="-34"/>
              </a:rPr>
              <a:t>     7.482     </a:t>
            </a:r>
            <a:r>
              <a:rPr lang="en-US" sz="2600" b="1">
                <a:solidFill>
                  <a:srgbClr val="990033"/>
                </a:solidFill>
                <a:latin typeface="Angsana New" panose="02020603050405020304" pitchFamily="18" charset="-34"/>
              </a:rPr>
              <a:t>9.452</a:t>
            </a:r>
            <a:r>
              <a:rPr lang="en-US" sz="2600" b="1">
                <a:latin typeface="Angsana New" panose="02020603050405020304" pitchFamily="18" charset="-34"/>
              </a:rPr>
              <a:t>      53.274  </a:t>
            </a:r>
            <a:r>
              <a:rPr lang="en-US" sz="2600" b="1">
                <a:solidFill>
                  <a:srgbClr val="CC3300"/>
                </a:solidFill>
                <a:latin typeface="Angsana New" panose="02020603050405020304" pitchFamily="18" charset="-34"/>
              </a:rPr>
              <a:t>64.368</a:t>
            </a:r>
            <a:r>
              <a:rPr lang="en-US" sz="2600" b="1">
                <a:latin typeface="Angsana New" panose="02020603050405020304" pitchFamily="18" charset="-34"/>
              </a:rPr>
              <a:t/>
            </a:r>
            <a:br>
              <a:rPr lang="en-US" sz="2600" b="1">
                <a:latin typeface="Angsana New" panose="02020603050405020304" pitchFamily="18" charset="-34"/>
              </a:rPr>
            </a:br>
            <a:r>
              <a:rPr lang="en-US" sz="2600" b="1">
                <a:latin typeface="Angsana New" panose="02020603050405020304" pitchFamily="18" charset="-34"/>
              </a:rPr>
              <a:t> </a:t>
            </a:r>
            <a:r>
              <a:rPr lang="en-US" sz="2600" b="1" baseline="-25000">
                <a:latin typeface="Angsana New" panose="02020603050405020304" pitchFamily="18" charset="-34"/>
              </a:rPr>
              <a:t>8</a:t>
            </a:r>
            <a:r>
              <a:rPr lang="en-US" sz="2600" b="1">
                <a:latin typeface="Angsana New" panose="02020603050405020304" pitchFamily="18" charset="-34"/>
              </a:rPr>
              <a:t>O   </a:t>
            </a:r>
            <a:r>
              <a:rPr lang="en-US" sz="2600" b="1">
                <a:solidFill>
                  <a:srgbClr val="990099"/>
                </a:solidFill>
                <a:latin typeface="Angsana New" panose="02020603050405020304" pitchFamily="18" charset="-34"/>
              </a:rPr>
              <a:t>1.320</a:t>
            </a:r>
            <a:r>
              <a:rPr lang="en-US" sz="2600" b="1">
                <a:latin typeface="Angsana New" panose="02020603050405020304" pitchFamily="18" charset="-34"/>
              </a:rPr>
              <a:t>   3.395      </a:t>
            </a:r>
            <a:r>
              <a:rPr lang="en-US" sz="2600" b="1">
                <a:solidFill>
                  <a:srgbClr val="660066"/>
                </a:solidFill>
                <a:latin typeface="Angsana New" panose="02020603050405020304" pitchFamily="18" charset="-34"/>
              </a:rPr>
              <a:t>5.307</a:t>
            </a:r>
            <a:r>
              <a:rPr lang="en-US" sz="2600" b="1">
                <a:latin typeface="Angsana New" panose="02020603050405020304" pitchFamily="18" charset="-34"/>
              </a:rPr>
              <a:t>     7.476    </a:t>
            </a:r>
            <a:r>
              <a:rPr lang="en-US" sz="2600" b="1">
                <a:solidFill>
                  <a:srgbClr val="990033"/>
                </a:solidFill>
                <a:latin typeface="Angsana New" panose="02020603050405020304" pitchFamily="18" charset="-34"/>
              </a:rPr>
              <a:t>10.996</a:t>
            </a:r>
            <a:r>
              <a:rPr lang="en-US" sz="2600" b="1">
                <a:latin typeface="Angsana New" panose="02020603050405020304" pitchFamily="18" charset="-34"/>
              </a:rPr>
              <a:t>     13.333  </a:t>
            </a:r>
            <a:r>
              <a:rPr lang="en-US" sz="2600" b="1">
                <a:solidFill>
                  <a:srgbClr val="CC3300"/>
                </a:solidFill>
                <a:latin typeface="Angsana New" panose="02020603050405020304" pitchFamily="18" charset="-34"/>
              </a:rPr>
              <a:t>71.343</a:t>
            </a:r>
            <a:r>
              <a:rPr lang="en-US" sz="2600" b="1">
                <a:latin typeface="Angsana New" panose="02020603050405020304" pitchFamily="18" charset="-34"/>
              </a:rPr>
              <a:t>   84.086  </a:t>
            </a:r>
            <a:br>
              <a:rPr lang="en-US" sz="2600" b="1">
                <a:latin typeface="Angsana New" panose="02020603050405020304" pitchFamily="18" charset="-34"/>
              </a:rPr>
            </a:br>
            <a:r>
              <a:rPr lang="en-US" sz="2600" b="1" baseline="-25000">
                <a:latin typeface="Angsana New" panose="02020603050405020304" pitchFamily="18" charset="-34"/>
              </a:rPr>
              <a:t>9</a:t>
            </a:r>
            <a:r>
              <a:rPr lang="en-US" sz="2600" b="1">
                <a:latin typeface="Angsana New" panose="02020603050405020304" pitchFamily="18" charset="-34"/>
              </a:rPr>
              <a:t>F    </a:t>
            </a:r>
            <a:r>
              <a:rPr lang="en-US" sz="2600" b="1">
                <a:solidFill>
                  <a:srgbClr val="990099"/>
                </a:solidFill>
                <a:latin typeface="Angsana New" panose="02020603050405020304" pitchFamily="18" charset="-34"/>
              </a:rPr>
              <a:t>1.687</a:t>
            </a:r>
            <a:r>
              <a:rPr lang="en-US" sz="2600" b="1">
                <a:latin typeface="Angsana New" panose="02020603050405020304" pitchFamily="18" charset="-34"/>
              </a:rPr>
              <a:t>   3.381      </a:t>
            </a:r>
            <a:r>
              <a:rPr lang="en-US" sz="2600" b="1">
                <a:solidFill>
                  <a:srgbClr val="660066"/>
                </a:solidFill>
                <a:latin typeface="Angsana New" panose="02020603050405020304" pitchFamily="18" charset="-34"/>
              </a:rPr>
              <a:t>6.057</a:t>
            </a:r>
            <a:r>
              <a:rPr lang="en-US" sz="2600" b="1">
                <a:latin typeface="Angsana New" panose="02020603050405020304" pitchFamily="18" charset="-34"/>
              </a:rPr>
              <a:t>      8.414    </a:t>
            </a:r>
            <a:r>
              <a:rPr lang="en-US" sz="2600" b="1">
                <a:solidFill>
                  <a:srgbClr val="990033"/>
                </a:solidFill>
                <a:latin typeface="Angsana New" panose="02020603050405020304" pitchFamily="18" charset="-34"/>
              </a:rPr>
              <a:t>11.029</a:t>
            </a:r>
            <a:r>
              <a:rPr lang="en-US" sz="2600" b="1">
                <a:latin typeface="Angsana New" panose="02020603050405020304" pitchFamily="18" charset="-34"/>
              </a:rPr>
              <a:t>     15.171  </a:t>
            </a:r>
            <a:r>
              <a:rPr lang="en-US" sz="2600" b="1">
                <a:solidFill>
                  <a:srgbClr val="CC3300"/>
                </a:solidFill>
                <a:latin typeface="Angsana New" panose="02020603050405020304" pitchFamily="18" charset="-34"/>
              </a:rPr>
              <a:t>17.874</a:t>
            </a:r>
            <a:r>
              <a:rPr lang="en-US" sz="2600" b="1">
                <a:latin typeface="Angsana New" panose="02020603050405020304" pitchFamily="18" charset="-34"/>
              </a:rPr>
              <a:t>   92.047   </a:t>
            </a:r>
            <a:r>
              <a:rPr lang="en-US" sz="2600" b="1">
                <a:solidFill>
                  <a:srgbClr val="996633"/>
                </a:solidFill>
                <a:latin typeface="Angsana New" panose="02020603050405020304" pitchFamily="18" charset="-34"/>
              </a:rPr>
              <a:t>106.443</a:t>
            </a:r>
            <a:r>
              <a:rPr lang="en-US" sz="2600" b="1">
                <a:latin typeface="Angsana New" panose="02020603050405020304" pitchFamily="18" charset="-34"/>
              </a:rPr>
              <a:t> </a:t>
            </a:r>
            <a:br>
              <a:rPr lang="en-US" sz="2600" b="1">
                <a:latin typeface="Angsana New" panose="02020603050405020304" pitchFamily="18" charset="-34"/>
              </a:rPr>
            </a:br>
            <a:r>
              <a:rPr lang="en-US" sz="2600" b="1" baseline="-25000">
                <a:latin typeface="Angsana New" panose="02020603050405020304" pitchFamily="18" charset="-34"/>
              </a:rPr>
              <a:t>10</a:t>
            </a:r>
            <a:r>
              <a:rPr lang="en-US" sz="2600" b="1">
                <a:latin typeface="Angsana New" panose="02020603050405020304" pitchFamily="18" charset="-34"/>
              </a:rPr>
              <a:t>Ne </a:t>
            </a:r>
            <a:r>
              <a:rPr lang="en-US" sz="2600" b="1">
                <a:solidFill>
                  <a:srgbClr val="990099"/>
                </a:solidFill>
                <a:latin typeface="Angsana New" panose="02020603050405020304" pitchFamily="18" charset="-34"/>
              </a:rPr>
              <a:t>2.087</a:t>
            </a:r>
            <a:r>
              <a:rPr lang="en-US" sz="2600" b="1">
                <a:latin typeface="Angsana New" panose="02020603050405020304" pitchFamily="18" charset="-34"/>
              </a:rPr>
              <a:t>  3.959      </a:t>
            </a:r>
            <a:r>
              <a:rPr lang="en-US" sz="2600" b="1">
                <a:solidFill>
                  <a:srgbClr val="660066"/>
                </a:solidFill>
                <a:latin typeface="Angsana New" panose="02020603050405020304" pitchFamily="18" charset="-34"/>
              </a:rPr>
              <a:t>6.128</a:t>
            </a:r>
            <a:r>
              <a:rPr lang="en-US" sz="2600" b="1">
                <a:latin typeface="Angsana New" panose="02020603050405020304" pitchFamily="18" charset="-34"/>
              </a:rPr>
              <a:t>      9.375    </a:t>
            </a:r>
            <a:r>
              <a:rPr lang="en-US" sz="2600" b="1">
                <a:solidFill>
                  <a:srgbClr val="990033"/>
                </a:solidFill>
                <a:latin typeface="Angsana New" panose="02020603050405020304" pitchFamily="18" charset="-34"/>
              </a:rPr>
              <a:t>12.184</a:t>
            </a:r>
            <a:r>
              <a:rPr lang="en-US" sz="2600" b="1">
                <a:latin typeface="Angsana New" panose="02020603050405020304" pitchFamily="18" charset="-34"/>
              </a:rPr>
              <a:t>     15.245  </a:t>
            </a:r>
            <a:r>
              <a:rPr lang="en-US" sz="2600" b="1">
                <a:solidFill>
                  <a:srgbClr val="CC3300"/>
                </a:solidFill>
                <a:latin typeface="Angsana New" panose="02020603050405020304" pitchFamily="18" charset="-34"/>
              </a:rPr>
              <a:t>20.009</a:t>
            </a:r>
            <a:r>
              <a:rPr lang="en-US" sz="2600" b="1">
                <a:latin typeface="Angsana New" panose="02020603050405020304" pitchFamily="18" charset="-34"/>
              </a:rPr>
              <a:t>   23.067   </a:t>
            </a:r>
            <a:r>
              <a:rPr lang="en-US" sz="2600" b="1">
                <a:solidFill>
                  <a:srgbClr val="996633"/>
                </a:solidFill>
                <a:latin typeface="Angsana New" panose="02020603050405020304" pitchFamily="18" charset="-34"/>
              </a:rPr>
              <a:t>115.358</a:t>
            </a:r>
            <a:r>
              <a:rPr lang="en-US" sz="2600" b="1">
                <a:latin typeface="Angsana New" panose="02020603050405020304" pitchFamily="18" charset="-34"/>
              </a:rPr>
              <a:t>   131.442       </a:t>
            </a:r>
            <a:br>
              <a:rPr lang="en-US" sz="2600" b="1">
                <a:latin typeface="Angsana New" panose="02020603050405020304" pitchFamily="18" charset="-34"/>
              </a:rPr>
            </a:br>
            <a:r>
              <a:rPr lang="en-US" sz="2600" b="1" baseline="-25000">
                <a:latin typeface="Angsana New" panose="02020603050405020304" pitchFamily="18" charset="-34"/>
              </a:rPr>
              <a:t>11</a:t>
            </a:r>
            <a:r>
              <a:rPr lang="en-US" sz="2600" b="1">
                <a:latin typeface="Angsana New" panose="02020603050405020304" pitchFamily="18" charset="-34"/>
              </a:rPr>
              <a:t>Na  </a:t>
            </a:r>
            <a:r>
              <a:rPr lang="en-US" sz="2600" b="1">
                <a:solidFill>
                  <a:srgbClr val="990099"/>
                </a:solidFill>
                <a:latin typeface="Angsana New" panose="02020603050405020304" pitchFamily="18" charset="-34"/>
              </a:rPr>
              <a:t>0.502</a:t>
            </a:r>
            <a:r>
              <a:rPr lang="en-US" sz="2600" b="1">
                <a:latin typeface="Angsana New" panose="02020603050405020304" pitchFamily="18" charset="-34"/>
              </a:rPr>
              <a:t>  4.569     </a:t>
            </a:r>
            <a:r>
              <a:rPr lang="en-US" sz="2600" b="1">
                <a:solidFill>
                  <a:srgbClr val="660066"/>
                </a:solidFill>
                <a:latin typeface="Angsana New" panose="02020603050405020304" pitchFamily="18" charset="-34"/>
              </a:rPr>
              <a:t>6.919</a:t>
            </a:r>
            <a:r>
              <a:rPr lang="en-US" sz="2600" b="1">
                <a:latin typeface="Angsana New" panose="02020603050405020304" pitchFamily="18" charset="-34"/>
              </a:rPr>
              <a:t>     9.550     </a:t>
            </a:r>
            <a:r>
              <a:rPr lang="en-US" sz="2600" b="1">
                <a:solidFill>
                  <a:srgbClr val="990033"/>
                </a:solidFill>
                <a:latin typeface="Angsana New" panose="02020603050405020304" pitchFamily="18" charset="-34"/>
              </a:rPr>
              <a:t>13.356</a:t>
            </a:r>
            <a:r>
              <a:rPr lang="en-US" sz="2600" b="1">
                <a:latin typeface="Angsana New" panose="02020603050405020304" pitchFamily="18" charset="-34"/>
              </a:rPr>
              <a:t>    16.616   </a:t>
            </a:r>
            <a:r>
              <a:rPr lang="en-US" sz="2600" b="1">
                <a:solidFill>
                  <a:srgbClr val="CC3300"/>
                </a:solidFill>
                <a:latin typeface="Angsana New" panose="02020603050405020304" pitchFamily="18" charset="-34"/>
              </a:rPr>
              <a:t>20.121</a:t>
            </a:r>
            <a:r>
              <a:rPr lang="en-US" sz="2600" b="1">
                <a:latin typeface="Angsana New" panose="02020603050405020304" pitchFamily="18" charset="-34"/>
              </a:rPr>
              <a:t>  25.497  </a:t>
            </a:r>
            <a:r>
              <a:rPr lang="en-US" sz="2600" b="1">
                <a:solidFill>
                  <a:srgbClr val="996633"/>
                </a:solidFill>
                <a:latin typeface="Angsana New" panose="02020603050405020304" pitchFamily="18" charset="-34"/>
              </a:rPr>
              <a:t>28.941</a:t>
            </a:r>
            <a:r>
              <a:rPr lang="en-US" sz="2600" b="1">
                <a:latin typeface="Angsana New" panose="02020603050405020304" pitchFamily="18" charset="-34"/>
              </a:rPr>
              <a:t>    141.373    </a:t>
            </a:r>
            <a:r>
              <a:rPr lang="en-US" sz="2600" b="1">
                <a:solidFill>
                  <a:schemeClr val="accent2"/>
                </a:solidFill>
                <a:latin typeface="Angsana New" panose="02020603050405020304" pitchFamily="18" charset="-34"/>
              </a:rPr>
              <a:t>159.086</a:t>
            </a:r>
            <a:r>
              <a:rPr lang="en-US" sz="2600" b="1">
                <a:latin typeface="Angsana New" panose="02020603050405020304" pitchFamily="18" charset="-34"/>
              </a:rPr>
              <a:t>                                                                            </a:t>
            </a:r>
            <a:br>
              <a:rPr lang="en-US" sz="2600" b="1">
                <a:latin typeface="Angsana New" panose="02020603050405020304" pitchFamily="18" charset="-34"/>
              </a:rPr>
            </a:br>
            <a:endParaRPr lang="en-US" sz="26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endParaRPr lang="en-US" sz="2400" b="1">
              <a:latin typeface="Angsana New" panose="02020603050405020304" pitchFamily="18" charset="-34"/>
            </a:endParaRPr>
          </a:p>
          <a:p>
            <a:pPr eaLnBrk="1" hangingPunct="1"/>
            <a:r>
              <a:rPr lang="en-US" sz="2400" b="1">
                <a:latin typeface="Angsana New" panose="02020603050405020304" pitchFamily="18" charset="-34"/>
              </a:rPr>
              <a:t>                                                                                                                  </a:t>
            </a:r>
          </a:p>
          <a:p>
            <a:pPr eaLnBrk="1" hangingPunct="1"/>
            <a:r>
              <a:rPr lang="en-US" sz="2400" b="1">
                <a:latin typeface="Angsana New" panose="02020603050405020304" pitchFamily="18" charset="-34"/>
              </a:rPr>
              <a:t>                     </a:t>
            </a:r>
            <a:endParaRPr lang="th-TH" b="1">
              <a:latin typeface="Angsana New" panose="02020603050405020304" pitchFamily="18" charset="-34"/>
            </a:endParaRPr>
          </a:p>
          <a:p>
            <a:pPr eaLnBrk="1" hangingPunct="1"/>
            <a:r>
              <a:rPr lang="en-US" b="1">
                <a:latin typeface="Angsana New" panose="02020603050405020304" pitchFamily="18" charset="-34"/>
              </a:rPr>
              <a:t>  </a:t>
            </a:r>
            <a:endParaRPr lang="th-TH" b="1">
              <a:latin typeface="Angsana New" panose="02020603050405020304" pitchFamily="18" charset="-34"/>
            </a:endParaRPr>
          </a:p>
          <a:p>
            <a:pPr eaLnBrk="1" hangingPunct="1"/>
            <a:endParaRPr lang="th-TH" b="1"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90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4"/>
          <p:cNvSpPr txBox="1">
            <a:spLocks noChangeArrowheads="1"/>
          </p:cNvSpPr>
          <p:nvPr/>
        </p:nvSpPr>
        <p:spPr bwMode="auto">
          <a:xfrm>
            <a:off x="1847850" y="404814"/>
            <a:ext cx="84963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latin typeface="Angsana New" panose="02020603050405020304" pitchFamily="18" charset="-34"/>
              </a:rPr>
              <a:t>ให้นักเรียนเขียนกราฟแสดงความสัมพันธ์ระหว่างลำดับที่ของพลังงานไอออไนเซชันกับค่าพลังงานไอออไนเซชัน   โดยให้แกนนอนเป็นลำดับที่พลังงานไอออไนเซชัน   และแกนตั้งเป็นค่าพลังงานไอออไนเซชัน  ดังตัวอย่างของ   </a:t>
            </a:r>
            <a:r>
              <a:rPr lang="en-US" b="1">
                <a:latin typeface="Angsana New" panose="02020603050405020304" pitchFamily="18" charset="-34"/>
              </a:rPr>
              <a:t>Li</a:t>
            </a:r>
            <a:r>
              <a:rPr lang="th-TH" b="1">
                <a:latin typeface="Angsana New" panose="02020603050405020304" pitchFamily="18" charset="-34"/>
              </a:rPr>
              <a:t>    แล้วลากเส้นจุดต่อจุด</a:t>
            </a:r>
          </a:p>
        </p:txBody>
      </p:sp>
      <p:sp>
        <p:nvSpPr>
          <p:cNvPr id="138243" name="Line 5"/>
          <p:cNvSpPr>
            <a:spLocks noChangeShapeType="1"/>
          </p:cNvSpPr>
          <p:nvPr/>
        </p:nvSpPr>
        <p:spPr bwMode="auto">
          <a:xfrm>
            <a:off x="3863975" y="24209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38244" name="Line 6"/>
          <p:cNvSpPr>
            <a:spLocks noChangeShapeType="1"/>
          </p:cNvSpPr>
          <p:nvPr/>
        </p:nvSpPr>
        <p:spPr bwMode="auto">
          <a:xfrm>
            <a:off x="3863975" y="5589588"/>
            <a:ext cx="547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38245" name="Text Box 7"/>
          <p:cNvSpPr txBox="1">
            <a:spLocks noChangeArrowheads="1"/>
          </p:cNvSpPr>
          <p:nvPr/>
        </p:nvSpPr>
        <p:spPr bwMode="auto">
          <a:xfrm>
            <a:off x="1524001" y="1989138"/>
            <a:ext cx="1979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latin typeface="Angsana New" panose="02020603050405020304" pitchFamily="18" charset="-34"/>
              </a:rPr>
              <a:t>พลังงานไอออไนเซชัน ( </a:t>
            </a:r>
            <a:r>
              <a:rPr lang="en-US" b="1">
                <a:latin typeface="Angsana New" panose="02020603050405020304" pitchFamily="18" charset="-34"/>
              </a:rPr>
              <a:t>kJ/mol )</a:t>
            </a:r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138246" name="Text Box 8"/>
          <p:cNvSpPr txBox="1">
            <a:spLocks noChangeArrowheads="1"/>
          </p:cNvSpPr>
          <p:nvPr/>
        </p:nvSpPr>
        <p:spPr bwMode="auto">
          <a:xfrm>
            <a:off x="9191626" y="5013325"/>
            <a:ext cx="20177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latin typeface="Angsana New" panose="02020603050405020304" pitchFamily="18" charset="-34"/>
              </a:rPr>
              <a:t>ลำดับที่ของค่าพลังงาน</a:t>
            </a:r>
            <a:br>
              <a:rPr lang="th-TH" b="1">
                <a:latin typeface="Angsana New" panose="02020603050405020304" pitchFamily="18" charset="-34"/>
              </a:rPr>
            </a:br>
            <a:r>
              <a:rPr lang="th-TH" b="1">
                <a:latin typeface="Angsana New" panose="02020603050405020304" pitchFamily="18" charset="-34"/>
              </a:rPr>
              <a:t>ไอออไนเซชัน</a:t>
            </a:r>
          </a:p>
        </p:txBody>
      </p:sp>
      <p:sp>
        <p:nvSpPr>
          <p:cNvPr id="138247" name="Line 9"/>
          <p:cNvSpPr>
            <a:spLocks noChangeShapeType="1"/>
          </p:cNvSpPr>
          <p:nvPr/>
        </p:nvSpPr>
        <p:spPr bwMode="auto">
          <a:xfrm>
            <a:off x="3863975" y="414972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38248" name="Line 10"/>
          <p:cNvSpPr>
            <a:spLocks noChangeShapeType="1"/>
          </p:cNvSpPr>
          <p:nvPr/>
        </p:nvSpPr>
        <p:spPr bwMode="auto">
          <a:xfrm>
            <a:off x="3863975" y="479742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38249" name="Line 11"/>
          <p:cNvSpPr>
            <a:spLocks noChangeShapeType="1"/>
          </p:cNvSpPr>
          <p:nvPr/>
        </p:nvSpPr>
        <p:spPr bwMode="auto">
          <a:xfrm>
            <a:off x="3863975" y="34290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38250" name="Line 12"/>
          <p:cNvSpPr>
            <a:spLocks noChangeShapeType="1"/>
          </p:cNvSpPr>
          <p:nvPr/>
        </p:nvSpPr>
        <p:spPr bwMode="auto">
          <a:xfrm>
            <a:off x="3863975" y="270827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38251" name="Line 13"/>
          <p:cNvSpPr>
            <a:spLocks noChangeShapeType="1"/>
          </p:cNvSpPr>
          <p:nvPr/>
        </p:nvSpPr>
        <p:spPr bwMode="auto">
          <a:xfrm>
            <a:off x="4583113" y="55895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38252" name="Line 14"/>
          <p:cNvSpPr>
            <a:spLocks noChangeShapeType="1"/>
          </p:cNvSpPr>
          <p:nvPr/>
        </p:nvSpPr>
        <p:spPr bwMode="auto">
          <a:xfrm>
            <a:off x="5232400" y="55895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38253" name="Line 15"/>
          <p:cNvSpPr>
            <a:spLocks noChangeShapeType="1"/>
          </p:cNvSpPr>
          <p:nvPr/>
        </p:nvSpPr>
        <p:spPr bwMode="auto">
          <a:xfrm>
            <a:off x="5951538" y="55895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38254" name="Line 16"/>
          <p:cNvSpPr>
            <a:spLocks noChangeShapeType="1"/>
          </p:cNvSpPr>
          <p:nvPr/>
        </p:nvSpPr>
        <p:spPr bwMode="auto">
          <a:xfrm>
            <a:off x="7248525" y="55895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38255" name="Line 17"/>
          <p:cNvSpPr>
            <a:spLocks noChangeShapeType="1"/>
          </p:cNvSpPr>
          <p:nvPr/>
        </p:nvSpPr>
        <p:spPr bwMode="auto">
          <a:xfrm>
            <a:off x="6600825" y="55895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38256" name="Line 18"/>
          <p:cNvSpPr>
            <a:spLocks noChangeShapeType="1"/>
          </p:cNvSpPr>
          <p:nvPr/>
        </p:nvSpPr>
        <p:spPr bwMode="auto">
          <a:xfrm>
            <a:off x="7967663" y="55895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38257" name="Line 19"/>
          <p:cNvSpPr>
            <a:spLocks noChangeShapeType="1"/>
          </p:cNvSpPr>
          <p:nvPr/>
        </p:nvSpPr>
        <p:spPr bwMode="auto">
          <a:xfrm>
            <a:off x="8616950" y="55895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38258" name="Text Box 20"/>
          <p:cNvSpPr txBox="1">
            <a:spLocks noChangeArrowheads="1"/>
          </p:cNvSpPr>
          <p:nvPr/>
        </p:nvSpPr>
        <p:spPr bwMode="auto">
          <a:xfrm>
            <a:off x="4008439" y="6021389"/>
            <a:ext cx="5183187" cy="54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latin typeface="Angsana New" panose="02020603050405020304" pitchFamily="18" charset="-34"/>
              </a:rPr>
              <a:t>      </a:t>
            </a:r>
            <a:r>
              <a:rPr lang="en-US" b="1">
                <a:latin typeface="Angsana New" panose="02020603050405020304" pitchFamily="18" charset="-34"/>
              </a:rPr>
              <a:t>IE</a:t>
            </a:r>
            <a:r>
              <a:rPr lang="en-US" sz="4400" b="1" baseline="-25000">
                <a:latin typeface="Angsana New" panose="02020603050405020304" pitchFamily="18" charset="-34"/>
              </a:rPr>
              <a:t>1  </a:t>
            </a:r>
            <a:r>
              <a:rPr lang="en-US" b="1">
                <a:latin typeface="Angsana New" panose="02020603050405020304" pitchFamily="18" charset="-34"/>
              </a:rPr>
              <a:t>    IE</a:t>
            </a:r>
            <a:r>
              <a:rPr lang="en-US" sz="4400" b="1" baseline="-25000">
                <a:latin typeface="Angsana New" panose="02020603050405020304" pitchFamily="18" charset="-34"/>
              </a:rPr>
              <a:t>2</a:t>
            </a:r>
            <a:r>
              <a:rPr lang="en-US" b="1">
                <a:latin typeface="Angsana New" panose="02020603050405020304" pitchFamily="18" charset="-34"/>
              </a:rPr>
              <a:t>     IE</a:t>
            </a:r>
            <a:r>
              <a:rPr lang="en-US" sz="4400" b="1" baseline="-25000">
                <a:latin typeface="Angsana New" panose="02020603050405020304" pitchFamily="18" charset="-34"/>
              </a:rPr>
              <a:t>3</a:t>
            </a:r>
            <a:r>
              <a:rPr lang="en-US" b="1">
                <a:latin typeface="Angsana New" panose="02020603050405020304" pitchFamily="18" charset="-34"/>
              </a:rPr>
              <a:t>     IE</a:t>
            </a:r>
            <a:r>
              <a:rPr lang="en-US" sz="4400" b="1" baseline="-25000">
                <a:latin typeface="Angsana New" panose="02020603050405020304" pitchFamily="18" charset="-34"/>
              </a:rPr>
              <a:t>4</a:t>
            </a:r>
            <a:r>
              <a:rPr lang="en-US" b="1">
                <a:latin typeface="Angsana New" panose="02020603050405020304" pitchFamily="18" charset="-34"/>
              </a:rPr>
              <a:t>      IE</a:t>
            </a:r>
            <a:r>
              <a:rPr lang="en-US" sz="4400" b="1" baseline="-25000">
                <a:latin typeface="Angsana New" panose="02020603050405020304" pitchFamily="18" charset="-34"/>
              </a:rPr>
              <a:t>5</a:t>
            </a:r>
            <a:r>
              <a:rPr lang="en-US" b="1">
                <a:latin typeface="Angsana New" panose="02020603050405020304" pitchFamily="18" charset="-34"/>
              </a:rPr>
              <a:t>     IE</a:t>
            </a:r>
            <a:r>
              <a:rPr lang="en-US" sz="4400" b="1" baseline="-25000">
                <a:latin typeface="Angsana New" panose="02020603050405020304" pitchFamily="18" charset="-34"/>
              </a:rPr>
              <a:t>6  </a:t>
            </a:r>
            <a:r>
              <a:rPr lang="en-US" b="1">
                <a:latin typeface="Angsana New" panose="02020603050405020304" pitchFamily="18" charset="-34"/>
              </a:rPr>
              <a:t>   IE</a:t>
            </a:r>
            <a:r>
              <a:rPr lang="en-US" sz="4400" b="1" baseline="-25000">
                <a:latin typeface="Angsana New" panose="02020603050405020304" pitchFamily="18" charset="-34"/>
              </a:rPr>
              <a:t>7</a:t>
            </a:r>
            <a:endParaRPr lang="th-TH" sz="4400" b="1" baseline="-25000">
              <a:latin typeface="Angsana New" panose="02020603050405020304" pitchFamily="18" charset="-34"/>
            </a:endParaRPr>
          </a:p>
        </p:txBody>
      </p:sp>
      <p:sp>
        <p:nvSpPr>
          <p:cNvPr id="138259" name="Text Box 21"/>
          <p:cNvSpPr txBox="1">
            <a:spLocks noChangeArrowheads="1"/>
          </p:cNvSpPr>
          <p:nvPr/>
        </p:nvSpPr>
        <p:spPr bwMode="auto">
          <a:xfrm>
            <a:off x="3071813" y="2492375"/>
            <a:ext cx="57626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b="1">
                <a:latin typeface="Angsana New" panose="02020603050405020304" pitchFamily="18" charset="-34"/>
              </a:rPr>
              <a:t>  20</a:t>
            </a:r>
          </a:p>
          <a:p>
            <a:pPr eaLnBrk="1" hangingPunct="1"/>
            <a:r>
              <a:rPr lang="en-US" b="1">
                <a:latin typeface="Angsana New" panose="02020603050405020304" pitchFamily="18" charset="-34"/>
              </a:rPr>
              <a:t>  15</a:t>
            </a:r>
          </a:p>
          <a:p>
            <a:pPr eaLnBrk="1" hangingPunct="1"/>
            <a:r>
              <a:rPr lang="en-US" b="1">
                <a:latin typeface="Angsana New" panose="02020603050405020304" pitchFamily="18" charset="-34"/>
              </a:rPr>
              <a:t>  10</a:t>
            </a:r>
          </a:p>
          <a:p>
            <a:pPr eaLnBrk="1" hangingPunct="1"/>
            <a:r>
              <a:rPr lang="en-US" b="1">
                <a:latin typeface="Angsana New" panose="02020603050405020304" pitchFamily="18" charset="-34"/>
              </a:rPr>
              <a:t>   5</a:t>
            </a:r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138260" name="Oval 24"/>
          <p:cNvSpPr>
            <a:spLocks noChangeArrowheads="1"/>
          </p:cNvSpPr>
          <p:nvPr/>
        </p:nvSpPr>
        <p:spPr bwMode="auto">
          <a:xfrm>
            <a:off x="4511675" y="5221170"/>
            <a:ext cx="259766" cy="5193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138261" name="Text Box 26"/>
          <p:cNvSpPr txBox="1">
            <a:spLocks noChangeArrowheads="1"/>
          </p:cNvSpPr>
          <p:nvPr/>
        </p:nvSpPr>
        <p:spPr bwMode="auto">
          <a:xfrm>
            <a:off x="4295775" y="4437063"/>
            <a:ext cx="4465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b="1">
                <a:latin typeface="Angsana New" panose="02020603050405020304" pitchFamily="18" charset="-34"/>
              </a:rPr>
              <a:t>        </a:t>
            </a:r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138262" name="Oval 29"/>
          <p:cNvSpPr>
            <a:spLocks noChangeArrowheads="1"/>
          </p:cNvSpPr>
          <p:nvPr/>
        </p:nvSpPr>
        <p:spPr bwMode="auto">
          <a:xfrm>
            <a:off x="5808663" y="3709870"/>
            <a:ext cx="259766" cy="5193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138263" name="Oval 30"/>
          <p:cNvSpPr>
            <a:spLocks noChangeArrowheads="1"/>
          </p:cNvSpPr>
          <p:nvPr/>
        </p:nvSpPr>
        <p:spPr bwMode="auto">
          <a:xfrm>
            <a:off x="5159375" y="4213107"/>
            <a:ext cx="259766" cy="5193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138264" name="Text Box 31"/>
          <p:cNvSpPr txBox="1">
            <a:spLocks noChangeArrowheads="1"/>
          </p:cNvSpPr>
          <p:nvPr/>
        </p:nvSpPr>
        <p:spPr bwMode="auto">
          <a:xfrm>
            <a:off x="4656139" y="5084763"/>
            <a:ext cx="935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b="1">
                <a:latin typeface="Angsana New" panose="02020603050405020304" pitchFamily="18" charset="-34"/>
              </a:rPr>
              <a:t>0.527</a:t>
            </a:r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138265" name="Text Box 32"/>
          <p:cNvSpPr txBox="1">
            <a:spLocks noChangeArrowheads="1"/>
          </p:cNvSpPr>
          <p:nvPr/>
        </p:nvSpPr>
        <p:spPr bwMode="auto">
          <a:xfrm>
            <a:off x="5375276" y="4365626"/>
            <a:ext cx="936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b="1">
                <a:latin typeface="Angsana New" panose="02020603050405020304" pitchFamily="18" charset="-34"/>
              </a:rPr>
              <a:t>7.305</a:t>
            </a:r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138266" name="Text Box 33"/>
          <p:cNvSpPr txBox="1">
            <a:spLocks noChangeArrowheads="1"/>
          </p:cNvSpPr>
          <p:nvPr/>
        </p:nvSpPr>
        <p:spPr bwMode="auto">
          <a:xfrm>
            <a:off x="6024563" y="3789363"/>
            <a:ext cx="1008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b="1">
                <a:latin typeface="Angsana New" panose="02020603050405020304" pitchFamily="18" charset="-34"/>
              </a:rPr>
              <a:t>11.822</a:t>
            </a:r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138267" name="Line 35"/>
          <p:cNvSpPr>
            <a:spLocks noChangeShapeType="1"/>
          </p:cNvSpPr>
          <p:nvPr/>
        </p:nvSpPr>
        <p:spPr bwMode="auto">
          <a:xfrm flipH="1">
            <a:off x="5232401" y="3933825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38268" name="Line 36"/>
          <p:cNvSpPr>
            <a:spLocks noChangeShapeType="1"/>
          </p:cNvSpPr>
          <p:nvPr/>
        </p:nvSpPr>
        <p:spPr bwMode="auto">
          <a:xfrm flipH="1">
            <a:off x="4511675" y="4508501"/>
            <a:ext cx="6477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42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1919288" y="260351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4000" b="1">
                <a:solidFill>
                  <a:srgbClr val="9900CC"/>
                </a:solidFill>
                <a:latin typeface="Angsana New" panose="02020603050405020304" pitchFamily="18" charset="-34"/>
              </a:rPr>
              <a:t>ธาตุแต่ละชนิดจะมีพลังงานไอออไนเซชันกี่ลำดับ ขึ้นอยู่กับจำนวนอิเล็กตรอนในอะตอมนั้นๆ    เช่น </a:t>
            </a: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1524001" y="1828801"/>
            <a:ext cx="88931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4000" b="1">
                <a:latin typeface="Angsana New" panose="02020603050405020304" pitchFamily="18" charset="-34"/>
              </a:rPr>
              <a:t>ธาตุที่มีอิเล็กตรอน  10 ตัว   มีพลังงานไอออไนเซชัน   10   ลำดับ</a:t>
            </a:r>
            <a:br>
              <a:rPr lang="th-TH" sz="4000" b="1">
                <a:latin typeface="Angsana New" panose="02020603050405020304" pitchFamily="18" charset="-34"/>
              </a:rPr>
            </a:br>
            <a:r>
              <a:rPr lang="th-TH" sz="4000" b="1">
                <a:latin typeface="Angsana New" panose="02020603050405020304" pitchFamily="18" charset="-34"/>
              </a:rPr>
              <a:t> ธาตุที่มีอิเล็กตรอน  12 ตัว   มีพลังงานไอออไนเซชัน   12   ลำดับ ธาตุที่มีอิเล็กตรอน  14 ตัว   มีพลังงานไอออไนเซชัน   14  ลำดับ ธาตุที่มีอิเล็กตรอน  15 ตัว   มีพลังงานไอออไนเซชัน   15   ลำดับ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1847850" y="4868864"/>
            <a:ext cx="8077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4000" b="1">
                <a:latin typeface="Angsana New" panose="02020603050405020304" pitchFamily="18" charset="-34"/>
              </a:rPr>
              <a:t>ธาตุที่มีอิเล็กตรอน  15 ตัว  พลังงานไอออไนเซชันลำดับสุดท้ายคือ พลังงานไอออไนเซชันลำดับที่ 15 (  </a:t>
            </a:r>
            <a:r>
              <a:rPr lang="en-US" sz="4000" b="1">
                <a:latin typeface="Angsana New" panose="02020603050405020304" pitchFamily="18" charset="-34"/>
              </a:rPr>
              <a:t>IE </a:t>
            </a:r>
            <a:r>
              <a:rPr lang="en-US" sz="4000" b="1" baseline="-25000">
                <a:latin typeface="Angsana New" panose="02020603050405020304" pitchFamily="18" charset="-34"/>
              </a:rPr>
              <a:t>15</a:t>
            </a:r>
            <a:r>
              <a:rPr lang="en-US" sz="4000" b="1">
                <a:latin typeface="Angsana New" panose="02020603050405020304" pitchFamily="18" charset="-34"/>
              </a:rPr>
              <a:t> )</a:t>
            </a:r>
            <a:endParaRPr lang="th-TH" sz="4000" b="1"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588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autoUpdateAnimBg="0"/>
      <p:bldP spid="232451" grpId="0" autoUpdateAnimBg="0"/>
      <p:bldP spid="23245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1524000" y="0"/>
            <a:ext cx="9677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>
                <a:solidFill>
                  <a:srgbClr val="010000"/>
                </a:solidFill>
                <a:latin typeface="Angsana New" panose="02020603050405020304" pitchFamily="18" charset="-34"/>
              </a:rPr>
              <a:t>เช่น   </a:t>
            </a:r>
            <a:r>
              <a:rPr lang="en-US" sz="3600" b="1">
                <a:solidFill>
                  <a:srgbClr val="010000"/>
                </a:solidFill>
                <a:latin typeface="Angsana New" panose="02020603050405020304" pitchFamily="18" charset="-34"/>
              </a:rPr>
              <a:t>Li   </a:t>
            </a:r>
            <a:r>
              <a:rPr lang="th-TH" sz="3600" b="1">
                <a:solidFill>
                  <a:srgbClr val="010000"/>
                </a:solidFill>
                <a:latin typeface="Angsana New" panose="02020603050405020304" pitchFamily="18" charset="-34"/>
              </a:rPr>
              <a:t>มี   3  อิเล็กตรอนมีค่าพลังงานไอออไนเซชันได้   3 ลำดับ</a:t>
            </a:r>
            <a:r>
              <a:rPr lang="th-TH" sz="3600" b="1">
                <a:solidFill>
                  <a:srgbClr val="003300"/>
                </a:solidFill>
                <a:latin typeface="Angsana New" panose="02020603050405020304" pitchFamily="18" charset="-34"/>
              </a:rPr>
              <a:t/>
            </a:r>
            <a:br>
              <a:rPr lang="th-TH" sz="3600" b="1">
                <a:solidFill>
                  <a:srgbClr val="003300"/>
                </a:solidFill>
                <a:latin typeface="Angsana New" panose="02020603050405020304" pitchFamily="18" charset="-34"/>
              </a:rPr>
            </a:br>
            <a:r>
              <a:rPr lang="th-TH" sz="3600" b="1">
                <a:solidFill>
                  <a:srgbClr val="336600"/>
                </a:solidFill>
                <a:latin typeface="Angsana New" panose="02020603050405020304" pitchFamily="18" charset="-34"/>
              </a:rPr>
              <a:t>-</a:t>
            </a:r>
            <a:r>
              <a:rPr lang="th-TH" sz="3600" b="1">
                <a:latin typeface="Angsana New" panose="02020603050405020304" pitchFamily="18" charset="-34"/>
              </a:rPr>
              <a:t>ในการดึงอิเล็กตรอนตัวแรกให้หลุดออกจากอะตอมในสภาวะแก๊ส   </a:t>
            </a:r>
            <a:br>
              <a:rPr lang="th-TH" sz="3600" b="1">
                <a:latin typeface="Angsana New" panose="02020603050405020304" pitchFamily="18" charset="-34"/>
              </a:rPr>
            </a:br>
            <a:r>
              <a:rPr lang="th-TH" sz="3600" b="1">
                <a:latin typeface="Angsana New" panose="02020603050405020304" pitchFamily="18" charset="-34"/>
              </a:rPr>
              <a:t>  เขียนสมการได้ดังนี้</a:t>
            </a: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1524000" y="1828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sz="3600" b="1">
                <a:latin typeface="Angsana New" panose="02020603050405020304" pitchFamily="18" charset="-34"/>
              </a:rPr>
              <a:t>Li ( g )                 Li</a:t>
            </a:r>
            <a:r>
              <a:rPr lang="en-US" sz="5400" b="1" baseline="30000">
                <a:latin typeface="Angsana New" panose="02020603050405020304" pitchFamily="18" charset="-34"/>
              </a:rPr>
              <a:t>+</a:t>
            </a:r>
            <a:r>
              <a:rPr lang="en-US" sz="3600" b="1">
                <a:latin typeface="Angsana New" panose="02020603050405020304" pitchFamily="18" charset="-34"/>
              </a:rPr>
              <a:t> ( g ) + e</a:t>
            </a:r>
            <a:r>
              <a:rPr lang="en-US" sz="5400" b="1" baseline="30000">
                <a:latin typeface="Angsana New" panose="02020603050405020304" pitchFamily="18" charset="-34"/>
              </a:rPr>
              <a:t>-</a:t>
            </a:r>
            <a:r>
              <a:rPr lang="en-US" sz="3600" b="1">
                <a:latin typeface="Angsana New" panose="02020603050405020304" pitchFamily="18" charset="-34"/>
              </a:rPr>
              <a:t>  </a:t>
            </a:r>
            <a:r>
              <a:rPr lang="th-TH" sz="3600" b="1">
                <a:latin typeface="Angsana New" panose="02020603050405020304" pitchFamily="18" charset="-34"/>
              </a:rPr>
              <a:t>หรือ </a:t>
            </a:r>
            <a:r>
              <a:rPr lang="en-US" sz="3600" b="1">
                <a:latin typeface="Angsana New" panose="02020603050405020304" pitchFamily="18" charset="-34"/>
              </a:rPr>
              <a:t> Li ( g ) + IE</a:t>
            </a:r>
            <a:r>
              <a:rPr lang="en-US" sz="3600" b="1" baseline="-25000">
                <a:latin typeface="Angsana New" panose="02020603050405020304" pitchFamily="18" charset="-34"/>
              </a:rPr>
              <a:t> </a:t>
            </a:r>
            <a:r>
              <a:rPr lang="en-US" sz="5400" b="1" baseline="-25000">
                <a:latin typeface="Angsana New" panose="02020603050405020304" pitchFamily="18" charset="-34"/>
              </a:rPr>
              <a:t>1</a:t>
            </a:r>
            <a:r>
              <a:rPr lang="en-US" sz="3600" b="1" baseline="-25000">
                <a:latin typeface="Angsana New" panose="02020603050405020304" pitchFamily="18" charset="-34"/>
              </a:rPr>
              <a:t> </a:t>
            </a:r>
            <a:r>
              <a:rPr lang="en-US" sz="3600" b="1">
                <a:latin typeface="Angsana New" panose="02020603050405020304" pitchFamily="18" charset="-34"/>
              </a:rPr>
              <a:t>        </a:t>
            </a:r>
            <a:r>
              <a:rPr lang="en-US" sz="3600" b="1" baseline="30000">
                <a:latin typeface="Angsana New" panose="02020603050405020304" pitchFamily="18" charset="-34"/>
              </a:rPr>
              <a:t>   </a:t>
            </a:r>
            <a:r>
              <a:rPr lang="en-US" sz="3600" b="1">
                <a:latin typeface="Angsana New" panose="02020603050405020304" pitchFamily="18" charset="-34"/>
              </a:rPr>
              <a:t>Li</a:t>
            </a:r>
            <a:r>
              <a:rPr lang="en-US" sz="5400" b="1" baseline="30000">
                <a:latin typeface="Angsana New" panose="02020603050405020304" pitchFamily="18" charset="-34"/>
              </a:rPr>
              <a:t>+</a:t>
            </a:r>
            <a:r>
              <a:rPr lang="en-US" sz="3600" b="1">
                <a:latin typeface="Angsana New" panose="02020603050405020304" pitchFamily="18" charset="-34"/>
              </a:rPr>
              <a:t>( g )   + e </a:t>
            </a:r>
            <a:r>
              <a:rPr lang="en-US" sz="5400" b="1" baseline="30000">
                <a:latin typeface="Angsana New" panose="02020603050405020304" pitchFamily="18" charset="-34"/>
              </a:rPr>
              <a:t>-</a:t>
            </a:r>
            <a:r>
              <a:rPr lang="en-US" sz="3600" b="1">
                <a:latin typeface="Angsana New" panose="02020603050405020304" pitchFamily="18" charset="-34"/>
              </a:rPr>
              <a:t> </a:t>
            </a:r>
            <a:endParaRPr lang="th-TH" sz="3600" b="1">
              <a:latin typeface="Angsana New" panose="02020603050405020304" pitchFamily="18" charset="-34"/>
            </a:endParaRPr>
          </a:p>
        </p:txBody>
      </p:sp>
      <p:sp>
        <p:nvSpPr>
          <p:cNvPr id="140292" name="Line 4"/>
          <p:cNvSpPr>
            <a:spLocks noChangeShapeType="1"/>
          </p:cNvSpPr>
          <p:nvPr/>
        </p:nvSpPr>
        <p:spPr bwMode="auto">
          <a:xfrm>
            <a:off x="2640013" y="2133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>
            <a:off x="7832725" y="2133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1524000" y="266700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 dirty="0">
                <a:latin typeface="Angsana New" panose="02020603050405020304" pitchFamily="18" charset="-34"/>
              </a:rPr>
              <a:t>-ในการดึงอิเล็กตรอนตัวที่ 2  ออกจาก </a:t>
            </a:r>
            <a:r>
              <a:rPr lang="en-US" sz="3600" b="1" dirty="0">
                <a:latin typeface="Angsana New" panose="02020603050405020304" pitchFamily="18" charset="-34"/>
              </a:rPr>
              <a:t>Li</a:t>
            </a:r>
            <a:r>
              <a:rPr lang="en-US" sz="3600" b="1" baseline="30000" dirty="0">
                <a:latin typeface="Angsana New" panose="02020603050405020304" pitchFamily="18" charset="-34"/>
              </a:rPr>
              <a:t>+</a:t>
            </a:r>
            <a:r>
              <a:rPr lang="en-US" sz="3600" b="1" dirty="0">
                <a:latin typeface="Angsana New" panose="02020603050405020304" pitchFamily="18" charset="-34"/>
              </a:rPr>
              <a:t> ( g )  </a:t>
            </a:r>
            <a:r>
              <a:rPr lang="th-TH" sz="3600" b="1" dirty="0">
                <a:latin typeface="Angsana New" panose="02020603050405020304" pitchFamily="18" charset="-34"/>
              </a:rPr>
              <a:t>  เขียนสมการได้ดังนี้</a:t>
            </a:r>
          </a:p>
          <a:p>
            <a:pPr eaLnBrk="1" hangingPunct="1"/>
            <a:endParaRPr lang="th-TH" sz="3600" b="1" dirty="0">
              <a:latin typeface="Angsana New" panose="02020603050405020304" pitchFamily="18" charset="-34"/>
            </a:endParaRPr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1524000" y="335280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sz="3600" b="1">
                <a:latin typeface="Angsana New" panose="02020603050405020304" pitchFamily="18" charset="-34"/>
              </a:rPr>
              <a:t>Li</a:t>
            </a:r>
            <a:r>
              <a:rPr lang="en-US" sz="5400" b="1" baseline="30000">
                <a:latin typeface="Angsana New" panose="02020603050405020304" pitchFamily="18" charset="-34"/>
              </a:rPr>
              <a:t>+</a:t>
            </a:r>
            <a:r>
              <a:rPr lang="en-US" sz="3600" b="1">
                <a:latin typeface="Angsana New" panose="02020603050405020304" pitchFamily="18" charset="-34"/>
              </a:rPr>
              <a:t> ( g )  </a:t>
            </a:r>
            <a:r>
              <a:rPr lang="en-US" sz="3600" b="1" baseline="-25000">
                <a:latin typeface="Angsana New" panose="02020603050405020304" pitchFamily="18" charset="-34"/>
              </a:rPr>
              <a:t> </a:t>
            </a:r>
            <a:r>
              <a:rPr lang="en-US" sz="3600" b="1">
                <a:latin typeface="Angsana New" panose="02020603050405020304" pitchFamily="18" charset="-34"/>
              </a:rPr>
              <a:t>         Li </a:t>
            </a:r>
            <a:r>
              <a:rPr lang="en-US" sz="5400" b="1" baseline="30000">
                <a:latin typeface="Angsana New" panose="02020603050405020304" pitchFamily="18" charset="-34"/>
              </a:rPr>
              <a:t>2+</a:t>
            </a:r>
            <a:r>
              <a:rPr lang="en-US" sz="3600" b="1">
                <a:latin typeface="Angsana New" panose="02020603050405020304" pitchFamily="18" charset="-34"/>
              </a:rPr>
              <a:t>( g )  + e</a:t>
            </a:r>
            <a:r>
              <a:rPr lang="en-US" sz="5400" b="1" baseline="30000">
                <a:latin typeface="Angsana New" panose="02020603050405020304" pitchFamily="18" charset="-34"/>
              </a:rPr>
              <a:t>-</a:t>
            </a:r>
            <a:r>
              <a:rPr lang="en-US" sz="3600" b="1">
                <a:latin typeface="Angsana New" panose="02020603050405020304" pitchFamily="18" charset="-34"/>
              </a:rPr>
              <a:t> </a:t>
            </a:r>
            <a:r>
              <a:rPr lang="th-TH" sz="3600" b="1">
                <a:latin typeface="Angsana New" panose="02020603050405020304" pitchFamily="18" charset="-34"/>
              </a:rPr>
              <a:t>หรือ </a:t>
            </a:r>
            <a:r>
              <a:rPr lang="en-US" sz="3600" b="1">
                <a:latin typeface="Angsana New" panose="02020603050405020304" pitchFamily="18" charset="-34"/>
              </a:rPr>
              <a:t>Li</a:t>
            </a:r>
            <a:r>
              <a:rPr lang="en-US" sz="5400" b="1" baseline="30000">
                <a:latin typeface="Angsana New" panose="02020603050405020304" pitchFamily="18" charset="-34"/>
              </a:rPr>
              <a:t>+</a:t>
            </a:r>
            <a:r>
              <a:rPr lang="en-US" sz="3600" b="1">
                <a:latin typeface="Angsana New" panose="02020603050405020304" pitchFamily="18" charset="-34"/>
              </a:rPr>
              <a:t> ( g ) +  IE</a:t>
            </a:r>
            <a:r>
              <a:rPr lang="en-US" sz="3600" b="1" baseline="-25000">
                <a:latin typeface="Angsana New" panose="02020603050405020304" pitchFamily="18" charset="-34"/>
              </a:rPr>
              <a:t> </a:t>
            </a:r>
            <a:r>
              <a:rPr lang="en-US" sz="5400" b="1" baseline="-25000">
                <a:latin typeface="Angsana New" panose="02020603050405020304" pitchFamily="18" charset="-34"/>
              </a:rPr>
              <a:t>2</a:t>
            </a:r>
            <a:r>
              <a:rPr lang="en-US" sz="3600" b="1" baseline="-25000">
                <a:latin typeface="Angsana New" panose="02020603050405020304" pitchFamily="18" charset="-34"/>
              </a:rPr>
              <a:t> </a:t>
            </a:r>
            <a:r>
              <a:rPr lang="en-US" sz="3600" b="1">
                <a:latin typeface="Angsana New" panose="02020603050405020304" pitchFamily="18" charset="-34"/>
              </a:rPr>
              <a:t>        Li </a:t>
            </a:r>
            <a:r>
              <a:rPr lang="en-US" sz="5400" b="1" baseline="30000">
                <a:latin typeface="Angsana New" panose="02020603050405020304" pitchFamily="18" charset="-34"/>
              </a:rPr>
              <a:t>2+</a:t>
            </a:r>
            <a:r>
              <a:rPr lang="en-US" sz="3600" b="1">
                <a:latin typeface="Angsana New" panose="02020603050405020304" pitchFamily="18" charset="-34"/>
              </a:rPr>
              <a:t> ( g )+ e  </a:t>
            </a:r>
            <a:r>
              <a:rPr lang="en-US" sz="5400" b="1" baseline="30000">
                <a:latin typeface="Angsana New" panose="02020603050405020304" pitchFamily="18" charset="-34"/>
              </a:rPr>
              <a:t>-</a:t>
            </a:r>
            <a:r>
              <a:rPr lang="en-US" sz="3600" b="1">
                <a:latin typeface="Angsana New" panose="02020603050405020304" pitchFamily="18" charset="-34"/>
              </a:rPr>
              <a:t> </a:t>
            </a:r>
            <a:endParaRPr lang="th-TH" sz="3600" b="1">
              <a:latin typeface="Angsana New" panose="02020603050405020304" pitchFamily="18" charset="-34"/>
            </a:endParaRPr>
          </a:p>
          <a:p>
            <a:pPr eaLnBrk="1" hangingPunct="1"/>
            <a:endParaRPr lang="th-TH" sz="3600" b="1">
              <a:latin typeface="Angsana New" panose="02020603050405020304" pitchFamily="18" charset="-34"/>
            </a:endParaRPr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2782888" y="36449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>
            <a:off x="7908925" y="36449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34506" name="Text Box 10"/>
          <p:cNvSpPr txBox="1">
            <a:spLocks noChangeArrowheads="1"/>
          </p:cNvSpPr>
          <p:nvPr/>
        </p:nvSpPr>
        <p:spPr bwMode="auto">
          <a:xfrm>
            <a:off x="1524000" y="4038600"/>
            <a:ext cx="9144000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400" b="1">
                <a:latin typeface="Angsana New" panose="02020603050405020304" pitchFamily="18" charset="-34"/>
              </a:rPr>
              <a:t>-ในการดึงอิเล็กตรอนตัวที่ 3  ออกจาก </a:t>
            </a:r>
            <a:r>
              <a:rPr lang="en-US" b="1">
                <a:latin typeface="Angsana New" panose="02020603050405020304" pitchFamily="18" charset="-34"/>
              </a:rPr>
              <a:t>Li </a:t>
            </a:r>
            <a:r>
              <a:rPr lang="en-US" sz="5400" b="1" baseline="30000">
                <a:latin typeface="Angsana New" panose="02020603050405020304" pitchFamily="18" charset="-34"/>
              </a:rPr>
              <a:t>2+</a:t>
            </a:r>
            <a:r>
              <a:rPr lang="en-US" b="1">
                <a:latin typeface="Angsana New" panose="02020603050405020304" pitchFamily="18" charset="-34"/>
              </a:rPr>
              <a:t> ( g )  </a:t>
            </a:r>
            <a:r>
              <a:rPr lang="th-TH" sz="3400" b="1">
                <a:latin typeface="Angsana New" panose="02020603050405020304" pitchFamily="18" charset="-34"/>
              </a:rPr>
              <a:t>  เขียนสมการได้ดังนี้</a:t>
            </a:r>
            <a:br>
              <a:rPr lang="th-TH" sz="3400" b="1">
                <a:latin typeface="Angsana New" panose="02020603050405020304" pitchFamily="18" charset="-34"/>
              </a:rPr>
            </a:br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1524000" y="4581526"/>
            <a:ext cx="9144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sz="3600" b="1">
                <a:latin typeface="Angsana New" panose="02020603050405020304" pitchFamily="18" charset="-34"/>
              </a:rPr>
              <a:t>Li</a:t>
            </a:r>
            <a:r>
              <a:rPr lang="en-US" sz="5400" b="1" baseline="30000">
                <a:latin typeface="Angsana New" panose="02020603050405020304" pitchFamily="18" charset="-34"/>
              </a:rPr>
              <a:t>2+</a:t>
            </a:r>
            <a:r>
              <a:rPr lang="en-US" sz="3600" b="1">
                <a:latin typeface="Angsana New" panose="02020603050405020304" pitchFamily="18" charset="-34"/>
              </a:rPr>
              <a:t>( g )  </a:t>
            </a:r>
            <a:r>
              <a:rPr lang="en-US" sz="3600" b="1" baseline="-25000">
                <a:latin typeface="Angsana New" panose="02020603050405020304" pitchFamily="18" charset="-34"/>
              </a:rPr>
              <a:t> </a:t>
            </a:r>
            <a:r>
              <a:rPr lang="en-US" sz="3600" b="1">
                <a:latin typeface="Angsana New" panose="02020603050405020304" pitchFamily="18" charset="-34"/>
              </a:rPr>
              <a:t>        </a:t>
            </a:r>
            <a:r>
              <a:rPr lang="en-US" sz="3600" b="1" baseline="30000">
                <a:latin typeface="Angsana New" panose="02020603050405020304" pitchFamily="18" charset="-34"/>
              </a:rPr>
              <a:t> </a:t>
            </a:r>
            <a:r>
              <a:rPr lang="en-US" sz="3600" b="1">
                <a:latin typeface="Angsana New" panose="02020603050405020304" pitchFamily="18" charset="-34"/>
              </a:rPr>
              <a:t>Li</a:t>
            </a:r>
            <a:r>
              <a:rPr lang="en-US" sz="5400" b="1" baseline="30000">
                <a:latin typeface="Angsana New" panose="02020603050405020304" pitchFamily="18" charset="-34"/>
              </a:rPr>
              <a:t>3+</a:t>
            </a:r>
            <a:r>
              <a:rPr lang="en-US" sz="3600" b="1" baseline="30000">
                <a:latin typeface="Angsana New" panose="02020603050405020304" pitchFamily="18" charset="-34"/>
              </a:rPr>
              <a:t> </a:t>
            </a:r>
            <a:r>
              <a:rPr lang="en-US" sz="3600" b="1">
                <a:latin typeface="Angsana New" panose="02020603050405020304" pitchFamily="18" charset="-34"/>
              </a:rPr>
              <a:t>( g ) + e</a:t>
            </a:r>
            <a:r>
              <a:rPr lang="en-US" sz="5400" b="1" baseline="30000">
                <a:latin typeface="Angsana New" panose="02020603050405020304" pitchFamily="18" charset="-34"/>
              </a:rPr>
              <a:t>-</a:t>
            </a:r>
            <a:r>
              <a:rPr lang="en-US" sz="5400" b="1">
                <a:latin typeface="Angsana New" panose="02020603050405020304" pitchFamily="18" charset="-34"/>
              </a:rPr>
              <a:t> </a:t>
            </a:r>
            <a:r>
              <a:rPr lang="th-TH" sz="3600" b="1">
                <a:latin typeface="Angsana New" panose="02020603050405020304" pitchFamily="18" charset="-34"/>
              </a:rPr>
              <a:t>หรือ</a:t>
            </a:r>
            <a:r>
              <a:rPr lang="en-US" sz="3600" b="1">
                <a:latin typeface="Angsana New" panose="02020603050405020304" pitchFamily="18" charset="-34"/>
              </a:rPr>
              <a:t> Li</a:t>
            </a:r>
            <a:r>
              <a:rPr lang="en-US" sz="5400" b="1" baseline="30000">
                <a:latin typeface="Angsana New" panose="02020603050405020304" pitchFamily="18" charset="-34"/>
              </a:rPr>
              <a:t>2+</a:t>
            </a:r>
            <a:r>
              <a:rPr lang="en-US" sz="3600" b="1">
                <a:latin typeface="Angsana New" panose="02020603050405020304" pitchFamily="18" charset="-34"/>
              </a:rPr>
              <a:t>( g ) +IE</a:t>
            </a:r>
            <a:r>
              <a:rPr lang="en-US" sz="3600" b="1" baseline="-25000">
                <a:latin typeface="Angsana New" panose="02020603050405020304" pitchFamily="18" charset="-34"/>
              </a:rPr>
              <a:t> </a:t>
            </a:r>
            <a:r>
              <a:rPr lang="en-US" sz="5400" b="1" baseline="-25000">
                <a:latin typeface="Angsana New" panose="02020603050405020304" pitchFamily="18" charset="-34"/>
              </a:rPr>
              <a:t>3</a:t>
            </a:r>
            <a:r>
              <a:rPr lang="en-US" sz="3600" b="1">
                <a:latin typeface="Angsana New" panose="02020603050405020304" pitchFamily="18" charset="-34"/>
              </a:rPr>
              <a:t>        </a:t>
            </a:r>
            <a:r>
              <a:rPr lang="en-US" sz="3600" b="1" baseline="30000">
                <a:latin typeface="Angsana New" panose="02020603050405020304" pitchFamily="18" charset="-34"/>
              </a:rPr>
              <a:t> </a:t>
            </a:r>
            <a:r>
              <a:rPr lang="en-US" sz="3600" b="1">
                <a:latin typeface="Angsana New" panose="02020603050405020304" pitchFamily="18" charset="-34"/>
              </a:rPr>
              <a:t>Li</a:t>
            </a:r>
            <a:r>
              <a:rPr lang="en-US" sz="3600" b="1" baseline="30000">
                <a:latin typeface="Angsana New" panose="02020603050405020304" pitchFamily="18" charset="-34"/>
              </a:rPr>
              <a:t> </a:t>
            </a:r>
            <a:r>
              <a:rPr lang="en-US" sz="5400" b="1" baseline="30000">
                <a:latin typeface="Angsana New" panose="02020603050405020304" pitchFamily="18" charset="-34"/>
              </a:rPr>
              <a:t>3+</a:t>
            </a:r>
            <a:r>
              <a:rPr lang="en-US" sz="3600" b="1">
                <a:latin typeface="Angsana New" panose="02020603050405020304" pitchFamily="18" charset="-34"/>
              </a:rPr>
              <a:t> ( g ) + e </a:t>
            </a:r>
            <a:r>
              <a:rPr lang="en-US" sz="5400" b="1">
                <a:latin typeface="Angsana New" panose="02020603050405020304" pitchFamily="18" charset="-34"/>
              </a:rPr>
              <a:t> </a:t>
            </a:r>
            <a:r>
              <a:rPr lang="en-US" sz="5400" b="1" baseline="30000">
                <a:latin typeface="Angsana New" panose="02020603050405020304" pitchFamily="18" charset="-34"/>
              </a:rPr>
              <a:t>-</a:t>
            </a:r>
            <a:r>
              <a:rPr lang="en-US" sz="3600" b="1">
                <a:latin typeface="Angsana New" panose="02020603050405020304" pitchFamily="18" charset="-34"/>
              </a:rPr>
              <a:t> </a:t>
            </a:r>
            <a:endParaRPr lang="th-TH" sz="3600" b="1">
              <a:latin typeface="Angsana New" panose="02020603050405020304" pitchFamily="18" charset="-34"/>
            </a:endParaRPr>
          </a:p>
          <a:p>
            <a:pPr eaLnBrk="1" hangingPunct="1"/>
            <a:endParaRPr lang="th-TH" sz="3600" b="1">
              <a:latin typeface="Angsana New" panose="02020603050405020304" pitchFamily="18" charset="-34"/>
            </a:endParaRPr>
          </a:p>
          <a:p>
            <a:pPr eaLnBrk="1" hangingPunct="1"/>
            <a:endParaRPr lang="th-TH" sz="3600" b="1">
              <a:latin typeface="Angsana New" panose="02020603050405020304" pitchFamily="18" charset="-34"/>
            </a:endParaRPr>
          </a:p>
        </p:txBody>
      </p:sp>
      <p:sp>
        <p:nvSpPr>
          <p:cNvPr id="140300" name="Line 12"/>
          <p:cNvSpPr>
            <a:spLocks noChangeShapeType="1"/>
          </p:cNvSpPr>
          <p:nvPr/>
        </p:nvSpPr>
        <p:spPr bwMode="auto">
          <a:xfrm>
            <a:off x="2782888" y="508476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>
            <a:off x="7964488" y="508476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010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 autoUpdateAnimBg="0"/>
      <p:bldP spid="234499" grpId="0" autoUpdateAnimBg="0"/>
      <p:bldP spid="234502" grpId="0" autoUpdateAnimBg="0"/>
      <p:bldP spid="234503" grpId="0" autoUpdateAnimBg="0"/>
      <p:bldP spid="234506" grpId="0" autoUpdateAnimBg="0"/>
      <p:bldP spid="23450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latin typeface="Angsana New" panose="02020603050405020304" pitchFamily="18" charset="-34"/>
              </a:rPr>
              <a:t/>
            </a:r>
            <a:br>
              <a:rPr lang="th-TH" b="1">
                <a:latin typeface="Angsana New" panose="02020603050405020304" pitchFamily="18" charset="-34"/>
              </a:rPr>
            </a:br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524000" y="304801"/>
            <a:ext cx="91440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sz="3800" b="1">
                <a:solidFill>
                  <a:srgbClr val="000066"/>
                </a:solidFill>
                <a:latin typeface="Angsana New" panose="02020603050405020304" pitchFamily="18" charset="-34"/>
              </a:rPr>
              <a:t>แรงดึงดูดระหว่างโปรตอนกับอิ เล็กตรอนจะมากหรือน้อยขึ้นอยู่กับ</a:t>
            </a: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1524000" y="990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>
                <a:latin typeface="Angsana New" panose="02020603050405020304" pitchFamily="18" charset="-34"/>
              </a:rPr>
              <a:t>1. ระยะห่างระหว่างอิ เล็กตรอนกับโปรตอนในนิวเคลียส  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1828800" y="1524001"/>
            <a:ext cx="8839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>
                <a:solidFill>
                  <a:srgbClr val="000099"/>
                </a:solidFill>
                <a:latin typeface="Angsana New" panose="02020603050405020304" pitchFamily="18" charset="-34"/>
              </a:rPr>
              <a:t>-</a:t>
            </a:r>
            <a:r>
              <a:rPr lang="th-TH" sz="3600" b="1">
                <a:latin typeface="Angsana New" panose="02020603050405020304" pitchFamily="18" charset="-34"/>
              </a:rPr>
              <a:t>ถ้าระยะห่างระหว่างอิเล็กตรอนกับโปรตอนมาก   แรงดึงดูดจะน้อย   ค่า </a:t>
            </a:r>
            <a:r>
              <a:rPr lang="en-US" sz="3600" b="1">
                <a:latin typeface="Angsana New" panose="02020603050405020304" pitchFamily="18" charset="-34"/>
              </a:rPr>
              <a:t>IE </a:t>
            </a:r>
            <a:r>
              <a:rPr lang="th-TH" sz="3600" b="1">
                <a:latin typeface="Angsana New" panose="02020603050405020304" pitchFamily="18" charset="-34"/>
              </a:rPr>
              <a:t>น้อย                                  </a:t>
            </a:r>
            <a:br>
              <a:rPr lang="th-TH" sz="3600" b="1">
                <a:latin typeface="Angsana New" panose="02020603050405020304" pitchFamily="18" charset="-34"/>
              </a:rPr>
            </a:br>
            <a:r>
              <a:rPr lang="th-TH" sz="3600" b="1">
                <a:latin typeface="Angsana New" panose="02020603050405020304" pitchFamily="18" charset="-34"/>
              </a:rPr>
              <a:t>- ถ้าระยะห่างระหว่างอิเล็กตรอนกับโปรตอนน้อย   แรงดึงดูดจะมาก   ค่า</a:t>
            </a:r>
            <a:r>
              <a:rPr lang="en-US" sz="3600" b="1">
                <a:latin typeface="Angsana New" panose="02020603050405020304" pitchFamily="18" charset="-34"/>
              </a:rPr>
              <a:t>IE   </a:t>
            </a:r>
            <a:r>
              <a:rPr lang="th-TH" sz="3600" b="1">
                <a:latin typeface="Angsana New" panose="02020603050405020304" pitchFamily="18" charset="-34"/>
              </a:rPr>
              <a:t>มาก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1524000" y="3789363"/>
            <a:ext cx="9144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>
                <a:latin typeface="Angsana New" panose="02020603050405020304" pitchFamily="18" charset="-34"/>
              </a:rPr>
              <a:t>2.</a:t>
            </a:r>
            <a:r>
              <a:rPr lang="th-TH" sz="3600" b="1">
                <a:solidFill>
                  <a:srgbClr val="3366CC"/>
                </a:solidFill>
                <a:latin typeface="Angsana New" panose="02020603050405020304" pitchFamily="18" charset="-34"/>
              </a:rPr>
              <a:t> </a:t>
            </a:r>
            <a:r>
              <a:rPr lang="th-TH" sz="3600" b="1">
                <a:latin typeface="Angsana New" panose="02020603050405020304" pitchFamily="18" charset="-34"/>
              </a:rPr>
              <a:t>จำนวนโปรตอนในนิวเคลียส  ( ระยะห่างเท่ากัน )</a:t>
            </a:r>
            <a:br>
              <a:rPr lang="th-TH" sz="3600" b="1">
                <a:latin typeface="Angsana New" panose="02020603050405020304" pitchFamily="18" charset="-34"/>
              </a:rPr>
            </a:br>
            <a:r>
              <a:rPr lang="th-TH" sz="3600" b="1">
                <a:latin typeface="Angsana New" panose="02020603050405020304" pitchFamily="18" charset="-34"/>
              </a:rPr>
              <a:t/>
            </a:r>
            <a:br>
              <a:rPr lang="th-TH" sz="3600" b="1">
                <a:latin typeface="Angsana New" panose="02020603050405020304" pitchFamily="18" charset="-34"/>
              </a:rPr>
            </a:br>
            <a:r>
              <a:rPr lang="th-TH" sz="3600" b="1">
                <a:latin typeface="Angsana New" panose="02020603050405020304" pitchFamily="18" charset="-34"/>
              </a:rPr>
              <a:t>  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1524000" y="5516564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>
                <a:solidFill>
                  <a:srgbClr val="003366"/>
                </a:solidFill>
                <a:latin typeface="Angsana New" panose="02020603050405020304" pitchFamily="18" charset="-34"/>
              </a:rPr>
              <a:t>3.  </a:t>
            </a:r>
            <a:r>
              <a:rPr lang="th-TH" sz="3600" b="1">
                <a:latin typeface="Angsana New" panose="02020603050405020304" pitchFamily="18" charset="-34"/>
              </a:rPr>
              <a:t>ถ้าระยะห่างและจำนวนโปรตอนในนิวเคลียสไม่เท่ากัน    ระยะห่าง</a:t>
            </a:r>
            <a:br>
              <a:rPr lang="th-TH" sz="3600" b="1">
                <a:latin typeface="Angsana New" panose="02020603050405020304" pitchFamily="18" charset="-34"/>
              </a:rPr>
            </a:br>
            <a:r>
              <a:rPr lang="th-TH" sz="3600" b="1">
                <a:latin typeface="Angsana New" panose="02020603050405020304" pitchFamily="18" charset="-34"/>
              </a:rPr>
              <a:t>     จะมีผลมากกว่าจำนวนโปรตอนในนิวเคลียส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1774825" y="4283076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>
                <a:latin typeface="Angsana New" panose="02020603050405020304" pitchFamily="18" charset="-34"/>
              </a:rPr>
              <a:t>-ถ้าจำนวนโปรตอนในนิวเคลียสมาก    แรงดึงดูดมาก    ค่า  </a:t>
            </a:r>
            <a:r>
              <a:rPr lang="en-US" sz="3600" b="1">
                <a:latin typeface="Angsana New" panose="02020603050405020304" pitchFamily="18" charset="-34"/>
              </a:rPr>
              <a:t>IE   </a:t>
            </a:r>
            <a:r>
              <a:rPr lang="th-TH" sz="3600" b="1">
                <a:latin typeface="Angsana New" panose="02020603050405020304" pitchFamily="18" charset="-34"/>
              </a:rPr>
              <a:t>มาก</a:t>
            </a:r>
            <a:br>
              <a:rPr lang="th-TH" sz="3600" b="1">
                <a:latin typeface="Angsana New" panose="02020603050405020304" pitchFamily="18" charset="-34"/>
              </a:rPr>
            </a:br>
            <a:r>
              <a:rPr lang="th-TH" sz="3600" b="1">
                <a:latin typeface="Angsana New" panose="02020603050405020304" pitchFamily="18" charset="-34"/>
              </a:rPr>
              <a:t>-ถ้าจำนวนโปรตอนในนิวเคลียสน้อย    แรงดึงดูดน้อย    ค่า </a:t>
            </a:r>
            <a:r>
              <a:rPr lang="en-US" sz="3600" b="1">
                <a:latin typeface="Angsana New" panose="02020603050405020304" pitchFamily="18" charset="-34"/>
              </a:rPr>
              <a:t>IE   </a:t>
            </a:r>
            <a:r>
              <a:rPr lang="th-TH" sz="3600" b="1">
                <a:latin typeface="Angsana New" panose="02020603050405020304" pitchFamily="18" charset="-34"/>
              </a:rPr>
              <a:t>น้อย</a:t>
            </a:r>
          </a:p>
        </p:txBody>
      </p:sp>
    </p:spTree>
    <p:extLst>
      <p:ext uri="{BB962C8B-B14F-4D97-AF65-F5344CB8AC3E}">
        <p14:creationId xmlns:p14="http://schemas.microsoft.com/office/powerpoint/2010/main" val="181246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1524000" y="1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sz="4000" b="1">
                <a:solidFill>
                  <a:srgbClr val="660066"/>
                </a:solidFill>
                <a:latin typeface="Angsana New" panose="02020603050405020304" pitchFamily="18" charset="-34"/>
              </a:rPr>
              <a:t>กราฟแสดงความสัมพันธ์ระหว่างค่าพลังงานไอออไน เซชันกับลำดับที่ของพลังงานไอออไนเซชัน</a:t>
            </a:r>
            <a:endParaRPr lang="th-TH" sz="4000" b="1">
              <a:latin typeface="Angsana New" panose="02020603050405020304" pitchFamily="18" charset="-34"/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2209800" y="914401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2362200" y="990601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b="1">
              <a:latin typeface="Angsana New" panose="02020603050405020304" pitchFamily="18" charset="-34"/>
            </a:endParaRPr>
          </a:p>
        </p:txBody>
      </p:sp>
      <p:pic>
        <p:nvPicPr>
          <p:cNvPr id="142341" name="Picture 5" descr="scan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1341438"/>
            <a:ext cx="7345363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3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1524000" y="1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sz="4000" b="1">
                <a:solidFill>
                  <a:srgbClr val="660066"/>
                </a:solidFill>
                <a:latin typeface="Angsana New" panose="02020603050405020304" pitchFamily="18" charset="-34"/>
              </a:rPr>
              <a:t>กราฟแสดงความสัมพันธ์ระหว่างค่าพลังงานไอออไน เซชันกับลำดับที่ของพลังงานไอออไนเซชัน</a:t>
            </a:r>
            <a:endParaRPr lang="th-TH" sz="4000" b="1">
              <a:latin typeface="Angsana New" panose="02020603050405020304" pitchFamily="18" charset="-34"/>
            </a:endParaRP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2209800" y="914401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2362200" y="990601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4267200" y="1524001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b="1">
              <a:latin typeface="Angsana New" panose="02020603050405020304" pitchFamily="18" charset="-34"/>
            </a:endParaRPr>
          </a:p>
        </p:txBody>
      </p:sp>
      <p:pic>
        <p:nvPicPr>
          <p:cNvPr id="14336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557339"/>
            <a:ext cx="784860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7" name="Line 8"/>
          <p:cNvSpPr>
            <a:spLocks noChangeShapeType="1"/>
          </p:cNvSpPr>
          <p:nvPr/>
        </p:nvSpPr>
        <p:spPr bwMode="auto">
          <a:xfrm>
            <a:off x="4511675" y="5589588"/>
            <a:ext cx="38163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32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524000" y="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rgbClr val="003300"/>
                </a:solidFill>
                <a:latin typeface="Angsana New" panose="02020603050405020304" pitchFamily="18" charset="-34"/>
              </a:rPr>
              <a:t>กราฟแสดงค่า  </a:t>
            </a:r>
            <a:r>
              <a:rPr lang="en-US" b="1">
                <a:solidFill>
                  <a:srgbClr val="003300"/>
                </a:solidFill>
                <a:latin typeface="Angsana New" panose="02020603050405020304" pitchFamily="18" charset="-34"/>
              </a:rPr>
              <a:t>IE  </a:t>
            </a:r>
            <a:r>
              <a:rPr lang="th-TH" b="1">
                <a:solidFill>
                  <a:srgbClr val="003300"/>
                </a:solidFill>
                <a:latin typeface="Angsana New" panose="02020603050405020304" pitchFamily="18" charset="-34"/>
              </a:rPr>
              <a:t>กับลำดับที่ของ  </a:t>
            </a:r>
            <a:r>
              <a:rPr lang="en-US" b="1">
                <a:solidFill>
                  <a:srgbClr val="003300"/>
                </a:solidFill>
                <a:latin typeface="Angsana New" panose="02020603050405020304" pitchFamily="18" charset="-34"/>
              </a:rPr>
              <a:t>IE</a:t>
            </a:r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3962400" y="838201"/>
            <a:ext cx="502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b="1">
              <a:latin typeface="Angsana New" panose="02020603050405020304" pitchFamily="18" charset="-34"/>
            </a:endParaRPr>
          </a:p>
        </p:txBody>
      </p:sp>
      <p:pic>
        <p:nvPicPr>
          <p:cNvPr id="144388" name="Picture 4" descr="scan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04838"/>
            <a:ext cx="8569325" cy="62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6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732</Words>
  <Application>Microsoft Office PowerPoint</Application>
  <PresentationFormat>แบบจอกว้าง</PresentationFormat>
  <Paragraphs>124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1" baseType="lpstr">
      <vt:lpstr>Angsana New</vt:lpstr>
      <vt:lpstr>Arial</vt:lpstr>
      <vt:lpstr>Calibri</vt:lpstr>
      <vt:lpstr>Cordia New</vt:lpstr>
      <vt:lpstr>Verdana</vt:lpstr>
      <vt:lpstr>Wingdings</vt:lpstr>
      <vt:lpstr>Profile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2</cp:revision>
  <dcterms:created xsi:type="dcterms:W3CDTF">2015-11-27T01:13:06Z</dcterms:created>
  <dcterms:modified xsi:type="dcterms:W3CDTF">2015-11-27T01:16:59Z</dcterms:modified>
</cp:coreProperties>
</file>