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5"/>
  </p:notesMasterIdLst>
  <p:sldIdLst>
    <p:sldId id="280" r:id="rId2"/>
    <p:sldId id="260" r:id="rId3"/>
    <p:sldId id="275" r:id="rId4"/>
    <p:sldId id="268" r:id="rId5"/>
    <p:sldId id="262" r:id="rId6"/>
    <p:sldId id="277" r:id="rId7"/>
    <p:sldId id="276" r:id="rId8"/>
    <p:sldId id="278" r:id="rId9"/>
    <p:sldId id="269" r:id="rId10"/>
    <p:sldId id="27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968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C9B56-B548-4C64-A6B5-A796195BBF3B}" type="datetimeFigureOut">
              <a:rPr lang="th-TH" smtClean="0"/>
              <a:t>21/02/55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E0B1E-8E03-49CF-82C1-ADBAFFF73C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65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1CA99-3510-4379-8155-78ADEFC5814A}" type="slidenum">
              <a:rPr lang="en-US" smtClean="0"/>
              <a:pPr/>
              <a:t>1</a:t>
            </a:fld>
            <a:endParaRPr lang="th-TH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4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4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4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4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0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9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608DE-7CD6-4E15-B888-AFC94AC6D88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21/02/55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82668-5136-4D87-9DB0-DF9B5F5F7C7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1.jpeg"/><Relationship Id="rId7" Type="http://schemas.openxmlformats.org/officeDocument/2006/relationships/image" Target="../media/image51.png"/><Relationship Id="rId12" Type="http://schemas.openxmlformats.org/officeDocument/2006/relationships/image" Target="../media/image54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0.png"/><Relationship Id="rId11" Type="http://schemas.openxmlformats.org/officeDocument/2006/relationships/image" Target="../media/image53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150.png"/><Relationship Id="rId3" Type="http://schemas.openxmlformats.org/officeDocument/2006/relationships/image" Target="../media/image1.jpeg"/><Relationship Id="rId7" Type="http://schemas.openxmlformats.org/officeDocument/2006/relationships/image" Target="../media/image65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80.png"/><Relationship Id="rId11" Type="http://schemas.openxmlformats.org/officeDocument/2006/relationships/image" Target="../media/image69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0.png"/><Relationship Id="rId3" Type="http://schemas.openxmlformats.org/officeDocument/2006/relationships/image" Target="../media/image1.jpeg"/><Relationship Id="rId7" Type="http://schemas.openxmlformats.org/officeDocument/2006/relationships/image" Target="../media/image380.png"/><Relationship Id="rId12" Type="http://schemas.openxmlformats.org/officeDocument/2006/relationships/image" Target="../media/image4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80.png"/><Relationship Id="rId11" Type="http://schemas.openxmlformats.org/officeDocument/2006/relationships/image" Target="../media/image420.png"/><Relationship Id="rId5" Type="http://schemas.openxmlformats.org/officeDocument/2006/relationships/image" Target="../media/image170.png"/><Relationship Id="rId10" Type="http://schemas.openxmlformats.org/officeDocument/2006/relationships/image" Target="../media/image410.png"/><Relationship Id="rId4" Type="http://schemas.openxmlformats.org/officeDocument/2006/relationships/image" Target="../media/image370.png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0.png"/><Relationship Id="rId3" Type="http://schemas.openxmlformats.org/officeDocument/2006/relationships/image" Target="../media/image1.jpe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10" Type="http://schemas.openxmlformats.org/officeDocument/2006/relationships/image" Target="../media/image120.png"/><Relationship Id="rId4" Type="http://schemas.openxmlformats.org/officeDocument/2006/relationships/image" Target="../media/image2.jpg"/><Relationship Id="rId9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1.jpeg"/><Relationship Id="rId7" Type="http://schemas.openxmlformats.org/officeDocument/2006/relationships/image" Target="../media/image3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10" Type="http://schemas.openxmlformats.org/officeDocument/2006/relationships/image" Target="../media/image120.png"/><Relationship Id="rId4" Type="http://schemas.openxmlformats.org/officeDocument/2006/relationships/image" Target="../media/image2.jpg"/><Relationship Id="rId9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png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การคำนวณหา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pH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การไทเทรตกรดแก่กับเบสอ่อน</a:t>
            </a:r>
          </a:p>
        </p:txBody>
      </p:sp>
      <p:sp>
        <p:nvSpPr>
          <p:cNvPr id="567303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568952" cy="495801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ในการไทเทรตสารละลาย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NH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เข้มข้น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0.100 M 25.0 cm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ด้วยสารละลาย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เข้มข้น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0.100 M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จงคำนวณหา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pH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ของสารละลาย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ก) ก่อนการไทเทรต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ข) เมื่อหยดสารละลาย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ลงไป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24.5 cm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ค) เมื่อหยดสารละลาย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ลงไป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25.0 cm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th-TH" sz="36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ง) เมื่อหยดสารละลาย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ลงไป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25.5 cm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th-TH" sz="36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8935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923771"/>
                <a:ext cx="3168560" cy="1035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23771"/>
                <a:ext cx="3168560" cy="10352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3374279"/>
                <a:ext cx="1639038" cy="97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74279"/>
                <a:ext cx="1639038" cy="9717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2003316"/>
                <a:ext cx="2745752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05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th-TH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03316"/>
                <a:ext cx="2745752" cy="10804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4346020"/>
                <a:ext cx="2766783" cy="956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46020"/>
                <a:ext cx="2766783" cy="9560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5373216"/>
                <a:ext cx="3659335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05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73216"/>
                <a:ext cx="3659335" cy="9569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2080" y="743879"/>
                <a:ext cx="3381503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05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55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743879"/>
                <a:ext cx="3381503" cy="9569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76575" y="1741706"/>
                <a:ext cx="30890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h-TH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th-TH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78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575" y="1741706"/>
                <a:ext cx="308905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40691" y="2397323"/>
                <a:ext cx="3179781" cy="6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78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691" y="2397323"/>
                <a:ext cx="3179781" cy="62921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0691" y="3303845"/>
                <a:ext cx="2760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27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691" y="3303845"/>
                <a:ext cx="276082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80112" y="4129916"/>
                <a:ext cx="34387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]=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27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endParaRPr lang="th-TH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129916"/>
                <a:ext cx="343876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2660" t="-17105" b="-2236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กลุ่ม 12"/>
          <p:cNvGrpSpPr/>
          <p:nvPr/>
        </p:nvGrpSpPr>
        <p:grpSpPr>
          <a:xfrm>
            <a:off x="1982751" y="44624"/>
            <a:ext cx="6256551" cy="584775"/>
            <a:chOff x="2555776" y="3194009"/>
            <a:chExt cx="6256551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2555776" y="3194009"/>
              <a:ext cx="6256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NH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4</a:t>
              </a:r>
              <a:r>
                <a:rPr lang="en-US" sz="32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+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+    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O                  NH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    +       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O</a:t>
              </a:r>
              <a:r>
                <a:rPr lang="en-US" sz="32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+</a:t>
              </a:r>
              <a:endParaRPr lang="th-TH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15" name="กลุ่ม 14"/>
            <p:cNvGrpSpPr/>
            <p:nvPr/>
          </p:nvGrpSpPr>
          <p:grpSpPr>
            <a:xfrm>
              <a:off x="4636964" y="3277665"/>
              <a:ext cx="578053" cy="417462"/>
              <a:chOff x="4427984" y="3356992"/>
              <a:chExt cx="576064" cy="417462"/>
            </a:xfrm>
          </p:grpSpPr>
          <p:grpSp>
            <p:nvGrpSpPr>
              <p:cNvPr id="16" name="กลุ่ม 15"/>
              <p:cNvGrpSpPr/>
              <p:nvPr/>
            </p:nvGrpSpPr>
            <p:grpSpPr>
              <a:xfrm>
                <a:off x="4427984" y="3356992"/>
                <a:ext cx="576064" cy="150538"/>
                <a:chOff x="4427984" y="3356992"/>
                <a:chExt cx="576064" cy="150538"/>
              </a:xfrm>
            </p:grpSpPr>
            <p:cxnSp>
              <p:nvCxnSpPr>
                <p:cNvPr id="20" name="ตัวเชื่อมต่อตรง 19"/>
                <p:cNvCxnSpPr/>
                <p:nvPr/>
              </p:nvCxnSpPr>
              <p:spPr>
                <a:xfrm>
                  <a:off x="4427984" y="3507530"/>
                  <a:ext cx="57606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ตัวเชื่อมต่อตรง 20"/>
                <p:cNvCxnSpPr/>
                <p:nvPr/>
              </p:nvCxnSpPr>
              <p:spPr>
                <a:xfrm>
                  <a:off x="4860032" y="3356992"/>
                  <a:ext cx="144016" cy="15053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กลุ่ม 16"/>
              <p:cNvGrpSpPr/>
              <p:nvPr/>
            </p:nvGrpSpPr>
            <p:grpSpPr>
              <a:xfrm rot="10800000">
                <a:off x="4427984" y="3623916"/>
                <a:ext cx="576064" cy="150538"/>
                <a:chOff x="4427984" y="3356992"/>
                <a:chExt cx="576064" cy="150538"/>
              </a:xfrm>
            </p:grpSpPr>
            <p:cxnSp>
              <p:nvCxnSpPr>
                <p:cNvPr id="18" name="ตัวเชื่อมต่อตรง 17"/>
                <p:cNvCxnSpPr/>
                <p:nvPr/>
              </p:nvCxnSpPr>
              <p:spPr>
                <a:xfrm>
                  <a:off x="4427984" y="3507530"/>
                  <a:ext cx="57606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ตัวเชื่อมต่อตรง 18"/>
                <p:cNvCxnSpPr/>
                <p:nvPr/>
              </p:nvCxnSpPr>
              <p:spPr>
                <a:xfrm>
                  <a:off x="4860032" y="3356992"/>
                  <a:ext cx="144016" cy="15053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3974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51689" y="4201924"/>
                <a:ext cx="1904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𝒑𝑯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89" y="4201924"/>
                <a:ext cx="190436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514" t="-18605" r="-7029" b="-3139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47651" y="260648"/>
                <a:ext cx="3711081" cy="470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sSup>
                        <m:sSup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p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]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𝟐𝟕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𝑴</m:t>
                      </m:r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651" y="260648"/>
                <a:ext cx="3711081" cy="470513"/>
              </a:xfrm>
              <a:prstGeom prst="rect">
                <a:avLst/>
              </a:prstGeom>
              <a:blipFill rotWithShape="1">
                <a:blip r:embed="rId5"/>
                <a:stretch>
                  <a:fillRect l="-329" b="-1688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8888" y="908720"/>
                <a:ext cx="31999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𝒑𝑯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𝐥𝐨𝐠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888" y="908720"/>
                <a:ext cx="3199979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81" r="-1714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44589" y="1583214"/>
                <a:ext cx="3655744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𝐥𝐨𝐠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⁡[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𝟐𝟕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589" y="1583214"/>
                <a:ext cx="3655744" cy="533479"/>
              </a:xfrm>
              <a:prstGeom prst="rect">
                <a:avLst/>
              </a:prstGeom>
              <a:blipFill rotWithShape="1">
                <a:blip r:embed="rId9"/>
                <a:stretch>
                  <a:fillRect r="-1333" b="-1954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09146" y="2329716"/>
                <a:ext cx="471103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𝐥𝐨𝐠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⁡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+(−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𝐥𝐨𝐠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⁡(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46" y="2329716"/>
                <a:ext cx="4711033" cy="532966"/>
              </a:xfrm>
              <a:prstGeom prst="rect">
                <a:avLst/>
              </a:prstGeom>
              <a:blipFill rotWithShape="1">
                <a:blip r:embed="rId10"/>
                <a:stretch>
                  <a:fillRect r="-906" b="-1818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9274" y="2975019"/>
                <a:ext cx="23199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𝟕𝟐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74" y="2975019"/>
                <a:ext cx="2319994" cy="523220"/>
              </a:xfrm>
              <a:prstGeom prst="rect">
                <a:avLst/>
              </a:prstGeom>
              <a:blipFill rotWithShape="1">
                <a:blip r:embed="rId11"/>
                <a:stretch>
                  <a:fillRect r="-52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45798" y="3544940"/>
                <a:ext cx="14102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798" y="3544940"/>
                <a:ext cx="1410258" cy="523220"/>
              </a:xfrm>
              <a:prstGeom prst="rect">
                <a:avLst/>
              </a:prstGeom>
              <a:blipFill rotWithShape="1">
                <a:blip r:embed="rId12"/>
                <a:stretch>
                  <a:fillRect r="-129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108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3" grpId="0"/>
      <p:bldP spid="15" grpId="0"/>
      <p:bldP spid="16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406" y="188640"/>
            <a:ext cx="6290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เมื่อหยดสารละลาย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ลงไป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25.5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683568" y="945860"/>
            <a:ext cx="4947882" cy="898964"/>
            <a:chOff x="2987824" y="1565503"/>
            <a:chExt cx="4947882" cy="898964"/>
          </a:xfrm>
        </p:grpSpPr>
        <p:sp>
          <p:nvSpPr>
            <p:cNvPr id="2" name="TextBox 1"/>
            <p:cNvSpPr txBox="1"/>
            <p:nvPr/>
          </p:nvSpPr>
          <p:spPr>
            <a:xfrm>
              <a:off x="2987824" y="1640994"/>
              <a:ext cx="3506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จำนวนโม</a:t>
              </a:r>
              <a:r>
                <a:rPr lang="th-TH" sz="40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ลของ</a:t>
              </a:r>
              <a:r>
                <a:rPr lang="en-US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4000" b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HCl</a:t>
              </a:r>
              <a:endPara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444208" y="1565503"/>
                  <a:ext cx="1491498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𝑴𝑽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𝟏𝟎𝟎𝟎</m:t>
                            </m:r>
                          </m:den>
                        </m:f>
                      </m:oMath>
                    </m:oMathPara>
                  </a14:m>
                  <a:endParaRPr lang="th-TH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1565503"/>
                  <a:ext cx="1491498" cy="8989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61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26779" y="1948782"/>
                <a:ext cx="2389437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𝟐𝟓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779" y="1948782"/>
                <a:ext cx="2389437" cy="910570"/>
              </a:xfrm>
              <a:prstGeom prst="rect">
                <a:avLst/>
              </a:prstGeom>
              <a:blipFill rotWithShape="1">
                <a:blip r:embed="rId7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4187835" y="2818102"/>
                <a:ext cx="319247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𝟓𝟓</m:t>
                    </m:r>
                    <m:r>
                      <a:rPr lang="en-US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mol</a:t>
                </a:r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35" y="2818102"/>
                <a:ext cx="3192477" cy="532966"/>
              </a:xfrm>
              <a:prstGeom prst="rect">
                <a:avLst/>
              </a:prstGeom>
              <a:blipFill rotWithShape="1">
                <a:blip r:embed="rId8"/>
                <a:stretch>
                  <a:fillRect t="-15909" r="-3626" b="-3181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83568" y="3381845"/>
            <a:ext cx="440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จำนวนโม</a:t>
            </a:r>
            <a:r>
              <a:rPr lang="th-TH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ลของ</a:t>
            </a: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36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80113" y="3278461"/>
                <a:ext cx="149149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𝑴𝑽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3" y="3278461"/>
                <a:ext cx="1491498" cy="898964"/>
              </a:xfrm>
              <a:prstGeom prst="rect">
                <a:avLst/>
              </a:prstGeom>
              <a:blipFill rotWithShape="1">
                <a:blip r:embed="rId9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68144" y="3212976"/>
                <a:ext cx="204107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212976"/>
                <a:ext cx="2041072" cy="910570"/>
              </a:xfrm>
              <a:prstGeom prst="rect">
                <a:avLst/>
              </a:prstGeom>
              <a:blipFill rotWithShape="1">
                <a:blip r:embed="rId10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สี่เหลี่ยมผืนผ้า 23"/>
              <p:cNvSpPr/>
              <p:nvPr/>
            </p:nvSpPr>
            <p:spPr>
              <a:xfrm>
                <a:off x="4258621" y="4258363"/>
                <a:ext cx="297767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mol</a:t>
                </a:r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สี่เหลี่ยมผืนผ้า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621" y="4258363"/>
                <a:ext cx="2977675" cy="532966"/>
              </a:xfrm>
              <a:prstGeom prst="rect">
                <a:avLst/>
              </a:prstGeom>
              <a:blipFill rotWithShape="1">
                <a:blip r:embed="rId11"/>
                <a:stretch>
                  <a:fillRect t="-16092" r="-3893" b="-3218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989249" y="4950170"/>
            <a:ext cx="338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ดังนั้นเหลือ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endParaRPr lang="th-TH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สี่เหลี่ยมผืนผ้า 25"/>
              <p:cNvSpPr/>
              <p:nvPr/>
            </p:nvSpPr>
            <p:spPr>
              <a:xfrm>
                <a:off x="3145919" y="5560330"/>
                <a:ext cx="5468164" cy="5329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𝟓𝟓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𝐦𝐨𝐥</m:t>
                      </m:r>
                    </m:oMath>
                  </m:oMathPara>
                </a14:m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สี่เหลี่ยมผืนผ้า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19" y="5560330"/>
                <a:ext cx="5468164" cy="53296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สี่เหลี่ยมผืนผ้า 26"/>
              <p:cNvSpPr/>
              <p:nvPr/>
            </p:nvSpPr>
            <p:spPr>
              <a:xfrm>
                <a:off x="3162633" y="6120750"/>
                <a:ext cx="2629310" cy="539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mol</a:t>
                </a:r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สี่เหลี่ยมผืนผ้า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33" y="6120750"/>
                <a:ext cx="2629310" cy="539315"/>
              </a:xfrm>
              <a:prstGeom prst="rect">
                <a:avLst/>
              </a:prstGeom>
              <a:blipFill rotWithShape="1">
                <a:blip r:embed="rId13"/>
                <a:stretch>
                  <a:fillRect t="-14607" r="-4872" b="-3033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75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7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/>
          <p:cNvGrpSpPr/>
          <p:nvPr/>
        </p:nvGrpSpPr>
        <p:grpSpPr>
          <a:xfrm>
            <a:off x="179512" y="218384"/>
            <a:ext cx="5797662" cy="707886"/>
            <a:chOff x="1115616" y="218384"/>
            <a:chExt cx="5221598" cy="707886"/>
          </a:xfrm>
        </p:grpSpPr>
        <p:sp>
          <p:nvSpPr>
            <p:cNvPr id="2" name="TextBox 1"/>
            <p:cNvSpPr txBox="1"/>
            <p:nvPr/>
          </p:nvSpPr>
          <p:spPr>
            <a:xfrm>
              <a:off x="1115616" y="218384"/>
              <a:ext cx="24468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ดังนั้น</a:t>
              </a:r>
              <a:r>
                <a:rPr lang="th-TH" sz="4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เหลือ</a:t>
              </a:r>
              <a:r>
                <a:rPr lang="en-US" sz="4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4000" b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HCl</a:t>
              </a:r>
              <a:endPara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สี่เหลี่ยมผืนผ้า 3"/>
                <p:cNvSpPr/>
                <p:nvPr/>
              </p:nvSpPr>
              <p:spPr>
                <a:xfrm>
                  <a:off x="3707904" y="302669"/>
                  <a:ext cx="2629310" cy="53931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en-US" b="1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mol</a:t>
                  </a:r>
                  <a:endParaRPr lang="th-TH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สี่เหลี่ยมผืนผ้า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302669"/>
                  <a:ext cx="2629310" cy="53931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4773" b="-31818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131472" y="880103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ในสารละลายปริมาตร  25 +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25.5 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=50.5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cm</a:t>
            </a:r>
            <a:r>
              <a:rPr lang="en-US" sz="4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th-TH" sz="4000" b="1" baseline="30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156187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ทำเป็น โม</a:t>
            </a:r>
            <a:r>
              <a:rPr lang="th-TH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ลาร์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เพื่อหา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pH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2215668"/>
                <a:ext cx="182370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𝒏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𝑴𝑽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15668"/>
                <a:ext cx="1823704" cy="898964"/>
              </a:xfrm>
              <a:prstGeom prst="rect">
                <a:avLst/>
              </a:prstGeom>
              <a:blipFill rotWithShape="1"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512" y="3356992"/>
                <a:ext cx="2568332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𝟏𝟎𝟎𝟎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356992"/>
                <a:ext cx="2568332" cy="900246"/>
              </a:xfrm>
              <a:prstGeom prst="rect">
                <a:avLst/>
              </a:prstGeom>
              <a:blipFill rotWithShape="1">
                <a:blip r:embed="rId6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7780" y="4257238"/>
                <a:ext cx="5213543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𝟏𝟎𝟎𝟎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𝟓𝟎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𝒎𝒐𝒍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/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80" y="4257238"/>
                <a:ext cx="5213543" cy="974306"/>
              </a:xfrm>
              <a:prstGeom prst="rect">
                <a:avLst/>
              </a:prstGeom>
              <a:blipFill rotWithShape="1">
                <a:blip r:embed="rId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5517232"/>
                <a:ext cx="398961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𝒎𝒐𝒍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/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517232"/>
                <a:ext cx="3989618" cy="532966"/>
              </a:xfrm>
              <a:prstGeom prst="rect">
                <a:avLst/>
              </a:prstGeom>
              <a:blipFill rotWithShape="1">
                <a:blip r:embed="rId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79912" y="1609592"/>
            <a:ext cx="140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หา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pH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51652" y="2971800"/>
                <a:ext cx="3489032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r>
                        <a:rPr lang="en-US" b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𝐥𝐨𝐠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⁡(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52" y="2971800"/>
                <a:ext cx="3489032" cy="531812"/>
              </a:xfrm>
              <a:prstGeom prst="rect">
                <a:avLst/>
              </a:prstGeom>
              <a:blipFill rotWithShape="1">
                <a:blip r:embed="rId10"/>
                <a:stretch>
                  <a:fillRect r="-1573" b="-1954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51652" y="3544106"/>
                <a:ext cx="427168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r>
                        <a:rPr lang="en-US" b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𝐥𝐨𝐠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+⁡(−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𝒍𝒐𝒈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52" y="3544106"/>
                <a:ext cx="4271682" cy="532966"/>
              </a:xfrm>
              <a:prstGeom prst="rect">
                <a:avLst/>
              </a:prstGeom>
              <a:blipFill rotWithShape="1">
                <a:blip r:embed="rId11"/>
                <a:stretch>
                  <a:fillRect r="-1141" b="-1931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82841" y="4201924"/>
                <a:ext cx="2749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𝟗𝟗𝟓𝟔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41" y="4201924"/>
                <a:ext cx="2749599" cy="523220"/>
              </a:xfrm>
              <a:prstGeom prst="rect">
                <a:avLst/>
              </a:prstGeom>
              <a:blipFill rotWithShape="1">
                <a:blip r:embed="rId12"/>
                <a:stretch>
                  <a:fillRect r="-22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96136" y="4758990"/>
                <a:ext cx="14102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𝟎𝟎</m:t>
                      </m:r>
                    </m:oMath>
                  </m:oMathPara>
                </a14:m>
                <a:endPara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758990"/>
                <a:ext cx="1410258" cy="523220"/>
              </a:xfrm>
              <a:prstGeom prst="rect">
                <a:avLst/>
              </a:prstGeom>
              <a:blipFill rotWithShape="1">
                <a:blip r:embed="rId13"/>
                <a:stretch>
                  <a:fillRect r="-12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156176" y="142761"/>
            <a:ext cx="288032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เป็นกรดที่แก่กว่า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th-TH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มากจึงไม่คิดไฮโดรลิ</a:t>
            </a:r>
            <a:r>
              <a:rPr lang="th-TH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ซิส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NH</a:t>
            </a:r>
            <a:r>
              <a:rPr lang="th-TH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95936" y="2403540"/>
                <a:ext cx="31999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𝒑𝑯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𝐥𝐨𝐠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403540"/>
                <a:ext cx="3199979" cy="523220"/>
              </a:xfrm>
              <a:prstGeom prst="rect">
                <a:avLst/>
              </a:prstGeom>
              <a:blipFill rotWithShape="1">
                <a:blip r:embed="rId14"/>
                <a:stretch>
                  <a:fillRect l="-573" r="-1718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345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34076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ก่อนไทเทรต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35496" y="2492896"/>
            <a:ext cx="2304256" cy="4182717"/>
            <a:chOff x="45992" y="2433057"/>
            <a:chExt cx="2304256" cy="4182717"/>
          </a:xfrm>
        </p:grpSpPr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433057"/>
              <a:ext cx="838514" cy="3336404"/>
            </a:xfrm>
            <a:prstGeom prst="rect">
              <a:avLst/>
            </a:prstGeom>
          </p:spPr>
        </p:pic>
        <p:sp>
          <p:nvSpPr>
            <p:cNvPr id="14" name="คำบรรยายภาพแบบเส้น 1 13"/>
            <p:cNvSpPr/>
            <p:nvPr/>
          </p:nvSpPr>
          <p:spPr>
            <a:xfrm>
              <a:off x="45992" y="5787897"/>
              <a:ext cx="2304256" cy="827877"/>
            </a:xfrm>
            <a:prstGeom prst="borderCallout1">
              <a:avLst>
                <a:gd name="adj1" fmla="val 48904"/>
                <a:gd name="adj2" fmla="val 99418"/>
                <a:gd name="adj3" fmla="val 54063"/>
                <a:gd name="adj4" fmla="val 9852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NH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0.1 M 25 cm</a:t>
              </a:r>
              <a:r>
                <a:rPr lang="en-US" sz="32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</a:p>
          </p:txBody>
        </p:sp>
        <p:sp>
          <p:nvSpPr>
            <p:cNvPr id="15" name="คำบรรยายภาพแบบเส้น 1 14"/>
            <p:cNvSpPr/>
            <p:nvPr/>
          </p:nvSpPr>
          <p:spPr>
            <a:xfrm>
              <a:off x="204729" y="3158278"/>
              <a:ext cx="1663375" cy="578826"/>
            </a:xfrm>
            <a:prstGeom prst="borderCallout1">
              <a:avLst>
                <a:gd name="adj1" fmla="val 58035"/>
                <a:gd name="adj2" fmla="val 101172"/>
                <a:gd name="adj3" fmla="val 64781"/>
                <a:gd name="adj4" fmla="val 9736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HCl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0.1 M </a:t>
              </a:r>
              <a:endPara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3203848" y="1412776"/>
            <a:ext cx="5570225" cy="584775"/>
            <a:chOff x="3203848" y="1412776"/>
            <a:chExt cx="5570225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3203848" y="1412776"/>
              <a:ext cx="5570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  NH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+   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O                  NH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4</a:t>
              </a:r>
              <a:r>
                <a:rPr lang="en-US" sz="32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+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+ OH</a:t>
              </a:r>
              <a:r>
                <a:rPr lang="en-US" sz="32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-</a:t>
              </a:r>
              <a:endParaRPr lang="th-TH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23" name="กลุ่ม 22"/>
            <p:cNvGrpSpPr/>
            <p:nvPr/>
          </p:nvGrpSpPr>
          <p:grpSpPr>
            <a:xfrm>
              <a:off x="5436096" y="1496432"/>
              <a:ext cx="576064" cy="417462"/>
              <a:chOff x="4427984" y="3356992"/>
              <a:chExt cx="576064" cy="417462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4427984" y="3356992"/>
                <a:ext cx="576064" cy="150538"/>
                <a:chOff x="4427984" y="3356992"/>
                <a:chExt cx="576064" cy="150538"/>
              </a:xfrm>
            </p:grpSpPr>
            <p:cxnSp>
              <p:nvCxnSpPr>
                <p:cNvPr id="8" name="ตัวเชื่อมต่อตรง 7"/>
                <p:cNvCxnSpPr/>
                <p:nvPr/>
              </p:nvCxnSpPr>
              <p:spPr>
                <a:xfrm>
                  <a:off x="4427984" y="3507530"/>
                  <a:ext cx="57606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ตัวเชื่อมต่อตรง 17"/>
                <p:cNvCxnSpPr/>
                <p:nvPr/>
              </p:nvCxnSpPr>
              <p:spPr>
                <a:xfrm>
                  <a:off x="4860032" y="3356992"/>
                  <a:ext cx="144016" cy="15053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กลุ่ม 19"/>
              <p:cNvGrpSpPr/>
              <p:nvPr/>
            </p:nvGrpSpPr>
            <p:grpSpPr>
              <a:xfrm rot="10800000">
                <a:off x="4427984" y="3623916"/>
                <a:ext cx="576064" cy="150538"/>
                <a:chOff x="4427984" y="3356992"/>
                <a:chExt cx="576064" cy="150538"/>
              </a:xfrm>
            </p:grpSpPr>
            <p:cxnSp>
              <p:nvCxnSpPr>
                <p:cNvPr id="21" name="ตัวเชื่อมต่อตรง 20"/>
                <p:cNvCxnSpPr/>
                <p:nvPr/>
              </p:nvCxnSpPr>
              <p:spPr>
                <a:xfrm>
                  <a:off x="4427984" y="3507530"/>
                  <a:ext cx="57606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ตัวเชื่อมต่อตรง 21"/>
                <p:cNvCxnSpPr/>
                <p:nvPr/>
              </p:nvCxnSpPr>
              <p:spPr>
                <a:xfrm>
                  <a:off x="4860032" y="3356992"/>
                  <a:ext cx="144016" cy="15053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" name="TextBox 23"/>
          <p:cNvSpPr txBox="1"/>
          <p:nvPr/>
        </p:nvSpPr>
        <p:spPr>
          <a:xfrm>
            <a:off x="1979712" y="220140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9712" y="2921486"/>
            <a:ext cx="164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712" y="364156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1880" y="220140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4567" y="220140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12360" y="219783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26388" y="2912775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-x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208" y="292433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8344" y="292148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91880" y="364156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  -  x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8224" y="364156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40352" y="3632855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x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สี่เหลี่ยมผืนผ้า 37"/>
              <p:cNvSpPr/>
              <p:nvPr/>
            </p:nvSpPr>
            <p:spPr>
              <a:xfrm>
                <a:off x="2123728" y="4221088"/>
                <a:ext cx="3683124" cy="1168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sub>
                      </m:sSub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  <m:sSubSup>
                                <m:sSubSupPr>
                                  <m:ctrlPr>
                                    <a:rPr lang="en-US" sz="32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𝟒</m:t>
                                  </m:r>
                                </m:sub>
                                <m:sup>
                                  <m:r>
                                    <a:rPr lang="en-US" sz="32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สี่เหลี่ยมผืนผ้า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221088"/>
                <a:ext cx="3683124" cy="1168012"/>
              </a:xfrm>
              <a:prstGeom prst="rect">
                <a:avLst/>
              </a:prstGeom>
              <a:blipFill rotWithShape="1">
                <a:blip r:embed="rId5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สี่เหลี่ยมผืนผ้า 39"/>
              <p:cNvSpPr/>
              <p:nvPr/>
            </p:nvSpPr>
            <p:spPr>
              <a:xfrm>
                <a:off x="2447764" y="5301208"/>
                <a:ext cx="4204613" cy="1093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th-TH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สี่เหลี่ยมผืนผ้า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5301208"/>
                <a:ext cx="4204613" cy="1093056"/>
              </a:xfrm>
              <a:prstGeom prst="rect">
                <a:avLst/>
              </a:prstGeom>
              <a:blipFill rotWithShape="1">
                <a:blip r:embed="rId6"/>
                <a:stretch>
                  <a:fillRect b="-111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สี่เหลี่ยมผืนผ้า 6"/>
          <p:cNvSpPr/>
          <p:nvPr/>
        </p:nvSpPr>
        <p:spPr>
          <a:xfrm>
            <a:off x="225912" y="26621"/>
            <a:ext cx="8738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ในการไทเทรตสารละลาย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NH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เข้มข้น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0.100 M 25.0 cm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ด้วยสารละลาย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เข้มข้น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0.100 M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จงคำนวณหา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pH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ของสารละลาย</a:t>
            </a:r>
          </a:p>
        </p:txBody>
      </p:sp>
    </p:spTree>
    <p:extLst>
      <p:ext uri="{BB962C8B-B14F-4D97-AF65-F5344CB8AC3E}">
        <p14:creationId xmlns:p14="http://schemas.microsoft.com/office/powerpoint/2010/main" val="398606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4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548680"/>
                <a:ext cx="2828723" cy="62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8680"/>
                <a:ext cx="2828723" cy="629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3979" y="1412776"/>
                <a:ext cx="2760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34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79" y="1412776"/>
                <a:ext cx="276082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96" y="2276872"/>
                <a:ext cx="4206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]=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34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endParaRPr lang="th-TH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76872"/>
                <a:ext cx="4206664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043" t="-17647" b="-2705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4270" y="2987897"/>
                <a:ext cx="31356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𝑝𝑂𝐻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</a:rPr>
                        <m:t>⁡[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70" y="2987897"/>
                <a:ext cx="3135602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584" r="-778" b="-1162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8178" y="3712070"/>
                <a:ext cx="3467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34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th-TH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78" y="3712070"/>
                <a:ext cx="3467681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7442" r="-351" b="-2558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4398" y="4437112"/>
                <a:ext cx="35799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𝑙𝑜𝑔</m:t>
                    </m:r>
                  </m:oMath>
                </a14:m>
                <a:r>
                  <a:rPr lang="en-US" dirty="0" smtClean="0"/>
                  <a:t>1.34 +(-log10</a:t>
                </a:r>
                <a:r>
                  <a:rPr lang="en-US" baseline="30000" dirty="0" smtClean="0"/>
                  <a:t>-3</a:t>
                </a:r>
                <a:r>
                  <a:rPr lang="en-US" dirty="0" smtClean="0"/>
                  <a:t>)</a:t>
                </a:r>
                <a:endParaRPr lang="th-TH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98" y="4437112"/>
                <a:ext cx="3579954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8605" r="-2215" b="-2441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8033" y="5140657"/>
                <a:ext cx="2151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13</m:t>
                    </m:r>
                  </m:oMath>
                </a14:m>
                <a:r>
                  <a:rPr lang="en-US" dirty="0" smtClean="0"/>
                  <a:t> +(3)</a:t>
                </a:r>
                <a:endParaRPr lang="th-TH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033" y="5140657"/>
                <a:ext cx="2151936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8605" r="-4816" b="-2441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3608" y="5786100"/>
                <a:ext cx="1287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87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786100"/>
                <a:ext cx="1287917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08104" y="601900"/>
                <a:ext cx="2728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14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𝑝𝑂𝐻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601900"/>
                <a:ext cx="2728824" cy="523220"/>
              </a:xfrm>
              <a:prstGeom prst="rect">
                <a:avLst/>
              </a:prstGeom>
              <a:blipFill rotWithShape="1">
                <a:blip r:embed="rId12"/>
                <a:stretch>
                  <a:fillRect l="-895" r="-224" b="-814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4235" y="1226319"/>
                <a:ext cx="21126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14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87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235" y="1226319"/>
                <a:ext cx="2112693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48696" y="1775961"/>
                <a:ext cx="14866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11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13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696" y="1775961"/>
                <a:ext cx="148668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406" y="188640"/>
            <a:ext cx="6290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เมื่อหยดสารละลาย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ลงไป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24.5 cm</a:t>
            </a:r>
            <a:r>
              <a:rPr lang="en-US" sz="4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29492" y="1793144"/>
            <a:ext cx="2702569" cy="4156136"/>
            <a:chOff x="29492" y="1793144"/>
            <a:chExt cx="2702569" cy="4156136"/>
          </a:xfrm>
        </p:grpSpPr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793144"/>
              <a:ext cx="838514" cy="3336404"/>
            </a:xfrm>
            <a:prstGeom prst="rect">
              <a:avLst/>
            </a:prstGeom>
          </p:spPr>
        </p:pic>
        <p:sp>
          <p:nvSpPr>
            <p:cNvPr id="14" name="คำบรรยายภาพแบบเส้น 1 13"/>
            <p:cNvSpPr/>
            <p:nvPr/>
          </p:nvSpPr>
          <p:spPr>
            <a:xfrm>
              <a:off x="29492" y="5273335"/>
              <a:ext cx="2238252" cy="675945"/>
            </a:xfrm>
            <a:prstGeom prst="borderCallout1">
              <a:avLst>
                <a:gd name="adj1" fmla="val -1804"/>
                <a:gd name="adj2" fmla="val 27957"/>
                <a:gd name="adj3" fmla="val -37499"/>
                <a:gd name="adj4" fmla="val 3029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NH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0.1 M 25 cm</a:t>
              </a:r>
              <a:r>
                <a:rPr lang="en-US" sz="32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</a:p>
            <a:p>
              <a:endPara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5" name="คำบรรยายภาพแบบเส้น 1 14"/>
            <p:cNvSpPr/>
            <p:nvPr/>
          </p:nvSpPr>
          <p:spPr>
            <a:xfrm>
              <a:off x="1068686" y="1998932"/>
              <a:ext cx="1663375" cy="578826"/>
            </a:xfrm>
            <a:prstGeom prst="borderCallout1">
              <a:avLst>
                <a:gd name="adj1" fmla="val 58035"/>
                <a:gd name="adj2" fmla="val 1222"/>
                <a:gd name="adj3" fmla="val 58106"/>
                <a:gd name="adj4" fmla="val -2725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HCl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0.1 M </a:t>
              </a:r>
              <a:endPara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2987824" y="1565503"/>
            <a:ext cx="4947882" cy="898964"/>
            <a:chOff x="2987824" y="1565503"/>
            <a:chExt cx="4947882" cy="898964"/>
          </a:xfrm>
        </p:grpSpPr>
        <p:sp>
          <p:nvSpPr>
            <p:cNvPr id="2" name="TextBox 1"/>
            <p:cNvSpPr txBox="1"/>
            <p:nvPr/>
          </p:nvSpPr>
          <p:spPr>
            <a:xfrm>
              <a:off x="2987824" y="1640994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จำนวนโม</a:t>
              </a:r>
              <a:r>
                <a:rPr lang="th-TH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ลของ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HCl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endPara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444208" y="1565503"/>
                  <a:ext cx="1491498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𝑴𝑽</m:t>
                            </m:r>
                          </m:num>
                          <m:den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𝟏𝟎𝟎𝟎</m:t>
                            </m:r>
                          </m:den>
                        </m:f>
                      </m:oMath>
                    </m:oMathPara>
                  </a14:m>
                  <a:endPara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1565503"/>
                  <a:ext cx="1491498" cy="8989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61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67650" y="2404067"/>
                <a:ext cx="2389437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650" y="2404067"/>
                <a:ext cx="2389437" cy="910570"/>
              </a:xfrm>
              <a:prstGeom prst="rect">
                <a:avLst/>
              </a:prstGeom>
              <a:blipFill rotWithShape="1">
                <a:blip r:embed="rId7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5796136" y="2622979"/>
                <a:ext cx="319247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𝟒𝟓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mol</a:t>
                </a:r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622979"/>
                <a:ext cx="3192477" cy="532966"/>
              </a:xfrm>
              <a:prstGeom prst="rect">
                <a:avLst/>
              </a:prstGeom>
              <a:blipFill rotWithShape="1">
                <a:blip r:embed="rId8"/>
                <a:stretch>
                  <a:fillRect t="-15909" r="-3626" b="-3068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989249" y="3351068"/>
            <a:ext cx="350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จำนวนโม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ลของ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NH</a:t>
            </a:r>
            <a:r>
              <a:rPr lang="en-US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44208" y="3255529"/>
                <a:ext cx="149149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𝑴𝑽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255529"/>
                <a:ext cx="1491498" cy="898964"/>
              </a:xfrm>
              <a:prstGeom prst="rect">
                <a:avLst/>
              </a:prstGeom>
              <a:blipFill rotWithShape="1">
                <a:blip r:embed="rId9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98807" y="4058954"/>
                <a:ext cx="204107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807" y="4058954"/>
                <a:ext cx="2041072" cy="910570"/>
              </a:xfrm>
              <a:prstGeom prst="rect">
                <a:avLst/>
              </a:prstGeom>
              <a:blipFill rotWithShape="1">
                <a:blip r:embed="rId10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สี่เหลี่ยมผืนผ้า 23"/>
              <p:cNvSpPr/>
              <p:nvPr/>
            </p:nvSpPr>
            <p:spPr>
              <a:xfrm>
                <a:off x="5671611" y="4247756"/>
                <a:ext cx="297767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mol</a:t>
                </a:r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สี่เหลี่ยมผืนผ้า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611" y="4247756"/>
                <a:ext cx="2977675" cy="532966"/>
              </a:xfrm>
              <a:prstGeom prst="rect">
                <a:avLst/>
              </a:prstGeom>
              <a:blipFill rotWithShape="1">
                <a:blip r:embed="rId11"/>
                <a:stretch>
                  <a:fillRect t="-16092" r="-3885" b="-3218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989249" y="4950170"/>
            <a:ext cx="345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ดังนั้นเหลือ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NH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สี่เหลี่ยมผืนผ้า 25"/>
              <p:cNvSpPr/>
              <p:nvPr/>
            </p:nvSpPr>
            <p:spPr>
              <a:xfrm>
                <a:off x="3145919" y="5560330"/>
                <a:ext cx="5468164" cy="5329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𝟒𝟓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𝐦𝐨𝐥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สี่เหลี่ยมผืนผ้า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19" y="5560330"/>
                <a:ext cx="5468164" cy="53296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สี่เหลี่ยมผืนผ้า 26"/>
              <p:cNvSpPr/>
              <p:nvPr/>
            </p:nvSpPr>
            <p:spPr>
              <a:xfrm>
                <a:off x="3162633" y="6120750"/>
                <a:ext cx="2629310" cy="539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mol</a:t>
                </a:r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สี่เหลี่ยมผืนผ้า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33" y="6120750"/>
                <a:ext cx="2629310" cy="539315"/>
              </a:xfrm>
              <a:prstGeom prst="rect">
                <a:avLst/>
              </a:prstGeom>
              <a:blipFill rotWithShape="1">
                <a:blip r:embed="rId13"/>
                <a:stretch>
                  <a:fillRect t="-14607" r="-4872" b="-3033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กลุ่ม 9"/>
          <p:cNvGrpSpPr/>
          <p:nvPr/>
        </p:nvGrpSpPr>
        <p:grpSpPr>
          <a:xfrm>
            <a:off x="3740173" y="900009"/>
            <a:ext cx="4720259" cy="584775"/>
            <a:chOff x="3740173" y="900009"/>
            <a:chExt cx="4720259" cy="584775"/>
          </a:xfrm>
        </p:grpSpPr>
        <p:sp>
          <p:nvSpPr>
            <p:cNvPr id="29" name="TextBox 28"/>
            <p:cNvSpPr txBox="1"/>
            <p:nvPr/>
          </p:nvSpPr>
          <p:spPr>
            <a:xfrm>
              <a:off x="3740173" y="900009"/>
              <a:ext cx="4720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N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 +   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HCl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                      NH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4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Cl</a:t>
              </a:r>
              <a:endParaRPr lang="th-TH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9" name="ลูกศรเชื่อมต่อแบบตรง 8"/>
            <p:cNvCxnSpPr/>
            <p:nvPr/>
          </p:nvCxnSpPr>
          <p:spPr>
            <a:xfrm>
              <a:off x="6119543" y="1192396"/>
              <a:ext cx="7567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3481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7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99" y="215582"/>
            <a:ext cx="257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เหลือ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NH</a:t>
            </a:r>
            <a:r>
              <a:rPr lang="en-US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สี่เหลี่ยมผืนผ้า 3"/>
              <p:cNvSpPr/>
              <p:nvPr/>
            </p:nvSpPr>
            <p:spPr>
              <a:xfrm>
                <a:off x="2633296" y="325400"/>
                <a:ext cx="2883125" cy="539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mol</a:t>
                </a:r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สี่เหลี่ยมผืนผ้า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296" y="325400"/>
                <a:ext cx="2883125" cy="539315"/>
              </a:xfrm>
              <a:prstGeom prst="rect">
                <a:avLst/>
              </a:prstGeom>
              <a:blipFill rotWithShape="1">
                <a:blip r:embed="rId4"/>
                <a:stretch>
                  <a:fillRect t="-14607" b="-3146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7504" y="836712"/>
            <a:ext cx="6396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ในสารละลายปริมาตร  25 + 24.5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 49.5 cm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422" y="1544598"/>
            <a:ext cx="201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ทำเป็น โม</a:t>
            </a:r>
            <a:r>
              <a:rPr lang="th-TH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ลาร์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5338" y="2318461"/>
                <a:ext cx="182370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𝑴𝑽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338" y="2318461"/>
                <a:ext cx="1823704" cy="898964"/>
              </a:xfrm>
              <a:prstGeom prst="rect">
                <a:avLst/>
              </a:prstGeom>
              <a:blipFill rotWithShape="1"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3628" y="3228934"/>
                <a:ext cx="2568332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𝟏𝟎𝟎𝟎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628" y="3228934"/>
                <a:ext cx="2568332" cy="900246"/>
              </a:xfrm>
              <a:prstGeom prst="rect">
                <a:avLst/>
              </a:prstGeom>
              <a:blipFill rotWithShape="1">
                <a:blip r:embed="rId6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50745" y="4158622"/>
                <a:ext cx="5213543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𝟏𝟎𝟎𝟎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𝒎𝒐𝒍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45" y="4158622"/>
                <a:ext cx="5213543" cy="974306"/>
              </a:xfrm>
              <a:prstGeom prst="rect">
                <a:avLst/>
              </a:prstGeom>
              <a:blipFill rotWithShape="1">
                <a:blip r:embed="rId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1756" y="5200290"/>
                <a:ext cx="420442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𝟎𝟏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𝒎𝒐𝒍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756" y="5200290"/>
                <a:ext cx="4204420" cy="532966"/>
              </a:xfrm>
              <a:prstGeom prst="rect">
                <a:avLst/>
              </a:prstGeom>
              <a:blipFill rotWithShape="1">
                <a:blip r:embed="rId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06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836712"/>
            <a:ext cx="6396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ในสารละลายปริมาตร  25 + 24.5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 49.5 cm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544598"/>
            <a:ext cx="201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ทำเป็น โม</a:t>
            </a:r>
            <a:r>
              <a:rPr lang="th-TH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ลาร์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178" y="2174445"/>
                <a:ext cx="182370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𝑴𝑽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78" y="2174445"/>
                <a:ext cx="1823704" cy="898964"/>
              </a:xfrm>
              <a:prstGeom prst="rect">
                <a:avLst/>
              </a:prstGeom>
              <a:blipFill rotWithShape="1">
                <a:blip r:embed="rId4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3468" y="3084918"/>
                <a:ext cx="2568332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𝟏𝟎𝟎𝟎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68" y="3084918"/>
                <a:ext cx="2568332" cy="900246"/>
              </a:xfrm>
              <a:prstGeom prst="rect">
                <a:avLst/>
              </a:prstGeom>
              <a:blipFill rotWithShape="1">
                <a:blip r:embed="rId5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1596" y="5056274"/>
                <a:ext cx="420442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𝟗𝟓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𝒎𝒐𝒍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6" y="5056274"/>
                <a:ext cx="4204421" cy="532966"/>
              </a:xfrm>
              <a:prstGeom prst="rect">
                <a:avLst/>
              </a:prstGeom>
              <a:blipFill rotWithShape="1">
                <a:blip r:embed="rId6"/>
                <a:stretch>
                  <a:fillRect b="-1704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190381"/>
            <a:ext cx="287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เกิด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สี่เหลี่ยมผืนผ้า 18"/>
              <p:cNvSpPr/>
              <p:nvPr/>
            </p:nvSpPr>
            <p:spPr>
              <a:xfrm>
                <a:off x="2875104" y="366712"/>
                <a:ext cx="276171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𝟒𝟓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mol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สี่เหลี่ยมผืนผ้า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104" y="366712"/>
                <a:ext cx="2761718" cy="470000"/>
              </a:xfrm>
              <a:prstGeom prst="rect">
                <a:avLst/>
              </a:prstGeom>
              <a:blipFill rotWithShape="1">
                <a:blip r:embed="rId7"/>
                <a:stretch>
                  <a:fillRect t="-15584" r="-3532" b="-2987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1560" y="3933056"/>
                <a:ext cx="5696559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𝟒𝟓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𝟏𝟎𝟎𝟎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𝒎𝒐𝒍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933056"/>
                <a:ext cx="5696559" cy="967957"/>
              </a:xfrm>
              <a:prstGeom prst="rect">
                <a:avLst/>
              </a:prstGeom>
              <a:blipFill rotWithShape="1">
                <a:blip r:embed="rId8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04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1429719"/>
                <a:ext cx="4323556" cy="991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𝑝𝑂𝐻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𝑙𝑜𝑔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𝐶𝑙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29719"/>
                <a:ext cx="4323556" cy="9911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5536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เนื่องจากสารละลายประกอบด้วยเบสอ่อนและเกลือของเบสอ่อนซึ่งเป็นสารละลายบัฟเฟอร์ จึงคำนวณค่า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pH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ได้จากสูตร 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3613" y="2276872"/>
                <a:ext cx="6296659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𝑙𝑜𝑔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𝟗𝟓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𝟎𝟏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13" y="2276872"/>
                <a:ext cx="6296659" cy="967957"/>
              </a:xfrm>
              <a:prstGeom prst="rect">
                <a:avLst/>
              </a:prstGeom>
              <a:blipFill rotWithShape="1">
                <a:blip r:embed="rId5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3397147"/>
                <a:ext cx="6702796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+(−</m:t>
                    </m:r>
                    <m:r>
                      <a:rPr lang="en-US" b="0" i="1" smtClean="0">
                        <a:latin typeface="Cambria Math"/>
                      </a:rPr>
                      <m:t>𝑙𝑜𝑔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</m:t>
                    </m:r>
                    <m:r>
                      <a:rPr lang="en-US" b="0" i="0" smtClean="0">
                        <a:latin typeface="Cambria Math"/>
                      </a:rPr>
                      <m:t>⁡(</m:t>
                    </m:r>
                    <m:r>
                      <a:rPr lang="en-US" b="0" i="0" smtClean="0">
                        <a:latin typeface="Cambria Math"/>
                      </a:rPr>
                      <m:t>4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  <m:r>
                      <a:rPr lang="en-US" b="0" i="0" smtClean="0">
                        <a:latin typeface="Cambria Math"/>
                      </a:rPr>
                      <m:t>9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th-TH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97147"/>
                <a:ext cx="6702796" cy="528093"/>
              </a:xfrm>
              <a:prstGeom prst="rect">
                <a:avLst/>
              </a:prstGeom>
              <a:blipFill rotWithShape="1">
                <a:blip r:embed="rId6"/>
                <a:stretch>
                  <a:fillRect t="-16092" r="-1547" b="-2528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4053035"/>
                <a:ext cx="52473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26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0" smtClean="0">
                          <a:latin typeface="Cambria Math"/>
                        </a:rPr>
                        <m:t>⁡</m:t>
                      </m:r>
                      <m:r>
                        <a:rPr lang="en-US" b="0" i="0" smtClean="0">
                          <a:latin typeface="Cambria Math"/>
                        </a:rPr>
                        <m:t>4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  <m:r>
                        <a:rPr lang="en-US" b="0" i="0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𝑙𝑜𝑔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53035"/>
                <a:ext cx="5247399" cy="523220"/>
              </a:xfrm>
              <a:prstGeom prst="rect">
                <a:avLst/>
              </a:prstGeom>
              <a:blipFill rotWithShape="1">
                <a:blip r:embed="rId7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4633972"/>
                <a:ext cx="3904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26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69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33972"/>
                <a:ext cx="390491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5199006"/>
                <a:ext cx="1287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43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99006"/>
                <a:ext cx="128791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984" y="5687670"/>
                <a:ext cx="2728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14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𝑝𝑂𝐻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4" y="5687670"/>
                <a:ext cx="2728824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893" b="-814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9106" y="6262310"/>
                <a:ext cx="2112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14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43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06" y="6262310"/>
                <a:ext cx="211269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9057" y="6244618"/>
                <a:ext cx="1287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7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57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57" y="6244618"/>
                <a:ext cx="1287917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96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406" y="188640"/>
            <a:ext cx="6290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เมื่อหยดสารละลาย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ลงไป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 cm</a:t>
            </a:r>
            <a:r>
              <a:rPr lang="en-US" sz="4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3144"/>
            <a:ext cx="838514" cy="3336404"/>
          </a:xfrm>
          <a:prstGeom prst="rect">
            <a:avLst/>
          </a:prstGeom>
        </p:spPr>
      </p:pic>
      <p:sp>
        <p:nvSpPr>
          <p:cNvPr id="14" name="คำบรรยายภาพแบบเส้น 1 13"/>
          <p:cNvSpPr/>
          <p:nvPr/>
        </p:nvSpPr>
        <p:spPr>
          <a:xfrm>
            <a:off x="29492" y="5176355"/>
            <a:ext cx="1870882" cy="1214051"/>
          </a:xfrm>
          <a:prstGeom prst="borderCallout1">
            <a:avLst>
              <a:gd name="adj1" fmla="val -1804"/>
              <a:gd name="adj2" fmla="val 27957"/>
              <a:gd name="adj3" fmla="val -37499"/>
              <a:gd name="adj4" fmla="val 302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NH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0.1 M 25 cm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</a:p>
          <a:p>
            <a:endParaRPr lang="en-US" sz="32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คำบรรยายภาพแบบเส้น 1 14"/>
          <p:cNvSpPr/>
          <p:nvPr/>
        </p:nvSpPr>
        <p:spPr>
          <a:xfrm>
            <a:off x="1068686" y="1998932"/>
            <a:ext cx="1663375" cy="578826"/>
          </a:xfrm>
          <a:prstGeom prst="borderCallout1">
            <a:avLst>
              <a:gd name="adj1" fmla="val 58035"/>
              <a:gd name="adj2" fmla="val 1222"/>
              <a:gd name="adj3" fmla="val 58106"/>
              <a:gd name="adj4" fmla="val -272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0.1 M </a:t>
            </a:r>
            <a:endParaRPr lang="en-US" sz="32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2987824" y="1565503"/>
            <a:ext cx="4947882" cy="898964"/>
            <a:chOff x="2987824" y="1565503"/>
            <a:chExt cx="4947882" cy="898964"/>
          </a:xfrm>
        </p:grpSpPr>
        <p:sp>
          <p:nvSpPr>
            <p:cNvPr id="2" name="TextBox 1"/>
            <p:cNvSpPr txBox="1"/>
            <p:nvPr/>
          </p:nvSpPr>
          <p:spPr>
            <a:xfrm>
              <a:off x="2987824" y="1640994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จำนวนโม</a:t>
              </a:r>
              <a:r>
                <a:rPr lang="th-TH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ลของ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HCl</a:t>
              </a:r>
              <a:endPara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444208" y="1565503"/>
                  <a:ext cx="1491498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𝑴𝑽</m:t>
                            </m:r>
                          </m:num>
                          <m:den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𝟏𝟎𝟎𝟎</m:t>
                            </m:r>
                          </m:den>
                        </m:f>
                      </m:oMath>
                    </m:oMathPara>
                  </a14:m>
                  <a:endPara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1565503"/>
                  <a:ext cx="1491498" cy="8989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61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67650" y="2404067"/>
                <a:ext cx="204107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650" y="2404067"/>
                <a:ext cx="2041072" cy="910570"/>
              </a:xfrm>
              <a:prstGeom prst="rect">
                <a:avLst/>
              </a:prstGeom>
              <a:blipFill rotWithShape="1">
                <a:blip r:embed="rId7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5796136" y="2622979"/>
                <a:ext cx="297767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mol</a:t>
                </a:r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622979"/>
                <a:ext cx="2977675" cy="532966"/>
              </a:xfrm>
              <a:prstGeom prst="rect">
                <a:avLst/>
              </a:prstGeom>
              <a:blipFill rotWithShape="1">
                <a:blip r:embed="rId8"/>
                <a:stretch>
                  <a:fillRect t="-15909" r="-4098" b="-3068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989249" y="3351068"/>
            <a:ext cx="350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จำนวนโม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ลของ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44208" y="3255529"/>
                <a:ext cx="149149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𝑴𝑽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255529"/>
                <a:ext cx="1491498" cy="898964"/>
              </a:xfrm>
              <a:prstGeom prst="rect">
                <a:avLst/>
              </a:prstGeom>
              <a:blipFill rotWithShape="1">
                <a:blip r:embed="rId9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98807" y="4058954"/>
                <a:ext cx="204107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807" y="4058954"/>
                <a:ext cx="2041072" cy="910570"/>
              </a:xfrm>
              <a:prstGeom prst="rect">
                <a:avLst/>
              </a:prstGeom>
              <a:blipFill rotWithShape="1">
                <a:blip r:embed="rId10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สี่เหลี่ยมผืนผ้า 23"/>
              <p:cNvSpPr/>
              <p:nvPr/>
            </p:nvSpPr>
            <p:spPr>
              <a:xfrm>
                <a:off x="5671611" y="4247756"/>
                <a:ext cx="297767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mol</a:t>
                </a:r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สี่เหลี่ยมผืนผ้า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611" y="4247756"/>
                <a:ext cx="2977675" cy="532966"/>
              </a:xfrm>
              <a:prstGeom prst="rect">
                <a:avLst/>
              </a:prstGeom>
              <a:blipFill rotWithShape="1">
                <a:blip r:embed="rId11"/>
                <a:stretch>
                  <a:fillRect t="-16092" r="-3885" b="-3218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989249" y="4950170"/>
            <a:ext cx="578456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ดังนั้นสารตั้งต้นถูกใช้หมด เหลือเกลือซึ่งจะเกิดไฮโดรลิ</a:t>
            </a:r>
            <a:r>
              <a:rPr lang="th-TH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ซิส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6" name="กลุ่ม 25"/>
          <p:cNvGrpSpPr/>
          <p:nvPr/>
        </p:nvGrpSpPr>
        <p:grpSpPr>
          <a:xfrm>
            <a:off x="3740173" y="900009"/>
            <a:ext cx="4720259" cy="584775"/>
            <a:chOff x="3740173" y="900009"/>
            <a:chExt cx="4720259" cy="584775"/>
          </a:xfrm>
        </p:grpSpPr>
        <p:sp>
          <p:nvSpPr>
            <p:cNvPr id="27" name="TextBox 26"/>
            <p:cNvSpPr txBox="1"/>
            <p:nvPr/>
          </p:nvSpPr>
          <p:spPr>
            <a:xfrm>
              <a:off x="3740173" y="900009"/>
              <a:ext cx="4720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N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 +   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HCl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                      NH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4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Cl</a:t>
              </a:r>
              <a:endParaRPr lang="th-TH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28" name="ลูกศรเชื่อมต่อแบบตรง 27"/>
            <p:cNvCxnSpPr/>
            <p:nvPr/>
          </p:nvCxnSpPr>
          <p:spPr>
            <a:xfrm>
              <a:off x="6119543" y="1192396"/>
              <a:ext cx="7567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604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7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406" y="188640"/>
            <a:ext cx="6290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หาความเข้มข้นของเกลือ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2555776" y="3194009"/>
            <a:ext cx="6256551" cy="584775"/>
            <a:chOff x="2555776" y="3194009"/>
            <a:chExt cx="6256551" cy="584775"/>
          </a:xfrm>
        </p:grpSpPr>
        <p:sp>
          <p:nvSpPr>
            <p:cNvPr id="29" name="TextBox 28"/>
            <p:cNvSpPr txBox="1"/>
            <p:nvPr/>
          </p:nvSpPr>
          <p:spPr>
            <a:xfrm>
              <a:off x="2555776" y="3194009"/>
              <a:ext cx="6256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NH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4</a:t>
              </a:r>
              <a:r>
                <a:rPr lang="en-US" sz="32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+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+    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O                  NH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    +       H</a:t>
              </a:r>
              <a:r>
                <a:rPr lang="en-US" sz="3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O</a:t>
              </a:r>
              <a:r>
                <a:rPr lang="en-US" sz="32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+</a:t>
              </a:r>
              <a:endParaRPr lang="th-TH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30" name="กลุ่ม 29"/>
            <p:cNvGrpSpPr/>
            <p:nvPr/>
          </p:nvGrpSpPr>
          <p:grpSpPr>
            <a:xfrm>
              <a:off x="4636964" y="3277665"/>
              <a:ext cx="578053" cy="417462"/>
              <a:chOff x="4427984" y="3356992"/>
              <a:chExt cx="576064" cy="417462"/>
            </a:xfrm>
          </p:grpSpPr>
          <p:grpSp>
            <p:nvGrpSpPr>
              <p:cNvPr id="31" name="กลุ่ม 30"/>
              <p:cNvGrpSpPr/>
              <p:nvPr/>
            </p:nvGrpSpPr>
            <p:grpSpPr>
              <a:xfrm>
                <a:off x="4427984" y="3356992"/>
                <a:ext cx="576064" cy="150538"/>
                <a:chOff x="4427984" y="3356992"/>
                <a:chExt cx="576064" cy="150538"/>
              </a:xfrm>
            </p:grpSpPr>
            <p:cxnSp>
              <p:nvCxnSpPr>
                <p:cNvPr id="35" name="ตัวเชื่อมต่อตรง 34"/>
                <p:cNvCxnSpPr/>
                <p:nvPr/>
              </p:nvCxnSpPr>
              <p:spPr>
                <a:xfrm>
                  <a:off x="4427984" y="3507530"/>
                  <a:ext cx="57606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ตัวเชื่อมต่อตรง 35"/>
                <p:cNvCxnSpPr/>
                <p:nvPr/>
              </p:nvCxnSpPr>
              <p:spPr>
                <a:xfrm>
                  <a:off x="4860032" y="3356992"/>
                  <a:ext cx="144016" cy="15053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กลุ่ม 31"/>
              <p:cNvGrpSpPr/>
              <p:nvPr/>
            </p:nvGrpSpPr>
            <p:grpSpPr>
              <a:xfrm rot="10800000">
                <a:off x="4427984" y="3623916"/>
                <a:ext cx="576064" cy="150538"/>
                <a:chOff x="4427984" y="3356992"/>
                <a:chExt cx="576064" cy="150538"/>
              </a:xfrm>
            </p:grpSpPr>
            <p:cxnSp>
              <p:nvCxnSpPr>
                <p:cNvPr id="33" name="ตัวเชื่อมต่อตรง 32"/>
                <p:cNvCxnSpPr/>
                <p:nvPr/>
              </p:nvCxnSpPr>
              <p:spPr>
                <a:xfrm>
                  <a:off x="4427984" y="3507530"/>
                  <a:ext cx="57606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ตัวเชื่อมต่อตรง 33"/>
                <p:cNvCxnSpPr/>
                <p:nvPr/>
              </p:nvCxnSpPr>
              <p:spPr>
                <a:xfrm>
                  <a:off x="4860032" y="3356992"/>
                  <a:ext cx="144016" cy="15053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0507" y="896526"/>
                <a:ext cx="2568332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𝟏𝟎𝟎𝟎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7" y="896526"/>
                <a:ext cx="2568332" cy="900246"/>
              </a:xfrm>
              <a:prstGeom prst="rect">
                <a:avLst/>
              </a:prstGeom>
              <a:blipFill rotWithShape="1">
                <a:blip r:embed="rId4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71479" y="1805590"/>
                <a:ext cx="315317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𝟎𝟓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𝒎𝒐𝒍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79" y="1805590"/>
                <a:ext cx="3153171" cy="532966"/>
              </a:xfrm>
              <a:prstGeom prst="rect">
                <a:avLst/>
              </a:prstGeom>
              <a:blipFill rotWithShape="1">
                <a:blip r:embed="rId5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06531" y="785941"/>
                <a:ext cx="4725909" cy="842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𝟏𝟎𝟎𝟎</m:t>
                          </m:r>
                        </m:num>
                        <m:den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𝟓𝟎</m:t>
                          </m:r>
                        </m:den>
                      </m:f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𝒎𝒐𝒍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/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31" y="785941"/>
                <a:ext cx="4725909" cy="842859"/>
              </a:xfrm>
              <a:prstGeom prst="rect">
                <a:avLst/>
              </a:prstGeom>
              <a:blipFill rotWithShape="1">
                <a:blip r:embed="rId6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82385" y="3874019"/>
                <a:ext cx="11459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𝟎𝟓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</m:oMath>
                  </m:oMathPara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385" y="3874019"/>
                <a:ext cx="114595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47649" y="3776813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5575" y="4337426"/>
            <a:ext cx="162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99420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86285" y="3874019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285" y="3874019"/>
                <a:ext cx="319318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20755" t="-15385" r="-9434" b="-2769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77018" y="3842081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018" y="3842081"/>
                <a:ext cx="319318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21154" t="-13636" r="-9615" b="-257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72402" y="4426529"/>
                <a:ext cx="9559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X  M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02" y="4426529"/>
                <a:ext cx="955938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7006" t="-15152" b="-257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73787" y="4450083"/>
                <a:ext cx="13024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+X  M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787" y="4450083"/>
                <a:ext cx="1302469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5140" t="-15152" b="-257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29971" y="4426529"/>
                <a:ext cx="1086445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+X  M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971" y="4426529"/>
                <a:ext cx="1086445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6180" t="-15152" b="-257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65758" y="5086541"/>
                <a:ext cx="13861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0.05 - X  M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58" y="5086541"/>
                <a:ext cx="138616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4825" t="-13636" r="-877" b="-2727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80112" y="5026147"/>
                <a:ext cx="13024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 M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026147"/>
                <a:ext cx="1302469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5140" t="-13636" b="-2727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236296" y="5002593"/>
                <a:ext cx="1086445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 M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5002593"/>
                <a:ext cx="1086445" cy="400110"/>
              </a:xfrm>
              <a:prstGeom prst="rect">
                <a:avLst/>
              </a:prstGeom>
              <a:blipFill rotWithShape="1">
                <a:blip r:embed="rId15"/>
                <a:stretch>
                  <a:fillRect l="-6180" t="-15385" b="-2769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1682" y="2492896"/>
                <a:ext cx="4221219" cy="568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  <m:sSub>
                        <m:sSub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𝑪𝒍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 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  <m:sSubSup>
                        <m:sSub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sub>
                        <m: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+ 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  <m:sSup>
                        <m:s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682" y="2492896"/>
                <a:ext cx="4221219" cy="568874"/>
              </a:xfrm>
              <a:prstGeom prst="rect">
                <a:avLst/>
              </a:prstGeom>
              <a:blipFill rotWithShape="1">
                <a:blip r:embed="rId16"/>
                <a:stretch>
                  <a:fillRect t="-17204" b="-3333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38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1" grpId="0" animBg="1"/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1370</Words>
  <Application>Microsoft Office PowerPoint</Application>
  <PresentationFormat>นำเสนอทางหน้าจอ (4:3)</PresentationFormat>
  <Paragraphs>155</Paragraphs>
  <Slides>13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ชุดรูปแบบของ Office</vt:lpstr>
      <vt:lpstr>การคำนวณหา pH การไทเทรตกรดแก่กับเบสอ่อน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การคำนวณหา pH การไทเทรตกรดแก่กับเบสแก่</dc:title>
  <dc:creator>dumrongsak</dc:creator>
  <cp:lastModifiedBy>dumrongsak</cp:lastModifiedBy>
  <cp:revision>53</cp:revision>
  <dcterms:created xsi:type="dcterms:W3CDTF">2012-02-15T14:50:25Z</dcterms:created>
  <dcterms:modified xsi:type="dcterms:W3CDTF">2012-02-21T14:27:15Z</dcterms:modified>
</cp:coreProperties>
</file>