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81" r:id="rId2"/>
    <p:sldId id="283" r:id="rId3"/>
    <p:sldId id="409" r:id="rId4"/>
    <p:sldId id="286" r:id="rId5"/>
    <p:sldId id="288" r:id="rId6"/>
    <p:sldId id="400" r:id="rId7"/>
    <p:sldId id="411" r:id="rId8"/>
    <p:sldId id="304" r:id="rId9"/>
    <p:sldId id="306" r:id="rId10"/>
    <p:sldId id="404" r:id="rId11"/>
    <p:sldId id="412" r:id="rId12"/>
    <p:sldId id="414" r:id="rId13"/>
    <p:sldId id="405" r:id="rId14"/>
    <p:sldId id="415" r:id="rId15"/>
    <p:sldId id="416" r:id="rId16"/>
    <p:sldId id="407" r:id="rId17"/>
    <p:sldId id="417" r:id="rId18"/>
    <p:sldId id="418" r:id="rId19"/>
    <p:sldId id="419" r:id="rId20"/>
    <p:sldId id="420" r:id="rId21"/>
    <p:sldId id="421" r:id="rId22"/>
    <p:sldId id="422" r:id="rId23"/>
    <p:sldId id="424" r:id="rId24"/>
  </p:sldIdLst>
  <p:sldSz cx="9144000" cy="6858000" type="screen4x3"/>
  <p:notesSz cx="6669088" cy="9820275"/>
  <p:defaultTextStyle>
    <a:defPPr>
      <a:defRPr lang="th-TH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FF"/>
    <a:srgbClr val="0000FF"/>
    <a:srgbClr val="FF0000"/>
    <a:srgbClr val="009900"/>
    <a:srgbClr val="660066"/>
    <a:srgbClr val="808080"/>
    <a:srgbClr val="FF3300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0" d="100"/>
          <a:sy n="80" d="100"/>
        </p:scale>
        <p:origin x="-8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8892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29738"/>
            <a:ext cx="28892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620ADC-74E2-4200-966D-36E4B5037818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9394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 b="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6600"/>
            <a:ext cx="4910138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64075"/>
            <a:ext cx="4891088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9738"/>
            <a:ext cx="28892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800" b="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29738"/>
            <a:ext cx="28892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 b="0"/>
            </a:lvl1pPr>
          </a:lstStyle>
          <a:p>
            <a:fld id="{5DC6A367-1658-45AD-AC83-67DF3BD231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9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4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2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4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4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4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0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4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9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922D-7C5D-414C-BF02-4D77AF13A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9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96002" y="879901"/>
            <a:ext cx="2895600" cy="1219200"/>
          </a:xfrm>
        </p:spPr>
        <p:txBody>
          <a:bodyPr/>
          <a:lstStyle/>
          <a:p>
            <a:r>
              <a:rPr lang="th-TH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คู่กรด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th-TH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เบส</a:t>
            </a:r>
            <a:endParaRPr lang="th-TH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71600" y="2890789"/>
            <a:ext cx="402546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h-TH" sz="54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กรด</a:t>
            </a:r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คือ สารที่ </a:t>
            </a:r>
            <a:r>
              <a:rPr lang="th-TH" sz="5400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</a:t>
            </a:r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5400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th-TH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447800" y="3814119"/>
            <a:ext cx="413125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h-TH" sz="54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เบส</a:t>
            </a:r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คือ สารที่ </a:t>
            </a:r>
            <a:r>
              <a:rPr lang="th-TH" sz="5400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รับ</a:t>
            </a:r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5400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2105279"/>
            <a:ext cx="73837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ตามนิยามกรด-เบส</a:t>
            </a:r>
            <a:r>
              <a:rPr lang="th-TH" sz="4800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ของเบรินสเตด</a:t>
            </a:r>
            <a:r>
              <a:rPr lang="th-TH" sz="4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</a:t>
            </a:r>
            <a:r>
              <a:rPr lang="th-TH" sz="4800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เลาว์</a:t>
            </a:r>
            <a:r>
              <a:rPr lang="th-TH" sz="4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รี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0" y="-6407"/>
            <a:ext cx="9144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8" name="ดาว 8 แฉก 7"/>
          <p:cNvSpPr/>
          <p:nvPr/>
        </p:nvSpPr>
        <p:spPr>
          <a:xfrm>
            <a:off x="8558449" y="6302905"/>
            <a:ext cx="585551" cy="555095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1</a:t>
            </a:r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autoUpdateAnimBg="0"/>
      <p:bldP spid="30724" grpId="0" autoUpdateAnimBg="0"/>
      <p:bldP spid="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81683" y="981914"/>
            <a:ext cx="89258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จงเขียนและดุลสมการของสารละลายกรดตามนิยามของ </a:t>
            </a:r>
            <a:r>
              <a:rPr lang="th-TH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เบรินสเตด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</a:t>
            </a:r>
            <a:r>
              <a:rPr lang="th-TH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เลาว์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รีใน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น้ำ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28600" y="2438400"/>
            <a:ext cx="17540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en-US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H</a:t>
            </a:r>
            <a:r>
              <a:rPr lang="en-US" sz="48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48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6200" y="3534971"/>
            <a:ext cx="8101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th-TH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ขั้นที่ 1 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               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8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HSO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800" baseline="30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00584" y="4579203"/>
            <a:ext cx="8101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th-TH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ขั้นที่ 2 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HSO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                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8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SO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endParaRPr lang="en-US" sz="4800" baseline="30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กลุ่ม 16"/>
          <p:cNvGrpSpPr/>
          <p:nvPr/>
        </p:nvGrpSpPr>
        <p:grpSpPr>
          <a:xfrm>
            <a:off x="3984470" y="3886200"/>
            <a:ext cx="995054" cy="381000"/>
            <a:chOff x="990600" y="6248400"/>
            <a:chExt cx="995054" cy="381000"/>
          </a:xfrm>
        </p:grpSpPr>
        <p:grpSp>
          <p:nvGrpSpPr>
            <p:cNvPr id="13" name="กลุ่ม 12"/>
            <p:cNvGrpSpPr/>
            <p:nvPr/>
          </p:nvGrpSpPr>
          <p:grpSpPr>
            <a:xfrm>
              <a:off x="990600" y="6248400"/>
              <a:ext cx="995054" cy="152400"/>
              <a:chOff x="990600" y="6248400"/>
              <a:chExt cx="995054" cy="152400"/>
            </a:xfrm>
          </p:grpSpPr>
          <p:cxnSp>
            <p:nvCxnSpPr>
              <p:cNvPr id="10" name="ตัวเชื่อมต่อตรง 9"/>
              <p:cNvCxnSpPr/>
              <p:nvPr/>
            </p:nvCxnSpPr>
            <p:spPr>
              <a:xfrm>
                <a:off x="990600" y="6400800"/>
                <a:ext cx="9920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ตัวเชื่อมต่อตรง 11"/>
              <p:cNvCxnSpPr/>
              <p:nvPr/>
            </p:nvCxnSpPr>
            <p:spPr>
              <a:xfrm>
                <a:off x="1833254" y="6248400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กลุ่ม 13"/>
            <p:cNvGrpSpPr/>
            <p:nvPr/>
          </p:nvGrpSpPr>
          <p:grpSpPr>
            <a:xfrm rot="10800000">
              <a:off x="990600" y="6477000"/>
              <a:ext cx="995054" cy="152400"/>
              <a:chOff x="990600" y="6248400"/>
              <a:chExt cx="995054" cy="152400"/>
            </a:xfrm>
          </p:grpSpPr>
          <p:cxnSp>
            <p:nvCxnSpPr>
              <p:cNvPr id="15" name="ตัวเชื่อมต่อตรง 14"/>
              <p:cNvCxnSpPr/>
              <p:nvPr/>
            </p:nvCxnSpPr>
            <p:spPr>
              <a:xfrm>
                <a:off x="990600" y="6400800"/>
                <a:ext cx="9920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ตัวเชื่อมต่อตรง 15"/>
              <p:cNvCxnSpPr/>
              <p:nvPr/>
            </p:nvCxnSpPr>
            <p:spPr>
              <a:xfrm>
                <a:off x="1833254" y="6248400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กลุ่ม 17"/>
          <p:cNvGrpSpPr/>
          <p:nvPr/>
        </p:nvGrpSpPr>
        <p:grpSpPr>
          <a:xfrm>
            <a:off x="3981423" y="4804201"/>
            <a:ext cx="995054" cy="381000"/>
            <a:chOff x="990600" y="6248400"/>
            <a:chExt cx="995054" cy="381000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990600" y="6248400"/>
              <a:ext cx="995054" cy="152400"/>
              <a:chOff x="990600" y="6248400"/>
              <a:chExt cx="995054" cy="152400"/>
            </a:xfrm>
          </p:grpSpPr>
          <p:cxnSp>
            <p:nvCxnSpPr>
              <p:cNvPr id="23" name="ตัวเชื่อมต่อตรง 22"/>
              <p:cNvCxnSpPr/>
              <p:nvPr/>
            </p:nvCxnSpPr>
            <p:spPr>
              <a:xfrm>
                <a:off x="990600" y="6400800"/>
                <a:ext cx="9920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ตัวเชื่อมต่อตรง 23"/>
              <p:cNvCxnSpPr/>
              <p:nvPr/>
            </p:nvCxnSpPr>
            <p:spPr>
              <a:xfrm>
                <a:off x="1833254" y="6248400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กลุ่ม 19"/>
            <p:cNvGrpSpPr/>
            <p:nvPr/>
          </p:nvGrpSpPr>
          <p:grpSpPr>
            <a:xfrm rot="10800000">
              <a:off x="990600" y="6477000"/>
              <a:ext cx="995054" cy="152400"/>
              <a:chOff x="990600" y="6248400"/>
              <a:chExt cx="995054" cy="152400"/>
            </a:xfrm>
          </p:grpSpPr>
          <p:cxnSp>
            <p:nvCxnSpPr>
              <p:cNvPr id="21" name="ตัวเชื่อมต่อตรง 20"/>
              <p:cNvCxnSpPr/>
              <p:nvPr/>
            </p:nvCxnSpPr>
            <p:spPr>
              <a:xfrm>
                <a:off x="990600" y="6400800"/>
                <a:ext cx="9920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ตัวเชื่อมต่อตรง 21"/>
              <p:cNvCxnSpPr/>
              <p:nvPr/>
            </p:nvCxnSpPr>
            <p:spPr>
              <a:xfrm>
                <a:off x="1833254" y="6248400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ดาว 8 แฉก 24"/>
          <p:cNvSpPr/>
          <p:nvPr/>
        </p:nvSpPr>
        <p:spPr>
          <a:xfrm>
            <a:off x="8449878" y="61722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58588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81683" y="981914"/>
            <a:ext cx="89258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จงเขียนและดุลสมการของสารละลายกรดตามนิยามของ </a:t>
            </a:r>
            <a:r>
              <a:rPr lang="th-TH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เบรินสเตด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</a:t>
            </a:r>
            <a:r>
              <a:rPr lang="th-TH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เลาว์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รีใน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น้ำ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27439" y="2551573"/>
            <a:ext cx="17299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en-US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HSO</a:t>
            </a:r>
            <a:r>
              <a:rPr lang="en-US" sz="48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93793" y="3581400"/>
            <a:ext cx="8101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HSO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 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                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8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  SO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endParaRPr lang="en-US" sz="4800" baseline="30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กลุ่ม 6"/>
          <p:cNvGrpSpPr/>
          <p:nvPr/>
        </p:nvGrpSpPr>
        <p:grpSpPr>
          <a:xfrm>
            <a:off x="3581400" y="3810000"/>
            <a:ext cx="995054" cy="381000"/>
            <a:chOff x="990600" y="6248400"/>
            <a:chExt cx="995054" cy="381000"/>
          </a:xfrm>
        </p:grpSpPr>
        <p:grpSp>
          <p:nvGrpSpPr>
            <p:cNvPr id="8" name="กลุ่ม 7"/>
            <p:cNvGrpSpPr/>
            <p:nvPr/>
          </p:nvGrpSpPr>
          <p:grpSpPr>
            <a:xfrm>
              <a:off x="990600" y="6248400"/>
              <a:ext cx="995054" cy="152400"/>
              <a:chOff x="990600" y="6248400"/>
              <a:chExt cx="995054" cy="152400"/>
            </a:xfrm>
          </p:grpSpPr>
          <p:cxnSp>
            <p:nvCxnSpPr>
              <p:cNvPr id="12" name="ตัวเชื่อมต่อตรง 11"/>
              <p:cNvCxnSpPr/>
              <p:nvPr/>
            </p:nvCxnSpPr>
            <p:spPr>
              <a:xfrm>
                <a:off x="990600" y="6400800"/>
                <a:ext cx="9920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ตัวเชื่อมต่อตรง 12"/>
              <p:cNvCxnSpPr/>
              <p:nvPr/>
            </p:nvCxnSpPr>
            <p:spPr>
              <a:xfrm>
                <a:off x="1833254" y="6248400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กลุ่ม 8"/>
            <p:cNvGrpSpPr/>
            <p:nvPr/>
          </p:nvGrpSpPr>
          <p:grpSpPr>
            <a:xfrm rot="10800000">
              <a:off x="990600" y="6477000"/>
              <a:ext cx="995054" cy="152400"/>
              <a:chOff x="990600" y="6248400"/>
              <a:chExt cx="995054" cy="152400"/>
            </a:xfrm>
          </p:grpSpPr>
          <p:cxnSp>
            <p:nvCxnSpPr>
              <p:cNvPr id="10" name="ตัวเชื่อมต่อตรง 9"/>
              <p:cNvCxnSpPr/>
              <p:nvPr/>
            </p:nvCxnSpPr>
            <p:spPr>
              <a:xfrm>
                <a:off x="990600" y="6400800"/>
                <a:ext cx="9920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ตัวเชื่อมต่อตรง 10"/>
              <p:cNvCxnSpPr/>
              <p:nvPr/>
            </p:nvCxnSpPr>
            <p:spPr>
              <a:xfrm>
                <a:off x="1833254" y="6248400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ดาว 8 แฉก 13"/>
          <p:cNvSpPr/>
          <p:nvPr/>
        </p:nvSpPr>
        <p:spPr>
          <a:xfrm>
            <a:off x="8458200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032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81683" y="981914"/>
            <a:ext cx="89258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จงเขียนและดุลสมการของสารละลายกรดตามนิยามของ </a:t>
            </a:r>
            <a:r>
              <a:rPr lang="th-TH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เบรินสเตด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</a:t>
            </a:r>
            <a:r>
              <a:rPr lang="th-TH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เลาว์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รีใน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น้ำ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39395" y="2551574"/>
            <a:ext cx="16017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en-US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en-US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r>
              <a:rPr lang="en-US" sz="48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93793" y="3581400"/>
            <a:ext cx="8101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 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                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800" baseline="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</a:t>
            </a:r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  NH</a:t>
            </a:r>
            <a:r>
              <a:rPr lang="en-US" sz="48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4800" baseline="30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กลุ่ม 6"/>
          <p:cNvGrpSpPr/>
          <p:nvPr/>
        </p:nvGrpSpPr>
        <p:grpSpPr>
          <a:xfrm>
            <a:off x="3581400" y="3810000"/>
            <a:ext cx="995054" cy="381000"/>
            <a:chOff x="990600" y="6248400"/>
            <a:chExt cx="995054" cy="381000"/>
          </a:xfrm>
        </p:grpSpPr>
        <p:grpSp>
          <p:nvGrpSpPr>
            <p:cNvPr id="8" name="กลุ่ม 7"/>
            <p:cNvGrpSpPr/>
            <p:nvPr/>
          </p:nvGrpSpPr>
          <p:grpSpPr>
            <a:xfrm>
              <a:off x="990600" y="6248400"/>
              <a:ext cx="995054" cy="152400"/>
              <a:chOff x="990600" y="6248400"/>
              <a:chExt cx="995054" cy="152400"/>
            </a:xfrm>
          </p:grpSpPr>
          <p:cxnSp>
            <p:nvCxnSpPr>
              <p:cNvPr id="12" name="ตัวเชื่อมต่อตรง 11"/>
              <p:cNvCxnSpPr/>
              <p:nvPr/>
            </p:nvCxnSpPr>
            <p:spPr>
              <a:xfrm>
                <a:off x="990600" y="6400800"/>
                <a:ext cx="9920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ตัวเชื่อมต่อตรง 12"/>
              <p:cNvCxnSpPr/>
              <p:nvPr/>
            </p:nvCxnSpPr>
            <p:spPr>
              <a:xfrm>
                <a:off x="1833254" y="6248400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กลุ่ม 8"/>
            <p:cNvGrpSpPr/>
            <p:nvPr/>
          </p:nvGrpSpPr>
          <p:grpSpPr>
            <a:xfrm rot="10800000">
              <a:off x="990600" y="6477000"/>
              <a:ext cx="995054" cy="152400"/>
              <a:chOff x="990600" y="6248400"/>
              <a:chExt cx="995054" cy="152400"/>
            </a:xfrm>
          </p:grpSpPr>
          <p:cxnSp>
            <p:nvCxnSpPr>
              <p:cNvPr id="10" name="ตัวเชื่อมต่อตรง 9"/>
              <p:cNvCxnSpPr/>
              <p:nvPr/>
            </p:nvCxnSpPr>
            <p:spPr>
              <a:xfrm>
                <a:off x="990600" y="6400800"/>
                <a:ext cx="9920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ตัวเชื่อมต่อตรง 10"/>
              <p:cNvCxnSpPr/>
              <p:nvPr/>
            </p:nvCxnSpPr>
            <p:spPr>
              <a:xfrm>
                <a:off x="1833254" y="6248400"/>
                <a:ext cx="152400" cy="152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ดาว 8 แฉก 13"/>
          <p:cNvSpPr/>
          <p:nvPr/>
        </p:nvSpPr>
        <p:spPr>
          <a:xfrm>
            <a:off x="8421688" y="62484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3174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4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จงหาคู่กรดของเบสต่อไปนี้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09600" y="2590800"/>
            <a:ext cx="17748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HCO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8259" y="1812911"/>
            <a:ext cx="39693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 </a:t>
            </a:r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029200" y="1759803"/>
            <a:ext cx="39677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09600" y="3723685"/>
            <a:ext cx="1617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CO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endParaRPr lang="th-TH" sz="4800" baseline="300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09600" y="4786330"/>
            <a:ext cx="13227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OH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09600" y="5791200"/>
            <a:ext cx="1955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H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en-US" sz="4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877152" y="2598003"/>
            <a:ext cx="13821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5877152" y="3730888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HCO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877152" y="4793533"/>
            <a:ext cx="9525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877152" y="5798403"/>
            <a:ext cx="13372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864732" y="2590800"/>
            <a:ext cx="1385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3864732" y="3657600"/>
            <a:ext cx="1385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3864732" y="4800600"/>
            <a:ext cx="1385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3864732" y="5715000"/>
            <a:ext cx="1385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22" name="ดาว 8 แฉก 21"/>
          <p:cNvSpPr/>
          <p:nvPr/>
        </p:nvSpPr>
        <p:spPr>
          <a:xfrm>
            <a:off x="8458200" y="6279297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08569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4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จงหาคู่กรดของเบสต่อไปนี้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85800" y="2590800"/>
            <a:ext cx="15055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e) SO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endParaRPr lang="th-TH" sz="4800" baseline="300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8259" y="1812911"/>
            <a:ext cx="39693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 </a:t>
            </a:r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029200" y="1759803"/>
            <a:ext cx="39677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5800" y="3723685"/>
            <a:ext cx="13227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f) H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th-TH" sz="4800" baseline="300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04719" y="4786330"/>
            <a:ext cx="2114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g) CH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r>
              <a:rPr lang="en-US" sz="4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th-TH" sz="4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934058" y="2598003"/>
            <a:ext cx="12682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HSO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5991766" y="3730888"/>
            <a:ext cx="11063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715000" y="4793533"/>
            <a:ext cx="18966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864732" y="2590800"/>
            <a:ext cx="1385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3864732" y="3657600"/>
            <a:ext cx="1385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3864732" y="4800600"/>
            <a:ext cx="1385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17" name="ดาว 8 แฉก 16"/>
          <p:cNvSpPr/>
          <p:nvPr/>
        </p:nvSpPr>
        <p:spPr>
          <a:xfrm>
            <a:off x="8449397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3076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จงหาคู่เบสของกรดต่อไปนี้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3400" y="2590800"/>
            <a:ext cx="17075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HSO</a:t>
            </a:r>
            <a:r>
              <a:rPr lang="en-US" sz="4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9059" y="1812911"/>
            <a:ext cx="39677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028399" y="1759803"/>
            <a:ext cx="39693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33400" y="3723685"/>
            <a:ext cx="18437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H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th-TH" sz="4800" baseline="300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20634" y="4786330"/>
            <a:ext cx="1500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NH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th-TH" sz="4800" baseline="300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791200"/>
            <a:ext cx="1955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H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en-US" sz="4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6023825" y="2598003"/>
            <a:ext cx="1088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5910815" y="3730888"/>
            <a:ext cx="12682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HSO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888372" y="4793533"/>
            <a:ext cx="9300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r>
              <a:rPr lang="en-US" sz="48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832268" y="5798403"/>
            <a:ext cx="1426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HPO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912822" y="2590800"/>
            <a:ext cx="1289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3912822" y="3657600"/>
            <a:ext cx="1289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3912822" y="4800600"/>
            <a:ext cx="1289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3912822" y="5715000"/>
            <a:ext cx="1289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22" name="ดาว 8 แฉก 21"/>
          <p:cNvSpPr/>
          <p:nvPr/>
        </p:nvSpPr>
        <p:spPr>
          <a:xfrm>
            <a:off x="8430594" y="6213901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15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530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6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จากสมการ จงจำแนกสารใดเป็นกรดหรือเบสตามทฤษฎีของ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สารใดเป็นคู่กรดเบสกัน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0" t="22753" r="1830" b="57718"/>
          <a:stretch/>
        </p:blipFill>
        <p:spPr>
          <a:xfrm>
            <a:off x="152400" y="3345425"/>
            <a:ext cx="8830288" cy="1302775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4114800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32265" y="4530298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</a:rPr>
              <a:t>กรด</a:t>
            </a:r>
            <a:r>
              <a:rPr lang="th-TH" sz="4800" baseline="-25000" dirty="0">
                <a:solidFill>
                  <a:srgbClr val="FF0000"/>
                </a:solidFill>
              </a:rPr>
              <a:t>2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4615597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79683" y="3996812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</a:rPr>
              <a:t>เบส</a:t>
            </a:r>
            <a:r>
              <a:rPr lang="th-TH" sz="4800" baseline="-25000" dirty="0">
                <a:solidFill>
                  <a:srgbClr val="FF0000"/>
                </a:solidFill>
              </a:rPr>
              <a:t>2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9" name="ดาว 8 แฉก 8"/>
          <p:cNvSpPr/>
          <p:nvPr/>
        </p:nvSpPr>
        <p:spPr>
          <a:xfrm>
            <a:off x="8458200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68694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 autoUpdateAnimBg="0"/>
      <p:bldP spid="6" grpId="0" animBg="1" autoUpdateAnimBg="0"/>
      <p:bldP spid="7" grpId="0" animBg="1" autoUpdateAnimBg="0"/>
      <p:bldP spid="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42126" r="3000" b="38345"/>
          <a:stretch/>
        </p:blipFill>
        <p:spPr>
          <a:xfrm>
            <a:off x="152400" y="3345425"/>
            <a:ext cx="8830288" cy="1302775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จากสมการ จงจำแนกสารใดเป็นกรดหรือเบสตามทฤษฎีของ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สารใดเป็นคู่กรดเบสกัน</a:t>
            </a:r>
            <a:endParaRPr lang="th-TH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667000" y="4114799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934200" y="4488595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0" y="4488595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4073096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9" name="ดาว 8 แฉก 8"/>
          <p:cNvSpPr/>
          <p:nvPr/>
        </p:nvSpPr>
        <p:spPr>
          <a:xfrm>
            <a:off x="8458200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17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722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 autoUpdateAnimBg="0"/>
      <p:bldP spid="6" grpId="0" animBg="1" autoUpdateAnimBg="0"/>
      <p:bldP spid="7" grpId="0" animBg="1" autoUpdateAnimBg="0"/>
      <p:bldP spid="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4" t="60585" r="2876" b="19886"/>
          <a:stretch/>
        </p:blipFill>
        <p:spPr>
          <a:xfrm>
            <a:off x="152400" y="3345425"/>
            <a:ext cx="8830288" cy="1302775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8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จากสมการ จงจำแนกสารใดเป็นกรดหรือเบสตามทฤษฎีของ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สารใดเป็นคู่กรดเบสกัน</a:t>
            </a:r>
            <a:endParaRPr lang="th-TH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4114800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</a:rPr>
              <a:t>กรด</a:t>
            </a:r>
            <a:r>
              <a:rPr lang="en-US" sz="4800" baseline="-25000" dirty="0" smtClean="0">
                <a:solidFill>
                  <a:srgbClr val="FF0000"/>
                </a:solidFill>
              </a:rPr>
              <a:t>1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14161" y="4615596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162800" y="4615597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</a:rPr>
              <a:t>เบส</a:t>
            </a:r>
            <a:r>
              <a:rPr lang="en-US" sz="4800" baseline="-25000" dirty="0" smtClean="0">
                <a:solidFill>
                  <a:srgbClr val="FF0000"/>
                </a:solidFill>
              </a:rPr>
              <a:t>1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0" y="3996812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9" name="ดาว 8 แฉก 8"/>
          <p:cNvSpPr/>
          <p:nvPr/>
        </p:nvSpPr>
        <p:spPr>
          <a:xfrm>
            <a:off x="8458200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18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30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 autoUpdateAnimBg="0"/>
      <p:bldP spid="6" grpId="0" animBg="1" autoUpdateAnimBg="0"/>
      <p:bldP spid="7" grpId="0" animBg="1" autoUpdateAnimBg="0"/>
      <p:bldP spid="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80060" r="3000" b="411"/>
          <a:stretch/>
        </p:blipFill>
        <p:spPr>
          <a:xfrm>
            <a:off x="152400" y="3345425"/>
            <a:ext cx="8830288" cy="1302775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จากสมการ จงจำแนกสารใดเป็นกรดหรือเบสตามทฤษฎีของ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สารใดเป็นคู่กรดเบสกัน</a:t>
            </a:r>
            <a:endParaRPr lang="th-TH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43200" y="3996812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18804" y="4530298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166075" y="4532107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" y="3996812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9" name="ดาว 8 แฉก 8"/>
          <p:cNvSpPr/>
          <p:nvPr/>
        </p:nvSpPr>
        <p:spPr>
          <a:xfrm>
            <a:off x="8396948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19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243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 autoUpdateAnimBg="0"/>
      <p:bldP spid="7" grpId="0" animBg="1" autoUpdateAnimBg="0"/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6222" y="990600"/>
            <a:ext cx="88546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60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en-US" sz="6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</a:t>
            </a:r>
            <a:r>
              <a:rPr lang="en-US" sz="6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6000" baseline="-25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O(l)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6000" baseline="-25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6000" baseline="30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</a:t>
            </a:r>
            <a:r>
              <a:rPr lang="en-US" sz="60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US" sz="6000" baseline="30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6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</a:t>
            </a:r>
            <a:r>
              <a:rPr lang="en-US" sz="6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60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2400" y="2681406"/>
            <a:ext cx="89550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4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 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กับ 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ดังนั้น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จึงทำหน้าที่เป็นกรด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46222" y="3588603"/>
            <a:ext cx="89977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รับ 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จาก </a:t>
            </a:r>
            <a:r>
              <a:rPr lang="en-US" sz="48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ดังนั้น 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จึงทำหน้าที่เป็น เบส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grpSp>
        <p:nvGrpSpPr>
          <p:cNvPr id="11" name="กลุ่ม 10"/>
          <p:cNvGrpSpPr/>
          <p:nvPr/>
        </p:nvGrpSpPr>
        <p:grpSpPr>
          <a:xfrm>
            <a:off x="3891607" y="1447800"/>
            <a:ext cx="908993" cy="228814"/>
            <a:chOff x="3632383" y="4228071"/>
            <a:chExt cx="908993" cy="228814"/>
          </a:xfrm>
        </p:grpSpPr>
        <p:grpSp>
          <p:nvGrpSpPr>
            <p:cNvPr id="9" name="กลุ่ม 8"/>
            <p:cNvGrpSpPr/>
            <p:nvPr/>
          </p:nvGrpSpPr>
          <p:grpSpPr>
            <a:xfrm>
              <a:off x="3633326" y="4228071"/>
              <a:ext cx="908050" cy="67447"/>
              <a:chOff x="3550508" y="2165007"/>
              <a:chExt cx="908050" cy="67447"/>
            </a:xfrm>
          </p:grpSpPr>
          <p:cxnSp>
            <p:nvCxnSpPr>
              <p:cNvPr id="3" name="ตัวเชื่อมต่อตรง 2"/>
              <p:cNvCxnSpPr/>
              <p:nvPr/>
            </p:nvCxnSpPr>
            <p:spPr bwMode="auto">
              <a:xfrm>
                <a:off x="3550508" y="2232454"/>
                <a:ext cx="908050" cy="0"/>
              </a:xfrm>
              <a:prstGeom prst="line">
                <a:avLst/>
              </a:prstGeom>
              <a:ln/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" name="ตัวเชื่อมต่อตรง 4"/>
              <p:cNvCxnSpPr/>
              <p:nvPr/>
            </p:nvCxnSpPr>
            <p:spPr bwMode="auto">
              <a:xfrm>
                <a:off x="4352474" y="2165007"/>
                <a:ext cx="93727" cy="57150"/>
              </a:xfrm>
              <a:prstGeom prst="line">
                <a:avLst/>
              </a:prstGeom>
              <a:ln/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กลุ่ม 18"/>
            <p:cNvGrpSpPr/>
            <p:nvPr/>
          </p:nvGrpSpPr>
          <p:grpSpPr>
            <a:xfrm rot="10800000">
              <a:off x="3632383" y="4389438"/>
              <a:ext cx="908050" cy="67447"/>
              <a:chOff x="3550508" y="2165007"/>
              <a:chExt cx="908050" cy="67447"/>
            </a:xfrm>
          </p:grpSpPr>
          <p:cxnSp>
            <p:nvCxnSpPr>
              <p:cNvPr id="20" name="ตัวเชื่อมต่อตรง 19"/>
              <p:cNvCxnSpPr/>
              <p:nvPr/>
            </p:nvCxnSpPr>
            <p:spPr bwMode="auto">
              <a:xfrm>
                <a:off x="3550508" y="2232454"/>
                <a:ext cx="908050" cy="0"/>
              </a:xfrm>
              <a:prstGeom prst="line">
                <a:avLst/>
              </a:prstGeom>
              <a:ln/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ตัวเชื่อมต่อตรง 20"/>
              <p:cNvCxnSpPr/>
              <p:nvPr/>
            </p:nvCxnSpPr>
            <p:spPr bwMode="auto">
              <a:xfrm>
                <a:off x="4352474" y="2165007"/>
                <a:ext cx="93727" cy="57150"/>
              </a:xfrm>
              <a:prstGeom prst="line">
                <a:avLst/>
              </a:prstGeom>
              <a:ln/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58578" y="5043606"/>
            <a:ext cx="89550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4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US" sz="4800" baseline="30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รับ 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จาก 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800" baseline="30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ดังนั้น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th-TH" sz="4800" baseline="30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จึงทำหน้าที่เป็นเบส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52400" y="5950803"/>
            <a:ext cx="89977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800" baseline="30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 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กับ </a:t>
            </a:r>
            <a:r>
              <a:rPr lang="en-US" sz="48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th-TH" sz="4800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ดังนั้น 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th-TH" sz="4800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จึงทำหน้าที่เป็น กรด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15297" y="1973520"/>
            <a:ext cx="3466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ปฏิกิริยาไปข้างหน้า 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76200" y="4410895"/>
            <a:ext cx="3466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ปฏิกิริยาย้อนกลับ 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17" name="ดาว 8 แฉก 16"/>
          <p:cNvSpPr/>
          <p:nvPr/>
        </p:nvSpPr>
        <p:spPr>
          <a:xfrm>
            <a:off x="146222" y="199505"/>
            <a:ext cx="585551" cy="555095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2</a:t>
            </a:r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autoUpdateAnimBg="0"/>
      <p:bldP spid="32773" grpId="0"/>
      <p:bldP spid="23" grpId="0" autoUpdateAnimBg="0"/>
      <p:bldP spid="24" grpId="0" autoUpdateAnimBg="0"/>
      <p:bldP spid="12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จากสมการ จงจำแนกสารใดเป็นกรดหรือเบสตามทฤษฎีของ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สารใดเป็นคู่กรดเบสกัน</a:t>
            </a:r>
            <a:endParaRPr lang="th-TH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2" t="25587" r="2900" b="61523"/>
          <a:stretch/>
        </p:blipFill>
        <p:spPr>
          <a:xfrm>
            <a:off x="288993" y="3291838"/>
            <a:ext cx="8711184" cy="780289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32961" y="4038600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086600" y="4122003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908483" y="4122003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33400" y="4072127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10" name="ดาว 8 แฉก 9"/>
          <p:cNvSpPr/>
          <p:nvPr/>
        </p:nvSpPr>
        <p:spPr>
          <a:xfrm>
            <a:off x="8396948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4794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 autoUpdateAnimBg="0"/>
      <p:bldP spid="7" grpId="0" animBg="1" autoUpdateAnimBg="0"/>
      <p:bldP spid="8" grpId="0" animBg="1" autoUpdateAnimBg="0"/>
      <p:bldP spid="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จากสมการ จงจำแนกสารใดเป็นกรดหรือเบสตามทฤษฎีของ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สารใดเป็นคู่กรดเบสกัน</a:t>
            </a:r>
            <a:endParaRPr lang="th-TH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4" t="37549" r="-1261" b="43301"/>
          <a:stretch/>
        </p:blipFill>
        <p:spPr>
          <a:xfrm>
            <a:off x="152400" y="3641339"/>
            <a:ext cx="8991600" cy="1159261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783" y="4343400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85561" y="4884003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737283" y="4884003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4350603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10" name="ดาว 8 แฉก 9"/>
          <p:cNvSpPr/>
          <p:nvPr/>
        </p:nvSpPr>
        <p:spPr>
          <a:xfrm>
            <a:off x="8396948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740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 autoUpdateAnimBg="0"/>
      <p:bldP spid="7" grpId="0" animBg="1" autoUpdateAnimBg="0"/>
      <p:bldP spid="8" grpId="0" animBg="1" autoUpdateAnimBg="0"/>
      <p:bldP spid="9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จากสมการ จงจำแนกสารใดเป็นกรดหรือเบสตามทฤษฎีของ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สารใดเป็นคู่กรดเบสกัน</a:t>
            </a:r>
            <a:endParaRPr lang="th-TH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7" t="37347" r="246" b="43503"/>
          <a:stretch/>
        </p:blipFill>
        <p:spPr>
          <a:xfrm>
            <a:off x="152400" y="3429000"/>
            <a:ext cx="8991600" cy="1159261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4114800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85561" y="4579203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65883" y="4615597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en-US" sz="4800" baseline="-25000" dirty="0" smtClean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048000" y="3996812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10" name="ดาว 8 แฉก 9"/>
          <p:cNvSpPr/>
          <p:nvPr/>
        </p:nvSpPr>
        <p:spPr>
          <a:xfrm>
            <a:off x="8396948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740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 autoUpdateAnimBg="0"/>
      <p:bldP spid="7" grpId="0" animBg="1" autoUpdateAnimBg="0"/>
      <p:bldP spid="8" grpId="0" animBg="1" autoUpdateAnimBg="0"/>
      <p:bldP spid="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1683" y="981914"/>
            <a:ext cx="8925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</a:t>
            </a:r>
            <a:r>
              <a:rPr lang="th-TH" sz="4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จากสมการ จงจำแนกสารใดเป็นกรดหรือเบสตามทฤษฎีของ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Bronsted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-Lowry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สารใดเป็นคู่กรดเบสกัน</a:t>
            </a:r>
            <a:endParaRPr lang="th-TH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3" t="80850"/>
          <a:stretch/>
        </p:blipFill>
        <p:spPr>
          <a:xfrm>
            <a:off x="152400" y="3429000"/>
            <a:ext cx="8991600" cy="1159261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4800" y="4114800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</a:rPr>
              <a:t>กรด</a:t>
            </a:r>
            <a:r>
              <a:rPr lang="en-US" sz="4800" baseline="-25000" dirty="0" smtClean="0">
                <a:solidFill>
                  <a:srgbClr val="FF0000"/>
                </a:solidFill>
              </a:rPr>
              <a:t>1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95161" y="4495800"/>
            <a:ext cx="1024639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กรด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423083" y="4503003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</a:rPr>
              <a:t>เบส</a:t>
            </a:r>
            <a:r>
              <a:rPr lang="en-US" sz="4800" baseline="-25000" dirty="0" smtClean="0">
                <a:solidFill>
                  <a:srgbClr val="FF0000"/>
                </a:solidFill>
              </a:rPr>
              <a:t>1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743200" y="4008630"/>
            <a:ext cx="958917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th-TH" sz="4800" baseline="-25000" dirty="0">
                <a:solidFill>
                  <a:srgbClr val="008000"/>
                </a:solidFill>
              </a:rPr>
              <a:t>2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10" name="ดาว 8 แฉก 9"/>
          <p:cNvSpPr/>
          <p:nvPr/>
        </p:nvSpPr>
        <p:spPr>
          <a:xfrm>
            <a:off x="8396948" y="6324600"/>
            <a:ext cx="685800" cy="533400"/>
          </a:xfrm>
          <a:prstGeom prst="star8">
            <a:avLst>
              <a:gd name="adj" fmla="val 4493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740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 autoUpdateAnimBg="0"/>
      <p:bldP spid="7" grpId="0" animBg="1" autoUpdateAnimBg="0"/>
      <p:bldP spid="8" grpId="0" animBg="1" autoUpdateAnimBg="0"/>
      <p:bldP spid="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6222" y="990600"/>
            <a:ext cx="88546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60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en-US" sz="6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</a:t>
            </a:r>
            <a:r>
              <a:rPr lang="en-US" sz="6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6000" baseline="-25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O(l)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6000" baseline="-25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6000" baseline="30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</a:t>
            </a:r>
            <a:r>
              <a:rPr lang="en-US" sz="6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</a:t>
            </a:r>
            <a:r>
              <a:rPr lang="en-US" sz="60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US" sz="6000" baseline="30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6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</a:t>
            </a:r>
            <a:r>
              <a:rPr lang="en-US" sz="6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60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2400" y="2681406"/>
            <a:ext cx="2514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4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เป็นกรด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66290" y="3588602"/>
            <a:ext cx="25007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เป็นเบส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grpSp>
        <p:nvGrpSpPr>
          <p:cNvPr id="11" name="กลุ่ม 10"/>
          <p:cNvGrpSpPr/>
          <p:nvPr/>
        </p:nvGrpSpPr>
        <p:grpSpPr>
          <a:xfrm>
            <a:off x="3891607" y="1447800"/>
            <a:ext cx="908993" cy="228814"/>
            <a:chOff x="3632383" y="4228071"/>
            <a:chExt cx="908993" cy="228814"/>
          </a:xfrm>
        </p:grpSpPr>
        <p:grpSp>
          <p:nvGrpSpPr>
            <p:cNvPr id="9" name="กลุ่ม 8"/>
            <p:cNvGrpSpPr/>
            <p:nvPr/>
          </p:nvGrpSpPr>
          <p:grpSpPr>
            <a:xfrm>
              <a:off x="3633326" y="4228071"/>
              <a:ext cx="908050" cy="67447"/>
              <a:chOff x="3550508" y="2165007"/>
              <a:chExt cx="908050" cy="67447"/>
            </a:xfrm>
          </p:grpSpPr>
          <p:cxnSp>
            <p:nvCxnSpPr>
              <p:cNvPr id="3" name="ตัวเชื่อมต่อตรง 2"/>
              <p:cNvCxnSpPr/>
              <p:nvPr/>
            </p:nvCxnSpPr>
            <p:spPr bwMode="auto">
              <a:xfrm>
                <a:off x="3550508" y="2232454"/>
                <a:ext cx="908050" cy="0"/>
              </a:xfrm>
              <a:prstGeom prst="line">
                <a:avLst/>
              </a:prstGeom>
              <a:ln/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" name="ตัวเชื่อมต่อตรง 4"/>
              <p:cNvCxnSpPr/>
              <p:nvPr/>
            </p:nvCxnSpPr>
            <p:spPr bwMode="auto">
              <a:xfrm>
                <a:off x="4352474" y="2165007"/>
                <a:ext cx="93727" cy="57150"/>
              </a:xfrm>
              <a:prstGeom prst="line">
                <a:avLst/>
              </a:prstGeom>
              <a:ln/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กลุ่ม 18"/>
            <p:cNvGrpSpPr/>
            <p:nvPr/>
          </p:nvGrpSpPr>
          <p:grpSpPr>
            <a:xfrm rot="10800000">
              <a:off x="3632383" y="4389438"/>
              <a:ext cx="908050" cy="67447"/>
              <a:chOff x="3550508" y="2165007"/>
              <a:chExt cx="908050" cy="67447"/>
            </a:xfrm>
          </p:grpSpPr>
          <p:cxnSp>
            <p:nvCxnSpPr>
              <p:cNvPr id="20" name="ตัวเชื่อมต่อตรง 19"/>
              <p:cNvCxnSpPr/>
              <p:nvPr/>
            </p:nvCxnSpPr>
            <p:spPr bwMode="auto">
              <a:xfrm>
                <a:off x="3550508" y="2232454"/>
                <a:ext cx="908050" cy="0"/>
              </a:xfrm>
              <a:prstGeom prst="line">
                <a:avLst/>
              </a:prstGeom>
              <a:ln/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ตัวเชื่อมต่อตรง 20"/>
              <p:cNvCxnSpPr/>
              <p:nvPr/>
            </p:nvCxnSpPr>
            <p:spPr bwMode="auto">
              <a:xfrm>
                <a:off x="4352474" y="2165007"/>
                <a:ext cx="93727" cy="57150"/>
              </a:xfrm>
              <a:prstGeom prst="line">
                <a:avLst/>
              </a:prstGeom>
              <a:ln/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949778" y="2743200"/>
            <a:ext cx="22798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4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th-TH" sz="4800" baseline="30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เป็นเบส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926073" y="3588603"/>
            <a:ext cx="27607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th-TH" sz="4800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เป็นกรด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15297" y="1973520"/>
            <a:ext cx="3466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ปฏิกิริยาไปข้างหน้า 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4687297" y="1981200"/>
            <a:ext cx="3466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ปฏิกิริยาย้อนกลับ 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72107" y="4537501"/>
            <a:ext cx="8728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เรียก</a:t>
            </a: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</a:t>
            </a:r>
            <a:r>
              <a:rPr lang="en-US" sz="48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th-TH" sz="4800" baseline="30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h-TH" sz="4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เป็นคู่กรด-เบส กัน  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(คู่ที่ 1)</a:t>
            </a:r>
            <a:endParaRPr lang="th-TH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72107" y="5343784"/>
            <a:ext cx="87287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เรียก 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th-TH" sz="4800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และ </a:t>
            </a:r>
            <a:r>
              <a:rPr lang="en-US" sz="48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th-TH" sz="48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เป็นคู่กรด-เบส กัน  </a:t>
            </a:r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(คู่ที่ 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endParaRPr lang="th-TH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ดาว 8 แฉก 21"/>
          <p:cNvSpPr/>
          <p:nvPr/>
        </p:nvSpPr>
        <p:spPr>
          <a:xfrm>
            <a:off x="8382000" y="6226705"/>
            <a:ext cx="692667" cy="555095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186486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autoUpdateAnimBg="0"/>
      <p:bldP spid="32773" grpId="0"/>
      <p:bldP spid="23" grpId="0" autoUpdateAnimBg="0"/>
      <p:bldP spid="24" grpId="0" autoUpdateAnimBg="0"/>
      <p:bldP spid="12" grpId="0"/>
      <p:bldP spid="26" grpId="0"/>
      <p:bldP spid="17" grpId="0" autoUpdateAnimBg="0"/>
      <p:bldP spid="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347788" y="1600200"/>
            <a:ext cx="64246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4800" dirty="0"/>
              <a:t>CO</a:t>
            </a:r>
            <a:r>
              <a:rPr lang="en-US" sz="4800" baseline="-25000" dirty="0"/>
              <a:t>3</a:t>
            </a:r>
            <a:r>
              <a:rPr lang="en-US" sz="4800" baseline="30000" dirty="0"/>
              <a:t>2-</a:t>
            </a:r>
            <a:r>
              <a:rPr lang="en-US" sz="4800" dirty="0"/>
              <a:t>   +   H</a:t>
            </a:r>
            <a:r>
              <a:rPr lang="en-US" sz="4800" baseline="-25000" dirty="0"/>
              <a:t>2</a:t>
            </a:r>
            <a:r>
              <a:rPr lang="en-US" sz="4800" dirty="0"/>
              <a:t>O		OH</a:t>
            </a:r>
            <a:r>
              <a:rPr lang="en-US" sz="4800" baseline="30000" dirty="0"/>
              <a:t>-</a:t>
            </a:r>
            <a:r>
              <a:rPr lang="en-US" sz="4800" dirty="0"/>
              <a:t>   +  HCO</a:t>
            </a:r>
            <a:r>
              <a:rPr lang="en-US" sz="4800" baseline="-25000" dirty="0"/>
              <a:t>3</a:t>
            </a:r>
            <a:r>
              <a:rPr lang="en-US" sz="4800" baseline="30000" dirty="0"/>
              <a:t>-</a:t>
            </a:r>
            <a:endParaRPr lang="en-US" sz="4800" dirty="0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4203700" y="19812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59065" y="2506834"/>
            <a:ext cx="10929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0066FF"/>
                </a:solidFill>
              </a:rPr>
              <a:t>เบส</a:t>
            </a:r>
            <a:r>
              <a:rPr lang="en-US" sz="4800" baseline="-25000" dirty="0" smtClean="0">
                <a:solidFill>
                  <a:srgbClr val="0066FF"/>
                </a:solidFill>
              </a:rPr>
              <a:t>2</a:t>
            </a:r>
            <a:endParaRPr lang="th-TH" sz="4800" dirty="0">
              <a:solidFill>
                <a:srgbClr val="0066FF"/>
              </a:solidFill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060883" y="2439947"/>
            <a:ext cx="9589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en-US" sz="4800" baseline="-25000" dirty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1295400" y="4129088"/>
            <a:ext cx="6175375" cy="823912"/>
            <a:chOff x="1295400" y="4129088"/>
            <a:chExt cx="6175375" cy="823912"/>
          </a:xfrm>
        </p:grpSpPr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1295400" y="4129088"/>
              <a:ext cx="6175375" cy="823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4800" dirty="0"/>
                <a:t>NH</a:t>
              </a:r>
              <a:r>
                <a:rPr lang="en-US" sz="4800" baseline="-25000" dirty="0"/>
                <a:t>3</a:t>
              </a:r>
              <a:r>
                <a:rPr lang="en-US" sz="4800" dirty="0"/>
                <a:t>   +   H</a:t>
              </a:r>
              <a:r>
                <a:rPr lang="en-US" sz="4800" baseline="-25000" dirty="0"/>
                <a:t>2</a:t>
              </a:r>
              <a:r>
                <a:rPr lang="en-US" sz="4800" dirty="0"/>
                <a:t>O		NH</a:t>
              </a:r>
              <a:r>
                <a:rPr lang="en-US" sz="4800" baseline="-25000" dirty="0"/>
                <a:t>4</a:t>
              </a:r>
              <a:r>
                <a:rPr lang="en-US" sz="4800" baseline="30000" dirty="0"/>
                <a:t>+</a:t>
              </a:r>
              <a:r>
                <a:rPr lang="en-US" sz="4800" dirty="0"/>
                <a:t>   +  OH</a:t>
              </a:r>
              <a:r>
                <a:rPr lang="en-US" sz="4800" baseline="30000" dirty="0"/>
                <a:t>-</a:t>
              </a:r>
              <a:endParaRPr lang="en-US" sz="4800" dirty="0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>
              <a:off x="3962400" y="4572000"/>
              <a:ext cx="762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876800" y="5036403"/>
            <a:ext cx="10246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66FF"/>
                </a:solidFill>
              </a:rPr>
              <a:t>กรด</a:t>
            </a:r>
            <a:r>
              <a:rPr lang="th-TH" sz="4800" baseline="-25000" dirty="0">
                <a:solidFill>
                  <a:srgbClr val="0066FF"/>
                </a:solidFill>
              </a:rPr>
              <a:t>2</a:t>
            </a:r>
            <a:endParaRPr lang="th-TH" sz="4800" dirty="0">
              <a:solidFill>
                <a:srgbClr val="0066FF"/>
              </a:solidFill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545196" y="5001490"/>
            <a:ext cx="9589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h-TH" sz="4800" dirty="0" smtClean="0">
                <a:solidFill>
                  <a:srgbClr val="008000"/>
                </a:solidFill>
              </a:rPr>
              <a:t>เบส</a:t>
            </a:r>
            <a:r>
              <a:rPr lang="en-US" sz="4800" baseline="-25000" dirty="0">
                <a:solidFill>
                  <a:srgbClr val="008000"/>
                </a:solidFill>
              </a:rPr>
              <a:t>1</a:t>
            </a:r>
            <a:endParaRPr lang="th-TH" sz="4800" dirty="0">
              <a:solidFill>
                <a:srgbClr val="008000"/>
              </a:solidFill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990600" y="1371600"/>
            <a:ext cx="7315200" cy="1981200"/>
          </a:xfrm>
          <a:prstGeom prst="rect">
            <a:avLst/>
          </a:prstGeom>
          <a:noFill/>
          <a:ln w="38100" cap="rnd" cmpd="dbl">
            <a:solidFill>
              <a:srgbClr val="660066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solidFill>
                <a:srgbClr val="CC00FF"/>
              </a:solidFill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066800" y="3886200"/>
            <a:ext cx="7239000" cy="2057400"/>
          </a:xfrm>
          <a:prstGeom prst="rect">
            <a:avLst/>
          </a:prstGeom>
          <a:noFill/>
          <a:ln w="76200" cmpd="tri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2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13" name="ดาว 8 แฉก 12"/>
          <p:cNvSpPr/>
          <p:nvPr/>
        </p:nvSpPr>
        <p:spPr>
          <a:xfrm>
            <a:off x="8521937" y="6302905"/>
            <a:ext cx="585551" cy="555095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4</a:t>
            </a:r>
            <a:endParaRPr lang="th-TH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129002" y="2438400"/>
            <a:ext cx="1107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008000"/>
                </a:solidFill>
              </a:rPr>
              <a:t>กรด</a:t>
            </a:r>
            <a:r>
              <a:rPr lang="en-US" sz="4800" baseline="-25000" dirty="0">
                <a:solidFill>
                  <a:srgbClr val="008000"/>
                </a:solidFill>
              </a:rPr>
              <a:t>1</a:t>
            </a:r>
            <a:r>
              <a:rPr lang="th-TH" sz="4800" baseline="-25000" dirty="0">
                <a:solidFill>
                  <a:srgbClr val="008000"/>
                </a:solidFill>
              </a:rPr>
              <a:t>	</a:t>
            </a:r>
            <a:endParaRPr lang="th-TH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479474" y="2421575"/>
            <a:ext cx="1024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th-TH" sz="4800" dirty="0">
                <a:solidFill>
                  <a:srgbClr val="0066FF"/>
                </a:solidFill>
              </a:rPr>
              <a:t>กรด</a:t>
            </a:r>
            <a:r>
              <a:rPr lang="th-TH" sz="4800" baseline="-25000" dirty="0">
                <a:solidFill>
                  <a:srgbClr val="0066FF"/>
                </a:solidFill>
              </a:rPr>
              <a:t>2</a:t>
            </a:r>
            <a:endParaRPr lang="th-TH" sz="4800" dirty="0">
              <a:solidFill>
                <a:srgbClr val="0066FF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19400" y="5076700"/>
            <a:ext cx="1024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008000"/>
                </a:solidFill>
              </a:rPr>
              <a:t>กรด</a:t>
            </a:r>
            <a:r>
              <a:rPr lang="en-US" sz="4800" baseline="-25000" dirty="0">
                <a:solidFill>
                  <a:srgbClr val="008000"/>
                </a:solidFill>
              </a:rPr>
              <a:t>1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51362" y="5112602"/>
            <a:ext cx="1107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0066FF"/>
                </a:solidFill>
              </a:rPr>
              <a:t>เบส</a:t>
            </a:r>
            <a:r>
              <a:rPr lang="en-US" sz="4800" baseline="-25000" dirty="0">
                <a:solidFill>
                  <a:srgbClr val="0066FF"/>
                </a:solidFill>
              </a:rPr>
              <a:t>2</a:t>
            </a:r>
            <a:r>
              <a:rPr lang="th-TH" sz="4800" baseline="-25000" dirty="0">
                <a:solidFill>
                  <a:srgbClr val="0066FF"/>
                </a:solidFill>
              </a:rPr>
              <a:t>	</a:t>
            </a:r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4" grpId="0"/>
      <p:bldP spid="35845" grpId="0"/>
      <p:bldP spid="35848" grpId="0"/>
      <p:bldP spid="35849" grpId="0"/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6200" y="1143000"/>
            <a:ext cx="9525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สารที่ทำหน้าที่เป็นได้</a:t>
            </a:r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ทั้งกรดและ</a:t>
            </a:r>
            <a:r>
              <a:rPr lang="th-TH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เบส</a:t>
            </a:r>
            <a:br>
              <a:rPr lang="th-TH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amphoteric substance)</a:t>
            </a:r>
            <a:r>
              <a:rPr lang="th-TH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หรือ </a:t>
            </a:r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amphiprotic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substance)</a:t>
            </a:r>
            <a:endParaRPr lang="th-TH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28600" y="2590800"/>
            <a:ext cx="8878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คือสารที่ทำหน้าที่ได้ทั้ง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ให้โปรตอน</a:t>
            </a:r>
            <a:r>
              <a:rPr lang="th-TH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รับโปรตอน</a:t>
            </a:r>
            <a:r>
              <a:rPr lang="th-TH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ในการเกิดปฏิกิริยา  </a:t>
            </a:r>
            <a:endParaRPr lang="th-TH" sz="4800" dirty="0">
              <a:solidFill>
                <a:srgbClr val="0070C0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93700" y="416046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เช่น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th-TH" sz="4800" dirty="0"/>
          </a:p>
        </p:txBody>
      </p:sp>
      <p:sp>
        <p:nvSpPr>
          <p:cNvPr id="6" name="ดาว 8 แฉก 5"/>
          <p:cNvSpPr/>
          <p:nvPr/>
        </p:nvSpPr>
        <p:spPr>
          <a:xfrm>
            <a:off x="8520947" y="6302905"/>
            <a:ext cx="585551" cy="555095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5</a:t>
            </a:r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81000" y="1143000"/>
            <a:ext cx="518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การหาคู่เบสของกรด</a:t>
            </a:r>
            <a:endParaRPr lang="th-TH" sz="54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90600" y="2042587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ถ้าต้องการหาคู่เบสของกรด ให้ </a:t>
            </a:r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ลบ </a:t>
            </a:r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ออก 1 ตัว</a:t>
            </a:r>
            <a:endParaRPr lang="th-TH" sz="4800" dirty="0">
              <a:solidFill>
                <a:srgbClr val="0000FF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52600" y="3013501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กรด 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มีคู่เบสเป็น 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th-TH" sz="4800" dirty="0">
              <a:solidFill>
                <a:srgbClr val="CC00FF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752600" y="38100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กรด 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</a:t>
            </a:r>
            <a:r>
              <a:rPr lang="th-TH" sz="4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มีคู่เบสเป็น 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52600" y="4579203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กรด  </a:t>
            </a:r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sz="4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มีคู่เบสเป็น  </a:t>
            </a:r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HCO</a:t>
            </a:r>
            <a:r>
              <a:rPr lang="en-US" sz="4800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>
              <a:solidFill>
                <a:srgbClr val="0000FF"/>
              </a:solidFill>
            </a:endParaRPr>
          </a:p>
        </p:txBody>
      </p:sp>
      <p:sp>
        <p:nvSpPr>
          <p:cNvPr id="10" name="ดาว 8 แฉก 9"/>
          <p:cNvSpPr/>
          <p:nvPr/>
        </p:nvSpPr>
        <p:spPr>
          <a:xfrm>
            <a:off x="8497197" y="6302905"/>
            <a:ext cx="585551" cy="555095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01043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81000" y="1143000"/>
            <a:ext cx="518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การหาคู่กรดของเบส</a:t>
            </a:r>
            <a:endParaRPr lang="th-TH" sz="54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90600" y="2042587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ถ้าต้องการหาคู่กรดของเบส ให้ </a:t>
            </a:r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บวก </a:t>
            </a:r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 ตัว</a:t>
            </a:r>
            <a:endParaRPr lang="th-TH" sz="4800" dirty="0">
              <a:solidFill>
                <a:srgbClr val="0000FF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52600" y="3013501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เบส 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th-TH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r>
              <a:rPr lang="th-TH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th-TH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มีคู่กรดเป็น  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</a:t>
            </a:r>
            <a:r>
              <a:rPr lang="en-US" sz="4800" baseline="30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>
              <a:solidFill>
                <a:srgbClr val="CC00FF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752600" y="38100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เบส 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</a:t>
            </a:r>
            <a:r>
              <a:rPr lang="th-TH" sz="4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มีคู่กรดเป็น 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th-TH" sz="4800" baseline="30000" dirty="0">
              <a:solidFill>
                <a:srgbClr val="FF0000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52600" y="4579203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เบส  </a:t>
            </a:r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sz="4800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มีคู่กรดเป็น  </a:t>
            </a:r>
            <a:r>
              <a:rPr lang="en-US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HCO</a:t>
            </a:r>
            <a:r>
              <a:rPr lang="en-US" sz="4800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baseline="30000" dirty="0">
              <a:solidFill>
                <a:srgbClr val="0000FF"/>
              </a:solidFill>
            </a:endParaRPr>
          </a:p>
        </p:txBody>
      </p:sp>
      <p:sp>
        <p:nvSpPr>
          <p:cNvPr id="10" name="ดาว 8 แฉก 9"/>
          <p:cNvSpPr/>
          <p:nvPr/>
        </p:nvSpPr>
        <p:spPr>
          <a:xfrm>
            <a:off x="8521937" y="6302905"/>
            <a:ext cx="585551" cy="555095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7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442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3"/>
          <p:cNvGrpSpPr/>
          <p:nvPr/>
        </p:nvGrpSpPr>
        <p:grpSpPr>
          <a:xfrm>
            <a:off x="76200" y="1020762"/>
            <a:ext cx="9144000" cy="2308324"/>
            <a:chOff x="76200" y="1020762"/>
            <a:chExt cx="9144000" cy="2308324"/>
          </a:xfrm>
        </p:grpSpPr>
        <p:sp>
          <p:nvSpPr>
            <p:cNvPr id="54275" name="Text Box 3"/>
            <p:cNvSpPr txBox="1">
              <a:spLocks noChangeArrowheads="1"/>
            </p:cNvSpPr>
            <p:nvPr/>
          </p:nvSpPr>
          <p:spPr bwMode="auto">
            <a:xfrm>
              <a:off x="76200" y="1020762"/>
              <a:ext cx="9144000" cy="2308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th-TH" sz="4800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ตัวอย่างที่ 1</a:t>
              </a:r>
              <a:r>
                <a:rPr lang="th-TH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จงแสดงว่าจากปฏิกิริยาต่อไปนี้ สารใดเป็นเบสและกรดตามทฤษฎีบรอนสเตด-เลารี</a:t>
              </a:r>
            </a:p>
            <a:p>
              <a:pPr algn="l"/>
              <a:r>
                <a:rPr lang="th-TH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KNH</a:t>
              </a:r>
              <a:r>
                <a:rPr lang="en-US" sz="48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 NH</a:t>
              </a:r>
              <a:r>
                <a:rPr lang="en-US" sz="4800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en-U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</a:t>
              </a:r>
              <a:r>
                <a: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	</a:t>
              </a:r>
              <a:r>
                <a:rPr lang="en-US" sz="4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KCl</a:t>
              </a:r>
              <a:r>
                <a:rPr lang="en-U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+ 2NH</a:t>
              </a:r>
              <a:r>
                <a:rPr lang="en-US" sz="4800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276" name="Line 4"/>
            <p:cNvSpPr>
              <a:spLocks noChangeShapeType="1"/>
            </p:cNvSpPr>
            <p:nvPr/>
          </p:nvSpPr>
          <p:spPr bwMode="auto">
            <a:xfrm>
              <a:off x="3505200" y="2895600"/>
              <a:ext cx="685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3336925"/>
            <a:ext cx="91074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th-TH" sz="4400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จากสมการข้างต้นสามารถเขียนใหม่ในรูปสมการไอออ</a:t>
            </a:r>
            <a:r>
              <a:rPr lang="th-TH" sz="4400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นิก</a:t>
            </a:r>
            <a:r>
              <a:rPr lang="th-TH" sz="4400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400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th-TH" sz="4400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428625" y="4876800"/>
            <a:ext cx="6302375" cy="830997"/>
            <a:chOff x="428625" y="4876800"/>
            <a:chExt cx="6302375" cy="830997"/>
          </a:xfrm>
        </p:grpSpPr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428625" y="4876800"/>
              <a:ext cx="6302375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4800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NH</a:t>
              </a:r>
              <a:r>
                <a:rPr lang="en-US" sz="4800" baseline="-25000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4800" baseline="30000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en-US" sz="4800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+   NH</a:t>
              </a:r>
              <a:r>
                <a:rPr lang="en-US" sz="4800" baseline="-25000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en-US" sz="4800" baseline="30000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  <a:r>
                <a:rPr lang="en-US" sz="4800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  <a:r>
                <a:rPr lang="en-US" sz="48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NH</a:t>
              </a:r>
              <a:r>
                <a:rPr lang="en-US" sz="4800" baseline="-25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</a:t>
              </a:r>
              <a:r>
                <a:rPr lang="en-US" sz="48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+ NH</a:t>
              </a:r>
              <a:r>
                <a:rPr lang="en-US" sz="4800" baseline="-25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4800" baseline="-25000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3308350" y="5332412"/>
              <a:ext cx="1035050" cy="1588"/>
            </a:xfrm>
            <a:prstGeom prst="line">
              <a:avLst/>
            </a:prstGeom>
            <a:noFill/>
            <a:ln w="571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472739" y="5626636"/>
            <a:ext cx="8226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h-TH" sz="4800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เบส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083415" y="5610761"/>
            <a:ext cx="8883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กรด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grpSp>
        <p:nvGrpSpPr>
          <p:cNvPr id="5" name="กลุ่ม 4"/>
          <p:cNvGrpSpPr/>
          <p:nvPr/>
        </p:nvGrpSpPr>
        <p:grpSpPr>
          <a:xfrm>
            <a:off x="304800" y="4092714"/>
            <a:ext cx="8686800" cy="707886"/>
            <a:chOff x="304800" y="4092714"/>
            <a:chExt cx="8686800" cy="707886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04800" y="4092714"/>
              <a:ext cx="86868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</a:t>
              </a:r>
              <a:r>
                <a:rPr lang="en-US" baseline="30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  <a:r>
                <a:rPr lang="en-US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+  NH</a:t>
              </a:r>
              <a:r>
                <a:rPr lang="en-US" baseline="-25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baseline="30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en-US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en-US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en-US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NH</a:t>
              </a:r>
              <a:r>
                <a:rPr lang="en-US" baseline="-25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en-US" baseline="30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  </a:t>
              </a:r>
              <a:r>
                <a:rPr lang="en-US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 </a:t>
              </a:r>
              <a:r>
                <a:rPr lang="en-US" dirty="0" err="1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</a:t>
              </a:r>
              <a:r>
                <a:rPr lang="en-US" baseline="30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en-US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K</a:t>
              </a:r>
              <a:r>
                <a:rPr lang="en-US" baseline="30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en-US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+ </a:t>
              </a:r>
              <a:r>
                <a:rPr lang="en-US" dirty="0" err="1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</a:t>
              </a:r>
              <a:r>
                <a:rPr lang="en-US" baseline="30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   </a:t>
              </a:r>
              <a:r>
                <a:rPr lang="en-US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NH</a:t>
              </a:r>
              <a:r>
                <a:rPr lang="en-US" baseline="-25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</a:t>
              </a:r>
              <a:r>
                <a:rPr lang="en-US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+ NH</a:t>
              </a:r>
              <a:r>
                <a:rPr lang="en-US" baseline="-25000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aseline="-25000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572000" y="4445069"/>
              <a:ext cx="707199" cy="1588"/>
            </a:xfrm>
            <a:prstGeom prst="line">
              <a:avLst/>
            </a:prstGeom>
            <a:noFill/>
            <a:ln w="571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cxnSp>
          <p:nvCxnSpPr>
            <p:cNvPr id="3" name="ตัวเชื่อมต่อตรง 2"/>
            <p:cNvCxnSpPr/>
            <p:nvPr/>
          </p:nvCxnSpPr>
          <p:spPr>
            <a:xfrm flipV="1">
              <a:off x="304800" y="4267200"/>
              <a:ext cx="609600" cy="533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5249862" y="4267200"/>
              <a:ext cx="609600" cy="533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/>
            <p:cNvCxnSpPr/>
            <p:nvPr/>
          </p:nvCxnSpPr>
          <p:spPr>
            <a:xfrm flipV="1">
              <a:off x="3887787" y="4152900"/>
              <a:ext cx="609600" cy="533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 flipV="1">
              <a:off x="6096000" y="4179957"/>
              <a:ext cx="609600" cy="533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ดาว 8 แฉก 18"/>
          <p:cNvSpPr/>
          <p:nvPr/>
        </p:nvSpPr>
        <p:spPr>
          <a:xfrm>
            <a:off x="8521937" y="6180085"/>
            <a:ext cx="585551" cy="555095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8</a:t>
            </a:r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81" grpId="0"/>
      <p:bldP spid="542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72244" y="109803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th-TH" sz="4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ตัวอย่างที่ 2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สารต่อไปนี้ สารใดเป็น กรดหรือเบสตาม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นิยามของ </a:t>
            </a:r>
            <a:r>
              <a:rPr lang="th-TH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บรอนสเตด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h-TH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เลาว์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รี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431609" y="2704273"/>
            <a:ext cx="11977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ก.  </a:t>
            </a:r>
            <a:r>
              <a:rPr lang="en-US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</a:t>
            </a:r>
            <a:endParaRPr lang="th-TH" sz="4800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31609" y="3733800"/>
            <a:ext cx="17027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ข. </a:t>
            </a:r>
            <a:r>
              <a:rPr lang="en-US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HNO</a:t>
            </a:r>
            <a:r>
              <a:rPr lang="en-US" sz="48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th-TH" sz="4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31609" y="4807803"/>
            <a:ext cx="16353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ค. NH</a:t>
            </a:r>
            <a:r>
              <a:rPr lang="th-TH" sz="48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th-TH" sz="480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th-TH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sz="48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31609" y="5715000"/>
            <a:ext cx="142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ง. NH</a:t>
            </a:r>
            <a:r>
              <a:rPr lang="th-TH" sz="48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h-TH" sz="480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sz="48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953000" y="2728555"/>
            <a:ext cx="1508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th-TH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จ. HCO</a:t>
            </a:r>
            <a:r>
              <a:rPr lang="th-TH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th-TH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th-TH" baseline="-25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414169" y="2667000"/>
            <a:ext cx="17556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 กรด</a:t>
            </a:r>
            <a:r>
              <a:rPr lang="en-US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sz="48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414169" y="3733800"/>
            <a:ext cx="17556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 กรด</a:t>
            </a:r>
            <a:r>
              <a:rPr lang="en-US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sz="48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414169" y="4807803"/>
            <a:ext cx="17556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 กรด</a:t>
            </a:r>
            <a:r>
              <a:rPr lang="en-US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sz="48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414169" y="5722203"/>
            <a:ext cx="16898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 </a:t>
            </a:r>
            <a:r>
              <a:rPr lang="th-TH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เบส</a:t>
            </a:r>
            <a:r>
              <a:rPr lang="en-US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sz="48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115023" y="3535270"/>
            <a:ext cx="38699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 </a:t>
            </a:r>
            <a:r>
              <a:rPr lang="th-TH" sz="4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ได้ทั้งกรดและเบส</a:t>
            </a:r>
            <a:endParaRPr lang="th-TH" sz="48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ดาว 8 แฉก 14"/>
          <p:cNvSpPr/>
          <p:nvPr/>
        </p:nvSpPr>
        <p:spPr>
          <a:xfrm>
            <a:off x="8528812" y="6268449"/>
            <a:ext cx="585551" cy="555095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9</a:t>
            </a:r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2" grpId="0"/>
      <p:bldP spid="3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1402</Words>
  <Application>Microsoft Office PowerPoint</Application>
  <PresentationFormat>นำเสนอทางหน้าจอ (4:3)</PresentationFormat>
  <Paragraphs>222</Paragraphs>
  <Slides>23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4" baseType="lpstr">
      <vt:lpstr>ชุดรูปแบบของ Office</vt:lpstr>
      <vt:lpstr>คู่กรด-เบส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กรด-เบส</dc:title>
  <dc:creator>x</dc:creator>
  <cp:lastModifiedBy>Windows User</cp:lastModifiedBy>
  <cp:revision>62</cp:revision>
  <dcterms:created xsi:type="dcterms:W3CDTF">2004-06-05T16:42:11Z</dcterms:created>
  <dcterms:modified xsi:type="dcterms:W3CDTF">2014-11-26T10:19:13Z</dcterms:modified>
</cp:coreProperties>
</file>