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51"/>
  </p:notesMasterIdLst>
  <p:sldIdLst>
    <p:sldId id="256" r:id="rId2"/>
    <p:sldId id="347" r:id="rId3"/>
    <p:sldId id="384" r:id="rId4"/>
    <p:sldId id="351" r:id="rId5"/>
    <p:sldId id="350" r:id="rId6"/>
    <p:sldId id="257" r:id="rId7"/>
    <p:sldId id="258" r:id="rId8"/>
    <p:sldId id="262" r:id="rId9"/>
    <p:sldId id="265" r:id="rId10"/>
    <p:sldId id="266" r:id="rId11"/>
    <p:sldId id="301" r:id="rId12"/>
    <p:sldId id="379" r:id="rId13"/>
    <p:sldId id="375" r:id="rId14"/>
    <p:sldId id="393" r:id="rId15"/>
    <p:sldId id="385" r:id="rId16"/>
    <p:sldId id="386" r:id="rId17"/>
    <p:sldId id="387" r:id="rId18"/>
    <p:sldId id="388" r:id="rId19"/>
    <p:sldId id="389" r:id="rId20"/>
    <p:sldId id="392" r:id="rId21"/>
    <p:sldId id="303" r:id="rId22"/>
    <p:sldId id="377" r:id="rId23"/>
    <p:sldId id="374" r:id="rId24"/>
    <p:sldId id="396" r:id="rId25"/>
    <p:sldId id="302" r:id="rId26"/>
    <p:sldId id="397" r:id="rId27"/>
    <p:sldId id="398" r:id="rId28"/>
    <p:sldId id="399" r:id="rId29"/>
    <p:sldId id="308" r:id="rId30"/>
    <p:sldId id="400" r:id="rId31"/>
    <p:sldId id="401" r:id="rId32"/>
    <p:sldId id="402" r:id="rId33"/>
    <p:sldId id="403" r:id="rId34"/>
    <p:sldId id="404" r:id="rId35"/>
    <p:sldId id="405" r:id="rId36"/>
    <p:sldId id="376" r:id="rId37"/>
    <p:sldId id="407" r:id="rId38"/>
    <p:sldId id="409" r:id="rId39"/>
    <p:sldId id="411" r:id="rId40"/>
    <p:sldId id="410" r:id="rId41"/>
    <p:sldId id="408" r:id="rId42"/>
    <p:sldId id="412" r:id="rId43"/>
    <p:sldId id="413" r:id="rId44"/>
    <p:sldId id="414" r:id="rId45"/>
    <p:sldId id="263" r:id="rId46"/>
    <p:sldId id="264" r:id="rId47"/>
    <p:sldId id="261" r:id="rId48"/>
    <p:sldId id="260" r:id="rId49"/>
    <p:sldId id="417" r:id="rId50"/>
    <p:sldId id="418" r:id="rId51"/>
    <p:sldId id="420" r:id="rId52"/>
    <p:sldId id="421" r:id="rId53"/>
    <p:sldId id="422" r:id="rId54"/>
    <p:sldId id="423" r:id="rId55"/>
    <p:sldId id="424" r:id="rId56"/>
    <p:sldId id="425" r:id="rId57"/>
    <p:sldId id="426" r:id="rId58"/>
    <p:sldId id="427" r:id="rId59"/>
    <p:sldId id="428" r:id="rId60"/>
    <p:sldId id="429" r:id="rId61"/>
    <p:sldId id="430" r:id="rId62"/>
    <p:sldId id="431" r:id="rId63"/>
    <p:sldId id="432" r:id="rId64"/>
    <p:sldId id="433" r:id="rId65"/>
    <p:sldId id="434" r:id="rId66"/>
    <p:sldId id="435" r:id="rId67"/>
    <p:sldId id="436" r:id="rId68"/>
    <p:sldId id="267" r:id="rId69"/>
    <p:sldId id="268" r:id="rId70"/>
    <p:sldId id="306" r:id="rId71"/>
    <p:sldId id="269" r:id="rId72"/>
    <p:sldId id="305" r:id="rId73"/>
    <p:sldId id="270" r:id="rId74"/>
    <p:sldId id="271" r:id="rId75"/>
    <p:sldId id="272" r:id="rId76"/>
    <p:sldId id="309" r:id="rId77"/>
    <p:sldId id="273" r:id="rId78"/>
    <p:sldId id="274" r:id="rId79"/>
    <p:sldId id="275" r:id="rId80"/>
    <p:sldId id="276" r:id="rId81"/>
    <p:sldId id="277" r:id="rId82"/>
    <p:sldId id="278" r:id="rId83"/>
    <p:sldId id="279" r:id="rId84"/>
    <p:sldId id="310" r:id="rId85"/>
    <p:sldId id="348" r:id="rId86"/>
    <p:sldId id="349" r:id="rId87"/>
    <p:sldId id="437" r:id="rId88"/>
    <p:sldId id="314" r:id="rId89"/>
    <p:sldId id="313" r:id="rId90"/>
    <p:sldId id="316" r:id="rId91"/>
    <p:sldId id="317" r:id="rId92"/>
    <p:sldId id="353" r:id="rId93"/>
    <p:sldId id="354" r:id="rId94"/>
    <p:sldId id="352" r:id="rId95"/>
    <p:sldId id="318" r:id="rId96"/>
    <p:sldId id="355" r:id="rId97"/>
    <p:sldId id="356" r:id="rId98"/>
    <p:sldId id="415" r:id="rId99"/>
    <p:sldId id="328" r:id="rId100"/>
    <p:sldId id="329" r:id="rId101"/>
    <p:sldId id="330" r:id="rId102"/>
    <p:sldId id="331" r:id="rId103"/>
    <p:sldId id="332" r:id="rId104"/>
    <p:sldId id="333" r:id="rId105"/>
    <p:sldId id="334" r:id="rId106"/>
    <p:sldId id="380" r:id="rId107"/>
    <p:sldId id="363" r:id="rId108"/>
    <p:sldId id="364" r:id="rId109"/>
    <p:sldId id="335" r:id="rId110"/>
    <p:sldId id="381" r:id="rId111"/>
    <p:sldId id="336" r:id="rId112"/>
    <p:sldId id="337" r:id="rId113"/>
    <p:sldId id="338" r:id="rId114"/>
    <p:sldId id="416" r:id="rId115"/>
    <p:sldId id="372" r:id="rId116"/>
    <p:sldId id="373" r:id="rId117"/>
    <p:sldId id="339" r:id="rId118"/>
    <p:sldId id="340" r:id="rId119"/>
    <p:sldId id="341" r:id="rId120"/>
    <p:sldId id="342" r:id="rId121"/>
    <p:sldId id="343" r:id="rId122"/>
    <p:sldId id="344" r:id="rId123"/>
    <p:sldId id="345" r:id="rId124"/>
    <p:sldId id="346" r:id="rId125"/>
    <p:sldId id="280" r:id="rId126"/>
    <p:sldId id="281" r:id="rId127"/>
    <p:sldId id="282" r:id="rId128"/>
    <p:sldId id="283" r:id="rId129"/>
    <p:sldId id="284" r:id="rId130"/>
    <p:sldId id="367" r:id="rId131"/>
    <p:sldId id="366" r:id="rId132"/>
    <p:sldId id="369" r:id="rId133"/>
    <p:sldId id="368" r:id="rId134"/>
    <p:sldId id="285" r:id="rId135"/>
    <p:sldId id="365" r:id="rId136"/>
    <p:sldId id="371" r:id="rId137"/>
    <p:sldId id="291" r:id="rId138"/>
    <p:sldId id="286" r:id="rId139"/>
    <p:sldId id="287" r:id="rId140"/>
    <p:sldId id="288" r:id="rId141"/>
    <p:sldId id="289" r:id="rId142"/>
    <p:sldId id="290" r:id="rId143"/>
    <p:sldId id="293" r:id="rId144"/>
    <p:sldId id="370" r:id="rId145"/>
    <p:sldId id="292" r:id="rId146"/>
    <p:sldId id="294" r:id="rId147"/>
    <p:sldId id="295" r:id="rId148"/>
    <p:sldId id="296" r:id="rId149"/>
    <p:sldId id="297" r:id="rId15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660066"/>
    <a:srgbClr val="009999"/>
    <a:srgbClr val="CC3399"/>
    <a:srgbClr val="371DD3"/>
    <a:srgbClr val="D60093"/>
    <a:srgbClr val="0033CC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ลักษณะชุดรูปแบบ 2 - เน้น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ลักษณะสีอ่อน 2 - เน้น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ลักษณะสีปานกลาง 1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ลักษณะสีอ่อน 2 - เน้น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ลักษณะชุดรูปแบบ 1 - เน้น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265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F0671-749C-4481-B29A-6E17C286A6C2}" type="datetimeFigureOut">
              <a:rPr lang="th-TH" smtClean="0"/>
              <a:pPr/>
              <a:t>12/05/58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62B61-3C0E-40EB-B22A-8FA493BA1CA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B61-3C0E-40EB-B22A-8FA493BA1CAB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B61-3C0E-40EB-B22A-8FA493BA1CAB}" type="slidenum">
              <a:rPr lang="th-TH" smtClean="0"/>
              <a:pPr/>
              <a:t>68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B61-3C0E-40EB-B22A-8FA493BA1CAB}" type="slidenum">
              <a:rPr lang="th-TH" smtClean="0"/>
              <a:pPr/>
              <a:t>96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62B61-3C0E-40EB-B22A-8FA493BA1CAB}" type="slidenum">
              <a:rPr lang="th-TH" smtClean="0"/>
              <a:pPr/>
              <a:t>145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A126-D144-4EAB-900A-F2ACF342BEFC}" type="datetimeFigureOut">
              <a:rPr lang="th-TH" smtClean="0"/>
              <a:pPr/>
              <a:t>12/05/58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0604EC8-13CB-415B-8225-FBBC0C13437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A126-D144-4EAB-900A-F2ACF342BEFC}" type="datetimeFigureOut">
              <a:rPr lang="th-TH" smtClean="0"/>
              <a:pPr/>
              <a:t>12/05/58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C8-13CB-415B-8225-FBBC0C13437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A126-D144-4EAB-900A-F2ACF342BEFC}" type="datetimeFigureOut">
              <a:rPr lang="th-TH" smtClean="0"/>
              <a:pPr/>
              <a:t>12/05/58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C8-13CB-415B-8225-FBBC0C13437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A126-D144-4EAB-900A-F2ACF342BEFC}" type="datetimeFigureOut">
              <a:rPr lang="th-TH" smtClean="0"/>
              <a:pPr/>
              <a:t>12/05/58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C8-13CB-415B-8225-FBBC0C13437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A126-D144-4EAB-900A-F2ACF342BEFC}" type="datetimeFigureOut">
              <a:rPr lang="th-TH" smtClean="0"/>
              <a:pPr/>
              <a:t>12/05/58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0604EC8-13CB-415B-8225-FBBC0C13437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A126-D144-4EAB-900A-F2ACF342BEFC}" type="datetimeFigureOut">
              <a:rPr lang="th-TH" smtClean="0"/>
              <a:pPr/>
              <a:t>12/05/58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C8-13CB-415B-8225-FBBC0C13437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A126-D144-4EAB-900A-F2ACF342BEFC}" type="datetimeFigureOut">
              <a:rPr lang="th-TH" smtClean="0"/>
              <a:pPr/>
              <a:t>12/05/58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C8-13CB-415B-8225-FBBC0C13437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A126-D144-4EAB-900A-F2ACF342BEFC}" type="datetimeFigureOut">
              <a:rPr lang="th-TH" smtClean="0"/>
              <a:pPr/>
              <a:t>12/05/58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C8-13CB-415B-8225-FBBC0C13437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A126-D144-4EAB-900A-F2ACF342BEFC}" type="datetimeFigureOut">
              <a:rPr lang="th-TH" smtClean="0"/>
              <a:pPr/>
              <a:t>12/05/58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C8-13CB-415B-8225-FBBC0C13437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A126-D144-4EAB-900A-F2ACF342BEFC}" type="datetimeFigureOut">
              <a:rPr lang="th-TH" smtClean="0"/>
              <a:pPr/>
              <a:t>12/05/58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4EC8-13CB-415B-8225-FBBC0C13437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A126-D144-4EAB-900A-F2ACF342BEFC}" type="datetimeFigureOut">
              <a:rPr lang="th-TH" smtClean="0"/>
              <a:pPr/>
              <a:t>12/05/58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0604EC8-13CB-415B-8225-FBBC0C13437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47A126-D144-4EAB-900A-F2ACF342BEFC}" type="datetimeFigureOut">
              <a:rPr lang="th-TH" smtClean="0"/>
              <a:pPr/>
              <a:t>12/05/58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0604EC8-13CB-415B-8225-FBBC0C13437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gi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gi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jpeg"/><Relationship Id="rId5" Type="http://schemas.openxmlformats.org/officeDocument/2006/relationships/image" Target="../media/image126.jpeg"/><Relationship Id="rId4" Type="http://schemas.openxmlformats.org/officeDocument/2006/relationships/image" Target="../media/image125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3" Type="http://schemas.openxmlformats.org/officeDocument/2006/relationships/image" Target="../media/image133.jpeg"/><Relationship Id="rId7" Type="http://schemas.openxmlformats.org/officeDocument/2006/relationships/image" Target="../media/image1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10" Type="http://schemas.openxmlformats.org/officeDocument/2006/relationships/image" Target="../media/image140.jpeg"/><Relationship Id="rId4" Type="http://schemas.openxmlformats.org/officeDocument/2006/relationships/image" Target="../media/image134.jpeg"/><Relationship Id="rId9" Type="http://schemas.openxmlformats.org/officeDocument/2006/relationships/image" Target="../media/image139.jpe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eg"/><Relationship Id="rId3" Type="http://schemas.openxmlformats.org/officeDocument/2006/relationships/image" Target="../media/image141.jpeg"/><Relationship Id="rId7" Type="http://schemas.openxmlformats.org/officeDocument/2006/relationships/image" Target="../media/image1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eg"/><Relationship Id="rId5" Type="http://schemas.openxmlformats.org/officeDocument/2006/relationships/image" Target="../media/image143.jpeg"/><Relationship Id="rId10" Type="http://schemas.openxmlformats.org/officeDocument/2006/relationships/image" Target="../media/image148.jpeg"/><Relationship Id="rId4" Type="http://schemas.openxmlformats.org/officeDocument/2006/relationships/image" Target="../media/image142.jpeg"/><Relationship Id="rId9" Type="http://schemas.openxmlformats.org/officeDocument/2006/relationships/image" Target="../media/image147.jpe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jpeg"/><Relationship Id="rId3" Type="http://schemas.openxmlformats.org/officeDocument/2006/relationships/image" Target="../media/image159.jpeg"/><Relationship Id="rId7" Type="http://schemas.openxmlformats.org/officeDocument/2006/relationships/hyperlink" Target="http://3.bp.blogspot.com/-roLWoIYj1X0/Ten_42-_wfI/AAAAAAAAAPI/SFQkicGevsI/s1600/107317470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jpeg"/><Relationship Id="rId5" Type="http://schemas.openxmlformats.org/officeDocument/2006/relationships/hyperlink" Target="http://2.bp.blogspot.com/-T65iCMK10G8/Ten__nGljQI/AAAAAAAAAPM/JV4ui8ugNMo/s1600/solitaria.jpg" TargetMode="External"/><Relationship Id="rId10" Type="http://schemas.openxmlformats.org/officeDocument/2006/relationships/image" Target="../media/image163.jpeg"/><Relationship Id="rId4" Type="http://schemas.openxmlformats.org/officeDocument/2006/relationships/image" Target="../media/image160.jpeg"/><Relationship Id="rId9" Type="http://schemas.openxmlformats.org/officeDocument/2006/relationships/hyperlink" Target="http://3.bp.blogspot.com/-sFz2CR3NHeo/TeoAkzc7kVI/AAAAAAAAAPQ/93uGpI90H3c/s1600/20050709132457.jpg" TargetMode="Externa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gif"/><Relationship Id="rId4" Type="http://schemas.openxmlformats.org/officeDocument/2006/relationships/image" Target="../media/image165.jpeg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jpeg"/><Relationship Id="rId3" Type="http://schemas.openxmlformats.org/officeDocument/2006/relationships/image" Target="../media/image166.jpeg"/><Relationship Id="rId7" Type="http://schemas.openxmlformats.org/officeDocument/2006/relationships/image" Target="../media/image17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jpeg"/><Relationship Id="rId5" Type="http://schemas.openxmlformats.org/officeDocument/2006/relationships/image" Target="../media/image168.jpeg"/><Relationship Id="rId4" Type="http://schemas.openxmlformats.org/officeDocument/2006/relationships/image" Target="../media/image167.jpe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6.gif"/><Relationship Id="rId4" Type="http://schemas.openxmlformats.org/officeDocument/2006/relationships/image" Target="../media/image175.jpeg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jpeg"/><Relationship Id="rId3" Type="http://schemas.openxmlformats.org/officeDocument/2006/relationships/image" Target="../media/image177.jpeg"/><Relationship Id="rId7" Type="http://schemas.openxmlformats.org/officeDocument/2006/relationships/image" Target="../media/image18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jpeg"/><Relationship Id="rId5" Type="http://schemas.openxmlformats.org/officeDocument/2006/relationships/image" Target="../media/image179.jpeg"/><Relationship Id="rId4" Type="http://schemas.openxmlformats.org/officeDocument/2006/relationships/image" Target="../media/image17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6.gif"/><Relationship Id="rId4" Type="http://schemas.openxmlformats.org/officeDocument/2006/relationships/image" Target="../media/image185.jpe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gi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1.gi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3.gi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odnetworksolution.com/wiki/word/001206/cysteine-&#3595;&#3637;&#3626;&#3607;&#3637;&#3629;&#3637;&#3609;" TargetMode="External"/><Relationship Id="rId13" Type="http://schemas.openxmlformats.org/officeDocument/2006/relationships/hyperlink" Target="http://www.foodnetworksolution.com/wiki/word/001205/methionine-&#3648;&#3617;&#3607;&#3652;&#3608;&#3650;&#3629;&#3609;&#3637;&#3609;" TargetMode="External"/><Relationship Id="rId18" Type="http://schemas.openxmlformats.org/officeDocument/2006/relationships/hyperlink" Target="http://www.foodnetworksolution.com/wiki/word/001254/serine-&#3595;&#3637;&#3619;&#3637;&#3609;" TargetMode="External"/><Relationship Id="rId3" Type="http://schemas.openxmlformats.org/officeDocument/2006/relationships/hyperlink" Target="http://www.foodnetworksolution.com/wiki/word/001258/arginine-&#3629;&#3634;&#3619;&#3660;&#3592;&#3636;&#3609;&#3637;&#3609;" TargetMode="External"/><Relationship Id="rId21" Type="http://schemas.openxmlformats.org/officeDocument/2006/relationships/hyperlink" Target="http://www.foodnetworksolution.com/wiki/word/001251/valine-&#3623;&#3634;&#3621;&#3637;&#3609;" TargetMode="External"/><Relationship Id="rId7" Type="http://schemas.openxmlformats.org/officeDocument/2006/relationships/hyperlink" Target="http://www.foodnetworksolution.com/wiki/word/001202/isoleucine-&#3652;&#3629;&#3650;&#3595;&#3621;&#3636;&#3623;&#3595;&#3637;&#3609;" TargetMode="External"/><Relationship Id="rId12" Type="http://schemas.openxmlformats.org/officeDocument/2006/relationships/hyperlink" Target="http://www.foodnetworksolution.com/wiki/word/001261/glutamine-&#3585;&#3621;&#3641;&#3605;&#3634;&#3617;&#3637;&#3609;" TargetMode="External"/><Relationship Id="rId17" Type="http://schemas.openxmlformats.org/officeDocument/2006/relationships/hyperlink" Target="http://www.foodnetworksolution.com/wiki/word/001255/threonine-&#3607;&#3619;&#3637;&#3650;&#3629;&#3609;&#3637;&#3609;" TargetMode="External"/><Relationship Id="rId2" Type="http://schemas.openxmlformats.org/officeDocument/2006/relationships/hyperlink" Target="http://www.foodnetworksolution.com/wiki/word/001253/alanine-&#3649;&#3629;&#3621;&#3634;&#3609;&#3637;&#3609;" TargetMode="External"/><Relationship Id="rId16" Type="http://schemas.openxmlformats.org/officeDocument/2006/relationships/hyperlink" Target="http://www.foodnetworksolution.com/wiki/word/001263/proline" TargetMode="External"/><Relationship Id="rId20" Type="http://schemas.openxmlformats.org/officeDocument/2006/relationships/hyperlink" Target="http://www.foodnetworksolution.com/wiki/word/001259/tyrosine-&#3652;&#3607;&#3650;&#3619;&#3595;&#3637;&#3609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odnetworksolution.com/wiki/word/001256/aspartate-&#3649;&#3629;&#3626;&#3614;&#3634;&#3648;&#3605;&#3607;" TargetMode="External"/><Relationship Id="rId11" Type="http://schemas.openxmlformats.org/officeDocument/2006/relationships/hyperlink" Target="http://www.foodnetworksolution.com/wiki/word/001204/lysine-&#3652;&#3621;&#3595;&#3637;&#3609;" TargetMode="External"/><Relationship Id="rId5" Type="http://schemas.openxmlformats.org/officeDocument/2006/relationships/hyperlink" Target="http://www.foodnetworksolution.com/wiki/word/001201/histidine-&#3630;&#3636;&#3626;&#3607;&#3636;&#3604;&#3637;&#3609;" TargetMode="External"/><Relationship Id="rId15" Type="http://schemas.openxmlformats.org/officeDocument/2006/relationships/hyperlink" Target="http://www.foodnetworksolution.com/wiki/word/001208/phenylalanine-&#3615;&#3636;&#3609;&#3636;&#3621;&#3629;&#3621;&#3634;&#3609;&#3637;&#3609;" TargetMode="External"/><Relationship Id="rId10" Type="http://schemas.openxmlformats.org/officeDocument/2006/relationships/hyperlink" Target="http://www.foodnetworksolution.com/wiki/word/001257/glutamate" TargetMode="External"/><Relationship Id="rId19" Type="http://schemas.openxmlformats.org/officeDocument/2006/relationships/hyperlink" Target="http://www.foodnetworksolution.com/wiki/wordcap/Tyrptophan" TargetMode="External"/><Relationship Id="rId4" Type="http://schemas.openxmlformats.org/officeDocument/2006/relationships/hyperlink" Target="http://www.foodnetworksolution.com/wiki/word/001260/asparagine-&#3649;&#3629;&#3626;&#3614;&#3634;&#3619;&#3634;&#3592;&#3637;&#3609;" TargetMode="External"/><Relationship Id="rId9" Type="http://schemas.openxmlformats.org/officeDocument/2006/relationships/hyperlink" Target="http://www.foodnetworksolution.com/wiki/word/001203/leucine-&#3621;&#3636;&#3623;&#3595;&#3637;&#3609;" TargetMode="External"/><Relationship Id="rId14" Type="http://schemas.openxmlformats.org/officeDocument/2006/relationships/hyperlink" Target="http://www.foodnetworksolution.com/wiki/word/001252/glycin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.th/url?sa=i&amp;rct=j&amp;q=&amp;esrc=s&amp;frm=1&amp;source=images&amp;cd=&amp;cad=rja&amp;uact=8&amp;docid=p6ATDt2u1ae9pM&amp;tbnid=Q7Em5wi5r77DUM:&amp;ved=0CAUQjRw&amp;url=http://www.fatfatshop.com/store/webboard/view/%E0%B8%8A%E0%B8%B8%E0%B8%94%E0%B8%99%E0%B9%88%E0%B8%B2%E0%B8%A3%E0%B8%B1%E0%B8%81%E0%B8%A1%E0%B8%B2%E0%B8%81%E0%B8%81%E0%B8%81%E0%B8%81%E0%B8%81%E0%B8%81%E0%B8%81%E0%B8%84%E0%B8%A3%E0%B9%88%E0%B8%B2-5723389-th.html&amp;ei=9dN2U5jTIo3IsATF4IGYAQ&amp;psig=AFQjCNHqd8j0-atCGyBaUPvcGjzKetxmwg&amp;ust=140038283187714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ynature.com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gif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gif"/><Relationship Id="rId4" Type="http://schemas.openxmlformats.org/officeDocument/2006/relationships/image" Target="../media/image68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gif"/><Relationship Id="rId4" Type="http://schemas.openxmlformats.org/officeDocument/2006/relationships/image" Target="../media/image7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gif"/><Relationship Id="rId4" Type="http://schemas.openxmlformats.org/officeDocument/2006/relationships/image" Target="../media/image80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gi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gi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9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gif"/><Relationship Id="rId4" Type="http://schemas.openxmlformats.org/officeDocument/2006/relationships/image" Target="../media/image101.gi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gi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gi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gi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img.kapook.com/image/health/%E0%B8%9D%E0%B8%A3%E0%B8%B1%E0%B9%88%E0%B8%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2540" y="4620490"/>
            <a:ext cx="333375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http://herbal.muasua.com/wp-content/uploads/2010/08/pineapples-300x236.jpg"/>
          <p:cNvPicPr>
            <a:picLocks noChangeAspect="1" noChangeArrowheads="1"/>
          </p:cNvPicPr>
          <p:nvPr/>
        </p:nvPicPr>
        <p:blipFill>
          <a:blip r:embed="rId5"/>
          <a:srcRect l="2500" t="3178" b="7838"/>
          <a:stretch>
            <a:fillRect/>
          </a:stretch>
        </p:blipFill>
        <p:spPr bwMode="auto">
          <a:xfrm>
            <a:off x="1285852" y="214290"/>
            <a:ext cx="2786062" cy="2000264"/>
          </a:xfrm>
          <a:prstGeom prst="rect">
            <a:avLst/>
          </a:prstGeom>
          <a:noFill/>
        </p:spPr>
      </p:pic>
      <p:sp>
        <p:nvSpPr>
          <p:cNvPr id="11" name="ชื่อเรื่อง 10"/>
          <p:cNvSpPr>
            <a:spLocks noGrp="1"/>
          </p:cNvSpPr>
          <p:nvPr>
            <p:ph type="ctrTitle"/>
          </p:nvPr>
        </p:nvSpPr>
        <p:spPr>
          <a:xfrm>
            <a:off x="928662" y="2071678"/>
            <a:ext cx="7643866" cy="5082504"/>
          </a:xfrm>
          <a:noFill/>
        </p:spPr>
        <p:txBody>
          <a:bodyPr>
            <a:noAutofit/>
          </a:bodyPr>
          <a:lstStyle/>
          <a:p>
            <a:pPr algn="ctr"/>
            <a:r>
              <a:rPr lang="th-TH" sz="6600" b="1" dirty="0" smtClean="0">
                <a:ln w="24500" cmpd="dbl">
                  <a:solidFill>
                    <a:srgbClr val="0033CC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บทที่ </a:t>
            </a:r>
            <a:r>
              <a:rPr lang="en-US" sz="6600" b="1" dirty="0" smtClean="0">
                <a:ln w="24500" cmpd="dbl">
                  <a:solidFill>
                    <a:srgbClr val="0033CC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 </a:t>
            </a:r>
            <a:r>
              <a:rPr lang="th-TH" sz="5400" b="1" dirty="0" smtClean="0">
                <a:ln w="24500" cmpd="dbl">
                  <a:solidFill>
                    <a:srgbClr val="0033CC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th-TH" sz="5400" b="1" dirty="0" smtClean="0">
                <a:ln w="24500" cmpd="dbl">
                  <a:solidFill>
                    <a:srgbClr val="0033CC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th-TH" sz="6600" b="1" dirty="0" smtClean="0">
                <a:ln w="24500" cmpd="dbl">
                  <a:solidFill>
                    <a:srgbClr val="0033CC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อาหารกับการดำรงชีวิต</a:t>
            </a:r>
            <a:r>
              <a:rPr lang="th-TH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th-TH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th-TH" sz="6000" b="1" dirty="0">
              <a:ln w="1800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32" name="AutoShape 8" descr="data:image/jpeg;base64,/9j/4AAQSkZJRgABAQAAAQABAAD/2wBDAAkGBwgHBgkIBwgKCgkLDRYPDQwMDRsUFRAWIB0iIiAdHx8kKDQsJCYxJx8fLT0tMTU3Ojo6Iys/RD84QzQ5Ojf/2wBDAQoKCg0MDRoPDxo3JR8lNzc3Nzc3Nzc3Nzc3Nzc3Nzc3Nzc3Nzc3Nzc3Nzc3Nzc3Nzc3Nzc3Nzc3Nzc3Nzc3Nzf/wAARCACDAMYDASIAAhEBAxEB/8QAGwAAAQUBAQAAAAAAAAAAAAAAAAEEBQYHAwL/xAA6EAACAQMCBAQDBgQGAwEAAAABAgMABBEFIQYSMVETIkFhMnGBFFKRobHBFSMzQgcWU3LR8GKCkuH/xAAaAQEAAwEBAQAAAAAAAAAAAAAAAQIEAwUG/8QAIxEAAgICAwEAAgMBAAAAAAAAAAECEQMEEiExQSJREyNhcf/aAAwDAQACEQMRAD8A3GiiigCiiigCiiigCiiigCiiigCiiigCig15LhepAqLSAtFMv4xpom8E6haiX7hlXP608DBhlSCD6ioUovxgWikUhhkHI7ivVWAlFLRUASilooApKWigCiiigCiiipAUUUUAUUUUAUUhOK4y3cEQJeQfIbmockvQd6KarfW7HAfHzFOFdXGVII7ioUk/GD1movVNcsdNys0oaX/Sj3b/APPrTPi3Vn0+zWO3fknl/u+4o6n9qzS61JVY8rlyTljnqfc+tZ82xwdR9Flt1HjHUZgy2UMduuPibzsP2/WqlPNczzM9xczSu53LuTXD7dI68wKcvqyjNeVmmkBGFOehWvOySyT9ZB78MMeY4+VWrg7Sbu6uFkbxksFzzcsjKrnsAD361VreW3jubeC4uY4TNIE5nbZcnqe1bTaRRwW8UUIHIigDHauupr3Lk34SdIo0ijWONQqKMBQNgK90UV6tAKKKKkBRRRQBRRRQBRRRQBRRRQBRRUfresWei2TXV9LyoNlUbs57AepqJNJWwPncIpZ2CqBkknGKq2rcf6Lp5ZIpGu5F6iAZH/0dvwrOuKeLb7X5DEX8CzBytuOjD0LH1P5Uz4PtkvNch5zmKE+KynpkEY/PH4V52XdbdQBr82ozy2MTzRNbSOoZ4+bJTPc+3rVauLmQOWZzjcLy7A+/zp5qlwWWQh2yB0T4R71AzSFxzAnbr8qy7GZyZdIkoZ5Y2ADtzFfhJ61K2OpSK5AkOBufYVWvEK8u/mFPoLrwypO4IwfcYrlDK4skjf8AEI3q3KXDyZt5BgjOOUjoPlVElvbdI28SQn2ArUNXWC9sJkuSpE0ZQqRuBjYg1mml2trpoe9vIlmmjfkt4CdmcHdj7V258pMo42yc0DQLmcrPe89rbsMqqfHJ2z2H51YHhsEJgjsEcAYLkkk/Wqn9tvWuoxe37c8ik8gAKg/LrjfpmrRMzRW0UTczMqjncbcxx1xVJuUUS4cTi/DOh3ThmtPDdtsoxXf8wa0Ph0W1rp8FjbmXlhXCeM3MSP8Ad61QbS5CuoYvy+tWOxugzJ4UgCKc82DnPY131c3F9kFypKb2dytxGTtzqcOOxqG4s4nh0CDyIJrpvhjJwFHdq9N5IqPJvogTiXjCw0FxbuGuLwgHwY/QH1J6CoIf4kNkZ0sBSf8AX3x+FULULtb25ku2gRWmcO4DMfMeuCT+tNWnUBQTgA4x19dq8vJu5HL8X0Wo2fReLtN1a4S2jd4rhwSsci7NjsRsasFYTw/cyW+uWU42YToAo7ZAx+BrdRW3Uzyyp8vhDQtFFFayAooooAooooCO1/UJNL0i5vYoDM0KcwQfqfYVhuv6xe61eNeX83n3CRL8Ma9gP+5rcdR1GyhR4ZispcFTF15georH+IdDs/tTNpQnijJOYpCGC/I9vxrzN6XjvoFb5Vfrk+xNWPgyTwLq4MeA7IFH471FNp5hjA8RHYdal9Hn0W3jJY3sV+VACTBfCfffBG49s1518vAvS3zyM6fEQcAdcdKgdcnmgs2e3H847AgZAOeuKfx3POu2dzsKY6zBPd2bx2s/gzcpw/KCPrVVK2dfhX9K1q5juljvpQ/OcDkTofTarZHKqYZ+nXPaqxomiSW8gmup3eVThVB8qj59T9anZDGkbAPykDc5FTlnG+iA1LUokiceJvjoOp9hVMt0bUAs5YIeckBx1z6GrDHpH8fvPsEDNIzKWklA/pqN87fIAe5qD0jEMZhbysmxB67VMOUYc/8ASttMlbLT4PtMU903OY3yi48oOOtTM03PIWZsdvlUZA4aNdx0rspEuFyMiqSySl6G7HEUrF2ycgVI2k7KyvCwzuOQnZx2qM2V+TrnpXeDoPPlVPQDpUwk0QS6a5NZTST2w2ePk5HOQvY/TeqLq9691JJJLIzscs7k7ls9antVkIgLqc83WqneEjmbIAZQcGpeWcvxb6LRQplVU5WOMEUjIScvlQvmAIpIEDlWlRsbb42Ye/yrvKykeVyPzFS+mS0SvCUEdzr1hFIMh5lOAd8g5/atyFZX/hfpL3OqPqMufBtlKqSuA0h/4GfxFaoK9bRi1Bv9lGLRRRW4gKKKKAKi9YvfAjdOcRjwyS5GcGnl5dR2sLSSHoNh6ms54h1uWeaXxCUj6lOn41k2s6xxr6Sjxe33iTGO2LnmIXLHdifWm2qMihY45MhECsw/uPrj2qo3vFY0+7jIheXLEHlPT396mhN40KSx4YMM8wO1eRkU1HlJeg5MgTfkBHXcVHahEs0eJChVh0qTkjZsEPt6kbkUzktYmYjO2PhNZ6p9AjNK1XUobmGwdg6k/wAuRnwzD0X3NWue7e0Pg3UckMh/slUqcfXr9Kp19p4ckA+U9R3rQ1430uz4dto9YsDqhX+XhUVyuBsG5vXrv7VshjhnVp0yVJogrnVEii5s752qPWa91JmFnE8ik7ORgfjVt+waZrAiuIdDt7GOSMFoWjXmBPocbD6VJRWEFjHHFFGgToMdNqzvEoul2WuxeDzZ8P2TBbeae9nwbiY4AJ7Ln0FU/X+HLw6jd3unRq0MrmRYg3nTO5A9DVxXCsQdx3HSvaMDleoA22rv/LKUVF+IhozO2vGicRSqySLsyOMEVLQziUBlJyP7RVv1HRbLU4Va4hVpMEq4GCB/uG4qhajZXWi3CiXDxt/TlGwb2I9DXCUKdohkj44bOCeYb4PWj7egXmZsEegqFe7IJZCwd9uVdwTUXd6hNLdva2+0ityyNjKoe2emamOOc/8AhUsdze3F26W1iqu5YGTnOFRd+vv2p/HoFukYm1LxZ2xjMRwqD6dfnTPRLQWcSYJLPuW9WPc1YoZHGwY79M0i4p0i6boZnQbWZFNtLKqnpuGx+NNW4ZuxMFinjbLYyyEEe57ipxIUSZZYPIOXzx9Bmpi0kR+V/jAjwDzbg/8AcVaMeTJLJw/pkGk6XBaWxVgoy8gGOdvVvrUkKhLK4aB1TPMp64OwqbByMjpXu4ZJxpfCjQtFFFdiAooooCqcY3zRmCOJlwPMW7Z6fvWe65HJc2zuxblbYuxznvTDRtan1O4dLyUu1uFjUnqVHT9am7mXxxh+UKBhVAwAK+fz5nLK2yyKDpenJq188FvMr20BAnZRsoJwMe+x2q8+HBb2kNpapyxRKFUn4iB3PegMkcfIgOABXM5YbVXPmc/PCT1IVEIQfF6nNcGEZYDBPrtXpSy5ZxkVzuJECLjY1nbbIIvUXWKQyIxBVu3rTPQoRqfEgkn+DHiMh9SpAH65rvqjBVYx5yx3JrhwZI7cRFmwEEDBt/dcV3xNqDZH01ayKlCVIII7dD3onkM1xyrgQxr5mHf0/OubspVUjUAYzt1NN/EZUI6YXO/pTnSo6UeWLFx2A611iP8AMBGAc+vrTRWYgnO3pXToA3qOlVTBMWUgEhD+VWbIHUU1vtPivYjFcIjIWOQR/wBxXmCVmlQHoKeGUF/EC+VhjB3rommqIK7ZcGSarqdxcXccOmaFbbKlu/NNcYHm5mI8i/Lf5etZZrW9vbl7aFIbQkJBDGoAjjGwAH5/WtMZXk4d1yNGCK1s2GY4AbkOf2rLdD5SBgYJGMGu2zP+mNfSv0mrGFoOVJTzRn4W7VIooTb8K4QAGLk9BXXcDYkkelYYlhwpOcnJTHTOCKIpGgkdAxZc5U9wa8hm6UjAqVb6VZt/ATlleYIB2yBuas2k3RlhCOcsDjPeqNFJjkUfOrJoc5M8Q2Jfr7Yrbq5mpUQ10WaikFLXtFAooooDA7HTraw04XryRi+uLn+lz+bweU4PL/u9akreZZIzmpGHiiO809NEt9LiMbx+GMku+/rkDbf1qKvLC80iQRXsbITurdQw9j+1eDsYO1KPaosmd3C82BjBrymQuxpoJsnIbcb4ry9ztlWx3BrNRI7kdlyPQ9T2pnOw35SN/frXk3BILZzn0plezhgASPnRRIYx1Kdyx5hjA6D0rhwvMYtdjkcEJIrR4+eCD+VO7LT7vXb8WlknMTuzt8KL3JqX/wAqrpGoAXk0ziNwUMAAUge59TWzFgbg1XpC9LbC5QYfJ6YNEpPOeXcU0s5xJGA5OPQ05ANYqcemdARlxv0rnc3ttCyJNPHGzHyhzjNLMAy4PUVnV/c3trftOxM0icygE9Ov4V1xw5eEpWaabmABEDqZiNlBGTmnlvI6Idt8dDWfcMMs99HchfEk5fPcODzEegHtn6VZ9c1dNH0i4vZ2GETyjux+ED3q3F8uKKtnnVuIrm3tr3S4vs7QzKyTOwJO4wQN9qpejym3P8zdGGA/aqvHrV5LdeKZGZ2IU5wQ2+4x71dZNH1HS0STULN4Yps8pbBAPbbpXfNhmoJPuiifdk/azK+cHynGMU+UY6VAWgjLAqSpx0zUxBIzAAH6msS/RdDxVGC2QvrVR1/jG1s74WsSmV0Hn5SMZz39atSylfKTVA4m0uOz10z2dlMRKgd3EfOpYncADodvlvWjBGEnUiUrZZ+GtZbUufnwJF+EAdF9K0Xhe08xuN9his34N0eSG6+1X5S1EoEcfiuFO5B398+lbNZwR20CRQjCqPxrXq4U8jkvEVl14dhS0lFeoUDNFFFAUbS3s9Ni5LK1hgXtGoGacXuswS2rwXVqs0TDDIfUftTv+DwdjXhtGtz/AG1y49UDMNTtTBM7WgkMWchWG4Hz9agJ9RcuB4VyCOp8JsfpW2nRbYjBjGK5Nw9Z/wCkv1rM9SLYMNbVrpGI+x3Eg9CEI/WlSS8velpNED95a2uThu0bpEoNN24ahAyBRasV8BQ9HvrjTLM29rbMoc5d+bzMfeutxf3Mv9SNj82zVzbhxANlNN34d7HFd1FpUQU+y1FbeU+IrhW653xVjtbuOZcq6svoQaWfhQy5337imLcJalAeayuOUnqD0rDn1nJ2vSyZKMwxnr+9Rt1pFjcO0slvGzsQSSN9qQaVxHF8NrDKe5lK/wDNdU07iSRcNb28JPU8xbH6VlWvl+ItyOlrFBbJ5ECgdSNgKqHFlpc8QXkaiYiyh3SMDq33j+gq7WnDF45zeTM+eozUlHw0ibDNa9fWlB8n6VbszTQuHxpd7FdJBFcSRkFPtEQYIQcgjsfer7casbuzeC/tlkjkHmAP5/OpNeHwu4GaVtB5hvWxxbVEGfT3VvY3B5HYxZyOddx8/wDmn9trFmwGZ0H/ALCrXJwtDLkSKGHuM1w/yFpchzJaQsT/AOArJPS5O0TZEx6hauciVGPYMN6krSCW8VjAqO4+FXfCn671JWfBWk2xDR2UIYeoUVPW1hHAAI0VQPRRikNGnbYsp13wVq+rGI3N7awcnwoqswX5dN/erzw/pv8AB9PS08eabl/ulbP4dh7V0jBWnCscVtx4ow8IO2aXmrlmiuoOuaK5jNFANcDtXkgUUUAYFGBRRQCYHavQVe1FFAKEXHwijw0+6KKKgCiNPuil8NPuj8KKKlA9ci/dFIyqCNhRRUATlHYUhVewooqQHIvYUnKvYUUUAoUdhSgDtRRQCgDtXoAdqKKAXAxXodBRRQAetKKKKkC0UUUB/9k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4" name="AutoShape 10" descr="data:image/jpeg;base64,/9j/4AAQSkZJRgABAQAAAQABAAD/2wBDAAkGBwgHBgkIBwgKCgkLDRYPDQwMDRsUFRAWIB0iIiAdHx8kKDQsJCYxJx8fLT0tMTU3Ojo6Iys/RD84QzQ5Ojf/2wBDAQoKCg0MDRoPDxo3JR8lNzc3Nzc3Nzc3Nzc3Nzc3Nzc3Nzc3Nzc3Nzc3Nzc3Nzc3Nzc3Nzc3Nzc3Nzc3Nzc3Nzf/wAARCACDAMYDASIAAhEBAxEB/8QAGwAAAQUBAQAAAAAAAAAAAAAAAAEEBQYHAwL/xAA6EAACAQMCBAQDBgQGAwEAAAABAgMABBEFIQYSMVETIkFhMnGBFFKRobHBFSMzQgcWU3LR8GKCkuH/xAAaAQEAAwEBAQAAAAAAAAAAAAAAAQIEAwUG/8QAIxEAAgICAwEAAgMBAAAAAAAAAAECEQMEEiExQSJREyNhcf/aAAwDAQACEQMRAD8A3GiiigCiiigCiiigCiiigCiiigCiiigCig15LhepAqLSAtFMv4xpom8E6haiX7hlXP608DBhlSCD6ioUovxgWikUhhkHI7ivVWAlFLRUASilooApKWigCiiigCiiipAUUUUAUUUUAUUhOK4y3cEQJeQfIbmockvQd6KarfW7HAfHzFOFdXGVII7ioUk/GD1movVNcsdNys0oaX/Sj3b/APPrTPi3Vn0+zWO3fknl/u+4o6n9qzS61JVY8rlyTljnqfc+tZ82xwdR9Flt1HjHUZgy2UMduuPibzsP2/WqlPNczzM9xczSu53LuTXD7dI68wKcvqyjNeVmmkBGFOehWvOySyT9ZB78MMeY4+VWrg7Sbu6uFkbxksFzzcsjKrnsAD361VreW3jubeC4uY4TNIE5nbZcnqe1bTaRRwW8UUIHIigDHauupr3Lk34SdIo0ijWONQqKMBQNgK90UV6tAKKKKkBRRRQBRRRQBRRRQBRRRQBRRUfresWei2TXV9LyoNlUbs57AepqJNJWwPncIpZ2CqBkknGKq2rcf6Lp5ZIpGu5F6iAZH/0dvwrOuKeLb7X5DEX8CzBytuOjD0LH1P5Uz4PtkvNch5zmKE+KynpkEY/PH4V52XdbdQBr82ozy2MTzRNbSOoZ4+bJTPc+3rVauLmQOWZzjcLy7A+/zp5qlwWWQh2yB0T4R71AzSFxzAnbr8qy7GZyZdIkoZ5Y2ADtzFfhJ61K2OpSK5AkOBufYVWvEK8u/mFPoLrwypO4IwfcYrlDK4skjf8AEI3q3KXDyZt5BgjOOUjoPlVElvbdI28SQn2ArUNXWC9sJkuSpE0ZQqRuBjYg1mml2trpoe9vIlmmjfkt4CdmcHdj7V258pMo42yc0DQLmcrPe89rbsMqqfHJ2z2H51YHhsEJgjsEcAYLkkk/Wqn9tvWuoxe37c8ik8gAKg/LrjfpmrRMzRW0UTczMqjncbcxx1xVJuUUS4cTi/DOh3ThmtPDdtsoxXf8wa0Ph0W1rp8FjbmXlhXCeM3MSP8Ad61QbS5CuoYvy+tWOxugzJ4UgCKc82DnPY131c3F9kFypKb2dytxGTtzqcOOxqG4s4nh0CDyIJrpvhjJwFHdq9N5IqPJvogTiXjCw0FxbuGuLwgHwY/QH1J6CoIf4kNkZ0sBSf8AX3x+FULULtb25ku2gRWmcO4DMfMeuCT+tNWnUBQTgA4x19dq8vJu5HL8X0Wo2fReLtN1a4S2jd4rhwSsci7NjsRsasFYTw/cyW+uWU42YToAo7ZAx+BrdRW3Uzyyp8vhDQtFFFayAooooAooooCO1/UJNL0i5vYoDM0KcwQfqfYVhuv6xe61eNeX83n3CRL8Ma9gP+5rcdR1GyhR4ZispcFTF15georH+IdDs/tTNpQnijJOYpCGC/I9vxrzN6XjvoFb5Vfrk+xNWPgyTwLq4MeA7IFH471FNp5hjA8RHYdal9Hn0W3jJY3sV+VACTBfCfffBG49s1518vAvS3zyM6fEQcAdcdKgdcnmgs2e3H847AgZAOeuKfx3POu2dzsKY6zBPd2bx2s/gzcpw/KCPrVVK2dfhX9K1q5juljvpQ/OcDkTofTarZHKqYZ+nXPaqxomiSW8gmup3eVThVB8qj59T9anZDGkbAPykDc5FTlnG+iA1LUokiceJvjoOp9hVMt0bUAs5YIeckBx1z6GrDHpH8fvPsEDNIzKWklA/pqN87fIAe5qD0jEMZhbysmxB67VMOUYc/8ASttMlbLT4PtMU903OY3yi48oOOtTM03PIWZsdvlUZA4aNdx0rspEuFyMiqSySl6G7HEUrF2ycgVI2k7KyvCwzuOQnZx2qM2V+TrnpXeDoPPlVPQDpUwk0QS6a5NZTST2w2ePk5HOQvY/TeqLq9691JJJLIzscs7k7ls9antVkIgLqc83WqneEjmbIAZQcGpeWcvxb6LRQplVU5WOMEUjIScvlQvmAIpIEDlWlRsbb42Ye/yrvKykeVyPzFS+mS0SvCUEdzr1hFIMh5lOAd8g5/atyFZX/hfpL3OqPqMufBtlKqSuA0h/4GfxFaoK9bRi1Bv9lGLRRRW4gKKKKAKi9YvfAjdOcRjwyS5GcGnl5dR2sLSSHoNh6ms54h1uWeaXxCUj6lOn41k2s6xxr6Sjxe33iTGO2LnmIXLHdifWm2qMihY45MhECsw/uPrj2qo3vFY0+7jIheXLEHlPT396mhN40KSx4YMM8wO1eRkU1HlJeg5MgTfkBHXcVHahEs0eJChVh0qTkjZsEPt6kbkUzktYmYjO2PhNZ6p9AjNK1XUobmGwdg6k/wAuRnwzD0X3NWue7e0Pg3UckMh/slUqcfXr9Kp19p4ckA+U9R3rQ1430uz4dto9YsDqhX+XhUVyuBsG5vXrv7VshjhnVp0yVJogrnVEii5s752qPWa91JmFnE8ik7ORgfjVt+waZrAiuIdDt7GOSMFoWjXmBPocbD6VJRWEFjHHFFGgToMdNqzvEoul2WuxeDzZ8P2TBbeae9nwbiY4AJ7Ln0FU/X+HLw6jd3unRq0MrmRYg3nTO5A9DVxXCsQdx3HSvaMDleoA22rv/LKUVF+IhozO2vGicRSqySLsyOMEVLQziUBlJyP7RVv1HRbLU4Va4hVpMEq4GCB/uG4qhajZXWi3CiXDxt/TlGwb2I9DXCUKdohkj44bOCeYb4PWj7egXmZsEegqFe7IJZCwd9uVdwTUXd6hNLdva2+0ityyNjKoe2emamOOc/8AhUsdze3F26W1iqu5YGTnOFRd+vv2p/HoFukYm1LxZ2xjMRwqD6dfnTPRLQWcSYJLPuW9WPc1YoZHGwY79M0i4p0i6boZnQbWZFNtLKqnpuGx+NNW4ZuxMFinjbLYyyEEe57ipxIUSZZYPIOXzx9Bmpi0kR+V/jAjwDzbg/8AcVaMeTJLJw/pkGk6XBaWxVgoy8gGOdvVvrUkKhLK4aB1TPMp64OwqbByMjpXu4ZJxpfCjQtFFFdiAooooCqcY3zRmCOJlwPMW7Z6fvWe65HJc2zuxblbYuxznvTDRtan1O4dLyUu1uFjUnqVHT9am7mXxxh+UKBhVAwAK+fz5nLK2yyKDpenJq188FvMr20BAnZRsoJwMe+x2q8+HBb2kNpapyxRKFUn4iB3PegMkcfIgOABXM5YbVXPmc/PCT1IVEIQfF6nNcGEZYDBPrtXpSy5ZxkVzuJECLjY1nbbIIvUXWKQyIxBVu3rTPQoRqfEgkn+DHiMh9SpAH65rvqjBVYx5yx3JrhwZI7cRFmwEEDBt/dcV3xNqDZH01ayKlCVIII7dD3onkM1xyrgQxr5mHf0/OubspVUjUAYzt1NN/EZUI6YXO/pTnSo6UeWLFx2A611iP8AMBGAc+vrTRWYgnO3pXToA3qOlVTBMWUgEhD+VWbIHUU1vtPivYjFcIjIWOQR/wBxXmCVmlQHoKeGUF/EC+VhjB3rommqIK7ZcGSarqdxcXccOmaFbbKlu/NNcYHm5mI8i/Lf5etZZrW9vbl7aFIbQkJBDGoAjjGwAH5/WtMZXk4d1yNGCK1s2GY4AbkOf2rLdD5SBgYJGMGu2zP+mNfSv0mrGFoOVJTzRn4W7VIooTb8K4QAGLk9BXXcDYkkelYYlhwpOcnJTHTOCKIpGgkdAxZc5U9wa8hm6UjAqVb6VZt/ATlleYIB2yBuas2k3RlhCOcsDjPeqNFJjkUfOrJoc5M8Q2Jfr7Yrbq5mpUQ10WaikFLXtFAooooDA7HTraw04XryRi+uLn+lz+bweU4PL/u9akreZZIzmpGHiiO809NEt9LiMbx+GMku+/rkDbf1qKvLC80iQRXsbITurdQw9j+1eDsYO1KPaosmd3C82BjBrymQuxpoJsnIbcb4ry9ztlWx3BrNRI7kdlyPQ9T2pnOw35SN/frXk3BILZzn0plezhgASPnRRIYx1Kdyx5hjA6D0rhwvMYtdjkcEJIrR4+eCD+VO7LT7vXb8WlknMTuzt8KL3JqX/wAqrpGoAXk0ziNwUMAAUge59TWzFgbg1XpC9LbC5QYfJ6YNEpPOeXcU0s5xJGA5OPQ05ANYqcemdARlxv0rnc3ttCyJNPHGzHyhzjNLMAy4PUVnV/c3trftOxM0icygE9Ov4V1xw5eEpWaabmABEDqZiNlBGTmnlvI6Idt8dDWfcMMs99HchfEk5fPcODzEegHtn6VZ9c1dNH0i4vZ2GETyjux+ED3q3F8uKKtnnVuIrm3tr3S4vs7QzKyTOwJO4wQN9qpejym3P8zdGGA/aqvHrV5LdeKZGZ2IU5wQ2+4x71dZNH1HS0STULN4Yps8pbBAPbbpXfNhmoJPuiifdk/azK+cHynGMU+UY6VAWgjLAqSpx0zUxBIzAAH6msS/RdDxVGC2QvrVR1/jG1s74WsSmV0Hn5SMZz39atSylfKTVA4m0uOz10z2dlMRKgd3EfOpYncADodvlvWjBGEnUiUrZZ+GtZbUufnwJF+EAdF9K0Xhe08xuN9his34N0eSG6+1X5S1EoEcfiuFO5B398+lbNZwR20CRQjCqPxrXq4U8jkvEVl14dhS0lFeoUDNFFFAUbS3s9Ni5LK1hgXtGoGacXuswS2rwXVqs0TDDIfUftTv+DwdjXhtGtz/AG1y49UDMNTtTBM7WgkMWchWG4Hz9agJ9RcuB4VyCOp8JsfpW2nRbYjBjGK5Nw9Z/wCkv1rM9SLYMNbVrpGI+x3Eg9CEI/WlSS8velpNED95a2uThu0bpEoNN24ahAyBRasV8BQ9HvrjTLM29rbMoc5d+bzMfeutxf3Mv9SNj82zVzbhxANlNN34d7HFd1FpUQU+y1FbeU+IrhW653xVjtbuOZcq6svoQaWfhQy5337imLcJalAeayuOUnqD0rDn1nJ2vSyZKMwxnr+9Rt1pFjcO0slvGzsQSSN9qQaVxHF8NrDKe5lK/wDNdU07iSRcNb28JPU8xbH6VlWvl+ItyOlrFBbJ5ECgdSNgKqHFlpc8QXkaiYiyh3SMDq33j+gq7WnDF45zeTM+eozUlHw0ibDNa9fWlB8n6VbszTQuHxpd7FdJBFcSRkFPtEQYIQcgjsfer7casbuzeC/tlkjkHmAP5/OpNeHwu4GaVtB5hvWxxbVEGfT3VvY3B5HYxZyOddx8/wDmn9trFmwGZ0H/ALCrXJwtDLkSKGHuM1w/yFpchzJaQsT/AOArJPS5O0TZEx6hauciVGPYMN6krSCW8VjAqO4+FXfCn671JWfBWk2xDR2UIYeoUVPW1hHAAI0VQPRRikNGnbYsp13wVq+rGI3N7awcnwoqswX5dN/erzw/pv8AB9PS08eabl/ulbP4dh7V0jBWnCscVtx4ow8IO2aXmrlmiuoOuaK5jNFANcDtXkgUUUAYFGBRRQCYHavQVe1FFAKEXHwijw0+6KKKgCiNPuil8NPuj8KKKlA9ci/dFIyqCNhRRUATlHYUhVewooqQHIvYUnKvYUUUAoUdhSgDtRRQCgDtXoAdqKKAXAxXodBRRQAetKKKKkC0UUUB/9k="/>
          <p:cNvSpPr>
            <a:spLocks noChangeAspect="1" noChangeArrowheads="1"/>
          </p:cNvSpPr>
          <p:nvPr/>
        </p:nvSpPr>
        <p:spPr bwMode="auto">
          <a:xfrm>
            <a:off x="0" y="-830263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6" name="AutoShape 12" descr="http://img.kapook.com/image/health/%E0%B8%9D%E0%B8%A3%E0%B8%B1%E0%B9%88%E0%B8%87.jpg"/>
          <p:cNvSpPr>
            <a:spLocks noChangeAspect="1" noChangeArrowheads="1"/>
          </p:cNvSpPr>
          <p:nvPr/>
        </p:nvSpPr>
        <p:spPr bwMode="auto">
          <a:xfrm>
            <a:off x="190500" y="-1485900"/>
            <a:ext cx="3333750" cy="2209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2428860" y="214290"/>
            <a:ext cx="500066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</a:rPr>
              <a:t>ทบทวนอาหารหลัก </a:t>
            </a:r>
            <a:r>
              <a:rPr lang="en-US" sz="3600" b="1" dirty="0" smtClean="0">
                <a:solidFill>
                  <a:srgbClr val="002060"/>
                </a:solidFill>
              </a:rPr>
              <a:t>5 </a:t>
            </a:r>
            <a:r>
              <a:rPr lang="th-TH" sz="3600" b="1" dirty="0" smtClean="0">
                <a:solidFill>
                  <a:srgbClr val="002060"/>
                </a:solidFill>
              </a:rPr>
              <a:t>หมู่</a:t>
            </a:r>
            <a:endParaRPr lang="th-TH" sz="3600" b="1" dirty="0">
              <a:solidFill>
                <a:srgbClr val="002060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571604" y="1785926"/>
            <a:ext cx="5643602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071934" y="1928802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142976" y="1142984"/>
            <a:ext cx="764386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B0F0"/>
                </a:solidFill>
              </a:rPr>
              <a:t>หมู่ที่ 1</a:t>
            </a:r>
            <a:r>
              <a:rPr lang="th-TH" sz="3200" dirty="0" smtClean="0">
                <a:solidFill>
                  <a:srgbClr val="00B0F0"/>
                </a:solidFill>
              </a:rPr>
              <a:t> 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</a:rPr>
              <a:t> นม ไข่ เนื้อสัตว์ต่างๆ ถั่วเมล็ดแห้ง และงานให้</a:t>
            </a:r>
            <a:r>
              <a:rPr lang="th-TH" sz="3200" dirty="0" smtClean="0">
                <a:solidFill>
                  <a:srgbClr val="FF0000"/>
                </a:solidFill>
              </a:rPr>
              <a:t>สารอาหารโปรตีน</a:t>
            </a:r>
            <a:r>
              <a:rPr lang="th-TH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</a:rPr>
              <a:t>ช่วยให้ร่างกายเจริญเติบโต และซ่อมแซมส่วนที่สึกหรอ</a:t>
            </a:r>
          </a:p>
          <a:p>
            <a:r>
              <a:rPr lang="th-TH" sz="3200" b="1" dirty="0" smtClean="0">
                <a:solidFill>
                  <a:srgbClr val="00B0F0"/>
                </a:solidFill>
              </a:rPr>
              <a:t>หมู่ที่ 2</a:t>
            </a:r>
            <a:r>
              <a:rPr lang="th-TH" sz="3200" dirty="0" smtClean="0">
                <a:solidFill>
                  <a:srgbClr val="00B0F0"/>
                </a:solidFill>
              </a:rPr>
              <a:t> 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</a:rPr>
              <a:t> ข้าว แป้ง เผือก มัน น้ำตาล ให้สารอาหาร</a:t>
            </a:r>
            <a:r>
              <a:rPr lang="th-TH" sz="3200" dirty="0" smtClean="0">
                <a:solidFill>
                  <a:srgbClr val="FF0000"/>
                </a:solidFill>
              </a:rPr>
              <a:t>คาร์โบไฮเดรต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</a:rPr>
              <a:t>เพื่อให้พลังงานแก่ร่างกาย </a:t>
            </a:r>
          </a:p>
          <a:p>
            <a:r>
              <a:rPr lang="th-TH" sz="3200" b="1" dirty="0" smtClean="0">
                <a:solidFill>
                  <a:srgbClr val="00B0F0"/>
                </a:solidFill>
              </a:rPr>
              <a:t>หมู่ที่ 3</a:t>
            </a:r>
            <a:r>
              <a:rPr lang="th-TH" sz="3200" dirty="0" smtClean="0">
                <a:solidFill>
                  <a:srgbClr val="00B0F0"/>
                </a:solidFill>
              </a:rPr>
              <a:t> 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</a:rPr>
              <a:t> พืชผักต่างๆ ให้</a:t>
            </a:r>
            <a:r>
              <a:rPr lang="th-TH" sz="3200" dirty="0" smtClean="0">
                <a:solidFill>
                  <a:srgbClr val="FF0000"/>
                </a:solidFill>
              </a:rPr>
              <a:t>สารอาหารวิตามินและแร่ธาตุ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</a:rPr>
              <a:t>เพื่อเสริมสร้างการทำงานของร่างกายให้ปกติ </a:t>
            </a:r>
          </a:p>
          <a:p>
            <a:r>
              <a:rPr lang="th-TH" sz="3200" b="1" dirty="0" smtClean="0">
                <a:solidFill>
                  <a:srgbClr val="00B0F0"/>
                </a:solidFill>
              </a:rPr>
              <a:t>หมู่ที่ 4</a:t>
            </a:r>
            <a:r>
              <a:rPr lang="th-TH" sz="3200" dirty="0" smtClean="0">
                <a:solidFill>
                  <a:srgbClr val="00B0F0"/>
                </a:solidFill>
              </a:rPr>
              <a:t> 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</a:rPr>
              <a:t> ผลไม้ต่างๆ ให้สารอาหารและประโยชน์เหมือนหมู่ที่ 3 </a:t>
            </a:r>
          </a:p>
          <a:p>
            <a:r>
              <a:rPr lang="th-TH" sz="3200" b="1" dirty="0" smtClean="0">
                <a:solidFill>
                  <a:srgbClr val="00B0F0"/>
                </a:solidFill>
              </a:rPr>
              <a:t>หมู่ที่ 5</a:t>
            </a:r>
            <a:r>
              <a:rPr lang="th-TH" sz="3200" dirty="0" smtClean="0">
                <a:solidFill>
                  <a:srgbClr val="00B0F0"/>
                </a:solidFill>
              </a:rPr>
              <a:t> 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</a:rPr>
              <a:t> น้ำมันและไขมันจากพืชและสัตว์ ให้</a:t>
            </a:r>
            <a:r>
              <a:rPr lang="th-TH" sz="3200" dirty="0" smtClean="0">
                <a:solidFill>
                  <a:srgbClr val="FF0000"/>
                </a:solidFill>
              </a:rPr>
              <a:t>สารอาหารไขมัน</a:t>
            </a:r>
            <a:r>
              <a:rPr lang="th-TH" sz="3200" dirty="0" smtClean="0">
                <a:solidFill>
                  <a:schemeClr val="accent4">
                    <a:lumMod val="50000"/>
                  </a:schemeClr>
                </a:solidFill>
              </a:rPr>
              <a:t>เพื่อให้พลังงานและความอบอุ่นแก่ร่างกาย </a:t>
            </a:r>
          </a:p>
          <a:p>
            <a:endParaRPr lang="th-TH" dirty="0" smtClean="0"/>
          </a:p>
        </p:txBody>
      </p:sp>
      <p:pic>
        <p:nvPicPr>
          <p:cNvPr id="25604" name="Picture 4" descr="D:\Teaching task\การ์ตูนตกแต่ง\ดุกดิก\1\47_65953_c165db755a400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0"/>
            <a:ext cx="1190632" cy="11906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071538" y="214290"/>
            <a:ext cx="7498080" cy="21431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เครื่องมือที่ใช้วัดค่าพลังงานความร้อนจากสารอาหารเราเรียกว่า </a:t>
            </a:r>
            <a:r>
              <a:rPr lang="th-TH" b="1" dirty="0" smtClean="0"/>
              <a:t>แคลอริมิเตอร์ </a:t>
            </a:r>
            <a:r>
              <a:rPr lang="th-TH" sz="2400" dirty="0" smtClean="0"/>
              <a:t>( </a:t>
            </a:r>
            <a:r>
              <a:rPr lang="en-US" sz="2400" dirty="0" smtClean="0"/>
              <a:t> Calorimeter )</a:t>
            </a:r>
            <a:r>
              <a:rPr lang="en-US" dirty="0" smtClean="0"/>
              <a:t> </a:t>
            </a:r>
            <a:r>
              <a:rPr lang="th-TH" dirty="0" smtClean="0"/>
              <a:t>เป็นภาชนะปิดสนิท  มีเทอร์มอมิเตอร์วัดอุณหภูมิภายใน  อาหารจะถูกบรรจุไว้ในภาชนะที่มีก๊าซออกซิเจนหุ้มด้วยถังน้ำ  ใช้ไฟฟ้าจุดไฟเผาอาหารและวัดอุณหภูมิของน้ำที่เพิ่มขึ้น</a:t>
            </a:r>
          </a:p>
          <a:p>
            <a:endParaRPr lang="th-TH" dirty="0"/>
          </a:p>
        </p:txBody>
      </p:sp>
      <p:pic>
        <p:nvPicPr>
          <p:cNvPr id="41987" name="Picture 3" descr="C:\Users\User\Desktop\f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500306"/>
            <a:ext cx="6137524" cy="3643338"/>
          </a:xfrm>
          <a:prstGeom prst="rect">
            <a:avLst/>
          </a:prstGeom>
          <a:noFill/>
        </p:spPr>
      </p:pic>
      <p:sp>
        <p:nvSpPr>
          <p:cNvPr id="7" name="สี่เหลี่ยมผืนผ้า 6"/>
          <p:cNvSpPr/>
          <p:nvPr/>
        </p:nvSpPr>
        <p:spPr>
          <a:xfrm>
            <a:off x="1714480" y="6265505"/>
            <a:ext cx="6715172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chemeClr val="accent3">
                    <a:lumMod val="50000"/>
                  </a:schemeClr>
                </a:solidFill>
              </a:rPr>
              <a:t>รูป  แสดงส่วนประกอบภายในของแคลอริมิเตอร์</a:t>
            </a:r>
          </a:p>
        </p:txBody>
      </p:sp>
      <p:pic>
        <p:nvPicPr>
          <p:cNvPr id="41990" name="Picture 6" descr="D:\Teaching task\การ์ตูนตกแต่ง\ดุกดิก\2\20869ld8sdfzwtj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00504"/>
            <a:ext cx="1762125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1143000"/>
          </a:xfrm>
        </p:spPr>
        <p:txBody>
          <a:bodyPr/>
          <a:lstStyle/>
          <a:p>
            <a:r>
              <a:rPr lang="th-TH" b="1" dirty="0" smtClean="0">
                <a:solidFill>
                  <a:srgbClr val="C00000"/>
                </a:solidFill>
              </a:rPr>
              <a:t>หน่วยของพลังงานความร้อน</a:t>
            </a:r>
            <a:endParaRPr lang="th-TH" b="1" dirty="0">
              <a:solidFill>
                <a:srgbClr val="C0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106614" y="1186712"/>
            <a:ext cx="7498080" cy="2624142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dirty="0" smtClean="0"/>
              <a:t>พลังงานความร้อนมีหน่วยเป็น</a:t>
            </a:r>
            <a:r>
              <a:rPr lang="th-TH" sz="3200" dirty="0" err="1" smtClean="0"/>
              <a:t>จูล</a:t>
            </a:r>
            <a:r>
              <a:rPr lang="en-US" sz="3200" dirty="0" smtClean="0"/>
              <a:t>(J)</a:t>
            </a:r>
            <a:r>
              <a:rPr lang="th-TH" sz="3200" dirty="0" smtClean="0"/>
              <a:t>หรือกิโล</a:t>
            </a:r>
            <a:r>
              <a:rPr lang="th-TH" sz="3200" dirty="0" err="1" smtClean="0"/>
              <a:t>จูล</a:t>
            </a:r>
            <a:r>
              <a:rPr lang="en-US" sz="3200" dirty="0" smtClean="0"/>
              <a:t>(KJ)</a:t>
            </a:r>
            <a:r>
              <a:rPr lang="th-TH" sz="3200" dirty="0" smtClean="0"/>
              <a:t>ในอาหารนิยมวัดค่าของพลังงานความร้อนเป็น แคลอรี (</a:t>
            </a:r>
            <a:r>
              <a:rPr lang="en-US" sz="3200" dirty="0" smtClean="0"/>
              <a:t>cal</a:t>
            </a:r>
            <a:r>
              <a:rPr lang="th-TH" sz="3200" dirty="0" smtClean="0"/>
              <a:t>) หรือ กิโลแคลอรี (</a:t>
            </a:r>
            <a:r>
              <a:rPr lang="en-US" sz="3200" dirty="0" smtClean="0"/>
              <a:t>Kcal</a:t>
            </a:r>
            <a:r>
              <a:rPr lang="th-TH" sz="3200" dirty="0" smtClean="0"/>
              <a:t>) ในการคำนวณหาพลังงานความร้อนจากอาหารจะคำนวณจากพลังงานความร้อนของอาหารที่ให้กับน้ำ </a:t>
            </a:r>
            <a:endParaRPr lang="th-TH" sz="32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4282" y="4429132"/>
            <a:ext cx="3143272" cy="1384995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</a:t>
            </a:r>
            <a:r>
              <a:rPr lang="th-TH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Kcal</a:t>
            </a:r>
            <a:r>
              <a:rPr lang="th-TH" dirty="0" smtClean="0">
                <a:solidFill>
                  <a:srgbClr val="C00000"/>
                </a:solidFill>
              </a:rPr>
              <a:t>)</a:t>
            </a:r>
            <a:r>
              <a:rPr lang="en-US" dirty="0" smtClean="0">
                <a:solidFill>
                  <a:srgbClr val="C00000"/>
                </a:solidFill>
              </a:rPr>
              <a:t>= 1000</a:t>
            </a:r>
            <a:r>
              <a:rPr lang="th-TH" dirty="0" smtClean="0">
                <a:solidFill>
                  <a:srgbClr val="C00000"/>
                </a:solidFill>
              </a:rPr>
              <a:t> (</a:t>
            </a:r>
            <a:r>
              <a:rPr lang="en-US" dirty="0" smtClean="0">
                <a:solidFill>
                  <a:srgbClr val="C00000"/>
                </a:solidFill>
              </a:rPr>
              <a:t>cal</a:t>
            </a:r>
            <a:r>
              <a:rPr lang="th-TH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 1 cal   = 4.2 J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1  kJ     = 1000 J</a:t>
            </a:r>
            <a:endParaRPr lang="th-TH" dirty="0" smtClean="0">
              <a:solidFill>
                <a:srgbClr val="C00000"/>
              </a:solidFill>
            </a:endParaRPr>
          </a:p>
        </p:txBody>
      </p:sp>
      <p:pic>
        <p:nvPicPr>
          <p:cNvPr id="40962" name="Picture 2" descr="D:\Teaching task\การ์ตูนตกแต่ง\ดุกดิก\2\1721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0"/>
            <a:ext cx="952500" cy="1143000"/>
          </a:xfrm>
          <a:prstGeom prst="rect">
            <a:avLst/>
          </a:prstGeom>
          <a:noFill/>
        </p:spPr>
      </p:pic>
      <p:sp>
        <p:nvSpPr>
          <p:cNvPr id="7" name="สี่เหลี่ยมผืนผ้า 6"/>
          <p:cNvSpPr/>
          <p:nvPr/>
        </p:nvSpPr>
        <p:spPr>
          <a:xfrm>
            <a:off x="3576162" y="4572008"/>
            <a:ext cx="5429288" cy="1077218"/>
          </a:xfrm>
          <a:prstGeom prst="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C00000"/>
                </a:solidFill>
              </a:rPr>
              <a:t>การเปลี่ยนหน่วยพลังงานความร้อน</a:t>
            </a:r>
          </a:p>
          <a:p>
            <a:pPr algn="ctr"/>
            <a:r>
              <a:rPr lang="th-TH" sz="3200" b="1" dirty="0" smtClean="0">
                <a:solidFill>
                  <a:srgbClr val="00B050"/>
                </a:solidFill>
              </a:rPr>
              <a:t>ปริมาณความร้อน </a:t>
            </a:r>
            <a:r>
              <a:rPr lang="en-US" sz="3200" b="1" dirty="0" smtClean="0">
                <a:solidFill>
                  <a:srgbClr val="00B050"/>
                </a:solidFill>
              </a:rPr>
              <a:t>1 </a:t>
            </a:r>
            <a:r>
              <a:rPr lang="th-TH" sz="3200" b="1" dirty="0" smtClean="0">
                <a:solidFill>
                  <a:srgbClr val="00B050"/>
                </a:solidFill>
              </a:rPr>
              <a:t>แคลอรี </a:t>
            </a:r>
            <a:r>
              <a:rPr lang="en-US" sz="3200" b="1" dirty="0" smtClean="0">
                <a:solidFill>
                  <a:srgbClr val="00B050"/>
                </a:solidFill>
              </a:rPr>
              <a:t>= 4.2 </a:t>
            </a:r>
            <a:r>
              <a:rPr lang="th-TH" sz="3200" b="1" dirty="0" err="1" smtClean="0">
                <a:solidFill>
                  <a:srgbClr val="00B050"/>
                </a:solidFill>
              </a:rPr>
              <a:t>จูล</a:t>
            </a:r>
            <a:endParaRPr lang="th-TH" sz="3200" b="1" dirty="0" smtClean="0">
              <a:solidFill>
                <a:srgbClr val="00B050"/>
              </a:solidFill>
            </a:endParaRPr>
          </a:p>
        </p:txBody>
      </p:sp>
      <p:pic>
        <p:nvPicPr>
          <p:cNvPr id="40964" name="Picture 4" descr="D:\Teaching task\การ์ตูนตกแต่ง\ดุกดิก\2\a445295410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86058"/>
            <a:ext cx="666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98080" cy="857256"/>
          </a:xfrm>
        </p:spPr>
        <p:txBody>
          <a:bodyPr>
            <a:normAutofit/>
          </a:bodyPr>
          <a:lstStyle/>
          <a:p>
            <a:r>
              <a:rPr lang="th-TH" b="1" u="sng" dirty="0" smtClean="0">
                <a:solidFill>
                  <a:srgbClr val="00B050"/>
                </a:solidFill>
              </a:rPr>
              <a:t>ความหมายของปริมาณความร้อน </a:t>
            </a:r>
            <a:r>
              <a:rPr lang="en-US" sz="3600" b="1" u="sng" dirty="0" smtClean="0">
                <a:solidFill>
                  <a:srgbClr val="00B050"/>
                </a:solidFill>
              </a:rPr>
              <a:t>1</a:t>
            </a:r>
            <a:r>
              <a:rPr lang="en-US" b="1" u="sng" dirty="0" smtClean="0">
                <a:solidFill>
                  <a:srgbClr val="00B050"/>
                </a:solidFill>
              </a:rPr>
              <a:t> </a:t>
            </a:r>
            <a:r>
              <a:rPr lang="th-TH" b="1" u="sng" dirty="0" smtClean="0">
                <a:solidFill>
                  <a:srgbClr val="00B050"/>
                </a:solidFill>
              </a:rPr>
              <a:t>แคลอรี</a:t>
            </a:r>
            <a:endParaRPr lang="th-TH" b="1" u="sng" dirty="0">
              <a:solidFill>
                <a:srgbClr val="00B05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57158" y="1285860"/>
            <a:ext cx="8572560" cy="120032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</a:rPr>
              <a:t>ปริมาณ</a:t>
            </a:r>
            <a:r>
              <a:rPr lang="th-TH" sz="3600" b="1" smtClean="0">
                <a:solidFill>
                  <a:srgbClr val="C00000"/>
                </a:solidFill>
              </a:rPr>
              <a:t>ความร้อน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th-TH" sz="3600" b="1" dirty="0" smtClean="0">
                <a:solidFill>
                  <a:srgbClr val="C00000"/>
                </a:solidFill>
              </a:rPr>
              <a:t>แคลอรี หมายถึง ปริมาณความร้อนที่ทำให้น้ำ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th-TH" sz="3600" b="1" dirty="0" smtClean="0">
                <a:solidFill>
                  <a:srgbClr val="C00000"/>
                </a:solidFill>
              </a:rPr>
              <a:t>กรัม มีอุณหภูมิสูงขึ้น </a:t>
            </a:r>
            <a:r>
              <a:rPr lang="en-US" b="1" dirty="0" smtClean="0">
                <a:solidFill>
                  <a:srgbClr val="C00000"/>
                </a:solidFill>
              </a:rPr>
              <a:t>1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th-TH" sz="2000" b="1" baseline="30000" dirty="0" smtClean="0">
                <a:solidFill>
                  <a:srgbClr val="C00000"/>
                </a:solidFill>
              </a:rPr>
              <a:t>๐</a:t>
            </a:r>
            <a:r>
              <a:rPr lang="en-US" sz="2000" b="1" dirty="0" smtClean="0">
                <a:solidFill>
                  <a:srgbClr val="C00000"/>
                </a:solidFill>
              </a:rPr>
              <a:t>C</a:t>
            </a:r>
            <a:endParaRPr lang="th-TH" sz="3600" b="1" dirty="0" smtClean="0">
              <a:solidFill>
                <a:srgbClr val="C000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14348" y="2786058"/>
            <a:ext cx="8143932" cy="120032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C00000"/>
                </a:solidFill>
              </a:rPr>
              <a:t>สูตรการคำนวณหาค่าพลังงานความร้อนที่น้ำได้รับ คือ</a:t>
            </a:r>
          </a:p>
          <a:p>
            <a:pPr algn="ctr"/>
            <a:r>
              <a:rPr lang="th-TH" sz="3600" b="1" dirty="0" smtClean="0">
                <a:solidFill>
                  <a:srgbClr val="00B050"/>
                </a:solidFill>
              </a:rPr>
              <a:t>พลังงานความร้อนที่น้ำได้รับ </a:t>
            </a:r>
            <a:r>
              <a:rPr lang="en-US" sz="3200" b="1" dirty="0" smtClean="0">
                <a:solidFill>
                  <a:srgbClr val="00B050"/>
                </a:solidFill>
              </a:rPr>
              <a:t>= mc       t</a:t>
            </a:r>
            <a:endParaRPr lang="th-TH" sz="3200" b="1" dirty="0" smtClean="0">
              <a:solidFill>
                <a:srgbClr val="00B050"/>
              </a:solidFill>
            </a:endParaRPr>
          </a:p>
        </p:txBody>
      </p:sp>
      <p:sp>
        <p:nvSpPr>
          <p:cNvPr id="10" name="สามเหลี่ยมหน้าจั่ว 9"/>
          <p:cNvSpPr/>
          <p:nvPr/>
        </p:nvSpPr>
        <p:spPr>
          <a:xfrm>
            <a:off x="6786578" y="3429000"/>
            <a:ext cx="500066" cy="336262"/>
          </a:xfrm>
          <a:prstGeom prst="triangl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th-TH" sz="500" b="1" dirty="0" smtClean="0"/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4500562" y="4714884"/>
            <a:ext cx="3700482" cy="783193"/>
          </a:xfrm>
          <a:prstGeom prst="roundRect">
            <a:avLst/>
          </a:prstGeom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</a:rPr>
              <a:t>Q = mc     t </a:t>
            </a:r>
            <a:endParaRPr lang="th-TH" sz="4000" b="1" dirty="0" smtClean="0">
              <a:solidFill>
                <a:srgbClr val="00B050"/>
              </a:solidFill>
            </a:endParaRPr>
          </a:p>
        </p:txBody>
      </p:sp>
      <p:sp>
        <p:nvSpPr>
          <p:cNvPr id="12" name="สามเหลี่ยมหน้าจั่ว 11"/>
          <p:cNvSpPr/>
          <p:nvPr/>
        </p:nvSpPr>
        <p:spPr>
          <a:xfrm>
            <a:off x="6715140" y="4857760"/>
            <a:ext cx="500066" cy="336262"/>
          </a:xfrm>
          <a:prstGeom prst="triangle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th-TH" sz="500" b="1" dirty="0" smtClean="0"/>
          </a:p>
        </p:txBody>
      </p:sp>
      <p:sp>
        <p:nvSpPr>
          <p:cNvPr id="14" name="ลูกศรขวา 13"/>
          <p:cNvSpPr/>
          <p:nvPr/>
        </p:nvSpPr>
        <p:spPr>
          <a:xfrm>
            <a:off x="1500166" y="4429132"/>
            <a:ext cx="2071702" cy="1834158"/>
          </a:xfrm>
          <a:prstGeom prst="rightArrow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sz="5400" b="1" dirty="0" smtClean="0">
                <a:solidFill>
                  <a:srgbClr val="002060"/>
                </a:solidFill>
              </a:rPr>
              <a:t>หรือ</a:t>
            </a:r>
          </a:p>
        </p:txBody>
      </p:sp>
      <p:pic>
        <p:nvPicPr>
          <p:cNvPr id="39937" name="Picture 1" descr="D:\Teaching task\การ์ตูนตกแต่ง\ดุกดิก\2\a-garf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286388"/>
            <a:ext cx="952500" cy="1333500"/>
          </a:xfrm>
          <a:prstGeom prst="rect">
            <a:avLst/>
          </a:prstGeom>
          <a:noFill/>
        </p:spPr>
      </p:pic>
      <p:sp>
        <p:nvSpPr>
          <p:cNvPr id="13" name="สี่เหลี่ยมผืนผ้า 12"/>
          <p:cNvSpPr/>
          <p:nvPr/>
        </p:nvSpPr>
        <p:spPr>
          <a:xfrm>
            <a:off x="4714876" y="4357694"/>
            <a:ext cx="3714776" cy="85725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0" grpId="0" animBg="1"/>
      <p:bldP spid="11" grpId="0" animBg="1"/>
      <p:bldP spid="12" grpId="0" animBg="1"/>
      <p:bldP spid="14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214414" y="571480"/>
            <a:ext cx="7498080" cy="3071834"/>
          </a:xfrm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th-TH" sz="4400" dirty="0" smtClean="0">
                <a:solidFill>
                  <a:srgbClr val="C00000"/>
                </a:solidFill>
              </a:rPr>
              <a:t>เมื่อ</a:t>
            </a:r>
            <a:r>
              <a:rPr lang="th-TH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Q = </a:t>
            </a:r>
            <a:r>
              <a:rPr lang="th-TH" dirty="0" smtClean="0">
                <a:solidFill>
                  <a:srgbClr val="C00000"/>
                </a:solidFill>
              </a:rPr>
              <a:t>พลังงานความร้อนที่น้ำได้รับ มีหน่วยเป็นแคลอรี</a:t>
            </a:r>
          </a:p>
          <a:p>
            <a:pPr>
              <a:buNone/>
            </a:pPr>
            <a:r>
              <a:rPr lang="th-TH" dirty="0" smtClean="0"/>
              <a:t>		</a:t>
            </a:r>
            <a:r>
              <a:rPr lang="en-US" dirty="0" smtClean="0">
                <a:solidFill>
                  <a:srgbClr val="FF0066"/>
                </a:solidFill>
              </a:rPr>
              <a:t>m = </a:t>
            </a:r>
            <a:r>
              <a:rPr lang="th-TH" dirty="0" smtClean="0">
                <a:solidFill>
                  <a:srgbClr val="FF0066"/>
                </a:solidFill>
              </a:rPr>
              <a:t>มวลของน้ำ มีหน่วยเป็นกรัม</a:t>
            </a:r>
          </a:p>
          <a:p>
            <a:pPr>
              <a:buNone/>
            </a:pPr>
            <a:r>
              <a:rPr lang="th-TH" dirty="0" smtClean="0"/>
              <a:t>		</a:t>
            </a:r>
            <a:r>
              <a:rPr lang="en-US" dirty="0" smtClean="0">
                <a:solidFill>
                  <a:srgbClr val="7030A0"/>
                </a:solidFill>
              </a:rPr>
              <a:t>c  = </a:t>
            </a:r>
            <a:r>
              <a:rPr lang="th-TH" dirty="0" smtClean="0">
                <a:solidFill>
                  <a:srgbClr val="7030A0"/>
                </a:solidFill>
              </a:rPr>
              <a:t>ความจุความร้อนจำเพาะของน้ำ </a:t>
            </a:r>
            <a:r>
              <a:rPr lang="en-US" dirty="0" smtClean="0">
                <a:solidFill>
                  <a:srgbClr val="7030A0"/>
                </a:solidFill>
              </a:rPr>
              <a:t>= cal</a:t>
            </a:r>
            <a:r>
              <a:rPr lang="th-TH" dirty="0" smtClean="0">
                <a:solidFill>
                  <a:srgbClr val="7030A0"/>
                </a:solidFill>
              </a:rPr>
              <a:t>/</a:t>
            </a:r>
            <a:r>
              <a:rPr lang="en-US" dirty="0" smtClean="0">
                <a:solidFill>
                  <a:srgbClr val="7030A0"/>
                </a:solidFill>
              </a:rPr>
              <a:t>g </a:t>
            </a:r>
            <a:r>
              <a:rPr lang="th-TH" b="1" baseline="30000" dirty="0" smtClean="0">
                <a:solidFill>
                  <a:srgbClr val="7030A0"/>
                </a:solidFill>
              </a:rPr>
              <a:t>๐</a:t>
            </a:r>
            <a:r>
              <a:rPr lang="en-US" b="1" dirty="0" smtClean="0">
                <a:solidFill>
                  <a:srgbClr val="7030A0"/>
                </a:solidFill>
              </a:rPr>
              <a:t>C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		 </a:t>
            </a:r>
            <a:r>
              <a:rPr lang="en-US" b="1" dirty="0" smtClean="0">
                <a:solidFill>
                  <a:srgbClr val="0033CC"/>
                </a:solidFill>
              </a:rPr>
              <a:t>t   </a:t>
            </a:r>
            <a:r>
              <a:rPr lang="en-US" dirty="0" smtClean="0">
                <a:solidFill>
                  <a:srgbClr val="0033CC"/>
                </a:solidFill>
              </a:rPr>
              <a:t>=  </a:t>
            </a:r>
            <a:r>
              <a:rPr lang="th-TH" dirty="0" smtClean="0">
                <a:solidFill>
                  <a:srgbClr val="0033CC"/>
                </a:solidFill>
              </a:rPr>
              <a:t>อุณหภูมิของน้ำที่เปลี่ยนแปลงไปจากเดิม มีหน่วยเป็นองศาเซลเซียส</a:t>
            </a:r>
            <a:endParaRPr lang="th-TH" dirty="0">
              <a:solidFill>
                <a:srgbClr val="0033CC"/>
              </a:solidFill>
            </a:endParaRPr>
          </a:p>
        </p:txBody>
      </p:sp>
      <p:sp>
        <p:nvSpPr>
          <p:cNvPr id="4" name="สามเหลี่ยมหน้าจั่ว 3"/>
          <p:cNvSpPr/>
          <p:nvPr/>
        </p:nvSpPr>
        <p:spPr>
          <a:xfrm>
            <a:off x="1785918" y="2285992"/>
            <a:ext cx="500066" cy="336262"/>
          </a:xfrm>
          <a:prstGeom prst="triangle">
            <a:avLst/>
          </a:prstGeom>
          <a:ln w="38100">
            <a:solidFill>
              <a:srgbClr val="00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th-TH" sz="5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928794" y="4429132"/>
            <a:ext cx="6286544" cy="11918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th-TH" sz="3200" b="1" u="sng" dirty="0" smtClean="0">
                <a:solidFill>
                  <a:schemeClr val="accent1">
                    <a:lumMod val="50000"/>
                  </a:schemeClr>
                </a:solidFill>
              </a:rPr>
              <a:t>จดลงไปในสมุดด้วยนะค่ะ </a:t>
            </a:r>
            <a:r>
              <a:rPr lang="th-TH" sz="3200" b="1" dirty="0" smtClean="0">
                <a:solidFill>
                  <a:schemeClr val="accent1">
                    <a:lumMod val="50000"/>
                  </a:schemeClr>
                </a:solidFill>
              </a:rPr>
              <a:t>เตรียมตัวคำนวณเรื่อง พลังงานนักเรียนจะต้องจำสูตรให้ได้ก่อน</a:t>
            </a:r>
          </a:p>
        </p:txBody>
      </p:sp>
      <p:pic>
        <p:nvPicPr>
          <p:cNvPr id="38914" name="Picture 2" descr="D:\Teaching task\การ์ตูนตกแต่ง\ดุกดิก\2\a-kitt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926" y="4357694"/>
            <a:ext cx="1345098" cy="13811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0698" y="299583"/>
            <a:ext cx="2325418" cy="629087"/>
          </a:xfrm>
        </p:spPr>
        <p:txBody>
          <a:bodyPr>
            <a:noAutofit/>
          </a:bodyPr>
          <a:lstStyle/>
          <a:p>
            <a:r>
              <a:rPr lang="th-TH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ตัวอย่าง</a:t>
            </a:r>
            <a:endParaRPr lang="th-TH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42910" y="907449"/>
            <a:ext cx="8381630" cy="4879005"/>
          </a:xfrm>
          <a:ln w="38100" cmpd="dbl">
            <a:solidFill>
              <a:srgbClr val="371DD3"/>
            </a:solidFill>
            <a:prstDash val="solid"/>
          </a:ln>
        </p:spPr>
        <p:txBody>
          <a:bodyPr/>
          <a:lstStyle/>
          <a:p>
            <a:pPr>
              <a:buNone/>
            </a:pPr>
            <a:r>
              <a:rPr lang="th-TH" dirty="0" smtClean="0">
                <a:ln cmpd="dbl">
                  <a:solidFill>
                    <a:schemeClr val="tx1"/>
                  </a:solidFill>
                </a:ln>
              </a:rPr>
              <a:t>ถ้าต้มน้ำ </a:t>
            </a:r>
            <a:r>
              <a:rPr lang="en-US" sz="2400" dirty="0" smtClean="0">
                <a:ln cmpd="dbl">
                  <a:solidFill>
                    <a:schemeClr val="tx1"/>
                  </a:solidFill>
                </a:ln>
              </a:rPr>
              <a:t>100</a:t>
            </a:r>
            <a:r>
              <a:rPr lang="en-US" dirty="0" smtClean="0">
                <a:ln cmpd="dbl">
                  <a:solidFill>
                    <a:schemeClr val="tx1"/>
                  </a:solidFill>
                </a:ln>
              </a:rPr>
              <a:t> </a:t>
            </a:r>
            <a:r>
              <a:rPr lang="th-TH" dirty="0" smtClean="0">
                <a:ln cmpd="dbl">
                  <a:solidFill>
                    <a:schemeClr val="tx1"/>
                  </a:solidFill>
                </a:ln>
              </a:rPr>
              <a:t>กรัม ที่อุณหภูมิ </a:t>
            </a:r>
            <a:r>
              <a:rPr lang="en-US" sz="2400" dirty="0" smtClean="0">
                <a:ln cmpd="dbl">
                  <a:solidFill>
                    <a:schemeClr val="tx1"/>
                  </a:solidFill>
                </a:ln>
              </a:rPr>
              <a:t>30 </a:t>
            </a:r>
            <a:r>
              <a:rPr lang="th-TH" dirty="0" smtClean="0">
                <a:ln cmpd="dbl">
                  <a:solidFill>
                    <a:schemeClr val="tx1"/>
                  </a:solidFill>
                </a:ln>
              </a:rPr>
              <a:t>องศาเซลเซียส ให้มีอุณหภูมิ</a:t>
            </a:r>
          </a:p>
          <a:p>
            <a:pPr>
              <a:buNone/>
            </a:pPr>
            <a:r>
              <a:rPr lang="th-TH" dirty="0" smtClean="0">
                <a:ln cmpd="dbl">
                  <a:solidFill>
                    <a:schemeClr val="tx1"/>
                  </a:solidFill>
                </a:ln>
              </a:rPr>
              <a:t>เป็น </a:t>
            </a:r>
            <a:r>
              <a:rPr lang="en-US" sz="2400" dirty="0" smtClean="0">
                <a:ln cmpd="dbl">
                  <a:solidFill>
                    <a:schemeClr val="tx1"/>
                  </a:solidFill>
                </a:ln>
              </a:rPr>
              <a:t>50</a:t>
            </a:r>
            <a:r>
              <a:rPr lang="en-US" dirty="0" smtClean="0">
                <a:ln cmpd="dbl">
                  <a:solidFill>
                    <a:schemeClr val="tx1"/>
                  </a:solidFill>
                </a:ln>
              </a:rPr>
              <a:t> </a:t>
            </a:r>
            <a:r>
              <a:rPr lang="th-TH" dirty="0" smtClean="0">
                <a:ln cmpd="dbl">
                  <a:solidFill>
                    <a:schemeClr val="tx1"/>
                  </a:solidFill>
                </a:ln>
              </a:rPr>
              <a:t>องศาเซลเซียส น้ำจะได้รับพลังงานความร้อนเท่าไร</a:t>
            </a:r>
            <a:endParaRPr lang="th-TH" u="sng" dirty="0" smtClean="0">
              <a:ln cmpd="dbl">
                <a:solidFill>
                  <a:schemeClr val="tx1"/>
                </a:solidFill>
              </a:ln>
            </a:endParaRPr>
          </a:p>
          <a:p>
            <a:pPr>
              <a:buNone/>
            </a:pPr>
            <a:r>
              <a:rPr lang="th-TH" b="1" u="sng" dirty="0" smtClean="0">
                <a:ln cmpd="dbl">
                  <a:solidFill>
                    <a:schemeClr val="tx1"/>
                  </a:solidFill>
                </a:ln>
              </a:rPr>
              <a:t>วิธีทำ</a:t>
            </a:r>
            <a:r>
              <a:rPr lang="th-TH" b="1" dirty="0" smtClean="0">
                <a:ln cmpd="dbl">
                  <a:solidFill>
                    <a:schemeClr val="tx1"/>
                  </a:solidFill>
                </a:ln>
              </a:rPr>
              <a:t>	</a:t>
            </a:r>
            <a:r>
              <a:rPr lang="th-TH" dirty="0" smtClean="0">
                <a:ln cmpd="dbl">
                  <a:solidFill>
                    <a:schemeClr val="tx1"/>
                  </a:solidFill>
                </a:ln>
              </a:rPr>
              <a:t>    </a:t>
            </a:r>
            <a:r>
              <a:rPr lang="th-TH" b="1" dirty="0" smtClean="0">
                <a:ln cmpd="dbl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จากสูตร</a:t>
            </a:r>
            <a:r>
              <a:rPr lang="en-US" dirty="0" smtClean="0">
                <a:ln cmpd="dbl">
                  <a:solidFill>
                    <a:schemeClr val="tx1"/>
                  </a:solidFill>
                </a:ln>
              </a:rPr>
              <a:t>	Q  	=   mc	t</a:t>
            </a:r>
            <a:endParaRPr lang="th-TH" dirty="0" smtClean="0">
              <a:ln cmpd="dbl">
                <a:solidFill>
                  <a:schemeClr val="tx1"/>
                </a:solidFill>
              </a:ln>
            </a:endParaRPr>
          </a:p>
          <a:p>
            <a:pPr>
              <a:buNone/>
            </a:pPr>
            <a:r>
              <a:rPr lang="th-TH" dirty="0" smtClean="0">
                <a:ln cmpd="dbl">
                  <a:solidFill>
                    <a:schemeClr val="tx1"/>
                  </a:solidFill>
                </a:ln>
              </a:rPr>
              <a:t>			</a:t>
            </a:r>
            <a:r>
              <a:rPr lang="en-US" dirty="0" smtClean="0">
                <a:ln cmpd="dbl">
                  <a:solidFill>
                    <a:schemeClr val="tx1"/>
                  </a:solidFill>
                </a:ln>
              </a:rPr>
              <a:t>	      	=   100 x 1 x (50 -30)</a:t>
            </a:r>
            <a:endParaRPr lang="th-TH" dirty="0" smtClean="0">
              <a:ln cmpd="dbl">
                <a:solidFill>
                  <a:schemeClr val="tx1"/>
                </a:solidFill>
              </a:ln>
            </a:endParaRPr>
          </a:p>
          <a:p>
            <a:pPr>
              <a:buNone/>
            </a:pPr>
            <a:r>
              <a:rPr lang="th-TH" dirty="0" smtClean="0">
                <a:ln cmpd="dbl">
                  <a:solidFill>
                    <a:schemeClr val="tx1"/>
                  </a:solidFill>
                </a:ln>
              </a:rPr>
              <a:t>				     	</a:t>
            </a:r>
            <a:r>
              <a:rPr lang="en-US" dirty="0" smtClean="0">
                <a:ln cmpd="dbl">
                  <a:solidFill>
                    <a:schemeClr val="tx1"/>
                  </a:solidFill>
                </a:ln>
              </a:rPr>
              <a:t>=</a:t>
            </a:r>
            <a:r>
              <a:rPr lang="th-TH" dirty="0" smtClean="0">
                <a:ln cmpd="dbl">
                  <a:solidFill>
                    <a:schemeClr val="tx1"/>
                  </a:solidFill>
                </a:ln>
              </a:rPr>
              <a:t>  </a:t>
            </a:r>
            <a:r>
              <a:rPr lang="en-US" dirty="0" smtClean="0">
                <a:ln cmpd="dbl">
                  <a:solidFill>
                    <a:schemeClr val="tx1"/>
                  </a:solidFill>
                </a:ln>
              </a:rPr>
              <a:t> 100 x 1 x 20</a:t>
            </a:r>
          </a:p>
          <a:p>
            <a:pPr>
              <a:buNone/>
            </a:pPr>
            <a:r>
              <a:rPr lang="en-US" dirty="0" smtClean="0">
                <a:ln cmpd="dbl">
                  <a:solidFill>
                    <a:schemeClr val="tx1"/>
                  </a:solidFill>
                </a:ln>
              </a:rPr>
              <a:t>					=</a:t>
            </a:r>
            <a:r>
              <a:rPr lang="th-TH" dirty="0" smtClean="0">
                <a:ln cmpd="dbl">
                  <a:solidFill>
                    <a:schemeClr val="tx1"/>
                  </a:solidFill>
                </a:ln>
              </a:rPr>
              <a:t>   </a:t>
            </a:r>
            <a:r>
              <a:rPr lang="en-US" dirty="0" smtClean="0">
                <a:ln cmpd="dbl">
                  <a:solidFill>
                    <a:schemeClr val="tx1"/>
                  </a:solidFill>
                </a:ln>
              </a:rPr>
              <a:t> 2,000 </a:t>
            </a:r>
            <a:r>
              <a:rPr lang="th-TH" dirty="0" smtClean="0">
                <a:ln cmpd="dbl">
                  <a:solidFill>
                    <a:schemeClr val="tx1"/>
                  </a:solidFill>
                </a:ln>
              </a:rPr>
              <a:t>แคลอรี</a:t>
            </a:r>
          </a:p>
          <a:p>
            <a:pPr>
              <a:buNone/>
            </a:pPr>
            <a:r>
              <a:rPr lang="th-TH" dirty="0" smtClean="0">
                <a:ln cmpd="dbl">
                  <a:solidFill>
                    <a:schemeClr val="tx1"/>
                  </a:solidFill>
                </a:ln>
              </a:rPr>
              <a:t>		</a:t>
            </a:r>
            <a:r>
              <a:rPr lang="th-TH" b="1" dirty="0" smtClean="0">
                <a:ln cmpd="dbl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เพราะฉะนั้น</a:t>
            </a:r>
            <a:r>
              <a:rPr lang="th-TH" dirty="0" smtClean="0">
                <a:ln cmpd="dbl">
                  <a:solidFill>
                    <a:schemeClr val="tx1"/>
                  </a:solidFill>
                </a:ln>
              </a:rPr>
              <a:t> น้ำได้รับพลังงานความร้อน </a:t>
            </a:r>
            <a:r>
              <a:rPr lang="en-US" dirty="0" smtClean="0">
                <a:ln cmpd="dbl">
                  <a:solidFill>
                    <a:schemeClr val="tx1"/>
                  </a:solidFill>
                </a:ln>
              </a:rPr>
              <a:t>2,000 </a:t>
            </a:r>
            <a:r>
              <a:rPr lang="th-TH" dirty="0" smtClean="0">
                <a:ln cmpd="dbl">
                  <a:solidFill>
                    <a:schemeClr val="tx1"/>
                  </a:solidFill>
                </a:ln>
              </a:rPr>
              <a:t>แคลอรี</a:t>
            </a:r>
            <a:endParaRPr lang="th-TH" dirty="0">
              <a:ln cmpd="dbl">
                <a:solidFill>
                  <a:schemeClr val="tx1"/>
                </a:solidFill>
              </a:ln>
            </a:endParaRPr>
          </a:p>
        </p:txBody>
      </p:sp>
      <p:sp>
        <p:nvSpPr>
          <p:cNvPr id="4" name="สามเหลี่ยมหน้าจั่ว 3"/>
          <p:cNvSpPr/>
          <p:nvPr/>
        </p:nvSpPr>
        <p:spPr>
          <a:xfrm>
            <a:off x="5998597" y="2071678"/>
            <a:ext cx="500066" cy="336262"/>
          </a:xfrm>
          <a:prstGeom prst="triangl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th-TH" sz="5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D:\Teaching task\การ์ตูนตกแต่ง\ดุกดิก\1\0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714884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Teaching task\การ์ตูนตกแต่ง\ดุกดิก\1\15194767_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5420"/>
            <a:ext cx="1071570" cy="1285884"/>
          </a:xfrm>
          <a:prstGeom prst="rect">
            <a:avLst/>
          </a:prstGeom>
          <a:noFill/>
        </p:spPr>
      </p:pic>
      <p:sp>
        <p:nvSpPr>
          <p:cNvPr id="6" name="คำบรรยายภาพแบบสี่เหลี่ยมมุมมน 5"/>
          <p:cNvSpPr/>
          <p:nvPr/>
        </p:nvSpPr>
        <p:spPr>
          <a:xfrm>
            <a:off x="2285984" y="357166"/>
            <a:ext cx="2571768" cy="783193"/>
          </a:xfrm>
          <a:prstGeom prst="wedgeRoundRectCallout">
            <a:avLst>
              <a:gd name="adj1" fmla="val -84940"/>
              <a:gd name="adj2" fmla="val 984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ลองทำดู สิจ๊ะ</a:t>
            </a:r>
            <a:endParaRPr lang="th-TH" sz="4000" b="1" dirty="0" smtClean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71538" y="1428736"/>
            <a:ext cx="8072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3600" dirty="0" smtClean="0">
                <a:ln cmpd="dbl">
                  <a:solidFill>
                    <a:schemeClr val="tx1"/>
                  </a:solidFill>
                </a:ln>
              </a:rPr>
              <a:t>ถ้าต้มน้ำ </a:t>
            </a:r>
            <a:r>
              <a:rPr lang="en-US" sz="2400" dirty="0" smtClean="0">
                <a:ln cmpd="dbl">
                  <a:solidFill>
                    <a:schemeClr val="tx1"/>
                  </a:solidFill>
                </a:ln>
              </a:rPr>
              <a:t>100</a:t>
            </a:r>
            <a:r>
              <a:rPr lang="en-US" sz="3600" dirty="0" smtClean="0">
                <a:ln cmpd="dbl">
                  <a:solidFill>
                    <a:schemeClr val="tx1"/>
                  </a:solidFill>
                </a:ln>
              </a:rPr>
              <a:t> </a:t>
            </a:r>
            <a:r>
              <a:rPr lang="th-TH" sz="3600" dirty="0" smtClean="0">
                <a:ln cmpd="dbl">
                  <a:solidFill>
                    <a:schemeClr val="tx1"/>
                  </a:solidFill>
                </a:ln>
              </a:rPr>
              <a:t>กรัม ที่อุณหภูมิ </a:t>
            </a:r>
            <a:r>
              <a:rPr lang="en-US" sz="2400" dirty="0" smtClean="0">
                <a:ln cmpd="dbl">
                  <a:solidFill>
                    <a:schemeClr val="tx1"/>
                  </a:solidFill>
                </a:ln>
              </a:rPr>
              <a:t>15</a:t>
            </a:r>
            <a:r>
              <a:rPr lang="en-US" dirty="0" smtClean="0">
                <a:ln cmpd="dbl">
                  <a:solidFill>
                    <a:schemeClr val="tx1"/>
                  </a:solidFill>
                </a:ln>
              </a:rPr>
              <a:t> </a:t>
            </a:r>
            <a:r>
              <a:rPr lang="th-TH" sz="3600" dirty="0" smtClean="0">
                <a:ln cmpd="dbl">
                  <a:solidFill>
                    <a:schemeClr val="tx1"/>
                  </a:solidFill>
                </a:ln>
              </a:rPr>
              <a:t>องศาเซลเซียส ให้มีอุณหภูมิเป็น </a:t>
            </a:r>
            <a:r>
              <a:rPr lang="en-US" sz="2400" dirty="0" smtClean="0">
                <a:ln cmpd="dbl">
                  <a:solidFill>
                    <a:schemeClr val="tx1"/>
                  </a:solidFill>
                </a:ln>
              </a:rPr>
              <a:t>45</a:t>
            </a:r>
            <a:r>
              <a:rPr lang="en-US" sz="3600" dirty="0" smtClean="0">
                <a:ln cmpd="dbl">
                  <a:solidFill>
                    <a:schemeClr val="tx1"/>
                  </a:solidFill>
                </a:ln>
              </a:rPr>
              <a:t> </a:t>
            </a:r>
            <a:r>
              <a:rPr lang="th-TH" sz="3600" dirty="0" smtClean="0">
                <a:ln cmpd="dbl">
                  <a:solidFill>
                    <a:schemeClr val="tx1"/>
                  </a:solidFill>
                </a:ln>
              </a:rPr>
              <a:t>องศาเซลเซียส น้ำจะได้รับพลังงานความร้อนเท่าไร</a:t>
            </a:r>
            <a:endParaRPr lang="th-TH" sz="3600" u="sng" dirty="0" smtClean="0">
              <a:ln cmpd="dbl">
                <a:solidFill>
                  <a:schemeClr val="tx1"/>
                </a:solidFill>
              </a:ln>
            </a:endParaRPr>
          </a:p>
          <a:p>
            <a:pPr>
              <a:buNone/>
            </a:pPr>
            <a:r>
              <a:rPr lang="th-TH" sz="3600" b="1" u="sng" dirty="0" smtClean="0">
                <a:ln cmpd="dbl">
                  <a:solidFill>
                    <a:schemeClr val="tx1"/>
                  </a:solidFill>
                </a:ln>
              </a:rPr>
              <a:t>วิธีทำ</a:t>
            </a:r>
            <a:r>
              <a:rPr lang="th-TH" sz="3600" b="1" dirty="0" smtClean="0">
                <a:ln cmpd="dbl">
                  <a:solidFill>
                    <a:schemeClr val="tx1"/>
                  </a:solidFill>
                </a:ln>
              </a:rPr>
              <a:t>	</a:t>
            </a:r>
            <a:r>
              <a:rPr lang="th-TH" sz="3600" dirty="0" smtClean="0">
                <a:ln cmpd="dbl">
                  <a:solidFill>
                    <a:schemeClr val="tx1"/>
                  </a:solidFill>
                </a:ln>
              </a:rPr>
              <a:t>    </a:t>
            </a:r>
            <a:r>
              <a:rPr lang="th-TH" sz="3600" b="1" dirty="0" smtClean="0">
                <a:ln cmpd="dbl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จากสูตร</a:t>
            </a:r>
            <a:r>
              <a:rPr lang="en-US" sz="3600" dirty="0" smtClean="0">
                <a:ln cmpd="dbl">
                  <a:solidFill>
                    <a:schemeClr val="tx1"/>
                  </a:solidFill>
                </a:ln>
              </a:rPr>
              <a:t>	Q  	=   mc	t</a:t>
            </a:r>
            <a:endParaRPr lang="th-TH" sz="3600" dirty="0" smtClean="0">
              <a:ln cmpd="dbl">
                <a:solidFill>
                  <a:schemeClr val="tx1"/>
                </a:solidFill>
              </a:ln>
            </a:endParaRPr>
          </a:p>
          <a:p>
            <a:pPr>
              <a:buNone/>
            </a:pPr>
            <a:r>
              <a:rPr lang="th-TH" sz="3600" dirty="0" smtClean="0">
                <a:ln cmpd="dbl">
                  <a:solidFill>
                    <a:schemeClr val="tx1"/>
                  </a:solidFill>
                </a:ln>
              </a:rPr>
              <a:t>			</a:t>
            </a:r>
            <a:r>
              <a:rPr lang="en-US" sz="3600" dirty="0" smtClean="0">
                <a:ln cmpd="dbl">
                  <a:solidFill>
                    <a:schemeClr val="tx1"/>
                  </a:solidFill>
                </a:ln>
              </a:rPr>
              <a:t>	=   100 x 1 x (45 -15)</a:t>
            </a:r>
            <a:endParaRPr lang="th-TH" sz="3600" dirty="0" smtClean="0">
              <a:ln cmpd="dbl">
                <a:solidFill>
                  <a:schemeClr val="tx1"/>
                </a:solidFill>
              </a:ln>
            </a:endParaRPr>
          </a:p>
          <a:p>
            <a:pPr>
              <a:buNone/>
            </a:pPr>
            <a:r>
              <a:rPr lang="th-TH" sz="3600" dirty="0" smtClean="0">
                <a:ln cmpd="dbl">
                  <a:solidFill>
                    <a:schemeClr val="tx1"/>
                  </a:solidFill>
                </a:ln>
              </a:rPr>
              <a:t>				</a:t>
            </a:r>
            <a:r>
              <a:rPr lang="en-US" sz="3600" dirty="0" smtClean="0">
                <a:ln cmpd="dbl">
                  <a:solidFill>
                    <a:schemeClr val="tx1"/>
                  </a:solidFill>
                </a:ln>
              </a:rPr>
              <a:t>=</a:t>
            </a:r>
            <a:r>
              <a:rPr lang="th-TH" sz="3600" dirty="0" smtClean="0">
                <a:ln cmpd="dbl">
                  <a:solidFill>
                    <a:schemeClr val="tx1"/>
                  </a:solidFill>
                </a:ln>
              </a:rPr>
              <a:t>  </a:t>
            </a:r>
            <a:r>
              <a:rPr lang="en-US" sz="3600" dirty="0" smtClean="0">
                <a:ln cmpd="dbl">
                  <a:solidFill>
                    <a:schemeClr val="tx1"/>
                  </a:solidFill>
                </a:ln>
              </a:rPr>
              <a:t> 100 x 1 x 30</a:t>
            </a:r>
          </a:p>
          <a:p>
            <a:pPr>
              <a:buNone/>
            </a:pPr>
            <a:r>
              <a:rPr lang="en-US" sz="3600" dirty="0" smtClean="0">
                <a:ln cmpd="dbl">
                  <a:solidFill>
                    <a:schemeClr val="tx1"/>
                  </a:solidFill>
                </a:ln>
              </a:rPr>
              <a:t>				=</a:t>
            </a:r>
            <a:r>
              <a:rPr lang="th-TH" sz="3600" dirty="0" smtClean="0">
                <a:ln cmpd="dbl">
                  <a:solidFill>
                    <a:schemeClr val="tx1"/>
                  </a:solidFill>
                </a:ln>
              </a:rPr>
              <a:t>   </a:t>
            </a:r>
            <a:r>
              <a:rPr lang="en-US" sz="3600" dirty="0" smtClean="0">
                <a:ln cmpd="dbl">
                  <a:solidFill>
                    <a:schemeClr val="tx1"/>
                  </a:solidFill>
                </a:ln>
              </a:rPr>
              <a:t> 3,000 </a:t>
            </a:r>
            <a:r>
              <a:rPr lang="th-TH" sz="3600" dirty="0" smtClean="0">
                <a:ln cmpd="dbl">
                  <a:solidFill>
                    <a:schemeClr val="tx1"/>
                  </a:solidFill>
                </a:ln>
              </a:rPr>
              <a:t>แคลอรี</a:t>
            </a:r>
          </a:p>
          <a:p>
            <a:pPr>
              <a:buNone/>
            </a:pPr>
            <a:r>
              <a:rPr lang="th-TH" sz="3600" b="1" dirty="0" smtClean="0">
                <a:ln cmpd="dbl"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เพราะฉะนั้น</a:t>
            </a:r>
            <a:r>
              <a:rPr lang="th-TH" sz="3600" dirty="0" smtClean="0">
                <a:ln cmpd="dbl">
                  <a:solidFill>
                    <a:schemeClr val="tx1"/>
                  </a:solidFill>
                </a:ln>
              </a:rPr>
              <a:t> น้ำได้รับพลังงานความร้อน </a:t>
            </a:r>
            <a:r>
              <a:rPr lang="en-US" sz="3600" dirty="0" smtClean="0">
                <a:ln cmpd="dbl">
                  <a:solidFill>
                    <a:schemeClr val="tx1"/>
                  </a:solidFill>
                </a:ln>
              </a:rPr>
              <a:t>3,000 </a:t>
            </a:r>
            <a:r>
              <a:rPr lang="th-TH" sz="3600" dirty="0" smtClean="0">
                <a:ln cmpd="dbl">
                  <a:solidFill>
                    <a:schemeClr val="tx1"/>
                  </a:solidFill>
                </a:ln>
              </a:rPr>
              <a:t>แคลอรี</a:t>
            </a:r>
            <a:endParaRPr lang="th-TH" sz="3600" dirty="0">
              <a:ln cmpd="dbl">
                <a:solidFill>
                  <a:schemeClr val="tx1"/>
                </a:solidFill>
              </a:ln>
            </a:endParaRPr>
          </a:p>
        </p:txBody>
      </p:sp>
      <p:sp>
        <p:nvSpPr>
          <p:cNvPr id="8" name="สามเหลี่ยมหน้าจั่ว 7"/>
          <p:cNvSpPr/>
          <p:nvPr/>
        </p:nvSpPr>
        <p:spPr>
          <a:xfrm>
            <a:off x="6072198" y="2571744"/>
            <a:ext cx="500066" cy="336262"/>
          </a:xfrm>
          <a:prstGeom prst="triangl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th-TH" sz="5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://www.bothong.ac.th/webphaiandjek/images/11.jpg"/>
          <p:cNvPicPr>
            <a:picLocks noChangeAspect="1" noChangeArrowheads="1"/>
          </p:cNvPicPr>
          <p:nvPr/>
        </p:nvPicPr>
        <p:blipFill>
          <a:blip r:embed="rId3"/>
          <a:srcRect l="11607"/>
          <a:stretch>
            <a:fillRect/>
          </a:stretch>
        </p:blipFill>
        <p:spPr bwMode="auto">
          <a:xfrm>
            <a:off x="683598" y="1684615"/>
            <a:ext cx="8072462" cy="50181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สี่เหลี่ยมผืนผ้า 5"/>
          <p:cNvSpPr/>
          <p:nvPr/>
        </p:nvSpPr>
        <p:spPr>
          <a:xfrm>
            <a:off x="785786" y="214290"/>
            <a:ext cx="785818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จารการศึกษาเปรียบเทียบตัวอย่างอาหารชนิดต่างๆโดยใช้แคลอรีมิเตอร์ทำให้ทราบว่าสารอาหารแต่ละชนิดให้พลังงานต่างกันความต้องการพลังงานของแต่ละเพศ  แต่ละวัย  แตกต่างกันอย่างไร ให้ดูจากตาราง</a:t>
            </a:r>
            <a:endParaRPr lang="th-TH" dirty="0"/>
          </a:p>
        </p:txBody>
      </p:sp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2844" y="889268"/>
            <a:ext cx="8858312" cy="55092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514350" indent="-514350">
              <a:buAutoNum type="arabicPeriod"/>
            </a:pPr>
            <a:r>
              <a:rPr lang="th-TH" sz="3200" b="1" dirty="0" smtClean="0"/>
              <a:t>ในฉลากผลิตภัณฑ์อาหารระบุว่า ขนมปัง </a:t>
            </a:r>
            <a:r>
              <a:rPr lang="en-US" sz="3200" b="1" dirty="0" smtClean="0"/>
              <a:t>1 </a:t>
            </a:r>
            <a:r>
              <a:rPr lang="th-TH" sz="3200" b="1" dirty="0" smtClean="0"/>
              <a:t>แผ่น ให้พลังงาน </a:t>
            </a:r>
            <a:r>
              <a:rPr lang="en-US" sz="3200" b="1" dirty="0" smtClean="0"/>
              <a:t>70 c </a:t>
            </a:r>
            <a:r>
              <a:rPr lang="th-TH" sz="3200" b="1" dirty="0" smtClean="0"/>
              <a:t>ตัวเลขนี้หมายความว่าอย่างไร และหาได้อย่างไร</a:t>
            </a:r>
          </a:p>
          <a:p>
            <a:pPr marL="514350" indent="-514350"/>
            <a:r>
              <a:rPr lang="th-TH" sz="3200" b="1" dirty="0" smtClean="0"/>
              <a:t>	</a:t>
            </a:r>
            <a:r>
              <a:rPr lang="th-TH" sz="3200" b="1" u="sng" dirty="0" smtClean="0">
                <a:solidFill>
                  <a:srgbClr val="FF0000"/>
                </a:solidFill>
              </a:rPr>
              <a:t>ตอบ </a:t>
            </a:r>
            <a:r>
              <a:rPr lang="th-TH" sz="3200" b="1" dirty="0" smtClean="0">
                <a:solidFill>
                  <a:srgbClr val="FF0000"/>
                </a:solidFill>
              </a:rPr>
              <a:t>จากข้อมูลในกรอบความรู้ในหนังสือเรียน บางครั้งมีการใช้หน่วย </a:t>
            </a:r>
            <a:r>
              <a:rPr lang="en-US" sz="3200" b="1" dirty="0" smtClean="0">
                <a:solidFill>
                  <a:srgbClr val="FF0000"/>
                </a:solidFill>
              </a:rPr>
              <a:t>calorie </a:t>
            </a:r>
            <a:r>
              <a:rPr lang="th-TH" sz="3200" b="1" dirty="0" smtClean="0">
                <a:solidFill>
                  <a:srgbClr val="FF0000"/>
                </a:solidFill>
              </a:rPr>
              <a:t>อักษรย่อ </a:t>
            </a:r>
            <a:r>
              <a:rPr lang="en-US" sz="3200" b="1" dirty="0" smtClean="0">
                <a:solidFill>
                  <a:srgbClr val="FF0000"/>
                </a:solidFill>
              </a:rPr>
              <a:t>c </a:t>
            </a:r>
            <a:r>
              <a:rPr lang="th-TH" sz="3200" b="1" dirty="0" smtClean="0">
                <a:solidFill>
                  <a:srgbClr val="FF0000"/>
                </a:solidFill>
              </a:rPr>
              <a:t>ที่เขียนด้วยอักษร </a:t>
            </a:r>
            <a:r>
              <a:rPr lang="en-US" sz="3200" b="1" dirty="0" smtClean="0">
                <a:solidFill>
                  <a:srgbClr val="FF0000"/>
                </a:solidFill>
              </a:rPr>
              <a:t>c </a:t>
            </a:r>
            <a:r>
              <a:rPr lang="th-TH" sz="3200" b="1" dirty="0" err="1" smtClean="0">
                <a:solidFill>
                  <a:srgbClr val="FF0000"/>
                </a:solidFill>
              </a:rPr>
              <a:t>ตัวพิมพ์</a:t>
            </a:r>
            <a:r>
              <a:rPr lang="th-TH" sz="3200" b="1" dirty="0" smtClean="0">
                <a:solidFill>
                  <a:srgbClr val="FF0000"/>
                </a:solidFill>
              </a:rPr>
              <a:t>ใหญ่ ในฉลากอาหาร  แทนปริมาณพลังงาน </a:t>
            </a:r>
            <a:r>
              <a:rPr lang="en-US" sz="3200" b="1" dirty="0" smtClean="0">
                <a:solidFill>
                  <a:srgbClr val="FF0000"/>
                </a:solidFill>
              </a:rPr>
              <a:t>1,000 </a:t>
            </a:r>
            <a:r>
              <a:rPr lang="th-TH" sz="3200" b="1" dirty="0" smtClean="0">
                <a:solidFill>
                  <a:srgbClr val="FF0000"/>
                </a:solidFill>
              </a:rPr>
              <a:t>แคลอรี หรือ </a:t>
            </a:r>
            <a:r>
              <a:rPr lang="en-US" sz="3200" b="1" dirty="0" smtClean="0">
                <a:solidFill>
                  <a:srgbClr val="FF0000"/>
                </a:solidFill>
              </a:rPr>
              <a:t>1 </a:t>
            </a:r>
            <a:r>
              <a:rPr lang="th-TH" sz="3200" b="1" dirty="0" smtClean="0">
                <a:solidFill>
                  <a:srgbClr val="FF0000"/>
                </a:solidFill>
              </a:rPr>
              <a:t>กิโลแคลอรี ข้อความที่ระบุว่า ขนมปัง </a:t>
            </a:r>
            <a:r>
              <a:rPr lang="en-US" sz="3200" b="1" dirty="0" smtClean="0">
                <a:solidFill>
                  <a:srgbClr val="FF0000"/>
                </a:solidFill>
              </a:rPr>
              <a:t>1 </a:t>
            </a:r>
            <a:r>
              <a:rPr lang="th-TH" sz="3200" b="1" dirty="0" smtClean="0">
                <a:solidFill>
                  <a:srgbClr val="FF0000"/>
                </a:solidFill>
              </a:rPr>
              <a:t>แผ่น ให้พลังงาน </a:t>
            </a:r>
            <a:r>
              <a:rPr lang="en-US" sz="3200" b="1" dirty="0" smtClean="0">
                <a:solidFill>
                  <a:srgbClr val="FF0000"/>
                </a:solidFill>
              </a:rPr>
              <a:t>70 c </a:t>
            </a:r>
            <a:r>
              <a:rPr lang="th-TH" sz="3200" b="1" dirty="0" smtClean="0">
                <a:solidFill>
                  <a:srgbClr val="FF0000"/>
                </a:solidFill>
              </a:rPr>
              <a:t>จึงหมายความว่า หากบริโภคขนมปังนั้น </a:t>
            </a:r>
            <a:r>
              <a:rPr lang="en-US" sz="3200" b="1" dirty="0" smtClean="0">
                <a:solidFill>
                  <a:srgbClr val="FF0000"/>
                </a:solidFill>
              </a:rPr>
              <a:t>1 </a:t>
            </a:r>
            <a:r>
              <a:rPr lang="th-TH" sz="3200" b="1" dirty="0" smtClean="0">
                <a:solidFill>
                  <a:srgbClr val="FF0000"/>
                </a:solidFill>
              </a:rPr>
              <a:t>แผ่น ร่างกายจะได้รับพลังงาน </a:t>
            </a:r>
            <a:r>
              <a:rPr lang="en-US" sz="3200" b="1" dirty="0" smtClean="0">
                <a:solidFill>
                  <a:srgbClr val="FF0000"/>
                </a:solidFill>
              </a:rPr>
              <a:t>70 </a:t>
            </a:r>
            <a:r>
              <a:rPr lang="th-TH" sz="3200" b="1" dirty="0" smtClean="0">
                <a:solidFill>
                  <a:srgbClr val="FF0000"/>
                </a:solidFill>
              </a:rPr>
              <a:t>กิโลแคลอรี ข้อมูลดังกล่าวได้จากการทดลองในห้องปฏิบัติการโดยใช้แคลอรีมิเตอร์ แล้วพบว่า ขนมปังนั้น </a:t>
            </a:r>
            <a:r>
              <a:rPr lang="en-US" sz="3200" b="1" dirty="0" smtClean="0">
                <a:solidFill>
                  <a:srgbClr val="FF0000"/>
                </a:solidFill>
              </a:rPr>
              <a:t>1 </a:t>
            </a:r>
            <a:r>
              <a:rPr lang="th-TH" sz="3200" b="1" dirty="0" smtClean="0">
                <a:solidFill>
                  <a:srgbClr val="FF0000"/>
                </a:solidFill>
              </a:rPr>
              <a:t>แผ่น ปลดปล่อยพลังงานที่ทำให้น้ำ </a:t>
            </a:r>
            <a:r>
              <a:rPr lang="en-US" sz="3200" b="1" dirty="0" smtClean="0">
                <a:solidFill>
                  <a:srgbClr val="FF0000"/>
                </a:solidFill>
              </a:rPr>
              <a:t>1,000 </a:t>
            </a:r>
            <a:r>
              <a:rPr lang="th-TH" sz="3200" b="1" dirty="0" smtClean="0">
                <a:solidFill>
                  <a:srgbClr val="FF0000"/>
                </a:solidFill>
              </a:rPr>
              <a:t>กรัม มีอุณหภูมิสูงขึ้น </a:t>
            </a:r>
            <a:r>
              <a:rPr lang="en-US" sz="3200" b="1" dirty="0" smtClean="0">
                <a:solidFill>
                  <a:srgbClr val="FF0000"/>
                </a:solidFill>
              </a:rPr>
              <a:t>70 </a:t>
            </a:r>
            <a:r>
              <a:rPr lang="th-TH" sz="3200" b="1" dirty="0" smtClean="0">
                <a:solidFill>
                  <a:srgbClr val="FF0000"/>
                </a:solidFill>
              </a:rPr>
              <a:t>องศาเซลเซียส</a:t>
            </a:r>
            <a:endParaRPr lang="th-TH" b="1" u="sng" dirty="0" smtClean="0">
              <a:solidFill>
                <a:srgbClr val="FF00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727326" y="214290"/>
            <a:ext cx="400052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4000" b="1" dirty="0" smtClean="0">
                <a:ln w="17780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แบบทดสอบเพิ่มเติม</a:t>
            </a:r>
          </a:p>
        </p:txBody>
      </p:sp>
      <p:pic>
        <p:nvPicPr>
          <p:cNvPr id="5122" name="Picture 2" descr="D:\Teaching task\การ์ตูนตกแต่ง\ดุกดิก\2\12717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714" y="5429264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85720" y="535118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 smtClean="0"/>
              <a:t>2. </a:t>
            </a:r>
            <a:r>
              <a:rPr lang="th-TH" sz="3200" b="1" dirty="0" smtClean="0"/>
              <a:t>ชายหรือหญิงต้องการพลังงานมากว่ากัน</a:t>
            </a:r>
          </a:p>
          <a:p>
            <a:pPr>
              <a:buNone/>
            </a:pPr>
            <a:r>
              <a:rPr lang="th-TH" sz="3200" b="1" u="sng" dirty="0" smtClean="0">
                <a:solidFill>
                  <a:srgbClr val="FF0000"/>
                </a:solidFill>
              </a:rPr>
              <a:t>ตอบ</a:t>
            </a:r>
            <a:r>
              <a:rPr lang="th-TH" sz="3200" b="1" dirty="0" smtClean="0">
                <a:solidFill>
                  <a:srgbClr val="FF0000"/>
                </a:solidFill>
              </a:rPr>
              <a:t>เด็กชายหญิงแรกเกิดจนถึงอายุ </a:t>
            </a:r>
            <a:r>
              <a:rPr lang="en-US" sz="3200" b="1" dirty="0" smtClean="0">
                <a:solidFill>
                  <a:srgbClr val="FF0000"/>
                </a:solidFill>
              </a:rPr>
              <a:t>8 </a:t>
            </a:r>
            <a:r>
              <a:rPr lang="th-TH" sz="3200" b="1" dirty="0" smtClean="0">
                <a:solidFill>
                  <a:srgbClr val="FF0000"/>
                </a:solidFill>
              </a:rPr>
              <a:t>ปีต้องการพลังงาน</a:t>
            </a:r>
          </a:p>
          <a:p>
            <a:pPr>
              <a:buNone/>
            </a:pPr>
            <a:r>
              <a:rPr lang="th-TH" sz="3200" b="1" dirty="0" smtClean="0">
                <a:solidFill>
                  <a:srgbClr val="FF0000"/>
                </a:solidFill>
              </a:rPr>
              <a:t>ใกล้เคียงกัน ตั้งแต่อายุ </a:t>
            </a:r>
            <a:r>
              <a:rPr lang="en-US" sz="3200" b="1" dirty="0" smtClean="0">
                <a:solidFill>
                  <a:srgbClr val="FF0000"/>
                </a:solidFill>
              </a:rPr>
              <a:t>9 </a:t>
            </a:r>
            <a:r>
              <a:rPr lang="th-TH" sz="3200" b="1" dirty="0" smtClean="0">
                <a:solidFill>
                  <a:srgbClr val="FF0000"/>
                </a:solidFill>
              </a:rPr>
              <a:t>ปีขึ้นไป ช ต้องการพลังงานมากกว่า ญ</a:t>
            </a:r>
          </a:p>
          <a:p>
            <a:pPr>
              <a:buNone/>
            </a:pPr>
            <a:r>
              <a:rPr lang="en-US" sz="3200" b="1" dirty="0" smtClean="0"/>
              <a:t>3. </a:t>
            </a:r>
            <a:r>
              <a:rPr lang="th-TH" sz="3200" b="1" dirty="0" smtClean="0"/>
              <a:t>ในช่วงอายุที่แตกต่างกัน ความต้องการพลังงานแตกต่างกันอย่างไร </a:t>
            </a:r>
            <a:r>
              <a:rPr lang="th-TH" sz="3200" b="1" u="sng" dirty="0" smtClean="0">
                <a:solidFill>
                  <a:srgbClr val="FF0000"/>
                </a:solidFill>
              </a:rPr>
              <a:t>ตอบ</a:t>
            </a:r>
            <a:r>
              <a:rPr lang="th-TH" sz="3200" b="1" dirty="0" smtClean="0"/>
              <a:t> </a:t>
            </a:r>
            <a:r>
              <a:rPr lang="th-TH" sz="3200" b="1" dirty="0" smtClean="0">
                <a:solidFill>
                  <a:srgbClr val="FF0000"/>
                </a:solidFill>
              </a:rPr>
              <a:t>ตั้งแต่แรกเกิดความต้องการพลังงานเพิ่มขึ้นเรื่อยๆ จนกระทั่งสูงสุดในช่วงอายุ </a:t>
            </a:r>
            <a:r>
              <a:rPr lang="en-US" sz="3200" b="1" dirty="0" smtClean="0">
                <a:solidFill>
                  <a:srgbClr val="FF0000"/>
                </a:solidFill>
              </a:rPr>
              <a:t>16-18 </a:t>
            </a:r>
            <a:r>
              <a:rPr lang="th-TH" sz="3200" b="1" dirty="0" smtClean="0">
                <a:solidFill>
                  <a:srgbClr val="FF0000"/>
                </a:solidFill>
              </a:rPr>
              <a:t>ปีจากนั้นความต้องการพลังงานก็ลดลงตามช่วงอายุ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</a:t>
            </a:r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เหตุใดหญิงมีครรภ์และหญิงที่ให้นมลูกบุตรจึงต้องการพลังงานเพิ่มขึ้น </a:t>
            </a:r>
            <a:r>
              <a:rPr lang="th-TH" sz="3200" b="1" u="sng" dirty="0" smtClean="0">
                <a:solidFill>
                  <a:srgbClr val="FF0000"/>
                </a:solidFill>
              </a:rPr>
              <a:t>ตอบ</a:t>
            </a:r>
            <a:r>
              <a:rPr lang="th-TH" sz="3200" b="1" dirty="0" smtClean="0">
                <a:solidFill>
                  <a:srgbClr val="FF0000"/>
                </a:solidFill>
              </a:rPr>
              <a:t> หญิงมีครรภ์ต้องการพลังงานเพื่อสร้างเนื้อเยื่อของทารกในครรภ์ สำหรับหญิงที่ให้นมบุตร ต้องการพลังงานสำหรับสังเคราะห์สารต่างๆ ที่จำเป็นสำหรับทารก</a:t>
            </a:r>
            <a:endParaRPr lang="th-TH" sz="3200" b="1" dirty="0">
              <a:solidFill>
                <a:srgbClr val="FF0000"/>
              </a:solidFill>
            </a:endParaRPr>
          </a:p>
        </p:txBody>
      </p:sp>
      <p:pic>
        <p:nvPicPr>
          <p:cNvPr id="4100" name="Picture 4" descr="D:\Teaching task\การ์ตูนตกแต่ง\ดุกดิก\2\25696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5429264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2357454" cy="868346"/>
          </a:xfrm>
        </p:spPr>
        <p:txBody>
          <a:bodyPr>
            <a:normAutofit fontScale="90000"/>
          </a:bodyPr>
          <a:lstStyle/>
          <a:p>
            <a:r>
              <a:rPr lang="th-TH" sz="54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ใยอาหาร</a:t>
            </a:r>
            <a:endParaRPr lang="th-TH" sz="5400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501122" cy="5715040"/>
          </a:xfrm>
        </p:spPr>
        <p:txBody>
          <a:bodyPr>
            <a:normAutofit/>
          </a:bodyPr>
          <a:lstStyle/>
          <a:p>
            <a:r>
              <a:rPr lang="th-TH" dirty="0" smtClean="0">
                <a:solidFill>
                  <a:srgbClr val="371DD3"/>
                </a:solidFill>
              </a:rPr>
              <a:t> </a:t>
            </a:r>
            <a:r>
              <a:rPr lang="th-TH" sz="3200" dirty="0" smtClean="0">
                <a:solidFill>
                  <a:srgbClr val="371DD3"/>
                </a:solidFill>
              </a:rPr>
              <a:t>เป็นส่วนหนึ่งของโครงสร้างของพืช ได้แก่ ผัก ผลไม้ เมล็ดธัญพืช ถั่วต่างๆ </a:t>
            </a:r>
            <a:r>
              <a:rPr lang="th-TH" sz="3200" dirty="0" smtClean="0">
                <a:solidFill>
                  <a:srgbClr val="FF0000"/>
                </a:solidFill>
              </a:rPr>
              <a:t>จัดอยู่ในประเภทคาร์โบไฮเดรต</a:t>
            </a:r>
            <a:r>
              <a:rPr lang="th-TH" sz="3200" dirty="0" smtClean="0">
                <a:solidFill>
                  <a:srgbClr val="371DD3"/>
                </a:solidFill>
              </a:rPr>
              <a:t>ที่ไม่สามารถย่อยได้โดยระบบย่อยอาหารของมนุษย์ ช่วยเพิ่มกากอาหาร ทำให้ขับถ่ายได้ดี </a:t>
            </a:r>
            <a:r>
              <a:rPr lang="th-TH" sz="3200" u="sng" dirty="0" smtClean="0">
                <a:solidFill>
                  <a:srgbClr val="371DD3"/>
                </a:solidFill>
              </a:rPr>
              <a:t>คนที่รับประทานอาหารที่มีใยอาหารสูง</a:t>
            </a:r>
            <a:r>
              <a:rPr lang="th-TH" sz="3200" dirty="0" smtClean="0">
                <a:solidFill>
                  <a:srgbClr val="371DD3"/>
                </a:solidFill>
              </a:rPr>
              <a:t>สามารถลดความเสี่ยงในการเกิดโรคบางอย่างได้อีกด้วย ได้แก่ โรคมะเร็งลำไส้ โรคเบาหวาน โรคอ้วน โรคหัวใจ และโรคที่ก่อให้เกิดความผิดปรกติของทางเดินอาหารต่างๆ เช่น ท้องผูก ริดสีดวงทวาร ลำไส้โป่งพอง และมะเร็งลำไส้ใหญ่ จึงได้มีความพยายามที่จะใช้ประโยชน์จากใยอาหารในการป้องกันโรค หรือควบคุมโรคที่มีอยู่ให้รุนแรงน้อยลง</a:t>
            </a:r>
          </a:p>
          <a:p>
            <a:pPr>
              <a:buNone/>
            </a:pPr>
            <a:endParaRPr lang="th-TH" sz="3200" dirty="0">
              <a:solidFill>
                <a:srgbClr val="371DD3"/>
              </a:solidFill>
            </a:endParaRPr>
          </a:p>
        </p:txBody>
      </p:sp>
      <p:pic>
        <p:nvPicPr>
          <p:cNvPr id="3074" name="Picture 2" descr="D:\Teaching task\การ์ตูนตกแต่ง\ดุกดิก\1\kapook_884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714876" y="1928802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71538" y="1714489"/>
            <a:ext cx="7858180" cy="372409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th-TH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สารอาหารแบ่งออกเป็น 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 </a:t>
            </a:r>
            <a:r>
              <a:rPr lang="th-TH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ประเภท</a:t>
            </a:r>
          </a:p>
          <a:p>
            <a:endParaRPr lang="th-TH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371DD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th-TH" sz="3200" b="1" dirty="0" smtClean="0">
                <a:solidFill>
                  <a:srgbClr val="371DD3"/>
                </a:solidFill>
              </a:rPr>
              <a:t>สารอาหารที่ให้พลังงานแก่ร่างกาย ได้แก่ โปรตีน คาร์โบไฮเดรต ไขมัน</a:t>
            </a:r>
          </a:p>
          <a:p>
            <a:pPr marL="514350" indent="-514350"/>
            <a:endParaRPr lang="th-TH" sz="3200" b="1" dirty="0" smtClean="0">
              <a:solidFill>
                <a:srgbClr val="371DD3"/>
              </a:solidFill>
            </a:endParaRPr>
          </a:p>
          <a:p>
            <a:pPr marL="514350" indent="-514350"/>
            <a:r>
              <a:rPr lang="en-US" sz="3200" b="1" dirty="0" smtClean="0">
                <a:solidFill>
                  <a:srgbClr val="371DD3"/>
                </a:solidFill>
              </a:rPr>
              <a:t>2. </a:t>
            </a:r>
            <a:r>
              <a:rPr lang="th-TH" sz="3200" b="1" dirty="0" smtClean="0">
                <a:solidFill>
                  <a:srgbClr val="371DD3"/>
                </a:solidFill>
              </a:rPr>
              <a:t>สารอาหารที่ไม่ให้พลังงาน ได้แก่ วิตามิน แร่ธาตุ และน้ำ</a:t>
            </a:r>
          </a:p>
          <a:p>
            <a:endParaRPr lang="th-TH" b="1" dirty="0" smtClean="0">
              <a:solidFill>
                <a:srgbClr val="00B0F0"/>
              </a:solidFill>
            </a:endParaRPr>
          </a:p>
        </p:txBody>
      </p:sp>
      <p:pic>
        <p:nvPicPr>
          <p:cNvPr id="108545" name="Picture 1" descr="D:\Teaching task\การ์ตูนตกแต่ง\ดุกดิก\2\12717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7126"/>
            <a:ext cx="1797853" cy="2157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14348" y="214290"/>
            <a:ext cx="2857520" cy="92333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ใยอาหาร</a:t>
            </a:r>
          </a:p>
        </p:txBody>
      </p:sp>
      <p:pic>
        <p:nvPicPr>
          <p:cNvPr id="145410" name="Picture 2" descr="http://t3.gstatic.com/images?q=tbn:ANd9GcRQvAanxaOfm7EQF_3gwp4da1hjWiZc2nZASognZnY8j1T4JOY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00108"/>
            <a:ext cx="384367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5412" name="Picture 4" descr="http://t1.gstatic.com/images?q=tbn:ANd9GcSVhTZOpiRa8oFJ1ALz7uwIBKCgvH5IfU4nAmh1nzHoa9oiyOK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071546"/>
            <a:ext cx="3714776" cy="251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5414" name="Picture 6" descr="http://t2.gstatic.com/images?q=tbn:ANd9GcRrUktPYNbz40th1jhtquIq_CVjXKYkbo_sPCAjUjQbbv8tSyy4B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643314"/>
            <a:ext cx="3714776" cy="2786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5418" name="Picture 10" descr="http://t0.gstatic.com/images?q=tbn:ANd9GcROY2vMXVd9F9M3XSWcAKIOLMI37YQqlKsDxCCdPnA8atf5yvI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786190"/>
            <a:ext cx="3000396" cy="255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2922078" cy="93978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th-TH" sz="4800" b="1" dirty="0" smtClean="0">
                <a:ln/>
                <a:solidFill>
                  <a:schemeClr val="accent3"/>
                </a:solidFill>
                <a:effectLst/>
              </a:rPr>
              <a:t>กิจกรรมที่ </a:t>
            </a:r>
            <a:r>
              <a:rPr lang="en-US" sz="4800" b="1" dirty="0" smtClean="0">
                <a:ln/>
                <a:solidFill>
                  <a:schemeClr val="accent3"/>
                </a:solidFill>
                <a:effectLst/>
              </a:rPr>
              <a:t>6</a:t>
            </a:r>
            <a:endParaRPr lang="th-TH" sz="4800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857224" y="928670"/>
            <a:ext cx="8072494" cy="5357850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en-US" dirty="0" smtClean="0"/>
              <a:t>1. </a:t>
            </a:r>
            <a:r>
              <a:rPr lang="th-TH" dirty="0" smtClean="0"/>
              <a:t>สารอาหารที่ให้พลังงานแก่ร่างกาย ได้แก่ </a:t>
            </a:r>
          </a:p>
          <a:p>
            <a:pPr marL="596646" indent="-514350">
              <a:buAutoNum type="arabicPeriod"/>
            </a:pPr>
            <a:endParaRPr lang="th-TH" dirty="0" smtClean="0"/>
          </a:p>
          <a:p>
            <a:pPr marL="596646" indent="-514350">
              <a:buNone/>
            </a:pPr>
            <a:r>
              <a:rPr lang="en-US" dirty="0" smtClean="0"/>
              <a:t>2. </a:t>
            </a:r>
            <a:r>
              <a:rPr lang="th-TH" dirty="0" smtClean="0"/>
              <a:t>อาหารมีความสำคัญต่อร่างกาย เพราะ</a:t>
            </a:r>
          </a:p>
          <a:p>
            <a:pPr marL="596646" indent="-514350">
              <a:buNone/>
            </a:pPr>
            <a:endParaRPr lang="th-TH" dirty="0" smtClean="0"/>
          </a:p>
          <a:p>
            <a:pPr marL="596646" indent="-514350">
              <a:buNone/>
            </a:pPr>
            <a:r>
              <a:rPr lang="en-US" dirty="0" smtClean="0"/>
              <a:t>3. </a:t>
            </a:r>
            <a:r>
              <a:rPr lang="th-TH" dirty="0" smtClean="0"/>
              <a:t>ไขมัน </a:t>
            </a:r>
            <a:r>
              <a:rPr lang="en-US" sz="2400" dirty="0" smtClean="0"/>
              <a:t>50</a:t>
            </a:r>
            <a:r>
              <a:rPr lang="en-US" dirty="0" smtClean="0"/>
              <a:t> </a:t>
            </a:r>
            <a:r>
              <a:rPr lang="th-TH" dirty="0" smtClean="0"/>
              <a:t>กรัม ให้พลังงานเท่ากับ          แคลอรี</a:t>
            </a:r>
          </a:p>
          <a:p>
            <a:pPr marL="596646" indent="-514350">
              <a:buNone/>
            </a:pPr>
            <a:r>
              <a:rPr lang="en-US" dirty="0" smtClean="0"/>
              <a:t>4. </a:t>
            </a:r>
            <a:r>
              <a:rPr lang="th-TH" dirty="0" smtClean="0"/>
              <a:t>อาหารที่ให้ค่าพลังงานต่อกรัมเท่ากัน คือ อาหารประเภทใด</a:t>
            </a:r>
          </a:p>
          <a:p>
            <a:pPr marL="596646" indent="-514350">
              <a:buNone/>
            </a:pPr>
            <a:endParaRPr lang="th-TH" dirty="0" smtClean="0"/>
          </a:p>
          <a:p>
            <a:pPr marL="596646" indent="-514350">
              <a:buNone/>
            </a:pPr>
            <a:r>
              <a:rPr lang="en-US" dirty="0" smtClean="0"/>
              <a:t>5. </a:t>
            </a:r>
            <a:r>
              <a:rPr lang="th-TH" dirty="0" smtClean="0"/>
              <a:t>คนที่อยู่ในเขตอากาศหนาว ต้องรับประทานอาหารประเภท</a:t>
            </a:r>
          </a:p>
          <a:p>
            <a:pPr marL="596646" indent="-514350">
              <a:buNone/>
            </a:pPr>
            <a:r>
              <a:rPr lang="th-TH" dirty="0" smtClean="0"/>
              <a:t>ไขมันมากเป็นพิเศษ เพราะ</a:t>
            </a:r>
          </a:p>
          <a:p>
            <a:pPr marL="596646" indent="-514350">
              <a:buNone/>
            </a:pPr>
            <a:r>
              <a:rPr lang="th-TH" dirty="0" smtClean="0"/>
              <a:t> </a:t>
            </a:r>
          </a:p>
          <a:p>
            <a:pPr>
              <a:buNone/>
            </a:pP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75405" y="1398863"/>
            <a:ext cx="5072098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FF0000"/>
                </a:solidFill>
              </a:rPr>
              <a:t>ตอบ</a:t>
            </a:r>
            <a:r>
              <a:rPr lang="th-TH" sz="3200" b="1" dirty="0" smtClean="0"/>
              <a:t> </a:t>
            </a:r>
            <a:r>
              <a:rPr lang="th-TH" sz="3200" b="1" dirty="0" smtClean="0">
                <a:solidFill>
                  <a:srgbClr val="FF0000"/>
                </a:solidFill>
              </a:rPr>
              <a:t>คาร์โบไฮเดรต โปรตีน และไขมัน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1472" y="2285992"/>
            <a:ext cx="5500726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FF0000"/>
                </a:solidFill>
              </a:rPr>
              <a:t>ตอบ</a:t>
            </a:r>
            <a:r>
              <a:rPr lang="th-TH" b="1" dirty="0" smtClean="0"/>
              <a:t> </a:t>
            </a:r>
            <a:r>
              <a:rPr lang="th-TH" sz="3200" b="1" dirty="0" smtClean="0">
                <a:solidFill>
                  <a:srgbClr val="FF0000"/>
                </a:solidFill>
              </a:rPr>
              <a:t>เป็นแหล่งพลังงานให้แก่</a:t>
            </a:r>
            <a:r>
              <a:rPr lang="th-TH" b="1" dirty="0" smtClean="0">
                <a:solidFill>
                  <a:srgbClr val="FF0000"/>
                </a:solidFill>
              </a:rPr>
              <a:t>ร่าง</a:t>
            </a:r>
            <a:r>
              <a:rPr lang="th-TH" sz="3200" b="1" dirty="0" smtClean="0">
                <a:solidFill>
                  <a:srgbClr val="FF0000"/>
                </a:solidFill>
              </a:rPr>
              <a:t>กาย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357686" y="2786058"/>
            <a:ext cx="914400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450</a:t>
            </a:r>
            <a:endParaRPr lang="th-TH" sz="2400" b="1" dirty="0" smtClean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มุมมน 6"/>
          <p:cNvSpPr/>
          <p:nvPr/>
        </p:nvSpPr>
        <p:spPr>
          <a:xfrm>
            <a:off x="1285852" y="3643314"/>
            <a:ext cx="4786346" cy="646986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FF0000"/>
                </a:solidFill>
              </a:rPr>
              <a:t>ตอบ</a:t>
            </a:r>
            <a:r>
              <a:rPr lang="th-TH" sz="3200" b="1" dirty="0" smtClean="0">
                <a:solidFill>
                  <a:srgbClr val="FF0000"/>
                </a:solidFill>
              </a:rPr>
              <a:t> คาร์โบไฮเดรตและโปรตีน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428992" y="4714884"/>
            <a:ext cx="5357850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ให้พลังงานมากช่วยให้ร่างกายอบอุ่น</a:t>
            </a:r>
          </a:p>
        </p:txBody>
      </p:sp>
      <p:pic>
        <p:nvPicPr>
          <p:cNvPr id="2050" name="Picture 2" descr="D:\Teaching task\การ์ตูนตกแต่ง\ดุกดิก\2\2873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357298"/>
            <a:ext cx="1345416" cy="16144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57158" y="285728"/>
            <a:ext cx="8501090" cy="600164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3200" b="1" dirty="0" smtClean="0"/>
              <a:t>6. </a:t>
            </a:r>
            <a:r>
              <a:rPr lang="th-TH" sz="3200" b="1" dirty="0" smtClean="0"/>
              <a:t>ถ้ารับประทานอาหารประเภทเนื้อสัตว์อย่างเดียว โดยไม่รับประทานข้าวเลย ร่างกายจะได้รับคาร์โบไฮเดรตหรือไม่</a:t>
            </a:r>
          </a:p>
          <a:p>
            <a:r>
              <a:rPr lang="th-TH" sz="3200" b="1" dirty="0" smtClean="0"/>
              <a:t>เพราะ </a:t>
            </a:r>
          </a:p>
          <a:p>
            <a:r>
              <a:rPr lang="en-US" sz="3200" b="1" dirty="0" smtClean="0"/>
              <a:t>7. </a:t>
            </a:r>
            <a:r>
              <a:rPr lang="th-TH" sz="3200" b="1" dirty="0" smtClean="0"/>
              <a:t>ถ้าต้องการทดสอบอาหารชนิดหนึ่งว่ามีพลังงานสะสมอยู่หรือไม่ ทำได้โดย</a:t>
            </a:r>
          </a:p>
          <a:p>
            <a:r>
              <a:rPr lang="en-US" sz="3200" b="1" dirty="0" smtClean="0"/>
              <a:t>8. </a:t>
            </a:r>
            <a:r>
              <a:rPr lang="th-TH" sz="3200" b="1" smtClean="0"/>
              <a:t>ใยอาหาร</a:t>
            </a:r>
            <a:r>
              <a:rPr lang="th-TH" sz="3200" b="1" dirty="0" smtClean="0"/>
              <a:t>มีสารอาหารประเภท                      จะให้พลังงานแก่ร่างกายได้หรือไม่         เพราะ</a:t>
            </a:r>
          </a:p>
          <a:p>
            <a:r>
              <a:rPr lang="en-US" sz="3200" b="1" dirty="0" smtClean="0"/>
              <a:t>9. </a:t>
            </a:r>
            <a:r>
              <a:rPr lang="th-TH" sz="3200" b="1" dirty="0" smtClean="0"/>
              <a:t>ประโยชน์ของใยอาหาร ได้แก่</a:t>
            </a:r>
          </a:p>
          <a:p>
            <a:endParaRPr lang="th-TH" sz="3200" b="1" dirty="0" smtClean="0"/>
          </a:p>
          <a:p>
            <a:endParaRPr lang="th-TH" sz="3200" b="1" dirty="0" smtClean="0"/>
          </a:p>
          <a:p>
            <a:r>
              <a:rPr lang="en-US" sz="3200" b="1" dirty="0" smtClean="0"/>
              <a:t>10. </a:t>
            </a:r>
            <a:r>
              <a:rPr lang="th-TH" sz="3200" b="1" dirty="0" smtClean="0"/>
              <a:t>ใยอาหารสามารถลดน้ำหนักได้หรือไม่      เพราะ  </a:t>
            </a:r>
          </a:p>
          <a:p>
            <a:r>
              <a:rPr lang="th-TH" sz="3200" b="1" dirty="0" smtClean="0"/>
              <a:t> 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857884" y="714356"/>
            <a:ext cx="914400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ได้รับ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76716" y="1285860"/>
            <a:ext cx="6072230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โปรตีนสามารถเปลี่ยนเป็นคาร์โบไฮเดรตได้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00100" y="2285992"/>
            <a:ext cx="7786742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นำอาหารชนิดนั้นที่แห้งมาเผาไฟจะเกิดการลุกไหม้พลังงาน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071934" y="2786058"/>
            <a:ext cx="2214578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คาร์โบไฮเดรต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00298" y="3214686"/>
            <a:ext cx="914400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ไม่ได้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496236" y="3240233"/>
            <a:ext cx="2571768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ไม่สามารถย่อยได้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221299" y="3714752"/>
            <a:ext cx="5286412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ช่วยให้ขับถ่ายง่าย ป้องกันไม่ให้เกิด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87031" y="4214818"/>
            <a:ext cx="10215602" cy="107721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</a:rPr>
              <a:t>โรคมะเร็งลำไส้ใหญ่และโรคริดสีดวงทวารหลอดเลือดขอด</a:t>
            </a:r>
          </a:p>
          <a:p>
            <a:r>
              <a:rPr lang="th-TH" sz="3200" b="1" dirty="0" smtClean="0">
                <a:solidFill>
                  <a:srgbClr val="FF0000"/>
                </a:solidFill>
              </a:rPr>
              <a:t>โรคเบาหวานโรค</a:t>
            </a:r>
            <a:r>
              <a:rPr lang="th-TH" sz="3200" b="1" dirty="0" err="1" smtClean="0">
                <a:solidFill>
                  <a:srgbClr val="FF0000"/>
                </a:solidFill>
              </a:rPr>
              <a:t>นิว</a:t>
            </a:r>
            <a:r>
              <a:rPr lang="th-TH" sz="3200" b="1" dirty="0" smtClean="0">
                <a:solidFill>
                  <a:srgbClr val="FF0000"/>
                </a:solidFill>
              </a:rPr>
              <a:t>ในถุงน้ำดี และไส้ติ่งอักเสบ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072066" y="5214950"/>
            <a:ext cx="914400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ได้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6790904" y="5203258"/>
            <a:ext cx="2786082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ถ้ารับประทาน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57158" y="5697652"/>
            <a:ext cx="10001288" cy="107721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</a:rPr>
              <a:t>ใยอาหาร ใยอาหารจะช่วยดูดซับน้ำได้ดี ทำให้รู้สึกอิ่มเร็ว และการ</a:t>
            </a:r>
          </a:p>
          <a:p>
            <a:r>
              <a:rPr lang="th-TH" sz="3200" b="1" dirty="0" smtClean="0">
                <a:solidFill>
                  <a:srgbClr val="FF0000"/>
                </a:solidFill>
              </a:rPr>
              <a:t>รับประทานใยอาหารต้องใช้เวลาเคี้ยวนานทำให้รับประทานได้น้อย</a:t>
            </a:r>
          </a:p>
        </p:txBody>
      </p:sp>
      <p:pic>
        <p:nvPicPr>
          <p:cNvPr id="3074" name="Picture 2" descr="D:\Teaching task\การ์ตูนตกแต่ง\ดุกดิก\2\162758_2763444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0" y="642918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85720" y="785794"/>
            <a:ext cx="8643998" cy="5072098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dirty="0" smtClean="0"/>
              <a:t/>
            </a:r>
            <a:br>
              <a:rPr lang="th-TH" dirty="0" smtClean="0"/>
            </a:br>
            <a:r>
              <a:rPr lang="th-TH" sz="3900" b="1" u="sng" dirty="0" smtClean="0">
                <a:solidFill>
                  <a:srgbClr val="FF0000"/>
                </a:solidFill>
              </a:rPr>
              <a:t>อาหารในชีวิตประจำวัน</a:t>
            </a:r>
            <a:endParaRPr lang="th-TH" sz="3500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3900" dirty="0" smtClean="0">
                <a:solidFill>
                  <a:srgbClr val="0000FF"/>
                </a:solidFill>
              </a:rPr>
              <a:t>1. </a:t>
            </a:r>
            <a:r>
              <a:rPr lang="th-TH" sz="3900" dirty="0" smtClean="0">
                <a:solidFill>
                  <a:srgbClr val="0000FF"/>
                </a:solidFill>
              </a:rPr>
              <a:t>ความต้องการอาหารของคนแต่ละวัย</a:t>
            </a:r>
          </a:p>
          <a:p>
            <a:pPr>
              <a:buNone/>
            </a:pPr>
            <a:r>
              <a:rPr lang="en-US" sz="3900" dirty="0" smtClean="0">
                <a:solidFill>
                  <a:srgbClr val="0000FF"/>
                </a:solidFill>
              </a:rPr>
              <a:t>2. </a:t>
            </a:r>
            <a:r>
              <a:rPr lang="th-TH" sz="3900" dirty="0" smtClean="0">
                <a:solidFill>
                  <a:srgbClr val="0000FF"/>
                </a:solidFill>
              </a:rPr>
              <a:t>หญิงมีครรภ์และหญิงให้นมบุตร ต้องการอาหารที่มีประโยชน์มากเป็นพิเศษ</a:t>
            </a:r>
          </a:p>
          <a:p>
            <a:pPr>
              <a:buNone/>
            </a:pPr>
            <a:r>
              <a:rPr lang="en-US" sz="3900" dirty="0" smtClean="0">
                <a:solidFill>
                  <a:srgbClr val="0000FF"/>
                </a:solidFill>
              </a:rPr>
              <a:t>3. </a:t>
            </a:r>
            <a:r>
              <a:rPr lang="th-TH" sz="3900" dirty="0" smtClean="0">
                <a:solidFill>
                  <a:srgbClr val="0000FF"/>
                </a:solidFill>
              </a:rPr>
              <a:t>วันเด็ก ต้องทานอาหารประเภทไข่ เนื้อสัตว์ นม ผัก และผลไม้</a:t>
            </a:r>
          </a:p>
          <a:p>
            <a:pPr>
              <a:buNone/>
            </a:pPr>
            <a:r>
              <a:rPr lang="en-US" sz="3900" dirty="0" smtClean="0">
                <a:solidFill>
                  <a:srgbClr val="0000FF"/>
                </a:solidFill>
              </a:rPr>
              <a:t>4. </a:t>
            </a:r>
            <a:r>
              <a:rPr lang="th-TH" sz="3900" dirty="0" smtClean="0">
                <a:solidFill>
                  <a:srgbClr val="0000FF"/>
                </a:solidFill>
              </a:rPr>
              <a:t>วัยรุ่น ต้องทานอาหารที่มีประโยชน์ </a:t>
            </a:r>
          </a:p>
          <a:p>
            <a:pPr>
              <a:buNone/>
            </a:pPr>
            <a:r>
              <a:rPr lang="en-US" sz="3900" dirty="0" smtClean="0">
                <a:solidFill>
                  <a:srgbClr val="0000FF"/>
                </a:solidFill>
              </a:rPr>
              <a:t>5. </a:t>
            </a:r>
            <a:r>
              <a:rPr lang="th-TH" sz="3900" dirty="0" smtClean="0">
                <a:solidFill>
                  <a:srgbClr val="0000FF"/>
                </a:solidFill>
              </a:rPr>
              <a:t>วัยผู้ใหญ่และวัยสูงอายุ ทานโปรตีน คาร์โบไฮเดรต และไขมันให้น้อยลง ผักผลไม้ให้มากขึ้น</a:t>
            </a:r>
          </a:p>
          <a:p>
            <a:endParaRPr lang="th-TH" dirty="0"/>
          </a:p>
        </p:txBody>
      </p:sp>
      <p:pic>
        <p:nvPicPr>
          <p:cNvPr id="1026" name="Picture 2" descr="D:\Teaching task\การ์ตูนตกแต่ง\ดุกดิก\2\2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785794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143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lvl="0"/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1.3  </a:t>
            </a:r>
            <a:r>
              <a:rPr lang="th-TH" sz="6600" b="1" dirty="0" smtClean="0">
                <a:solidFill>
                  <a:schemeClr val="accent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การเลือกบริโภค </a:t>
            </a:r>
            <a:r>
              <a:rPr lang="th-TH" sz="6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ngsana New" pitchFamily="18" charset="-34"/>
              </a:rPr>
              <a:t/>
            </a:r>
            <a:br>
              <a:rPr lang="th-TH" sz="66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ngsana New" pitchFamily="18" charset="-34"/>
              </a:rPr>
            </a:br>
            <a:endParaRPr lang="th-TH" sz="6600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1"/>
          <p:cNvSpPr>
            <a:spLocks noChangeArrowheads="1"/>
          </p:cNvSpPr>
          <p:nvPr/>
        </p:nvSpPr>
        <p:spPr bwMode="auto">
          <a:xfrm>
            <a:off x="142844" y="214290"/>
            <a:ext cx="864399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ngsana New" pitchFamily="18" charset="-34"/>
                <a:cs typeface="Angsana New" pitchFamily="18" charset="-34"/>
              </a:rPr>
              <a:t>การเลือกบริโภค </a:t>
            </a:r>
            <a:endParaRPr kumimoji="0" lang="th-TH" sz="32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371DD3"/>
                </a:solidFill>
                <a:effectLst/>
                <a:latin typeface="Angsana New" pitchFamily="18" charset="-34"/>
                <a:cs typeface="Angsana New" pitchFamily="18" charset="-34"/>
              </a:rPr>
              <a:t>จากข้อมูลปริมาณสารอาหารและพลังงานที่ร่างกายควรได้รับในแต่ละวัน  ซึ่งระบุปริมาณโดยเฉพาะจง  ข้อมูลสัดส่วนอาหารที่ควรได้รับบริโภคในแต่ละวันนำเสนอใน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ngsana New" pitchFamily="18" charset="-34"/>
                <a:cs typeface="Angsana New" pitchFamily="18" charset="-34"/>
              </a:rPr>
              <a:t>รูปแบบธงโภชนาการ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371DD3"/>
                </a:solidFill>
                <a:effectLst/>
                <a:latin typeface="Angsana New" pitchFamily="18" charset="-34"/>
                <a:cs typeface="Angsana New" pitchFamily="18" charset="-34"/>
              </a:rPr>
              <a:t>ดังภาพ 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/>
            </a:r>
            <a:b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</a:b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                                       </a:t>
            </a:r>
          </a:p>
        </p:txBody>
      </p:sp>
      <p:pic>
        <p:nvPicPr>
          <p:cNvPr id="136194" name="Picture 2" descr="http://www.bothong.ac.th/webphaiandjek/images/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71032"/>
            <a:ext cx="6185148" cy="46869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3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http://www.bothong.ac.th/webphaiandjek/images/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24851" cy="6858000"/>
          </a:xfrm>
          <a:prstGeom prst="rect">
            <a:avLst/>
          </a:prstGeom>
          <a:noFill/>
        </p:spPr>
      </p:pic>
      <p:sp>
        <p:nvSpPr>
          <p:cNvPr id="6" name="สี่เหลี่ยมผืนผ้า 5"/>
          <p:cNvSpPr/>
          <p:nvPr/>
        </p:nvSpPr>
        <p:spPr>
          <a:xfrm>
            <a:off x="285720" y="142852"/>
            <a:ext cx="7215238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ตาราง ปริมาณของอาหารที่คนไทยควรรับประทานใน </a:t>
            </a:r>
            <a:r>
              <a:rPr lang="en-US" b="1" dirty="0" smtClean="0">
                <a:solidFill>
                  <a:srgbClr val="FF0000"/>
                </a:solidFill>
              </a:rPr>
              <a:t>1 </a:t>
            </a:r>
            <a:r>
              <a:rPr lang="th-TH" b="1" dirty="0" smtClean="0">
                <a:solidFill>
                  <a:srgbClr val="FF0000"/>
                </a:solidFill>
              </a:rPr>
              <a:t>วัน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858016" y="6334780"/>
            <a:ext cx="2628912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/>
              <a:t>หนังสือหน้า </a:t>
            </a:r>
            <a:r>
              <a:rPr lang="en-US" b="1" dirty="0" smtClean="0"/>
              <a:t>25</a:t>
            </a:r>
            <a:endParaRPr lang="th-TH" b="1" dirty="0" smtClean="0"/>
          </a:p>
        </p:txBody>
      </p:sp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http://t1.gstatic.com/images?q=tbn:ANd9GcTXOryTT-_MdZs_KA7iqLjJWcAzgl_ZGbu5tGfWSaPo7J4NX1Dhr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7747" y="4556933"/>
            <a:ext cx="3028954" cy="2301067"/>
          </a:xfrm>
          <a:prstGeom prst="rect">
            <a:avLst/>
          </a:prstGeom>
          <a:noFill/>
        </p:spPr>
      </p:pic>
      <p:pic>
        <p:nvPicPr>
          <p:cNvPr id="34826" name="Picture 10" descr="http://t3.gstatic.com/images?q=tbn:ANd9GcTuV0WWes77G2qPI-xDO-wZpAMdNgdcb3yVwKf3aOKugu4CpoSv5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855" y="1742198"/>
            <a:ext cx="3914172" cy="2571768"/>
          </a:xfrm>
          <a:prstGeom prst="rect">
            <a:avLst/>
          </a:prstGeom>
          <a:noFill/>
        </p:spPr>
      </p:pic>
      <p:pic>
        <p:nvPicPr>
          <p:cNvPr id="34828" name="Picture 12" descr="http://t3.gstatic.com/images?q=tbn:ANd9GcSSkCwmBvxOMPy-MtyQDO_WMYPnNJcyaznuHs261wtDkX1l0zJ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00229"/>
            <a:ext cx="3857620" cy="2557771"/>
          </a:xfrm>
          <a:prstGeom prst="rect">
            <a:avLst/>
          </a:prstGeom>
          <a:noFill/>
        </p:spPr>
      </p:pic>
      <p:pic>
        <p:nvPicPr>
          <p:cNvPr id="34830" name="Picture 14" descr="http://t0.gstatic.com/images?q=tbn:ANd9GcQKlR4bemHD0_xJ6k6tfAr6QkIfIHMilHTcRXdoZuOmmChNw0qCFA"/>
          <p:cNvPicPr>
            <a:picLocks noChangeAspect="1" noChangeArrowheads="1"/>
          </p:cNvPicPr>
          <p:nvPr/>
        </p:nvPicPr>
        <p:blipFill>
          <a:blip r:embed="rId6"/>
          <a:srcRect b="16850"/>
          <a:stretch>
            <a:fillRect/>
          </a:stretch>
        </p:blipFill>
        <p:spPr bwMode="auto">
          <a:xfrm>
            <a:off x="6857984" y="4743008"/>
            <a:ext cx="2286016" cy="2114992"/>
          </a:xfrm>
          <a:prstGeom prst="rect">
            <a:avLst/>
          </a:prstGeom>
          <a:noFill/>
        </p:spPr>
      </p:pic>
      <p:sp>
        <p:nvSpPr>
          <p:cNvPr id="34832" name="AutoShape 16" descr="data:image/jpeg;base64,/9j/4AAQSkZJRgABAQAAAQABAAD/2wCEAAkGBhQSERUTExQVFBUVGBsaFxcYGRwYHhohHCAfGh0YIBwcGyYgHR0lGhwdHy8gIycqLC0sGCAxNTIqNScrLCoBCQoKDgwOGg8PGiwlHyQsNCksLC4sLCwsLCwsLCwsLC8sLCwsLDQsLCwsLCwsLCwsLCwsLCwsLCwsLCwsLCwsKf/AABEIALYBFQMBIgACEQEDEQH/xAAcAAACAgMBAQAAAAAAAAAAAAAFBgQHAAIDAQj/xABDEAACAQIEBAQEAwcBBwMFAQABAhEDIQAEEjEFIkFRBhNhcQcygZEUQqEjUrHB0eHwYhUzQ3KCovGSssIWJDRTcyX/xAAbAQADAQEBAQEAAAAAAAAAAAACAwQBAAUGB//EADARAAICAgEDAgYBAwQDAAAAAAECABEDIRIEMUEiURNhcYGR8DKhweEFFLHRI0Lx/9oADAMBAAIRAxEAPwAtm/ElOvVrV/MgqHNKm4W+hQRbUSyghmI0yZIOwiBX8W/iMvTSvTBQsJrqBrZgQGmmGBgBwJEzAsJgTOD+EzWIr1iNSoy+WKasw5SAxBC+YCFsO5G8Y6cV4OtE5fLUv2qViCs0wpVKUvU1vY6Haoq3+W0bQfKRT58zKNTrxTw6vEnpeQn4Xyl/Z5tiRVqqsAFEBBNMHT+0choNgA1678X5vP8ADqlHz6YXMUqhelnkJJrL1Rz/AMTcfNDASCIOLlbitPMIi5auyFGIZcuPNtBBWUBWNVwxI9e2B3i/K1a2ValUyxzChLirUpoxMaVdVpBmD6j7W6CcVB6NkajbNQF4Tpf7SnPrUQqxfzss51HWFbSDIIK6CoBgEBLSScVLw7gVanlUzyEFGqGmSvzUmGkq5tygkxIj9ROp4fn+GkVoqUQ4KiojAqZFxqUkTBmD0IxZ3we4gmY4fU4e9Jqiu7h9JA0o6iGvtDA802IESYwylVddpoowbluOLnKFMhNHEKKtdQFWuigtV1FNF45tIuSGgkNawPCPDjUo0yWqCm9MNrUhRVJsS5Tmkn8pIAUAAWnFQ5/g9TI5g0azFalFlZWSeYCDTqKfXba1x0MWH8JvFEU84xQikh83Sv5J3CrMBbEwBA0m+IqHKaUoWIe8K1FDZmpXVSPN8sOF38oab+sgn3k33w8UdJGpYgjcYFeGcsPwtM/vhnYfvFyWM/fBejRCgKoCgbAWAw3HjK+df1gtA/FPCGWrSTTCOb66fIZ9YsfqDgN/snPZMzQqfiqQ3pv8/rBP8j/093THkYayA7nBzELw3x1KmczCMppitDBHiQ4ADD3mSOuOPxPRqaU3RzOir81xyhX07SZIiCSL4I/EDg9N/KrPKqG0VXUwQp2b6GfvirfHHF6ob8OmZOaoiQhi821CdzEC4JHaL4mfVrHKLoiF+KeJKeeylKlofzaYREVZ3kCpUNrhgAALmTPTBr4Z5QVg6tc0WBAYkhhELaBIBk/UYifCJMvBqOynMauSmd1UCSy/vE3E7iItjvxCo3DOKM6wEq8x7RUJkEC/KwJHov2UUFAnxCIH8RH7j2UFWmaVRlCMOdiANIH5gSYDTsfSel6uTPVcjXbSxCNYNEebTkjWB0kDpsf1s/iuVAytaohDVDSY67GeXpNgI2jCl4npJnqFFcohZlHIfl0ooMpE3ZiBboQL3u3KARvv4gIaEF+L895mUp5jVqDVClFdOmUUNJgGBzDvgXwiq3lF5J1sEEEAQoDMCvUyUibb9hgRm+Jt+FbLMCQtRaiHsdJDDvBDAx3BN5OCfgxvOr5WmTA1s0ekzvFyQv8A29sKSOValx8Dypo5emhFwt47m5/jgDxzxmmoU6RJE87jsOgjvtq/8gT448ZyfwtFvSow2JH5Af3RfUfSO+Avhng75qpoEhYlm7Dvtf0xRyJ9Iilx36mhXgnBRm6nmPIpqZqEwNXZR7gwdv6WPRpBQFUBQLACwHpjTJZNaSKiCFUQMB/EfGXo0y/ywSoBN2kWI6CBqMHt3tggRhW+8Wzc9eIrcDNfP0/ww1UKNIsteqp5qskstNT0EHmNzePfl4s4cuWZAw1KxBHMV06Wp3sALIGnexFj1e+CZVaNFKcAGNTAdzc9B1MX7YXPHnFEq5bNUqZUmkh82rEilbVonY1Da0iJB3gFLY1cBj/If3mlrbtI2azo4ZkyWadSjU6LBpjlX3JgqEkRqIkgEQC+H2cCsOIZoQc0/l0AW1CjTEwNTGbwANpBn8xxX2XrvxTPKH1nLh1FQu4UlRZAWA0qxURbqWPbFscd4XlnEJUan5SBn1SRSQAHZgwUmFIEX0e2FM/BQgrlDOteTJ3FOMnNq5yorMKZhmUqVYEMDpXVcgrE2PN9kRPE9by5V5SQ60onzjyg02MEkuToEiTqEjeG/g3jhaTeQ1JWZyTTGXFNRtLBpcANINx+hsAnFuD1XzAWnl/Kp0UFdtXlmxDIpLM2ksP2nVYimTJWcCV+IQw7+YsL4gLjvCa37LzkdcwwCKuos2stpLsxJILOWbt8vecAM94nq5NxqrVXqqvKhdoEgadQP5dJ2i8ARuQd4t8UqSZRqNOl5mc1VP2pIdaJ1EK6v+eoqqkMoCyoMkWKb4J4NUzGaJOVfOMBIQtpTUdmqsfyekidpxSvTg7b8RgQkSLmKlXMsM1n6jlWEIWtrCnSQgEAKvZYk2HUhn8L/DKpnJqVP2NMKGVYCEiTALFYViokWNmm8QbN4H8LNVb8XxBkr1oinSRdFKiAZUKoiSL+kkm5vh4fhlMmSog3I6E7yR1O/wBzig2YskCU9wXw7kSXByj1VAQI1RGckQZM+bTWdUjkEQB7nMPtf4eIXZkqVKak2VCRH695gbCcZiErnvX/ADMDmJf/ANRVeHyjhnrlf2bsCupAbzqAMBVibwVIHQntxDieXrUKVeuVq5p11aWXVTVQG0oVexpyTe5ZjJ2sgeKuNmtmaprMW0u9NSdMBQzQoiCTcyxnp0GOmUz3muobVyLJaJBMeoib/Xp2xrlsY9EjZyv8ZZ58Qs2RqUEFOjUCRKslMAalUvpUwvKwuGiSIMXAXK8Ueo9RHrLU0hTTr1TYEhG0EDmDEjc2U6gwMiUTNZh1qSWXtJu0HoJNrx6fScFKGfRtD6QWVvMOrm1qOmn5SZkwY+tpUXagTMGQnvLPpcLD01ylV6ehqYNWgEOkhz+/qjUzzAB76YgHFZ5Oo/h7i+g6jlK2xsS1MmxmPmQ2Pse4OGTw744qNmU89gq6XlVuG0atEjZHIBURHyX+a/Xx94SPEqFCpRqM1cKfLRwFV1uWE7ioLGSTPbqLMbCuMrRl8Rr8aeEaPE8utSmV83TNKusGxvpPVqZmYFxuOxpHJ1q+UrhGBpmmzJWUHcAglD0IkW3Gx7YcfhN42ekx4fWJVlchA4ghrq1K9wdW3+q35rQPiPwd1z1qZHnqrBRLaisKxAuZLA29esxgW70RGg0aly8B8RZevSRqDgrAXSTBW1lINwYHXfpODU4+f/hXxIpmvJKhxWBTSSRzLLKdQ2NiNvzYvnJ6tC6lCtFwDqA+vXBKzcqPaLYVO84yceDHuG7MGInxX4kVy60hbWSxPogtv3Yj7YqTg1I1M1R1o1VFYAooLMwnmAHUxPbDr8TOIebmnQbUwqdd7k/9xj6YY+B8HHDuH1KzqPPdD7jVZE97gmP5YUVBNmUKeIEEcN4DTzKK+XOnM+Y7gouhaQL6hraOaFjTF5PUA4g8azOulUo16YTO0W1FyZNVYlhO3yQwGxgACbYevCOTanRFKFpNGphBLtOzXtEW2OB/jzhFOuKeWp09eZqGQ83VfzM7fumIjpuNoOcbE3lujIfAPEdbM5A0aazUpqyub2ULYLIOprhbd8MPhDLD8PQeb+Uo2jlgER9zcWNuwxV3Bs7VyGbAdGVlJSpTB3DRJ7SbEHry9Ixb3hRYyWXgf8FP/aMAqHzAbQJ+crL4oeHfKreYikJUBIjYN+ZY266h7+mFTg3H/wAHUY6Cz+Xopmw0liNTzuG0yBHU+mLt8d8PFXI1pF6amovoVE/wkfXFAZst5g5bAwTf+m0x/TB8dxmI3C/BaFWtmNNILqJO8lVGxN55e28/XF88B4UuXoJTSbC5O5PU+nt0ws/C/JJ+BU+UF5zLblyDubWj5QJNl9cOimIH2xirRi8rf+onlSqFEmw9cJHHapzefo0EmKDeY37rWBjVMXU6QB+8xIw08ezlOlRZqhtYAcsseiANYkm369MV74WyNfN1qlZGakpJDVByggzqVdMSRbp06bYHKSdCAvvD3ivMVcyXymW+ZgVq1oBp0B1BJMl5A2FvcGKv8Y8TeRwrJVXrUlgVDKaWYcxUaFACgyzEkksJJ5cOHivxMlCn/szhyF6lSUqOtzLSGAMczkk6jssnrsb8DfDallaeusk5hxzkMYWZ5ViItE9z6AYNVIBrvHrSLZ/EicG8FEUAKFNaQQaUWoBrB0kPUYgGXZiDfoIsIwvcZ4FWygevVUinqg6it9JlWO8CRPYGCbiRYfibxjleHKWqMDUNxSS7v2MDYW+Y2t12x8++M/HuZ4hVYuxSmJC0lPKo9bXYjcn12FsAemVtk797i0Vm3CXFfHVGgqrlUL1hDecxhVuSCqDfUIJkxNoaLjBxbiPE6zUqdSvWauedAxVGAAAlQdCoB0/rid4G+F+Zz5VyGo0B/wAVhuOyKfm99he/TF/eGPB+WyFPRQSCfnc3Z/Un+QgemH48a4xSxh4p9YleFvgdlqSq+bmtV/MqkrTX0EAFvcn6YsXJcJpUafl0aa0l7IAo97dfXEvGYZENkZu5mqrHfG2PceFsdUCZjMeaxjMdyHvMnzrmOFpWLu6qrEF5MrABid7sCCbX7G8GI2bSgQtJuYjSwB+a8SpF1awuv7sxhXWnWcFkzNWo0TyiqekwWMKOxPocer4bzJBcsAQNXzyf06wMR/BA/m+vaS8Pc6hA8QoOTr1U1hiRPNJEKASNwsiYjmm+B6ccUVG0bHYvICwALaQT3EDvjVPC7Ei5qR82iO1oNyTMjbcD6HchwnKawgoa1EaqjOTEgG66gJE3BA27YZ/4lHkzaUfORMt8QWo1FZKNDUoUa0DLOmeaHmGueaBubYN0fi0GQJUp1TEX16gd5JWRNojqIwZ4JkqSUlKrRWLn9mhFuWTJ1CdIIMxc9biUucy51SlF76gsKwJiwA0yAY2P3OJXy4jrgfzAORLqjK/8RcbpZisMwmsOYDFt2jqTeCFhQd+UdRhr8M+K2zvEck2YcFqZWmtQn5oJYaptr2EwJt1vhgHhrh2aMHLUQ+nm8vVTjpPKQBB6lf7oniHwm+QqowYtTf5HAHKRcq1oLAXBG47EQG4c+NvSLse8txZFNKI08byhyPGHZRpQVFqqLxDQxiOxLD/pOL0psCARcHbFFeKOPLncvls2SBVpnycwLDoWp1AL8rc8dJYjpi2fAvFPPyNFpkquhvdbfwg/XFC94bDUPHCx4y8ZLlEKJDV22HRAfzt/EDr7ScM1SoFBJMACSewHXFEcW4ic1m3qD/itI22sEFv9AjtY4NzUxRZjV4C8ONmKv4usJSZXUZ1vuWNrgHr39sSvEYqVOJLTGp0BQinqtsCSAbDrf3w65HLLlssiEhVpUxJ7QLn+Jwj8I4qor1c0V11HbRQp7sZ29gFgE+ve2BetAxgNm43eIeIJTRV0eZVYxSpizTtqkXUDqR7Y48E4TUoS9T9tVqQajyNQgfLeAVHpHtiTwbgxRjWrHXXf5m6KOiL2AwWwYHkwC1aEQPiHwA1lGZSmyvTEPYEle9rcvvsfTE34d+IfNo+Q556Y5Z6r/ONvthxemCCCJBEEHrPTFSceyVThua102IHzUiRMg2KnuRsfQjvgCtbmqeQqWL4rzAXJZkk/8Jx9SCo/UjFIeG+HrmM9SpOCUaoA3SRcxt1A/wDGHLxh49TMZenSp7uA1UbQRsg/e5oMjoB9FrwCf/8AQoj/AFj+BP8ALfAXbRiKQDLsyPD/AClCJARVhVgCPsP89cAvG3iBslQFQMGqM4VFuBO5JAkkBQQR6jY4aHqBRJMAb4oj4leL1zOa/ZsfLRdCm9yCSWHSCYv2VfoR43UWg5NuT8q1bijaq7KtJYZq1TUgprcEKC+iSZHubkgY5+M/igq00y2QJREBV3SRPcITeJnnIBM2gXZVK5nPOFo0yxAQeVTBCU9I0L1hbWkm8nvjTxB4RXJIwzeYp/iCJWhR52BIsajkgKPTmJGwi4xUHiVBR5/EdvCXH+GcNpCs9Xz81UWW8tWbRO9NZAC9BJM/TcL4m+N+Zr6koAZZNpU6qnrz2C/9In1wjcE8O5jOvooIX7ubIv8AzMTA9rnsDi4vBfwlylDTUzH/ANzW3Oq1NT2C/mi92+wwL5ceM8WO/aA7Iptu8rLgvhDP8RcvSpuysTNaoSqn1Lt830nFteEPgtlstD5mMxVEWv5a/Q3b/qt6YsSm6gQIAHTtjZao7jDOaeCIts7Htqe06YUAAAAWAFgMbY1aoMRsxxJVE7/598Y2bGndpOT7yZjWpVCiTgavFpHb3/v/AExyzeZDC5E/lB6nf+XviV+vUaXvALirEIZnOhROB9figi5NzYRJ/Tf3wJzZdph/l33m/Y2H0M4Wvx1UIyayNHXQVG4gSxJkyDsOt+0bdTkyn5Sc5GbtGc5wNctIvB32MEb9/wBIx7hd4TSLKSE0NbWFLRPTZ4kbGLbYzEpTcDcqvhOUrU6zAvaSCgm478vU2uNp64ZUylBAw0rzQCWImxMabwqw0WF4G0kGFwzMKpqU1AqsG1KARqfmjQqiNTdlFzFpMAzUzelyj6SwBLWG+5vO2k8x6FYJ3mzIchtq/wAwX5HfiTspwMV6q0hppWJVtMSxmF1EGJOloB/tD4lwipSqlaZDox003bZ9NyJEiJLrG0Kb7x5/tRabNVAZrn5SGgKIMKWOg23AvLbY4U/Eq1CJVm0tyMbC35WUaYkC4HQdIGOQkL2+85NDtJfEMrVq+XAeWJUqhDgA2Lsea2mwHpGNOIeHKlKjSJDFGhVOkxzW3JG8fKwmDcAbQvD/ABFJYyhc7kE8oJNgwjUNTIIa+w6nD9kePU6VTRWr0qgU6HovKvT1ERpWOcggEky0FYiJZmNDfE/mOxCzRi1wzJBNKsoLkAM19okH1vJn23k4Mvk8vmKDUKhAZhAYBukQ4m0qT+nWBif4tzvD1RVUJ5kEjyxJWYJLaTAtDajtvI6rHC83oGo6ymowYUgTFmgwbbd7DCXQhrBnOpU94g5zJ1MrWqUKgIKnmEnSwF1ZbXB6T3+9rfBrxH8+WcgTzU/9RFm/QKY98LHjdKL0y4b9omxiQZiUJBMSZKydyRMGyp4b8WHKZqnX06lSpJHcbHtBIJieoE7Y9LGSwsSvGxdbMv34mcY8jIOASGrEU1j1u3/YCPrirfhypq5+kjDZi5ImOW49I9Y6jEL4hfEccQrUhSVlpUwYDEaix3MBiIsB12J6jBXwNWXI0cznW/aRpRCBuZDECCbaigm2zbdTyPW4V8BuPnxI8QhFGXWSzQzgdvyr9SJ9lHfE3wX4U8hRVqj9qwsP3B29z19474SvhrlHzuaqZuvzKp1LJ3djvEbKB94GwxbbV4E434i92nE8RU64zHGhmdQmIx7VqEbY74ikWDAnXADxnwUZnLMo/wB4oLU/+YA8vsw5fqD0wTzOdjaI79sDs1mDaCWBE2UmevaIPf7YW2YdhAbJx7T52ztcoZIaxJMjqL9PX+GO3hrxA2XzdKr+64394M9NpuY39MFvibk/JzbQOWqoqD3MhhbpqUk++22K/wAzXuRcD6+8dO/6YLGOW5ehDLctz4jfFgVNeXyzDyxIaoL+Z6Cdl6SJ1egN0ThOSFf9rXfyqAYB6rTc3lVH5mv+UNAaTciVTzT74K8I4PXzZCopYAxqYnSmo7e8mYFzhjYwo7/ecuhQj1xH4opQoHK8OpmjSIINU3qMT1B3BP7xk9tMY5+Evh81ZhXz+uCw00bqz2nU7EgqNrDmM9OpXgfhejw806hQ1Kw3q1NJFMm3KgJgi/Nc9ZjB2nxaXu0MQbSTpNhq9TIBH0vjzM3U8Bxx/kxLZNUn5h/L0lSgBRppTVF5IWABOwEbwexa5wUotvrgDbtHr/fC9RzzSCGUy1wu4JNpA7wbD6YJgaw3mqrLYqwG5G1paB1n1v3x5HqLgvI93ZMNfigBszdLdbb7+m845Fyuwi35iT7Xi98CPxNR0VqNGpvbn0AyeYmRzAG/qL4mtmnIKtpU/vAzfewKiB1v/wCbS3pEFzUG8e426pKNoi0xc3HQ777CTiBT8QKKdN6lQKWEwqE6oNzqHy99QEXxNekpby4ddU6tS6labRe4UfaPc4HZzhquQyVCCY1No0zpuBqFgJmBHXCkUXZiyR5krL+KA5aKbBVuGbnJO9pvb0t0xHGfZgG5iI+RgbMfynpad9t5PXEd+F1DSCrVRyAADEH3VhJUm4mCsEyDgRxTPs4ZXAD/ACEirImDAACGeswVuDG2GBb7RgUONGMWV43U1aXCpAgkDUOw5l5SfcnA7jnCHrsvl1MyaigamhXBBAHMiaWAtvB3N9sBVqklfKqc8CFKASZJ3MkxYXPeygwDXB81mSwUoNMXJMqQLyFHObgcsQT7zgipR7FQGWm0ZHocKzVFRNanTD3A1VUYxaWgCT/AR6YzDCMpmST5dRKIB2ZTVYxaWI0gNaNImPTYZji5vxC5t7/1lT1+EIlQFQFBJBCkl0I5gyxci0wwI5bevLi3GytbnfKV2dQn7IlVLagRV1AhQxvqvBIBINjgzxZ0DStLnO5IACm5DahAve09J33Vsx4dNZmOxvEIRYQCxIBkAX3J++L8GUEU8FHI7zavxusC4ARo52rBWPKdLBW0kjSDpX7gmGxx4Hm41DUJ3BY8oI6R3gGBfYWxE4dlCtV6R5hDqjMIkaSGjUSBaD6dxjtSXTR0qVUEMNYVSSHsVNpMkWO4i3rS4WuMJgO0M0hTDK6aizPzahABEQbRfeLes9zeferXYMagqVgV0K4VghTmV9TKYHTQY1bxESB4dm6NEqUWoAQkipE6jcsI2XVETfqemD9JQQXWmWk31XEGZkqLQOnUTY74gZmR9XM2JK4flqdTV5lKk4eGNYvoAYkQqiDCDSw0yAOhHTtS4E2qRVIMM1Ty6tNoP5X0qAWUm8aiwHWbY5ZDIUGRSUZBpJLIxETvEXgEkXlTcQbQRoeHgkMlfkAJjTJMkgMCJiBCgwLiRcnANlJOz/SEzE9zInGfD34dAWIZSQrwvKJtNxbpa09OxrXxNkqdGo603JU/LqjUViVJgRP5T/qBxbb8Wp0YR9dRnJC6GLGItJZRfcWHXCH4xTzU80yzUywIIPKhMXsBIYqD0/XFXTMQ252F2BoxQ4dUDEcvMoJnuBNiNouP1wWr5uvmaqoFZgxJSmpMDUZMSeu8npeYGBOUy/LAUTeTMWj3FjBxbfhbg9ChTpB0KVXRXdmMEDfSs7dZA3MWP5ac7qm6lbvwAJjF4SrVcnlVpvT5tR5EEtBAu0AXnlmIAC3O+Db8dZQFYCG/KLne4t1gjbv7SDzbUn0hGMmIJPO7CYMtyD7H3sI5cR82gyoWKWJUOQxbTAiLEGTuNvacQEcrMjYljYjVk+I7Qr9bATbYN7bHpb9C9LOyN5nYiMVxm+MS6pzIsDVOpSSFEzJEkfrNr4YuCZg+WIJI2LHe2xMzAiOvUW3kBajU0Fl1CeerPqMW9dIPeL3Pf/DgXUqOT+ayr0EG0GdQ9O+8WtiXmeIiSsEskB4ELPVZbcxvpmIvGOGcz0BeXdZM/UbdDbpgkYjVQWDC7iH8Uco5FCsygRrp6QemnWOvdTeB9b4qXiKnV9Bb/wA4uHx5Xd8ssqY83oLSVa0977dh6RitOPcCqUHFKoAtQrqI1AkDpYH3tvizA1Gel0oJTcneB/BgzH7ev/uAxULJU1SokqDGwtMXvbFjrRV/LVFFFaaVPLVOUEgXEFYMkyd5iN8TPh4Ebh1HLm8UwxiDdm1XDAjcj6Tjjxam9OoERVaqWCiZKguIZmAF7BrAXsABN4c+Rs2QgHsdRfrd/T4nGvl/NpLqQkvZF+UgwSATqJi8X0zOxiMb0OB1BTUkwag0IpDcoF5kx0kEMQYB3Iss5rx9XyzNFEVDTqsrMdS0wykwFHeIMT9D0m+EviW+crmhVy6SQWpeWrMSVEwwLGSVB5psel8KPS5aJnHDkWNOQ4Y8PyEObX5rgqFe9hHNInfUemOmc4mVQl6REyNDLOuQNt41H3teOmNc34hrAFBTprUMTMNHoxBIETtM3FumF/MJm2aqMu1KilFdnBJqOy6tK6YKiCDvbUoiLYUuAsaMSuJnah3jTleLmvC0y8KAvJaSFJkahJS0TbcTc2nUUUQKt3MsJIMaRudIUD+4tipPCHH6tVmNFfLqfI3W5IMz0ELLSLANe9mSj4nv5LVy4XURUphiXmQqKyxK9dRUA9LAHB5MDLfynPhI9Q3GzMhag0tUqDVbkVf+mYBAEdxbrFxgDXpVqUa2atTALNocoGJMCADyiek26GLY9oeK0ejmKlTLAGkoaxjUCYA0ye0XgGIi+IeU4ilfL1KyVDcEohApamRVUUtAs0cigibt7adx43GvE4dLkNV2M6FPKc04YCOQESR00A6YNgYIIECDcmOWZ8VmkYptTNMkDWZIBv8AKAoBHYyRMxIvhUyeZzmYy2cpv/8Ak09E0yqrFM6iQOu5i8wrR+Y4QBxKorzLahYgkxGxUj+WLk6PmTZ2Iw9MFQF+5/fzLR4r4gCL5j0yyvdlgGSSY0yeQEdBv0i4x6PHZppKBNGoaqV1ZS1g6vAgDqDEEtBuYQq9LM1KYYBtBUuRKjbdyBEDl/QdTjnkc3VFQUwNZKrbYkOBy2MGdezSLYYOlUi4v4Sx/o+OmqDQayZQU9hVDVC2q9jTVgYEEkmSWxmFmr4LquSWinBIVCmmACRMMDuQesggg3BxmO/22E+YHHGJPz/i3KI9RTTLSIV154PUQ+kAeoBM9d5O8AShUQZkVFpBxC6rNyG/yyFCyJJIFxis8vwCqaqpUpugPNzDQY73Hphm4Xw3MlPLy9NVpj87D5jABaZuJBM9j16DlxYkFXv6x/8As2K8gpPieeJ+E1V1K1bUEZNIFgqaeUqOggmw3gnHar4dFP8ADUKbisag1BwHI0Mur5WC94AExB3O0rimZPmmkzJKUkWpBMErExF+pAE9Dhh8DVMnnKtMVDUp5qnSSig1QvLcOo0xNupG+3XGK7MtfvbUPNiIvl31/mL9ThtOk1OjoqK9QcoeBMGDpKmVuJGuDF+0mH4ZDtlvMdoLhwCQGgSE1FlGmQRqIUG0BsOXiHgVAZmm2adjoTVl25UkgnWjcsXkGbCCZxK4f4PerSFQVFptVBLlG1rUV5ZWlSBqBIhgTIn0hbY2J0LMD4Sgg+Nf5itkc2r0KYywBCazV1roebr8qGLIDzKZuYgknEHhzVGpvQSKZnT5l3Kq7XI1WaUaASLzuYOHDiXgg5alro1C+Z1KzVWOiFp3sqggx2gs0xOMemMzVDSWeL6W1TCsPlKyCpbVaJIG+2Byrx+sa+FclcD28fSVHXoZrLZ4pVdnQsUpvUOu1tBMbG4U7CSe2HLi/grMnJM1QyRTm4HUTpC6JBtBmLgCYiLP4f4eytT9sqag4Uw02ghxynYh1BvsRjh4v4tTp0yhStUJBJSmCARB+ZgLLY7Xw/IDxDmr+UDKqFvTPn/gPCK1Nkq6Coaoqo7LqQnVp6jSwkEQQRBPri3eJ8LbMV1qsb0xp8v8pE6kYcsiVIJsRKxHU1wfGWYqVlGsKlOoHpUQAtNdJ5QIA5dI/MTO++Lx8PN5+VBddOokqANBUEyuzEbEGZuInqMa1uajSUA9QuImc4dVdfKeoMvTeFXSio5W76AI3MRBBuWIjr3z/AqzLSKZhQKOWpKGY6iWLGXgkbIZkXJUCwvhz4JVYmqlTUdBABI+YGbwCe239YxiZ806gRUlZRCAu2raPRbTP8jjVx+2xAV02K83Kxynh9M1lKprj/7hXemtQahpKRGiTAVpDEiZlhOwwU8AVq/lrQA1JTaPM5pg1CjahGnpsb6QNpMWnmcmlQaXUMN4wE8W57ycsVpq3NyhacBiOqqbBbdegnHMlaP2HzjA6MAtRdNLM1Q9SnZDUZpI1WLfIFUhpIMz298dqNNguXLUxoNP5QdMcx07iZ0kW7yLmMG/B2UC0dagotUs/lkk6CzElYOxGxAMSD7438T5EtRLKFkaTJm3OCdo998B8MXAYqSRXmL3HOGo7UKL06hdquogNZIBGpgRBTpaJ69iI8Q+EhX1PmGPIjMAgWCQCFBJVyRc9N3JwZrcRIr5MhhpzAZoAI06E2JJP5iRsIxE4vxXUWTUJYCOYTYzIHUQvtzb2xoAW29p6XS4hXFPPf6yf4H4ZUShRc0vKmkDoY6iBpXSxYGJkbaZ32wt5PjrisVKHWjkvrM6iBpJBK2GmTI2nDR4VpVSsgwpDRJLfmAi45bA9/mJxrxmtl5ArOG8t2hASCuqCZi5us9onfEWXKgXkB89TkVMeZkYBqP7+3BWcyWXahVDKhpVBLKSJDX1FiDzNtDT+Qb74VvBnh3MZSlXAC0qtWtTQVipJNKC7KpsRqsDEXO9pFp0sitWiuiFDw0hR/zAxG/v9ZwveLM2aGXGmYpusaiWJjqxJkyZH274mT/UGJ4qO/vCDJkbjXmEV8M6qYdArDcLTCKT2EsBptv1EWx7xPgOZVAaZFSoSZCwgWU02Y3tAAY3j7Dh4a45mWqfKjUnKmGJVlDdV5SGFtjG2+HPN1dNNiegPWP1Fx9Mer04x5Esf/JAeXT5KWpWGQ+FxydGpUDISyVDVF7SrAaTeQoYi8TJNjbCpwTgT1KBNnqaiVCMhYSfmPPItPKQPpubM8b56tl8sEy9FqrVWZdIk6RpdpIgmLC/dsU3l+G8UZhTNBggmNVMNpklrH5hf1GDdb3YEP8AnjO93rUdM1kCmXznlUtHnVQVUsrFhAgSpIANVni+xHbC94f8N16NGozjQSeVQt7S+oyARBAgG+4IE3PplM/5GlzUrbCGpRYTABLFj0N8E+A8cq1AlLQdTlhJWCOXe4vvv6emEY1dyUB+8Y5ZcanEwsd4HbOotelXW5dSjsVCl0N9TaQBykAg3iCJwoeIfC6ee7LRq1XfUVppJBYSSx080RFh3JnF0UfCVBmqO9PUWZl7AKrMoAAi2kfcnFZeKadVeJMAHFKjq0E2EwQQsXMPIvJgeoxQuLIjWDHDq8OZeBXff7yD4ZrsyLSOUZqSs3KCy+XYajrZ1CEgNJZoA1WJOOeX4muW4hVZk8ynmaVWnKoZckK+pZGwqXBFwIm0YZeD5HzvMqO+YVvMj9krEEhUOskDckyY/ocFX4NQIu+dJY7s1UEx0EiL+u09MLydQEYij9pBnI5aB+ftF/LeNKQk5qj5zNDHWab6XM64GoBVjQBAkhb7DGYOZjw/lhGp64OxlnO0Wta09LX64zCfiod035k9/IznmswSWduYzALXNrxJvbHPLs1V/LT5r7my+p7e2+9sb50ky2naNIAIHcH2vJ74ieGYXMFUJdmBkDmjYyQJ3gx9MeEicrJ3Ptepy/B6dnQCwIxUvCaaSDIZgdTIqiS255lJPa/b6Yi5Lw5l+GipmqYqgU11lAxGoIPljYzzGSD852GD+X4VXNxTN9i/L67G/wCmIPjHgjjh+aLNTVvIqGL3hSYm3T0xbhOfkALA1Pz34mbKxZr2bihmfjDls9WpZd8pUCs6qKhqDUhawYBRO5AMMLT7Ys7gtWhk6OhqiUaYPKKjhVXqQCxveTcnfHzF4GyQq8RyyGY81WaBJhOc/ouHz488WSo2URKehQtR5tJ1FQNieizv1x72TDeZeJr3HvKyDo+JYfir4k8NVHH4pKjfu05qdVkSoKxAPXBzhWQ86hlq6sabEU6hkXII5lN7SCfadsfJOrH1HwCvGTy//wDGl1n8ix9cT9fwwAOVvfvUx3GMco21sqwcOhAvzr+8O/v/AExE4mUKOGG6t1iZBt/LFSeJOM5h0qItV9K2aapCyDdImWkKewv1NsFfCXGXr5AGs5Yy1MM0A6VAUAQNxzX3+2F9YeOHkB3MXkzWnL2lVI7J5dSDLAkGTeN7i8T63n3x9CcCzyvk1qSdLUaci8DlCEW35lIkz7xbCkeAZWp5c01YJyxboYuPQg29+5wVpqKdMwGRBpU6pEgSZk77XI9epwGLqRlcACoePOMpCx2yWZDpI7D+mBPEWNJQ6KxYNquNyEYx0taI7R74rn4j8XzB4bSzNF6lEK6q5p1GpxqUgqQjCQGA3GxG0nFS8P4zWbMUmepUciopOpixMETMzPscehgRipJ9z/zGAG9+8+t+CZw1svTqsLus/c2j0jADxzUUeVJXUNTBSRJgC4Eyeq2B+YYo3xBxrO5Wq1EV6yaQAQlSqg2BDBSRAKkdIva0HEr4Z5o1eJhK+up5yHUWJY2h9RLGYgFT/wAxwZALBj4jxjo3LVfMZylwxRl3pjMUa70qjVCoUgM8EFyFEg02HoYwb8LZ2rUyqHNlTXOokjyyvzGAChKnlg4N52mDTZYUyLg7R1t7Yq/xLms1w9vMpQ2WZgGi5B/dY9BezXuADOJM2Wm4r3O4sH3Eg/GeutJ8uiKoFOiSALASwEQNhCnbFc8KzGnN0dJiai3FhB3ETYQcSviF4s/G19ahlTy0XSYkaZJ235mMHqI2mAt5qoZQWso9dwMPRGZPVokSvGeBBvt/3PqDwDmA2Xa1lqGNuoB/nipPi3nfxFM5hEZEbM6BqAU8tFIJjuS/XZffFt/Dah5fC8osgzRVrf6+c/q0fTAD47ZTXwot/wDrrU29plP/AJxjMICBV9ovLlD5WcDuYU8F5svw3KPJP7CmD6kDSfpIOFXxxljUZH20syjqOXRMzuJLD6DDF8P6kcJypS58ofNO+og+sT0xF45lwtNF+YqWZiRPzRNvU9PWMfH5D8Lqmr3P95Z0/wDK4b8KZRoDiNHlhIO+pXYnoLQZFuoHS7Hm6ZZYHcdSLSJuPTCr4GzsUXUKQFqWEzEgcoMCwOw6YkUviRlDUNM+crqNRBpNAA3MrI3IGPqOlyIQSvykHUWMhuSvEWZFJstUf5TXFNo6CorqD/69OJ70wOmEnxF4tyueqZfK0ajO/wCIpVCArABaRLsSSLcqm3XDYc2YFvf/ACML6t11UAWRJNIx0/lgJR4bSp51XSmquaTm0iYZQfQRqHT83vgqMx06/wBsLXibxJTyNSjma6v5ZFSkWQatJfQ6kgxI/ZsLfbEvTsS4AmMLEaBVaQug3uew/uewxXfivJFixVeZFDt/qlndx7w0+unscTq3xw4aFkVKpIsB5TT79o+uEXi3xkok1fKoVNTSFdisGYElYsAogCT3x7yqfaJUEGz4jp8OuJkNXpnaVqAH1kN0H+n+PW7l+PPQTipPgxn3rPm6tQyB5agABRzFj0FyAo++LSFUG8Rbv+mPH6wAZCBLshXI3ISS2Znp/D+mMxHLeke+MxGDrtF8RPlnNcczBTyWrVCi2CliQI6b7emGT4TcarZfOk0WRddJw/mGFgQ0mTvIEb7+uBPjTwpUyGY8uoQwYakYRcHeRJIINr72PXBL4WcETM5xhUGpEpMxExMlVA2PfH0r8RiJX2iQWZqJlpcR8XF4U55nZgToy66SIBJ6SdjYge52wJpca85ioy5KssM9V9RE2kJtsDttb3LZlPCeVpsWXLrqPWGPfu1tz9/YYKU8sqWWgoHTlUfyJHT9PTHhOR4jCjEUJRnhng75TjKUlJ2qFCu7Ao0C3XcH1U4l/FnL1mzeWFUvpdIUuNNy51Rba4P1xdP4NHcVTQpecDatu4EEQCFBAgkRMX2wr/E/wfUzmVQ0lLV6L6kEgag0BxcgWAVug5Di7Hm55FYnxR+sX8JhsntKt8S+DDT4q2TQaNS6qQJAH+7LKJE7upX/ACcXnwTwzUXJ0absFdaKKYBaCFANwyzcfXCMMvUzHHMjXekVVcuhqNbQX0VHKq0wbnYEkgEiRfFrtnAPyn2jAdVT40Vt+YRwqygHe5SvxIrNQqtQVzrdy5MGwhQDAO9tV59Nhh6+F3AqZ4VQ82mG163hriGdtNv+UKcI3xNyFWrniiLNTMaBTBMdNKiSQN0O/U7d2P4ZePAVXh+ZQ0K9KKaKVIDRspmSr+hsbRG2GMOWEUIKIACCPMsfJZOlTEU6VOneeVVF+pt1xpnkWoVDPGlg2kCZj22+s7+2PWJkW/z/AD3xgJH19P64mRyDG8RAHiDw2lfI5vLoHHmoWUOigB05lKgAG7Ad42AEY+d/CGQNXNIq76XYd7KYj1nH1Y1WATJ9zb+n3xXPCPBVPL8WrZtK9Kv5nmxTpiWpM7Aw2mVA0llk6bnbFmDMeLXOr1QJ8bfDLCrSzqrqQoKVSVNio5GP/MLT3QDqMDvghw0vnKuZIgUE0gjbVU5du2kMfqMPvxKk8LzNmEKp6i/mJ/m52xVHwp8R1MnnqasCKGaIptNhMwrg/wCljB9GODUs+M+8K61L245xDMjmo+Wy7ROkmZEnXpFvQk+/RC4rl+LOBTp6VQmWUlCpHUOZut4IXcYs8PewEfx9IG/1/pjyoxB2ja0X/oP7Y89gOXIicK7VKIr/AAlzTSRSibqPMTrcLJcbCBPWCcBvDvhDz82cpVqjLvpqAyJhkAlCJEnf7Y+iqx3sTPb+Fx+m/phH4h4dBzaZylSK5gVAWYuTTCAaGiY59IjaB73FaZju4wWdCTfDng1KVJRTetpHR5OrmkHSdOk6TE6Z5VtM4Y+JeHlq5Ovlneo/mqRNRydJ3UgsDpAYKeu3XG+XzRIBNh1M3Hr6T3P0B3xpnVDrpdZSQSCDc3vBE79Nyd42xOHI9Q7zGWzUSeCeJ6PC8jQyudqBKgD6dANVSA5MygtcxHp64g8W+JmRdBqzFSoQZ0U6ToBHvpDH1PawvOBHxl4IFp0KiKFVXZCAAI1DUCSOsq33xU7zOOT/AEzBnPxjdnv+1CbI2M6n0Z8Lc8mapO4DQtQlCeU3EdLmSu0kd56CONoKdfNQBYMJ9NYYH2ABv6HBH4c8DfK0Aih1aolMs37pAJbcRYtAG9+0HGePPD4LHMGdFSnoqUwYnTBRgwVo5QQZB2HXBcFU8V7RPVLfq/fnFv4YcK156o4iKVObEfNV5Rv2QP8ATFseUV6EnpPXFd/CHPUzXzqkgVtSuYkLpAI0rq5iFkgkjqDAxZ8kE2/KovHr/bCOowF27+II7CD5M3t6X9u2Ez4yFv8AZj7QKlMna3MR29tumLArINTQBAI79QOoMbz9sKXxLyYqcLzQNii6rt+6VcCC28CO56bjCcGArlVr8zaJ3Pmlmk41jHs3xmPp4g73Lk+ES6MgzC5qVmncfIqwPWxJ674f6ebaBa+2FL4V8Of/AGbRYXDPUPQaZYr1Pp/3Yc6NFwLo07XggGOsExt7XF8fOdWGORj33KgSFE1bNMNwcZjm1Ks2yFgD3iJvG/8Ak4zEgB9pkpP4uV6f4xaNNVXyk5yoAln5r2vC6d++Nvg1VYcRhdmpVNfsIYf9wH3x74H8Ktn61bNZgF0UuSTP7SoQTBPYWJ91HXBH4G0x+IzDkSVpKNu7gn/2jH0jcVwlPYRQvkGPmXIKp9P8/n9sbqT1v7D+tjfGvnTcD+P8wI++MNUgbEf36bDHjgalQE6/i9O8RJ/wbf53xzOdc2GlZEbajf8A0n+Y+mOQrGJ2vJ6Cfew9Ou+NQ5IOx/XoO7afrOOGhqdUkL5hhdbFBEKIFx15Vk/eLbY7zAA0k/8AqP6n+uI65mPX2g/xt9L42bNk7D9J/Xb7D+2AkrubAXHvDFWtm8tnQ9NaWXI1azpLX2HLHXq25jpgv+Joh/MNNGrqIpto1MvS7hYAjoT398cahDtq0l2B3u0GLQTyqdu2/qcS1YgwBfsJaPckWsdj9PVoc8Rx8QOPgzcZ1iJKMfW38Z/hjDmm7G+x2n26nvjVMzHzC/Xv6SSojoLgD1ONzWJFrE7Dc9Y2B9Np6X64BdmdqeanJuI/zoNzjyihG1uw7d7D33x3Fa8G31ktvt372n3GOxO5/nPf1795PttjQPVO5RM+KVRhwuvAPMaai5kzUU7C3TAtPAaVeC5eg5FOrTpmulQRKs4NVgbixU6YndQZEYfnqxp0redRkmbbEybdua47WtHdS+qdXNuflsOm8m3eBvaMPGXiKHvcyiZnA81V/D0zWOqoVGqAQWMXMdzuR0vcbYnip/pjsAT9tr+oH1OOFFQEsvYEwW6xpsJf2FtpxJNWCABJ6zaJ/ePQegGEtfecauRmJgFlWNo326WAk+lh774i1Z2P0G9//k33AjbE81PQljtEgmN4H5V9bbj0J5VNpYzcD0H+kCN/Xc9ugxxqGrUZGpVSACfqN47bbsTHt09fajbFjAG21gbb9WP13++x3nTHYdF9dom+4/qTrDG8GBcbkk3ljN/pH9MaBqN+cBeLvD34zK1KIhWaGSYhGHMJ7SbE9m6xf564UE/E0vOtT8xPM9F1DV+k4+ow8kWOlYLGNzuPtvf0HfHzPmeB1aubzFKihZkaqdIHNCMZgdSB0HbF3RtogyfMexn0zlZN5IkwAIsvpv72/eGBvirLPWy7hRVMsI8oMW0oDMBQbmWHYyMAPhr4lavw8TrD5cCiTEyR8lyI+WBHSL7jDNVrvTXRTIDBYLFQ3p1beRPXa87YlC8HIMJlORdeYjeGPBdOjmKObRq6VhBFCAumxUioxEgEEAyJlovOLMbMyHI5mCqYAMbH6mb/AEjCVwnggQ+Yk6nbW5JPMSxOoiYm8jDDlzL1ARLELcgWsRaG+uMLFm3DOIKITfMAO12BdQR3tIt9xgH4u/a5eqsGKtCpYxGoIY73vuP3ftNqZiGpsF0gggkC+wYTcdRjhmGJUgryqZVRsR1B5jvJH1wA01zuOp8uoJONYxJ4hlTRrPTO9N2X/wBJibYjHfHviQHtL7+GWdK5DLroGqG+Y6Qy62uDESJ/wHDhR4iJGlpPU8xDb8rAJaO/98BOCBaVKjQUP/ul0lQ1oAJBvG9+5k9sHRS+YIpg/Ol+t9QE7+o33BkY8ViG3Lys2Wor3gDpBYKw9De46g+pxmNWrT8yswAEEE/YmR/E74zCgoqDQgfhvChQVaaLpp04AUFSB1mSuokkza5LYrHwJxalw/MZpq7IELBAFKuxhybU5ki/eRHXFm5Tgmap04qZkVI+VjGog7RIUKOgAFyTe94//wBMBDragjN+8/OZNyTLRBj8oGHo4AN7uS8+RG4Uo58VVDKRcSIAkW7kxI6x29L6UiyQASTsWgEn6qP4gbbd/VJHUKNwSRH0UAE/XGCuT132uVJ9ApEn7H+ACqHGUcxPaldz+8D6yx/oPe+/1wOreJaa1DTeqilTBl1QA7EczwSPQnt+9gzQpq06qumei3J92Am/qZ9MIfiP4crVzb1aNRZqNqKvVFIyYLQPKfUpubhYM9Bh2LGpHqgtkI7RsqeKMqvM1WmQBJJq02iLfJ5k7TcDEvJcWoVjpSolQqNRQkSA1tTAqDpuLkAesmMVfW+GFU7FOQWCZmmTIvEeSpJ98Hfh18P3yNZsxmnDMU0olNte5DSx7iNrehJthhwY+OjMXISZYoH+gnp0AFvse3Xr2x6q2ttF47b/ALwA3JuR0tgbVzctpAKDr8xLdJYxJt7C/XHUZkgCTpAHQraPWYAiBbEar4jbk8ZcW+VYuoAjbfaJ3WdIGwvjZSesx3k94kmSB9ST/DEOjm2jfSOpJKz12klv4fbHFswQ35ne1pkixvA+UG473udscq7qDCw7A/Nub39gbt9YF8dTUAMzt7W29LewvgIM2ygktHfmIG0HUzXb9B/P38e8AKzIOjaUk22VT/MTvvvjiPVMqE6tZbBjJJsCB36Lvv1IxtTFpgD7f9x3PttgPWzBussSx2Bv15iYJAkbg+g7HXU3R/X5QFWesRcgjfpPTHOouFDyViyixUfqfQDcW6226b43LX0gesbAdZIG56/fbANsy++oKvViACZtAuIEwZ6zYfmxhzemNjflVRv1JPN037fXYiDUAiGKp0zaZttJY9hB2jYdp2Avy33HNtsSFn2t9esYH1M0CwLFS3U7BfSSD/c9saHMFm0qeW5YhrseolRO+57iPbqsQlkuzW3UXm51n+n8THSZ3asbCIY7WJgd9o/qe+B75twZ2EQoBP8AMfSJi2OPm1FIm7udgwsN4E7hR7Tc9YxgGowQvr2CnrcaiST673vJ64Cce4fkuHZtM2mXY5istRf2d5PKzOUZgJuOa29+mNczWaQlyscwLD7XN9R3mbA4ipk1pkhVFMGdUKkkiQdUSZkEff6PxWoMAqGI3NafijMVKmkUqaUyJYES0yNJLSQNjYL0sb2lVs3UCu0TvpAPYRHyd9/7HHOi5UM0kAwbxI6BYCnpFr79epThmSNQcxby1ALWiSBIAsCbiT6e+BILNGelBqcKKQaaFrgbaktAsdgYv+uJWWMVHlWaNIEKNt94gmSe3tacaV8+7uWhogSYb0AG4H23J+4+lmiGqR1YXKx+UDZr/wAPTAFaM7lY3CFfMkKupCWBW8WkkAnp3O4x5WJ1GwBYdheDv+vr0wKzNUigyjmAUiQoO1+hvtsJ+uOr5kiCACCRuvQ7G2/8McV3OupSvxP4Y1LPOxECrzj16E+5gN/1YUxc++Lz8YfD6pxFFqq9KkqCQ9QNcdQIBMWHSPeTFfZT4T5+o00lQ0wxUVi6op0mCQGh4BEfLj18TWguRZF9RqW+lOAKen2J9OxjcdoNsSaWZOk/s1LjcEAT9SNj0NwL3MHCrk+KggSyO4kTyiSOsaDE+kfN9cFMnxYBRUXSSBeGUSOt9PQ7d7x82PMCS0wx+IKz5YUAk2iQPa4sd/6Y8xFXNq/Mkc0G5b6EDTbHuA4gQLEB5PxxmEAWsQSfliHNpvpF7QNiYJ2NsMOQ8bo6CdJmwglZI3ABmd/0nCmMioZqhpA8p07giOnT5gbbRjX8AGppUbSmnqCoIH5RpVRaBsDcWiYBlGUdp5Csvkx5peJKVTYwLgDTqEiR8ykraD6W9ce0a9KqYXTUMkRPbflm/vHX1wiVswiU1AVYq/KXlyAp1kw1QyAGEggXkdhjjT4e4LVMy4Vwzcok7j8oDbbCdrHrJxgfXfUwl7vxH+sIkSDewBKW6y7q0nrygbDHN+HkSPKF+qy4M/m5Y/WNo6jCVkM/WZx5NcoA6qV8xiII5SxWQTEW0AX3EXL5XxlmYKxTJVjrLGRAOygQxMbkgCBPXDOZC7Mu9Sry8Q+cioNg3639RqhVv1P/AI6PloI1Msbnpbe50wPp98D8j43VtQqUymgnmW4MT039IOxMXvg1T4nSr2Vkcr01mRveGAv6T1wKZfBmrmBkOFiAeXfax9gFBb+3qBjpoWbmdoDTfvCgiPre2Cmay6BbcpNxG5+nva9scH4WsqOWJmSJM7gyQQD7bRaIAwYbcaHBkYo9idQHYCT3vBIH8b7jHJqZaVCgi8qLAbCSbgncQL222wVrcL0rZVW9gCBPa+kn+dt8RsxlCFUBBp2EaYAtbTI9tre2/XuEGEjU6UkjTJBna1hFha99+83tbnIYyt1gc1gTvZRY7Xna9vSb+Ffl1oxOo8ogqB9/8Ow7RczUaQFYCoLlTJgGwJmCJubyYBsemltw9GRVqAG4dB0urFo9ATv2ib9DAx3ampIkxvCwL7GTywYI229zGOqZdVcgtqImSSsCYttb6779caUqaknQQzXDObhY2BK9Yb5fWe+NZhVwuM8qwGEHU8EqD+XoWI0iLN3k9OuNKiN0YMfzEjSAL9dR+wM9T3MuhkyCdIBJILNcTMCSRu0DYRt0tjK9GeQBtoZpMgEWItE2+m9zvtioNQfUljAmBZmBYekAhtxae0xj2pe0DSPygb9IPp6R0xMzK8mlSFE+nQ3G3W8nf+OB+YzKBYYoiAElmZFB3XSJYWtJIt0xq7E2p0prqIqMAAJgRHS7G2/zD2PrbWtmtK6tMT6i+0AnT3I+/wBo68fyzVfJDrrAn5Q/y3N1YiRIMGJkROEv4k+IqlCrQ8nUUamxMll55IPymCQhU7mJPWcNxoWNVALBTU6+JPGNalV8mgyKyItVz8xcyOSzQFixAvAsbxhjrZatmOHB8rpau6qwHnhp1EEzqcKo0kytyJCg9TRf4lkcVabAMS0kbiZBF/Q4efh78WEyimlm0erTF6bLBZf9EEgaOoANj3tHohAq0BEsBe+8e+F0815cZqg1N1aJHMjD8rSKhUNvyzuJG+HnglP9iF9wT36E26TIG9gMVV4m+KVJ6GWfJUvKepVeUUqG5FCLqCAlgfNJA6lB2jFvZWsqZYMUKqlIEg7iFkr7jb3xMUIfkJuRyV3EHhmbLuQF0qGRPlAMhpeY20lYk2vMzbGZXNyWIMS52HaAd03BBF8TqfhmhUBNWnFRqS02abgVdNR9wb62MmMCuEUGFNiq/sleAIkCRKrAYHYxIHQDfCcijiCP3vH4zZ37SQc2FQjVIGrcg7yf3IN7RcCIjENM5+xDK4nQDBHWL/Lcn2nfviRQyoVRCEhepRp+0mBvAAgD646ZbLaURYkbfmAtY3Bgfa3c7lLNUo4iCuIszJ/v6uixNM1nCx2gNa35dvpiXlePVEyoy1FKKKq6A0zEzeCwUtMneJM3xLfJ6gRpjl+XU3UdZ6Rv/wCMQqeUDUjrWDENqBAB2M8sDba2GBzUH4aEbgzK8PpoRzE7ITq63i6vcyI/6p6CSqqupBqHOSBJNjv0N5AN+ket+65XzacMusaANeont2HeDHpjhlyPLUsATsSCtyLH50tJuNrEYFX3OIHiZUp1KPKtE1lMkFY5e4MKZk3n1jpj3HN6QqfvLpJG6CfX5P548wJMHiJwzmTVWJuS7MBNwAvTTIFyJ6bDeBCxns8alE1JZQdAjUWIDNqMSdJtI2G/1xmMx5/Tm237/wDc+bxAE7k/LZ4tVKD5QocnY/MFgCSoEAWM/KLnpr+0qZpeeNKBmJksxIKxdtIHKdlG+MxmGPSk17SsKA4H1kqkS1bylIVaZXTK6jzBjuTI+UAdgfQRowCs1OZiZOmLzpkDUR2JmZ/TGYzCeRuvkDGj+H5guixD+XuCre9jOmd9MHp29bc/EHEKooo1MrT01IhV/eQs25MSVkjqY7HVmMxZh3lW5igBQf3vJnhrxLVixiBqB1GRqPMB2BJmBcdDfDTwbxrWd2M/K5Cq3NaQCC1uskQOoHS+YzA5lCu1S5lGvpHQ8X8yirPTU6zt2vvcG+PctxhXUchUggbzuPUY8xmFhjr98RAHeT885QqZMdR/nv8ApiP+DpVYLU1jcdO17ReTjMZhx/kJgM9rZNQsgRAABESOnUeuPctRELAABJO207/c3+uMxmBrtDs1OuZy0QBAvMgdAQSPr3xHzGSCjSvLtffrJPqT3M3NwcZjMMrUHkRIufDKhVWvqVdTX3Iv6nfsMI2b8M5CmrOctrcaWZmJedcmwcsoiP3cZjMCjsqmjOLHiZy8S8EpplmzrKBAXTRQALchJLFbmBtBHed8V5xvjj1qKpUMtQb9m627zK3udPQ9vbGYzFmD1UT4hDEtA1FvPLDtsOttvX9cQyMZjMeqvaBlG4Y8G3z+VXvXpT/6wcfWdZRURkIsQRvHzWOPcZiPqD6vtBJ9A+sTOMZpglTSTqeq9zcfMwHrYItge+M4PlVOTzCx01C5P+7RCLzPTGYzCMpsAyw+kUPl/aA+HxLC5MkzJ6z9h29hgitfQIA2aJ1Ns0epuD1+lt8ZjMQk6+8saTHrhAQuoQJEMe8H9TP3xxo5x1VizMQZZYOmJAJBAEG836T6YzGYNdioBUcgJ5nuIMSAWYgoCBIsZPXTfcfbA3N1NJVgWEjmuDJAjtYR0/hecxmMQ7+84KB2njUBZgWuP9Pv+764zGYzGXG8RP/Z"/>
          <p:cNvSpPr>
            <a:spLocks noChangeAspect="1" noChangeArrowheads="1"/>
          </p:cNvSpPr>
          <p:nvPr/>
        </p:nvSpPr>
        <p:spPr bwMode="auto">
          <a:xfrm>
            <a:off x="0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4834" name="AutoShape 18" descr="data:image/jpeg;base64,/9j/4AAQSkZJRgABAQAAAQABAAD/2wCEAAkGBhQSERUTExQVFBUVGBsaFxcYGRwYHhohHCAfGh0YIBwcGyYgHR0lGhwdHy8gIycqLC0sGCAxNTIqNScrLCoBCQoKDgwOGg8PGiwlHyQsNCksLC4sLCwsLCwsLCwsLC8sLCwsLDQsLCwsLCwsLCwsLCwsLCwsLCwsLCwsLCwsKf/AABEIALYBFQMBIgACEQEDEQH/xAAcAAACAgMBAQAAAAAAAAAAAAAFBgQHAAIDAQj/xABDEAACAQIEBAQEAwcBBwMFAQABAhEDIQAEEjEFIkFRBhNhcQcygZEUQqEjUrHB0eHwYhUzQ3KCovGSssIWJDRTcyX/xAAbAQADAQEBAQEAAAAAAAAAAAACAwQBAAUGB//EADARAAICAgEDAgYBAwQDAAAAAAECABEDIRIEMUEiURNhcYGR8DKhweEFFLHRI0Lx/9oADAMBAAIRAxEAPwAtm/ElOvVrV/MgqHNKm4W+hQRbUSyghmI0yZIOwiBX8W/iMvTSvTBQsJrqBrZgQGmmGBgBwJEzAsJgTOD+EzWIr1iNSoy+WKasw5SAxBC+YCFsO5G8Y6cV4OtE5fLUv2qViCs0wpVKUvU1vY6Haoq3+W0bQfKRT58zKNTrxTw6vEnpeQn4Xyl/Z5tiRVqqsAFEBBNMHT+0choNgA1678X5vP8ADqlHz6YXMUqhelnkJJrL1Rz/AMTcfNDASCIOLlbitPMIi5auyFGIZcuPNtBBWUBWNVwxI9e2B3i/K1a2ValUyxzChLirUpoxMaVdVpBmD6j7W6CcVB6NkajbNQF4Tpf7SnPrUQqxfzss51HWFbSDIIK6CoBgEBLSScVLw7gVanlUzyEFGqGmSvzUmGkq5tygkxIj9ROp4fn+GkVoqUQ4KiojAqZFxqUkTBmD0IxZ3we4gmY4fU4e9Jqiu7h9JA0o6iGvtDA802IESYwylVddpoowbluOLnKFMhNHEKKtdQFWuigtV1FNF45tIuSGgkNawPCPDjUo0yWqCm9MNrUhRVJsS5Tmkn8pIAUAAWnFQ5/g9TI5g0azFalFlZWSeYCDTqKfXba1x0MWH8JvFEU84xQikh83Sv5J3CrMBbEwBA0m+IqHKaUoWIe8K1FDZmpXVSPN8sOF38oab+sgn3k33w8UdJGpYgjcYFeGcsPwtM/vhnYfvFyWM/fBejRCgKoCgbAWAw3HjK+df1gtA/FPCGWrSTTCOb66fIZ9YsfqDgN/snPZMzQqfiqQ3pv8/rBP8j/093THkYayA7nBzELw3x1KmczCMppitDBHiQ4ADD3mSOuOPxPRqaU3RzOir81xyhX07SZIiCSL4I/EDg9N/KrPKqG0VXUwQp2b6GfvirfHHF6ob8OmZOaoiQhi821CdzEC4JHaL4mfVrHKLoiF+KeJKeeylKlofzaYREVZ3kCpUNrhgAALmTPTBr4Z5QVg6tc0WBAYkhhELaBIBk/UYifCJMvBqOynMauSmd1UCSy/vE3E7iItjvxCo3DOKM6wEq8x7RUJkEC/KwJHov2UUFAnxCIH8RH7j2UFWmaVRlCMOdiANIH5gSYDTsfSel6uTPVcjXbSxCNYNEebTkjWB0kDpsf1s/iuVAytaohDVDSY67GeXpNgI2jCl4npJnqFFcohZlHIfl0ooMpE3ZiBboQL3u3KARvv4gIaEF+L895mUp5jVqDVClFdOmUUNJgGBzDvgXwiq3lF5J1sEEEAQoDMCvUyUibb9hgRm+Jt+FbLMCQtRaiHsdJDDvBDAx3BN5OCfgxvOr5WmTA1s0ekzvFyQv8A29sKSOValx8Dypo5emhFwt47m5/jgDxzxmmoU6RJE87jsOgjvtq/8gT448ZyfwtFvSow2JH5Af3RfUfSO+Avhng75qpoEhYlm7Dvtf0xRyJ9Iilx36mhXgnBRm6nmPIpqZqEwNXZR7gwdv6WPRpBQFUBQLACwHpjTJZNaSKiCFUQMB/EfGXo0y/ywSoBN2kWI6CBqMHt3tggRhW+8Wzc9eIrcDNfP0/ww1UKNIsteqp5qskstNT0EHmNzePfl4s4cuWZAw1KxBHMV06Wp3sALIGnexFj1e+CZVaNFKcAGNTAdzc9B1MX7YXPHnFEq5bNUqZUmkh82rEilbVonY1Da0iJB3gFLY1cBj/If3mlrbtI2azo4ZkyWadSjU6LBpjlX3JgqEkRqIkgEQC+H2cCsOIZoQc0/l0AW1CjTEwNTGbwANpBn8xxX2XrvxTPKH1nLh1FQu4UlRZAWA0qxURbqWPbFscd4XlnEJUan5SBn1SRSQAHZgwUmFIEX0e2FM/BQgrlDOteTJ3FOMnNq5yorMKZhmUqVYEMDpXVcgrE2PN9kRPE9by5V5SQ60onzjyg02MEkuToEiTqEjeG/g3jhaTeQ1JWZyTTGXFNRtLBpcANINx+hsAnFuD1XzAWnl/Kp0UFdtXlmxDIpLM2ksP2nVYimTJWcCV+IQw7+YsL4gLjvCa37LzkdcwwCKuos2stpLsxJILOWbt8vecAM94nq5NxqrVXqqvKhdoEgadQP5dJ2i8ARuQd4t8UqSZRqNOl5mc1VP2pIdaJ1EK6v+eoqqkMoCyoMkWKb4J4NUzGaJOVfOMBIQtpTUdmqsfyekidpxSvTg7b8RgQkSLmKlXMsM1n6jlWEIWtrCnSQgEAKvZYk2HUhn8L/DKpnJqVP2NMKGVYCEiTALFYViokWNmm8QbN4H8LNVb8XxBkr1oinSRdFKiAZUKoiSL+kkm5vh4fhlMmSog3I6E7yR1O/wBzig2YskCU9wXw7kSXByj1VAQI1RGckQZM+bTWdUjkEQB7nMPtf4eIXZkqVKak2VCRH695gbCcZiErnvX/ADMDmJf/ANRVeHyjhnrlf2bsCupAbzqAMBVibwVIHQntxDieXrUKVeuVq5p11aWXVTVQG0oVexpyTe5ZjJ2sgeKuNmtmaprMW0u9NSdMBQzQoiCTcyxnp0GOmUz3muobVyLJaJBMeoib/Xp2xrlsY9EjZyv8ZZ58Qs2RqUEFOjUCRKslMAalUvpUwvKwuGiSIMXAXK8Ueo9RHrLU0hTTr1TYEhG0EDmDEjc2U6gwMiUTNZh1qSWXtJu0HoJNrx6fScFKGfRtD6QWVvMOrm1qOmn5SZkwY+tpUXagTMGQnvLPpcLD01ylV6ehqYNWgEOkhz+/qjUzzAB76YgHFZ5Oo/h7i+g6jlK2xsS1MmxmPmQ2Pse4OGTw744qNmU89gq6XlVuG0atEjZHIBURHyX+a/Xx94SPEqFCpRqM1cKfLRwFV1uWE7ioLGSTPbqLMbCuMrRl8Rr8aeEaPE8utSmV83TNKusGxvpPVqZmYFxuOxpHJ1q+UrhGBpmmzJWUHcAglD0IkW3Gx7YcfhN42ekx4fWJVlchA4ghrq1K9wdW3+q35rQPiPwd1z1qZHnqrBRLaisKxAuZLA29esxgW70RGg0aly8B8RZevSRqDgrAXSTBW1lINwYHXfpODU4+f/hXxIpmvJKhxWBTSSRzLLKdQ2NiNvzYvnJ6tC6lCtFwDqA+vXBKzcqPaLYVO84yceDHuG7MGInxX4kVy60hbWSxPogtv3Yj7YqTg1I1M1R1o1VFYAooLMwnmAHUxPbDr8TOIebmnQbUwqdd7k/9xj6YY+B8HHDuH1KzqPPdD7jVZE97gmP5YUVBNmUKeIEEcN4DTzKK+XOnM+Y7gouhaQL6hraOaFjTF5PUA4g8azOulUo16YTO0W1FyZNVYlhO3yQwGxgACbYevCOTanRFKFpNGphBLtOzXtEW2OB/jzhFOuKeWp09eZqGQ83VfzM7fumIjpuNoOcbE3lujIfAPEdbM5A0aazUpqyub2ULYLIOprhbd8MPhDLD8PQeb+Uo2jlgER9zcWNuwxV3Bs7VyGbAdGVlJSpTB3DRJ7SbEHry9Ixb3hRYyWXgf8FP/aMAqHzAbQJ+crL4oeHfKreYikJUBIjYN+ZY266h7+mFTg3H/wAHUY6Cz+Xopmw0liNTzuG0yBHU+mLt8d8PFXI1pF6amovoVE/wkfXFAZst5g5bAwTf+m0x/TB8dxmI3C/BaFWtmNNILqJO8lVGxN55e28/XF88B4UuXoJTSbC5O5PU+nt0ws/C/JJ+BU+UF5zLblyDubWj5QJNl9cOimIH2xirRi8rf+onlSqFEmw9cJHHapzefo0EmKDeY37rWBjVMXU6QB+8xIw08ezlOlRZqhtYAcsseiANYkm369MV74WyNfN1qlZGakpJDVByggzqVdMSRbp06bYHKSdCAvvD3ivMVcyXymW+ZgVq1oBp0B1BJMl5A2FvcGKv8Y8TeRwrJVXrUlgVDKaWYcxUaFACgyzEkksJJ5cOHivxMlCn/szhyF6lSUqOtzLSGAMczkk6jssnrsb8DfDallaeusk5hxzkMYWZ5ViItE9z6AYNVIBrvHrSLZ/EicG8FEUAKFNaQQaUWoBrB0kPUYgGXZiDfoIsIwvcZ4FWygevVUinqg6it9JlWO8CRPYGCbiRYfibxjleHKWqMDUNxSS7v2MDYW+Y2t12x8++M/HuZ4hVYuxSmJC0lPKo9bXYjcn12FsAemVtk797i0Vm3CXFfHVGgqrlUL1hDecxhVuSCqDfUIJkxNoaLjBxbiPE6zUqdSvWauedAxVGAAAlQdCoB0/rid4G+F+Zz5VyGo0B/wAVhuOyKfm99he/TF/eGPB+WyFPRQSCfnc3Z/Un+QgemH48a4xSxh4p9YleFvgdlqSq+bmtV/MqkrTX0EAFvcn6YsXJcJpUafl0aa0l7IAo97dfXEvGYZENkZu5mqrHfG2PceFsdUCZjMeaxjMdyHvMnzrmOFpWLu6qrEF5MrABid7sCCbX7G8GI2bSgQtJuYjSwB+a8SpF1awuv7sxhXWnWcFkzNWo0TyiqekwWMKOxPocer4bzJBcsAQNXzyf06wMR/BA/m+vaS8Pc6hA8QoOTr1U1hiRPNJEKASNwsiYjmm+B6ccUVG0bHYvICwALaQT3EDvjVPC7Ei5qR82iO1oNyTMjbcD6HchwnKawgoa1EaqjOTEgG66gJE3BA27YZ/4lHkzaUfORMt8QWo1FZKNDUoUa0DLOmeaHmGueaBubYN0fi0GQJUp1TEX16gd5JWRNojqIwZ4JkqSUlKrRWLn9mhFuWTJ1CdIIMxc9biUucy51SlF76gsKwJiwA0yAY2P3OJXy4jrgfzAORLqjK/8RcbpZisMwmsOYDFt2jqTeCFhQd+UdRhr8M+K2zvEck2YcFqZWmtQn5oJYaptr2EwJt1vhgHhrh2aMHLUQ+nm8vVTjpPKQBB6lf7oniHwm+QqowYtTf5HAHKRcq1oLAXBG47EQG4c+NvSLse8txZFNKI08byhyPGHZRpQVFqqLxDQxiOxLD/pOL0psCARcHbFFeKOPLncvls2SBVpnycwLDoWp1AL8rc8dJYjpi2fAvFPPyNFpkquhvdbfwg/XFC94bDUPHCx4y8ZLlEKJDV22HRAfzt/EDr7ScM1SoFBJMACSewHXFEcW4ic1m3qD/itI22sEFv9AjtY4NzUxRZjV4C8ONmKv4usJSZXUZ1vuWNrgHr39sSvEYqVOJLTGp0BQinqtsCSAbDrf3w65HLLlssiEhVpUxJ7QLn+Jwj8I4qor1c0V11HbRQp7sZ29gFgE+ve2BetAxgNm43eIeIJTRV0eZVYxSpizTtqkXUDqR7Y48E4TUoS9T9tVqQajyNQgfLeAVHpHtiTwbgxRjWrHXXf5m6KOiL2AwWwYHkwC1aEQPiHwA1lGZSmyvTEPYEle9rcvvsfTE34d+IfNo+Q556Y5Z6r/ONvthxemCCCJBEEHrPTFSceyVThua102IHzUiRMg2KnuRsfQjvgCtbmqeQqWL4rzAXJZkk/8Jx9SCo/UjFIeG+HrmM9SpOCUaoA3SRcxt1A/wDGHLxh49TMZenSp7uA1UbQRsg/e5oMjoB9FrwCf/8AQoj/AFj+BP8ALfAXbRiKQDLsyPD/AClCJARVhVgCPsP89cAvG3iBslQFQMGqM4VFuBO5JAkkBQQR6jY4aHqBRJMAb4oj4leL1zOa/ZsfLRdCm9yCSWHSCYv2VfoR43UWg5NuT8q1bijaq7KtJYZq1TUgprcEKC+iSZHubkgY5+M/igq00y2QJREBV3SRPcITeJnnIBM2gXZVK5nPOFo0yxAQeVTBCU9I0L1hbWkm8nvjTxB4RXJIwzeYp/iCJWhR52BIsajkgKPTmJGwi4xUHiVBR5/EdvCXH+GcNpCs9Xz81UWW8tWbRO9NZAC9BJM/TcL4m+N+Zr6koAZZNpU6qnrz2C/9In1wjcE8O5jOvooIX7ubIv8AzMTA9rnsDi4vBfwlylDTUzH/ANzW3Oq1NT2C/mi92+wwL5ceM8WO/aA7Iptu8rLgvhDP8RcvSpuysTNaoSqn1Lt830nFteEPgtlstD5mMxVEWv5a/Q3b/qt6YsSm6gQIAHTtjZao7jDOaeCIts7Htqe06YUAAAAWAFgMbY1aoMRsxxJVE7/598Y2bGndpOT7yZjWpVCiTgavFpHb3/v/AExyzeZDC5E/lB6nf+XviV+vUaXvALirEIZnOhROB9figi5NzYRJ/Tf3wJzZdph/l33m/Y2H0M4Wvx1UIyayNHXQVG4gSxJkyDsOt+0bdTkyn5Sc5GbtGc5wNctIvB32MEb9/wBIx7hd4TSLKSE0NbWFLRPTZ4kbGLbYzEpTcDcqvhOUrU6zAvaSCgm478vU2uNp64ZUylBAw0rzQCWImxMabwqw0WF4G0kGFwzMKpqU1AqsG1KARqfmjQqiNTdlFzFpMAzUzelyj6SwBLWG+5vO2k8x6FYJ3mzIchtq/wAwX5HfiTspwMV6q0hppWJVtMSxmF1EGJOloB/tD4lwipSqlaZDox003bZ9NyJEiJLrG0Kb7x5/tRabNVAZrn5SGgKIMKWOg23AvLbY4U/Eq1CJVm0tyMbC35WUaYkC4HQdIGOQkL2+85NDtJfEMrVq+XAeWJUqhDgA2Lsea2mwHpGNOIeHKlKjSJDFGhVOkxzW3JG8fKwmDcAbQvD/ABFJYyhc7kE8oJNgwjUNTIIa+w6nD9kePU6VTRWr0qgU6HovKvT1ERpWOcggEky0FYiJZmNDfE/mOxCzRi1wzJBNKsoLkAM19okH1vJn23k4Mvk8vmKDUKhAZhAYBukQ4m0qT+nWBif4tzvD1RVUJ5kEjyxJWYJLaTAtDajtvI6rHC83oGo6ymowYUgTFmgwbbd7DCXQhrBnOpU94g5zJ1MrWqUKgIKnmEnSwF1ZbXB6T3+9rfBrxH8+WcgTzU/9RFm/QKY98LHjdKL0y4b9omxiQZiUJBMSZKydyRMGyp4b8WHKZqnX06lSpJHcbHtBIJieoE7Y9LGSwsSvGxdbMv34mcY8jIOASGrEU1j1u3/YCPrirfhypq5+kjDZi5ImOW49I9Y6jEL4hfEccQrUhSVlpUwYDEaix3MBiIsB12J6jBXwNWXI0cznW/aRpRCBuZDECCbaigm2zbdTyPW4V8BuPnxI8QhFGXWSzQzgdvyr9SJ9lHfE3wX4U8hRVqj9qwsP3B29z19474SvhrlHzuaqZuvzKp1LJ3djvEbKB94GwxbbV4E434i92nE8RU64zHGhmdQmIx7VqEbY74ikWDAnXADxnwUZnLMo/wB4oLU/+YA8vsw5fqD0wTzOdjaI79sDs1mDaCWBE2UmevaIPf7YW2YdhAbJx7T52ztcoZIaxJMjqL9PX+GO3hrxA2XzdKr+64394M9NpuY39MFvibk/JzbQOWqoqD3MhhbpqUk++22K/wAzXuRcD6+8dO/6YLGOW5ehDLctz4jfFgVNeXyzDyxIaoL+Z6Cdl6SJ1egN0ThOSFf9rXfyqAYB6rTc3lVH5mv+UNAaTciVTzT74K8I4PXzZCopYAxqYnSmo7e8mYFzhjYwo7/ecuhQj1xH4opQoHK8OpmjSIINU3qMT1B3BP7xk9tMY5+Evh81ZhXz+uCw00bqz2nU7EgqNrDmM9OpXgfhejw806hQ1Kw3q1NJFMm3KgJgi/Nc9ZjB2nxaXu0MQbSTpNhq9TIBH0vjzM3U8Bxx/kxLZNUn5h/L0lSgBRppTVF5IWABOwEbwexa5wUotvrgDbtHr/fC9RzzSCGUy1wu4JNpA7wbD6YJgaw3mqrLYqwG5G1paB1n1v3x5HqLgvI93ZMNfigBszdLdbb7+m845Fyuwi35iT7Xi98CPxNR0VqNGpvbn0AyeYmRzAG/qL4mtmnIKtpU/vAzfewKiB1v/wCbS3pEFzUG8e426pKNoi0xc3HQ777CTiBT8QKKdN6lQKWEwqE6oNzqHy99QEXxNekpby4ddU6tS6labRe4UfaPc4HZzhquQyVCCY1No0zpuBqFgJmBHXCkUXZiyR5krL+KA5aKbBVuGbnJO9pvb0t0xHGfZgG5iI+RgbMfynpad9t5PXEd+F1DSCrVRyAADEH3VhJUm4mCsEyDgRxTPs4ZXAD/ACEirImDAACGeswVuDG2GBb7RgUONGMWV43U1aXCpAgkDUOw5l5SfcnA7jnCHrsvl1MyaigamhXBBAHMiaWAtvB3N9sBVqklfKqc8CFKASZJ3MkxYXPeygwDXB81mSwUoNMXJMqQLyFHObgcsQT7zgipR7FQGWm0ZHocKzVFRNanTD3A1VUYxaWgCT/AR6YzDCMpmST5dRKIB2ZTVYxaWI0gNaNImPTYZji5vxC5t7/1lT1+EIlQFQFBJBCkl0I5gyxci0wwI5bevLi3GytbnfKV2dQn7IlVLagRV1AhQxvqvBIBINjgzxZ0DStLnO5IACm5DahAve09J33Vsx4dNZmOxvEIRYQCxIBkAX3J++L8GUEU8FHI7zavxusC4ARo52rBWPKdLBW0kjSDpX7gmGxx4Hm41DUJ3BY8oI6R3gGBfYWxE4dlCtV6R5hDqjMIkaSGjUSBaD6dxjtSXTR0qVUEMNYVSSHsVNpMkWO4i3rS4WuMJgO0M0hTDK6aizPzahABEQbRfeLes9zeferXYMagqVgV0K4VghTmV9TKYHTQY1bxESB4dm6NEqUWoAQkipE6jcsI2XVETfqemD9JQQXWmWk31XEGZkqLQOnUTY74gZmR9XM2JK4flqdTV5lKk4eGNYvoAYkQqiDCDSw0yAOhHTtS4E2qRVIMM1Ty6tNoP5X0qAWUm8aiwHWbY5ZDIUGRSUZBpJLIxETvEXgEkXlTcQbQRoeHgkMlfkAJjTJMkgMCJiBCgwLiRcnANlJOz/SEzE9zInGfD34dAWIZSQrwvKJtNxbpa09OxrXxNkqdGo603JU/LqjUViVJgRP5T/qBxbb8Wp0YR9dRnJC6GLGItJZRfcWHXCH4xTzU80yzUywIIPKhMXsBIYqD0/XFXTMQ252F2BoxQ4dUDEcvMoJnuBNiNouP1wWr5uvmaqoFZgxJSmpMDUZMSeu8npeYGBOUy/LAUTeTMWj3FjBxbfhbg9ChTpB0KVXRXdmMEDfSs7dZA3MWP5ac7qm6lbvwAJjF4SrVcnlVpvT5tR5EEtBAu0AXnlmIAC3O+Db8dZQFYCG/KLne4t1gjbv7SDzbUn0hGMmIJPO7CYMtyD7H3sI5cR82gyoWKWJUOQxbTAiLEGTuNvacQEcrMjYljYjVk+I7Qr9bATbYN7bHpb9C9LOyN5nYiMVxm+MS6pzIsDVOpSSFEzJEkfrNr4YuCZg+WIJI2LHe2xMzAiOvUW3kBajU0Fl1CeerPqMW9dIPeL3Pf/DgXUqOT+ayr0EG0GdQ9O+8WtiXmeIiSsEskB4ELPVZbcxvpmIvGOGcz0BeXdZM/UbdDbpgkYjVQWDC7iH8Uco5FCsygRrp6QemnWOvdTeB9b4qXiKnV9Bb/wA4uHx5Xd8ssqY83oLSVa0977dh6RitOPcCqUHFKoAtQrqI1AkDpYH3tvizA1Gel0oJTcneB/BgzH7ev/uAxULJU1SokqDGwtMXvbFjrRV/LVFFFaaVPLVOUEgXEFYMkyd5iN8TPh4Ebh1HLm8UwxiDdm1XDAjcj6Tjjxam9OoERVaqWCiZKguIZmAF7BrAXsABN4c+Rs2QgHsdRfrd/T4nGvl/NpLqQkvZF+UgwSATqJi8X0zOxiMb0OB1BTUkwag0IpDcoF5kx0kEMQYB3Iss5rx9XyzNFEVDTqsrMdS0wykwFHeIMT9D0m+EviW+crmhVy6SQWpeWrMSVEwwLGSVB5psel8KPS5aJnHDkWNOQ4Y8PyEObX5rgqFe9hHNInfUemOmc4mVQl6REyNDLOuQNt41H3teOmNc34hrAFBTprUMTMNHoxBIETtM3FumF/MJm2aqMu1KilFdnBJqOy6tK6YKiCDvbUoiLYUuAsaMSuJnah3jTleLmvC0y8KAvJaSFJkahJS0TbcTc2nUUUQKt3MsJIMaRudIUD+4tipPCHH6tVmNFfLqfI3W5IMz0ELLSLANe9mSj4nv5LVy4XURUphiXmQqKyxK9dRUA9LAHB5MDLfynPhI9Q3GzMhag0tUqDVbkVf+mYBAEdxbrFxgDXpVqUa2atTALNocoGJMCADyiek26GLY9oeK0ejmKlTLAGkoaxjUCYA0ye0XgGIi+IeU4ilfL1KyVDcEohApamRVUUtAs0cigibt7adx43GvE4dLkNV2M6FPKc04YCOQESR00A6YNgYIIECDcmOWZ8VmkYptTNMkDWZIBv8AKAoBHYyRMxIvhUyeZzmYy2cpv/8Ak09E0yqrFM6iQOu5i8wrR+Y4QBxKorzLahYgkxGxUj+WLk6PmTZ2Iw9MFQF+5/fzLR4r4gCL5j0yyvdlgGSSY0yeQEdBv0i4x6PHZppKBNGoaqV1ZS1g6vAgDqDEEtBuYQq9LM1KYYBtBUuRKjbdyBEDl/QdTjnkc3VFQUwNZKrbYkOBy2MGdezSLYYOlUi4v4Sx/o+OmqDQayZQU9hVDVC2q9jTVgYEEkmSWxmFmr4LquSWinBIVCmmACRMMDuQesggg3BxmO/22E+YHHGJPz/i3KI9RTTLSIV154PUQ+kAeoBM9d5O8AShUQZkVFpBxC6rNyG/yyFCyJJIFxis8vwCqaqpUpugPNzDQY73Hphm4Xw3MlPLy9NVpj87D5jABaZuJBM9j16DlxYkFXv6x/8As2K8gpPieeJ+E1V1K1bUEZNIFgqaeUqOggmw3gnHar4dFP8ADUKbisag1BwHI0Mur5WC94AExB3O0rimZPmmkzJKUkWpBMErExF+pAE9Dhh8DVMnnKtMVDUp5qnSSig1QvLcOo0xNupG+3XGK7MtfvbUPNiIvl31/mL9ThtOk1OjoqK9QcoeBMGDpKmVuJGuDF+0mH4ZDtlvMdoLhwCQGgSE1FlGmQRqIUG0BsOXiHgVAZmm2adjoTVl25UkgnWjcsXkGbCCZxK4f4PerSFQVFptVBLlG1rUV5ZWlSBqBIhgTIn0hbY2J0LMD4Sgg+Nf5itkc2r0KYywBCazV1roebr8qGLIDzKZuYgknEHhzVGpvQSKZnT5l3Kq7XI1WaUaASLzuYOHDiXgg5alro1C+Z1KzVWOiFp3sqggx2gs0xOMemMzVDSWeL6W1TCsPlKyCpbVaJIG+2Byrx+sa+FclcD28fSVHXoZrLZ4pVdnQsUpvUOu1tBMbG4U7CSe2HLi/grMnJM1QyRTm4HUTpC6JBtBmLgCYiLP4f4eytT9sqag4Uw02ghxynYh1BvsRjh4v4tTp0yhStUJBJSmCARB+ZgLLY7Xw/IDxDmr+UDKqFvTPn/gPCK1Nkq6Coaoqo7LqQnVp6jSwkEQQRBPri3eJ8LbMV1qsb0xp8v8pE6kYcsiVIJsRKxHU1wfGWYqVlGsKlOoHpUQAtNdJ5QIA5dI/MTO++Lx8PN5+VBddOokqANBUEyuzEbEGZuInqMa1uajSUA9QuImc4dVdfKeoMvTeFXSio5W76AI3MRBBuWIjr3z/AqzLSKZhQKOWpKGY6iWLGXgkbIZkXJUCwvhz4JVYmqlTUdBABI+YGbwCe239YxiZ806gRUlZRCAu2raPRbTP8jjVx+2xAV02K83Kxynh9M1lKprj/7hXemtQahpKRGiTAVpDEiZlhOwwU8AVq/lrQA1JTaPM5pg1CjahGnpsb6QNpMWnmcmlQaXUMN4wE8W57ycsVpq3NyhacBiOqqbBbdegnHMlaP2HzjA6MAtRdNLM1Q9SnZDUZpI1WLfIFUhpIMz298dqNNguXLUxoNP5QdMcx07iZ0kW7yLmMG/B2UC0dagotUs/lkk6CzElYOxGxAMSD7438T5EtRLKFkaTJm3OCdo998B8MXAYqSRXmL3HOGo7UKL06hdquogNZIBGpgRBTpaJ69iI8Q+EhX1PmGPIjMAgWCQCFBJVyRc9N3JwZrcRIr5MhhpzAZoAI06E2JJP5iRsIxE4vxXUWTUJYCOYTYzIHUQvtzb2xoAW29p6XS4hXFPPf6yf4H4ZUShRc0vKmkDoY6iBpXSxYGJkbaZ32wt5PjrisVKHWjkvrM6iBpJBK2GmTI2nDR4VpVSsgwpDRJLfmAi45bA9/mJxrxmtl5ArOG8t2hASCuqCZi5us9onfEWXKgXkB89TkVMeZkYBqP7+3BWcyWXahVDKhpVBLKSJDX1FiDzNtDT+Qb74VvBnh3MZSlXAC0qtWtTQVipJNKC7KpsRqsDEXO9pFp0sitWiuiFDw0hR/zAxG/v9ZwveLM2aGXGmYpusaiWJjqxJkyZH274mT/UGJ4qO/vCDJkbjXmEV8M6qYdArDcLTCKT2EsBptv1EWx7xPgOZVAaZFSoSZCwgWU02Y3tAAY3j7Dh4a45mWqfKjUnKmGJVlDdV5SGFtjG2+HPN1dNNiegPWP1Fx9Mer04x5Esf/JAeXT5KWpWGQ+FxydGpUDISyVDVF7SrAaTeQoYi8TJNjbCpwTgT1KBNnqaiVCMhYSfmPPItPKQPpubM8b56tl8sEy9FqrVWZdIk6RpdpIgmLC/dsU3l+G8UZhTNBggmNVMNpklrH5hf1GDdb3YEP8AnjO93rUdM1kCmXznlUtHnVQVUsrFhAgSpIANVni+xHbC94f8N16NGozjQSeVQt7S+oyARBAgG+4IE3PplM/5GlzUrbCGpRYTABLFj0N8E+A8cq1AlLQdTlhJWCOXe4vvv6emEY1dyUB+8Y5ZcanEwsd4HbOotelXW5dSjsVCl0N9TaQBykAg3iCJwoeIfC6ee7LRq1XfUVppJBYSSx080RFh3JnF0UfCVBmqO9PUWZl7AKrMoAAi2kfcnFZeKadVeJMAHFKjq0E2EwQQsXMPIvJgeoxQuLIjWDHDq8OZeBXff7yD4ZrsyLSOUZqSs3KCy+XYajrZ1CEgNJZoA1WJOOeX4muW4hVZk8ynmaVWnKoZckK+pZGwqXBFwIm0YZeD5HzvMqO+YVvMj9krEEhUOskDckyY/ocFX4NQIu+dJY7s1UEx0EiL+u09MLydQEYij9pBnI5aB+ftF/LeNKQk5qj5zNDHWab6XM64GoBVjQBAkhb7DGYOZjw/lhGp64OxlnO0Wta09LX64zCfiod035k9/IznmswSWduYzALXNrxJvbHPLs1V/LT5r7my+p7e2+9sb50ky2naNIAIHcH2vJ74ieGYXMFUJdmBkDmjYyQJ3gx9MeEicrJ3Ptepy/B6dnQCwIxUvCaaSDIZgdTIqiS255lJPa/b6Yi5Lw5l+GipmqYqgU11lAxGoIPljYzzGSD852GD+X4VXNxTN9i/L67G/wCmIPjHgjjh+aLNTVvIqGL3hSYm3T0xbhOfkALA1Pz34mbKxZr2bihmfjDls9WpZd8pUCs6qKhqDUhawYBRO5AMMLT7Ys7gtWhk6OhqiUaYPKKjhVXqQCxveTcnfHzF4GyQq8RyyGY81WaBJhOc/ouHz488WSo2URKehQtR5tJ1FQNieizv1x72TDeZeJr3HvKyDo+JYfir4k8NVHH4pKjfu05qdVkSoKxAPXBzhWQ86hlq6sabEU6hkXII5lN7SCfadsfJOrH1HwCvGTy//wDGl1n8ix9cT9fwwAOVvfvUx3GMco21sqwcOhAvzr+8O/v/AExE4mUKOGG6t1iZBt/LFSeJOM5h0qItV9K2aapCyDdImWkKewv1NsFfCXGXr5AGs5Yy1MM0A6VAUAQNxzX3+2F9YeOHkB3MXkzWnL2lVI7J5dSDLAkGTeN7i8T63n3x9CcCzyvk1qSdLUaci8DlCEW35lIkz7xbCkeAZWp5c01YJyxboYuPQg29+5wVpqKdMwGRBpU6pEgSZk77XI9epwGLqRlcACoePOMpCx2yWZDpI7D+mBPEWNJQ6KxYNquNyEYx0taI7R74rn4j8XzB4bSzNF6lEK6q5p1GpxqUgqQjCQGA3GxG0nFS8P4zWbMUmepUciopOpixMETMzPscehgRipJ9z/zGAG9+8+t+CZw1svTqsLus/c2j0jADxzUUeVJXUNTBSRJgC4Eyeq2B+YYo3xBxrO5Wq1EV6yaQAQlSqg2BDBSRAKkdIva0HEr4Z5o1eJhK+up5yHUWJY2h9RLGYgFT/wAxwZALBj4jxjo3LVfMZylwxRl3pjMUa70qjVCoUgM8EFyFEg02HoYwb8LZ2rUyqHNlTXOokjyyvzGAChKnlg4N52mDTZYUyLg7R1t7Yq/xLms1w9vMpQ2WZgGi5B/dY9BezXuADOJM2Wm4r3O4sH3Eg/GeutJ8uiKoFOiSALASwEQNhCnbFc8KzGnN0dJiai3FhB3ETYQcSviF4s/G19ahlTy0XSYkaZJ235mMHqI2mAt5qoZQWso9dwMPRGZPVokSvGeBBvt/3PqDwDmA2Xa1lqGNuoB/nipPi3nfxFM5hEZEbM6BqAU8tFIJjuS/XZffFt/Dah5fC8osgzRVrf6+c/q0fTAD47ZTXwot/wDrrU29plP/AJxjMICBV9ovLlD5WcDuYU8F5svw3KPJP7CmD6kDSfpIOFXxxljUZH20syjqOXRMzuJLD6DDF8P6kcJypS58ofNO+og+sT0xF45lwtNF+YqWZiRPzRNvU9PWMfH5D8Lqmr3P95Z0/wDK4b8KZRoDiNHlhIO+pXYnoLQZFuoHS7Hm6ZZYHcdSLSJuPTCr4GzsUXUKQFqWEzEgcoMCwOw6YkUviRlDUNM+crqNRBpNAA3MrI3IGPqOlyIQSvykHUWMhuSvEWZFJstUf5TXFNo6CorqD/69OJ70wOmEnxF4tyueqZfK0ajO/wCIpVCArABaRLsSSLcqm3XDYc2YFvf/ACML6t11UAWRJNIx0/lgJR4bSp51XSmquaTm0iYZQfQRqHT83vgqMx06/wBsLXibxJTyNSjma6v5ZFSkWQatJfQ6kgxI/ZsLfbEvTsS4AmMLEaBVaQug3uew/uewxXfivJFixVeZFDt/qlndx7w0+unscTq3xw4aFkVKpIsB5TT79o+uEXi3xkok1fKoVNTSFdisGYElYsAogCT3x7yqfaJUEGz4jp8OuJkNXpnaVqAH1kN0H+n+PW7l+PPQTipPgxn3rPm6tQyB5agABRzFj0FyAo++LSFUG8Rbv+mPH6wAZCBLshXI3ISS2Znp/D+mMxHLeke+MxGDrtF8RPlnNcczBTyWrVCi2CliQI6b7emGT4TcarZfOk0WRddJw/mGFgQ0mTvIEb7+uBPjTwpUyGY8uoQwYakYRcHeRJIINr72PXBL4WcETM5xhUGpEpMxExMlVA2PfH0r8RiJX2iQWZqJlpcR8XF4U55nZgToy66SIBJ6SdjYge52wJpca85ioy5KssM9V9RE2kJtsDttb3LZlPCeVpsWXLrqPWGPfu1tz9/YYKU8sqWWgoHTlUfyJHT9PTHhOR4jCjEUJRnhng75TjKUlJ2qFCu7Ao0C3XcH1U4l/FnL1mzeWFUvpdIUuNNy51Rba4P1xdP4NHcVTQpecDatu4EEQCFBAgkRMX2wr/E/wfUzmVQ0lLV6L6kEgag0BxcgWAVug5Di7Hm55FYnxR+sX8JhsntKt8S+DDT4q2TQaNS6qQJAH+7LKJE7upX/ACcXnwTwzUXJ0absFdaKKYBaCFANwyzcfXCMMvUzHHMjXekVVcuhqNbQX0VHKq0wbnYEkgEiRfFrtnAPyn2jAdVT40Vt+YRwqygHe5SvxIrNQqtQVzrdy5MGwhQDAO9tV59Nhh6+F3AqZ4VQ82mG163hriGdtNv+UKcI3xNyFWrniiLNTMaBTBMdNKiSQN0O/U7d2P4ZePAVXh+ZQ0K9KKaKVIDRspmSr+hsbRG2GMOWEUIKIACCPMsfJZOlTEU6VOneeVVF+pt1xpnkWoVDPGlg2kCZj22+s7+2PWJkW/z/AD3xgJH19P64mRyDG8RAHiDw2lfI5vLoHHmoWUOigB05lKgAG7Ad42AEY+d/CGQNXNIq76XYd7KYj1nH1Y1WATJ9zb+n3xXPCPBVPL8WrZtK9Kv5nmxTpiWpM7Aw2mVA0llk6bnbFmDMeLXOr1QJ8bfDLCrSzqrqQoKVSVNio5GP/MLT3QDqMDvghw0vnKuZIgUE0gjbVU5du2kMfqMPvxKk8LzNmEKp6i/mJ/m52xVHwp8R1MnnqasCKGaIptNhMwrg/wCljB9GODUs+M+8K61L245xDMjmo+Wy7ROkmZEnXpFvQk+/RC4rl+LOBTp6VQmWUlCpHUOZut4IXcYs8PewEfx9IG/1/pjyoxB2ja0X/oP7Y89gOXIicK7VKIr/AAlzTSRSibqPMTrcLJcbCBPWCcBvDvhDz82cpVqjLvpqAyJhkAlCJEnf7Y+iqx3sTPb+Fx+m/phH4h4dBzaZylSK5gVAWYuTTCAaGiY59IjaB73FaZju4wWdCTfDng1KVJRTetpHR5OrmkHSdOk6TE6Z5VtM4Y+JeHlq5Ovlneo/mqRNRydJ3UgsDpAYKeu3XG+XzRIBNh1M3Hr6T3P0B3xpnVDrpdZSQSCDc3vBE79Nyd42xOHI9Q7zGWzUSeCeJ6PC8jQyudqBKgD6dANVSA5MygtcxHp64g8W+JmRdBqzFSoQZ0U6ToBHvpDH1PawvOBHxl4IFp0KiKFVXZCAAI1DUCSOsq33xU7zOOT/AEzBnPxjdnv+1CbI2M6n0Z8Lc8mapO4DQtQlCeU3EdLmSu0kd56CONoKdfNQBYMJ9NYYH2ABv6HBH4c8DfK0Aih1aolMs37pAJbcRYtAG9+0HGePPD4LHMGdFSnoqUwYnTBRgwVo5QQZB2HXBcFU8V7RPVLfq/fnFv4YcK156o4iKVObEfNV5Rv2QP8ATFseUV6EnpPXFd/CHPUzXzqkgVtSuYkLpAI0rq5iFkgkjqDAxZ8kE2/KovHr/bCOowF27+II7CD5M3t6X9u2Ez4yFv8AZj7QKlMna3MR29tumLArINTQBAI79QOoMbz9sKXxLyYqcLzQNii6rt+6VcCC28CO56bjCcGArlVr8zaJ3Pmlmk41jHs3xmPp4g73Lk+ES6MgzC5qVmncfIqwPWxJ674f6ebaBa+2FL4V8Of/AGbRYXDPUPQaZYr1Pp/3Yc6NFwLo07XggGOsExt7XF8fOdWGORj33KgSFE1bNMNwcZjm1Ks2yFgD3iJvG/8Ak4zEgB9pkpP4uV6f4xaNNVXyk5yoAln5r2vC6d++Nvg1VYcRhdmpVNfsIYf9wH3x74H8Ktn61bNZgF0UuSTP7SoQTBPYWJ91HXBH4G0x+IzDkSVpKNu7gn/2jH0jcVwlPYRQvkGPmXIKp9P8/n9sbqT1v7D+tjfGvnTcD+P8wI++MNUgbEf36bDHjgalQE6/i9O8RJ/wbf53xzOdc2GlZEbajf8A0n+Y+mOQrGJ2vJ6Cfew9Ou+NQ5IOx/XoO7afrOOGhqdUkL5hhdbFBEKIFx15Vk/eLbY7zAA0k/8AqP6n+uI65mPX2g/xt9L42bNk7D9J/Xb7D+2AkrubAXHvDFWtm8tnQ9NaWXI1azpLX2HLHXq25jpgv+Joh/MNNGrqIpto1MvS7hYAjoT398cahDtq0l2B3u0GLQTyqdu2/qcS1YgwBfsJaPckWsdj9PVoc8Rx8QOPgzcZ1iJKMfW38Z/hjDmm7G+x2n26nvjVMzHzC/Xv6SSojoLgD1ONzWJFrE7Dc9Y2B9Np6X64BdmdqeanJuI/zoNzjyihG1uw7d7D33x3Fa8G31ktvt372n3GOxO5/nPf1795PttjQPVO5RM+KVRhwuvAPMaai5kzUU7C3TAtPAaVeC5eg5FOrTpmulQRKs4NVgbixU6YndQZEYfnqxp0redRkmbbEybdua47WtHdS+qdXNuflsOm8m3eBvaMPGXiKHvcyiZnA81V/D0zWOqoVGqAQWMXMdzuR0vcbYnip/pjsAT9tr+oH1OOFFQEsvYEwW6xpsJf2FtpxJNWCABJ6zaJ/ePQegGEtfecauRmJgFlWNo326WAk+lh774i1Z2P0G9//k33AjbE81PQljtEgmN4H5V9bbj0J5VNpYzcD0H+kCN/Xc9ugxxqGrUZGpVSACfqN47bbsTHt09fajbFjAG21gbb9WP13++x3nTHYdF9dom+4/qTrDG8GBcbkk3ljN/pH9MaBqN+cBeLvD34zK1KIhWaGSYhGHMJ7SbE9m6xf564UE/E0vOtT8xPM9F1DV+k4+ow8kWOlYLGNzuPtvf0HfHzPmeB1aubzFKihZkaqdIHNCMZgdSB0HbF3RtogyfMexn0zlZN5IkwAIsvpv72/eGBvirLPWy7hRVMsI8oMW0oDMBQbmWHYyMAPhr4lavw8TrD5cCiTEyR8lyI+WBHSL7jDNVrvTXRTIDBYLFQ3p1beRPXa87YlC8HIMJlORdeYjeGPBdOjmKObRq6VhBFCAumxUioxEgEEAyJlovOLMbMyHI5mCqYAMbH6mb/AEjCVwnggQ+Yk6nbW5JPMSxOoiYm8jDDlzL1ARLELcgWsRaG+uMLFm3DOIKITfMAO12BdQR3tIt9xgH4u/a5eqsGKtCpYxGoIY73vuP3ftNqZiGpsF0gggkC+wYTcdRjhmGJUgryqZVRsR1B5jvJH1wA01zuOp8uoJONYxJ4hlTRrPTO9N2X/wBJibYjHfHviQHtL7+GWdK5DLroGqG+Y6Qy62uDESJ/wHDhR4iJGlpPU8xDb8rAJaO/98BOCBaVKjQUP/ul0lQ1oAJBvG9+5k9sHRS+YIpg/Ol+t9QE7+o33BkY8ViG3Lys2Wor3gDpBYKw9De46g+pxmNWrT8yswAEEE/YmR/E74zCgoqDQgfhvChQVaaLpp04AUFSB1mSuokkza5LYrHwJxalw/MZpq7IELBAFKuxhybU5ki/eRHXFm5Tgmap04qZkVI+VjGog7RIUKOgAFyTe94//wBMBDragjN+8/OZNyTLRBj8oGHo4AN7uS8+RG4Uo58VVDKRcSIAkW7kxI6x29L6UiyQASTsWgEn6qP4gbbd/VJHUKNwSRH0UAE/XGCuT132uVJ9ApEn7H+ACqHGUcxPaldz+8D6yx/oPe+/1wOreJaa1DTeqilTBl1QA7EczwSPQnt+9gzQpq06qumei3J92Am/qZ9MIfiP4crVzb1aNRZqNqKvVFIyYLQPKfUpubhYM9Bh2LGpHqgtkI7RsqeKMqvM1WmQBJJq02iLfJ5k7TcDEvJcWoVjpSolQqNRQkSA1tTAqDpuLkAesmMVfW+GFU7FOQWCZmmTIvEeSpJ98Hfh18P3yNZsxmnDMU0olNte5DSx7iNrehJthhwY+OjMXISZYoH+gnp0AFvse3Xr2x6q2ttF47b/ALwA3JuR0tgbVzctpAKDr8xLdJYxJt7C/XHUZkgCTpAHQraPWYAiBbEar4jbk8ZcW+VYuoAjbfaJ3WdIGwvjZSesx3k94kmSB9ST/DEOjm2jfSOpJKz12klv4fbHFswQ35ne1pkixvA+UG473udscq7qDCw7A/Nub39gbt9YF8dTUAMzt7W29LewvgIM2ygktHfmIG0HUzXb9B/P38e8AKzIOjaUk22VT/MTvvvjiPVMqE6tZbBjJJsCB36Lvv1IxtTFpgD7f9x3PttgPWzBussSx2Bv15iYJAkbg+g7HXU3R/X5QFWesRcgjfpPTHOouFDyViyixUfqfQDcW6226b43LX0gesbAdZIG56/fbANsy++oKvViACZtAuIEwZ6zYfmxhzemNjflVRv1JPN037fXYiDUAiGKp0zaZttJY9hB2jYdp2Avy33HNtsSFn2t9esYH1M0CwLFS3U7BfSSD/c9saHMFm0qeW5YhrseolRO+57iPbqsQlkuzW3UXm51n+n8THSZ3asbCIY7WJgd9o/qe+B75twZ2EQoBP8AMfSJi2OPm1FIm7udgwsN4E7hR7Tc9YxgGowQvr2CnrcaiST673vJ64Cce4fkuHZtM2mXY5istRf2d5PKzOUZgJuOa29+mNczWaQlyscwLD7XN9R3mbA4ipk1pkhVFMGdUKkkiQdUSZkEff6PxWoMAqGI3NafijMVKmkUqaUyJYES0yNJLSQNjYL0sb2lVs3UCu0TvpAPYRHyd9/7HHOi5UM0kAwbxI6BYCnpFr79epThmSNQcxby1ALWiSBIAsCbiT6e+BILNGelBqcKKQaaFrgbaktAsdgYv+uJWWMVHlWaNIEKNt94gmSe3tacaV8+7uWhogSYb0AG4H23J+4+lmiGqR1YXKx+UDZr/wAPTAFaM7lY3CFfMkKupCWBW8WkkAnp3O4x5WJ1GwBYdheDv+vr0wKzNUigyjmAUiQoO1+hvtsJ+uOr5kiCACCRuvQ7G2/8McV3OupSvxP4Y1LPOxECrzj16E+5gN/1YUxc++Lz8YfD6pxFFqq9KkqCQ9QNcdQIBMWHSPeTFfZT4T5+o00lQ0wxUVi6op0mCQGh4BEfLj18TWguRZF9RqW+lOAKen2J9OxjcdoNsSaWZOk/s1LjcEAT9SNj0NwL3MHCrk+KggSyO4kTyiSOsaDE+kfN9cFMnxYBRUXSSBeGUSOt9PQ7d7x82PMCS0wx+IKz5YUAk2iQPa4sd/6Y8xFXNq/Mkc0G5b6EDTbHuA4gQLEB5PxxmEAWsQSfliHNpvpF7QNiYJ2NsMOQ8bo6CdJmwglZI3ABmd/0nCmMioZqhpA8p07giOnT5gbbRjX8AGppUbSmnqCoIH5RpVRaBsDcWiYBlGUdp5Csvkx5peJKVTYwLgDTqEiR8ykraD6W9ce0a9KqYXTUMkRPbflm/vHX1wiVswiU1AVYq/KXlyAp1kw1QyAGEggXkdhjjT4e4LVMy4Vwzcok7j8oDbbCdrHrJxgfXfUwl7vxH+sIkSDewBKW6y7q0nrygbDHN+HkSPKF+qy4M/m5Y/WNo6jCVkM/WZx5NcoA6qV8xiII5SxWQTEW0AX3EXL5XxlmYKxTJVjrLGRAOygQxMbkgCBPXDOZC7Mu9Sry8Q+cioNg3639RqhVv1P/AI6PloI1Msbnpbe50wPp98D8j43VtQqUymgnmW4MT039IOxMXvg1T4nSr2Vkcr01mRveGAv6T1wKZfBmrmBkOFiAeXfax9gFBb+3qBjpoWbmdoDTfvCgiPre2Cmay6BbcpNxG5+nva9scH4WsqOWJmSJM7gyQQD7bRaIAwYbcaHBkYo9idQHYCT3vBIH8b7jHJqZaVCgi8qLAbCSbgncQL222wVrcL0rZVW9gCBPa+kn+dt8RsxlCFUBBp2EaYAtbTI9tre2/XuEGEjU6UkjTJBna1hFha99+83tbnIYyt1gc1gTvZRY7Xna9vSb+Ffl1oxOo8ogqB9/8Ow7RczUaQFYCoLlTJgGwJmCJubyYBsemltw9GRVqAG4dB0urFo9ATv2ib9DAx3ampIkxvCwL7GTywYI229zGOqZdVcgtqImSSsCYttb6779caUqaknQQzXDObhY2BK9Yb5fWe+NZhVwuM8qwGEHU8EqD+XoWI0iLN3k9OuNKiN0YMfzEjSAL9dR+wM9T3MuhkyCdIBJILNcTMCSRu0DYRt0tjK9GeQBtoZpMgEWItE2+m9zvtioNQfUljAmBZmBYekAhtxae0xj2pe0DSPygb9IPp6R0xMzK8mlSFE+nQ3G3W8nf+OB+YzKBYYoiAElmZFB3XSJYWtJIt0xq7E2p0prqIqMAAJgRHS7G2/zD2PrbWtmtK6tMT6i+0AnT3I+/wBo68fyzVfJDrrAn5Q/y3N1YiRIMGJkROEv4k+IqlCrQ8nUUamxMll55IPymCQhU7mJPWcNxoWNVALBTU6+JPGNalV8mgyKyItVz8xcyOSzQFixAvAsbxhjrZatmOHB8rpau6qwHnhp1EEzqcKo0kytyJCg9TRf4lkcVabAMS0kbiZBF/Q4efh78WEyimlm0erTF6bLBZf9EEgaOoANj3tHohAq0BEsBe+8e+F0815cZqg1N1aJHMjD8rSKhUNvyzuJG+HnglP9iF9wT36E26TIG9gMVV4m+KVJ6GWfJUvKepVeUUqG5FCLqCAlgfNJA6lB2jFvZWsqZYMUKqlIEg7iFkr7jb3xMUIfkJuRyV3EHhmbLuQF0qGRPlAMhpeY20lYk2vMzbGZXNyWIMS52HaAd03BBF8TqfhmhUBNWnFRqS02abgVdNR9wb62MmMCuEUGFNiq/sleAIkCRKrAYHYxIHQDfCcijiCP3vH4zZ37SQc2FQjVIGrcg7yf3IN7RcCIjENM5+xDK4nQDBHWL/Lcn2nfviRQyoVRCEhepRp+0mBvAAgD646ZbLaURYkbfmAtY3Bgfa3c7lLNUo4iCuIszJ/v6uixNM1nCx2gNa35dvpiXlePVEyoy1FKKKq6A0zEzeCwUtMneJM3xLfJ6gRpjl+XU3UdZ6Rv/wCMQqeUDUjrWDENqBAB2M8sDba2GBzUH4aEbgzK8PpoRzE7ITq63i6vcyI/6p6CSqqupBqHOSBJNjv0N5AN+ket+65XzacMusaANeont2HeDHpjhlyPLUsATsSCtyLH50tJuNrEYFX3OIHiZUp1KPKtE1lMkFY5e4MKZk3n1jpj3HN6QqfvLpJG6CfX5P548wJMHiJwzmTVWJuS7MBNwAvTTIFyJ6bDeBCxns8alE1JZQdAjUWIDNqMSdJtI2G/1xmMx5/Tm237/wDc+bxAE7k/LZ4tVKD5QocnY/MFgCSoEAWM/KLnpr+0qZpeeNKBmJksxIKxdtIHKdlG+MxmGPSk17SsKA4H1kqkS1bylIVaZXTK6jzBjuTI+UAdgfQRowCs1OZiZOmLzpkDUR2JmZ/TGYzCeRuvkDGj+H5guixD+XuCre9jOmd9MHp29bc/EHEKooo1MrT01IhV/eQs25MSVkjqY7HVmMxZh3lW5igBQf3vJnhrxLVixiBqB1GRqPMB2BJmBcdDfDTwbxrWd2M/K5Cq3NaQCC1uskQOoHS+YzA5lCu1S5lGvpHQ8X8yirPTU6zt2vvcG+PctxhXUchUggbzuPUY8xmFhjr98RAHeT885QqZMdR/nv8ApiP+DpVYLU1jcdO17ReTjMZhx/kJgM9rZNQsgRAABESOnUeuPctRELAABJO207/c3+uMxmBrtDs1OuZy0QBAvMgdAQSPr3xHzGSCjSvLtffrJPqT3M3NwcZjMMrUHkRIufDKhVWvqVdTX3Iv6nfsMI2b8M5CmrOctrcaWZmJedcmwcsoiP3cZjMCjsqmjOLHiZy8S8EpplmzrKBAXTRQALchJLFbmBtBHed8V5xvjj1qKpUMtQb9m627zK3udPQ9vbGYzFmD1UT4hDEtA1FvPLDtsOttvX9cQyMZjMeqvaBlG4Y8G3z+VXvXpT/6wcfWdZRURkIsQRvHzWOPcZiPqD6vtBJ9A+sTOMZpglTSTqeq9zcfMwHrYItge+M4PlVOTzCx01C5P+7RCLzPTGYzCMpsAyw+kUPl/aA+HxLC5MkzJ6z9h29hgitfQIA2aJ1Ns0epuD1+lt8ZjMQk6+8saTHrhAQuoQJEMe8H9TP3xxo5x1VizMQZZYOmJAJBAEG836T6YzGYNdioBUcgJ5nuIMSAWYgoCBIsZPXTfcfbA3N1NJVgWEjmuDJAjtYR0/hecxmMQ7+84KB2njUBZgWuP9Pv+764zGYzGXG8RP/Z"/>
          <p:cNvSpPr>
            <a:spLocks noChangeAspect="1" noChangeArrowheads="1"/>
          </p:cNvSpPr>
          <p:nvPr/>
        </p:nvSpPr>
        <p:spPr bwMode="auto">
          <a:xfrm>
            <a:off x="0" y="-830263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4836" name="Picture 20" descr="http://4.bp.blogspot.com/_EbxZstZTRlo/TGZBQFdH-NI/AAAAAAAAA8s/jp9lUkidRSI/s1600/122326520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1357298"/>
            <a:ext cx="5286380" cy="3415001"/>
          </a:xfrm>
          <a:prstGeom prst="rect">
            <a:avLst/>
          </a:prstGeom>
          <a:noFill/>
        </p:spPr>
      </p:pic>
      <p:pic>
        <p:nvPicPr>
          <p:cNvPr id="34838" name="Picture 22" descr="http://tipdd.files.wordpress.com/2010/11/fat.jpg"/>
          <p:cNvPicPr>
            <a:picLocks noChangeAspect="1" noChangeArrowheads="1"/>
          </p:cNvPicPr>
          <p:nvPr/>
        </p:nvPicPr>
        <p:blipFill>
          <a:blip r:embed="rId8"/>
          <a:srcRect t="29128" b="10194"/>
          <a:stretch>
            <a:fillRect/>
          </a:stretch>
        </p:blipFill>
        <p:spPr bwMode="auto">
          <a:xfrm>
            <a:off x="0" y="0"/>
            <a:ext cx="4486275" cy="1785902"/>
          </a:xfrm>
          <a:prstGeom prst="rect">
            <a:avLst/>
          </a:prstGeom>
          <a:noFill/>
        </p:spPr>
      </p:pic>
      <p:pic>
        <p:nvPicPr>
          <p:cNvPr id="34840" name="Picture 24" descr="http://t2.gstatic.com/images?q=tbn:ANd9GcS_CucJl0DpTfa2wf1TwoLnb2hBx_dKD2bckDGfCms43WyHrUdb"/>
          <p:cNvPicPr>
            <a:picLocks noChangeAspect="1" noChangeArrowheads="1"/>
          </p:cNvPicPr>
          <p:nvPr/>
        </p:nvPicPr>
        <p:blipFill>
          <a:blip r:embed="rId9"/>
          <a:srcRect t="19431"/>
          <a:stretch>
            <a:fillRect/>
          </a:stretch>
        </p:blipFill>
        <p:spPr bwMode="auto">
          <a:xfrm>
            <a:off x="4486707" y="0"/>
            <a:ext cx="2495550" cy="1481111"/>
          </a:xfrm>
          <a:prstGeom prst="rect">
            <a:avLst/>
          </a:prstGeom>
          <a:noFill/>
        </p:spPr>
      </p:pic>
      <p:pic>
        <p:nvPicPr>
          <p:cNvPr id="34842" name="Picture 26" descr="http://t3.gstatic.com/images?q=tbn:ANd9GcRFZCESOEegYM5TEiPSMF12hxm03YFAl5axVqLR7jVjHpKYZ8P3"/>
          <p:cNvPicPr>
            <a:picLocks noChangeAspect="1" noChangeArrowheads="1"/>
          </p:cNvPicPr>
          <p:nvPr/>
        </p:nvPicPr>
        <p:blipFill>
          <a:blip r:embed="rId10"/>
          <a:srcRect t="26667"/>
          <a:stretch>
            <a:fillRect/>
          </a:stretch>
        </p:blipFill>
        <p:spPr bwMode="auto">
          <a:xfrm>
            <a:off x="6973165" y="0"/>
            <a:ext cx="2143125" cy="15716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2.gstatic.com/images?q=tbn:ANd9GcTwrz9HW1fZD54uFRL8q0wY-vCqWPs3OAzlNcHaM4G1ta0-_s8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3147289" cy="2357430"/>
          </a:xfrm>
          <a:prstGeom prst="rect">
            <a:avLst/>
          </a:prstGeom>
          <a:noFill/>
        </p:spPr>
      </p:pic>
      <p:pic>
        <p:nvPicPr>
          <p:cNvPr id="33796" name="Picture 4" descr="http://t1.gstatic.com/images?q=tbn:ANd9GcRF318AibTeE-n3dDp6QwjrEKIrzMpl44o2AzTSxrvPMlGZVly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0"/>
            <a:ext cx="2320943" cy="3500438"/>
          </a:xfrm>
          <a:prstGeom prst="rect">
            <a:avLst/>
          </a:prstGeom>
          <a:noFill/>
        </p:spPr>
      </p:pic>
      <p:pic>
        <p:nvPicPr>
          <p:cNvPr id="33802" name="Picture 10" descr="http://t0.gstatic.com/images?q=tbn:ANd9GcRgYpXsujlnZGJE3FmA9UvdQHhbeXt0Wcv5B5LVo04m7eIjNES5"/>
          <p:cNvPicPr>
            <a:picLocks noChangeAspect="1" noChangeArrowheads="1"/>
          </p:cNvPicPr>
          <p:nvPr/>
        </p:nvPicPr>
        <p:blipFill>
          <a:blip r:embed="rId5"/>
          <a:srcRect r="4726" b="7142"/>
          <a:stretch>
            <a:fillRect/>
          </a:stretch>
        </p:blipFill>
        <p:spPr bwMode="auto">
          <a:xfrm>
            <a:off x="0" y="3786190"/>
            <a:ext cx="2441660" cy="3071810"/>
          </a:xfrm>
          <a:prstGeom prst="rect">
            <a:avLst/>
          </a:prstGeom>
          <a:noFill/>
        </p:spPr>
      </p:pic>
      <p:pic>
        <p:nvPicPr>
          <p:cNvPr id="33804" name="Picture 12" descr="http://t1.gstatic.com/images?q=tbn:ANd9GcQ1RN_WHMCEMqnPk_bFWnP1wIMF1eyFilF0712EQEujeuNQesOLr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57430"/>
            <a:ext cx="2924175" cy="1562100"/>
          </a:xfrm>
          <a:prstGeom prst="rect">
            <a:avLst/>
          </a:prstGeom>
          <a:noFill/>
        </p:spPr>
      </p:pic>
      <p:pic>
        <p:nvPicPr>
          <p:cNvPr id="33806" name="Picture 14" descr="http://t2.gstatic.com/images?q=tbn:ANd9GcQBVVL_h64l-Plk9O6IksOQQVK9zvJSmc-IcNDtGxPxfaqp60WonQ"/>
          <p:cNvPicPr>
            <a:picLocks noChangeAspect="1" noChangeArrowheads="1"/>
          </p:cNvPicPr>
          <p:nvPr/>
        </p:nvPicPr>
        <p:blipFill>
          <a:blip r:embed="rId7"/>
          <a:srcRect r="36227"/>
          <a:stretch>
            <a:fillRect/>
          </a:stretch>
        </p:blipFill>
        <p:spPr bwMode="auto">
          <a:xfrm>
            <a:off x="2428860" y="3429000"/>
            <a:ext cx="3286148" cy="3429000"/>
          </a:xfrm>
          <a:prstGeom prst="rect">
            <a:avLst/>
          </a:prstGeom>
          <a:noFill/>
        </p:spPr>
      </p:pic>
      <p:pic>
        <p:nvPicPr>
          <p:cNvPr id="33810" name="Picture 18" descr="http://t2.gstatic.com/images?q=tbn:ANd9GcS9CvdKj7J9PjN3s-aQf5G8Kn7ADC5-8_Qv23uyBnljc9GWZMi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0"/>
            <a:ext cx="3890223" cy="2928934"/>
          </a:xfrm>
          <a:prstGeom prst="rect">
            <a:avLst/>
          </a:prstGeom>
          <a:noFill/>
        </p:spPr>
      </p:pic>
      <p:pic>
        <p:nvPicPr>
          <p:cNvPr id="33812" name="Picture 20" descr="http://t2.gstatic.com/images?q=tbn:ANd9GcTbHVp2H4CXBFoAnxSEX4DhNROmJq08KZboaBrAZ6yz6RtaDB4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2928934"/>
            <a:ext cx="3857620" cy="2286016"/>
          </a:xfrm>
          <a:prstGeom prst="rect">
            <a:avLst/>
          </a:prstGeom>
          <a:noFill/>
        </p:spPr>
      </p:pic>
      <p:pic>
        <p:nvPicPr>
          <p:cNvPr id="33814" name="Picture 22" descr="http://t2.gstatic.com/images?q=tbn:ANd9GcSFX99mobHMHB5FExR3eY0nUJkbtIlpqOIZW7PDaZsRN2x6YglY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04561" y="5010149"/>
            <a:ext cx="3929058" cy="1847851"/>
          </a:xfrm>
          <a:prstGeom prst="rect">
            <a:avLst/>
          </a:prstGeom>
          <a:noFill/>
        </p:spPr>
      </p:pic>
      <p:sp>
        <p:nvSpPr>
          <p:cNvPr id="15" name="สี่เหลี่ยมผืนผ้า 14"/>
          <p:cNvSpPr/>
          <p:nvPr/>
        </p:nvSpPr>
        <p:spPr>
          <a:xfrm>
            <a:off x="1857356" y="1785926"/>
            <a:ext cx="5357850" cy="769441"/>
          </a:xfrm>
          <a:prstGeom prst="rect">
            <a:avLst/>
          </a:prstGeom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จากกิจกรรมต่อไปนี้</a:t>
            </a:r>
            <a:r>
              <a:rPr lang="en-US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…</a:t>
            </a:r>
            <a:r>
              <a:rPr lang="th-TH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85786" y="2786058"/>
            <a:ext cx="750099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นักเรียนคิดว่ากิจกรรมใดใช้พลังงานมากที่สุดที่สุด</a:t>
            </a:r>
          </a:p>
        </p:txBody>
      </p:sp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30825" y="172725"/>
            <a:ext cx="6429420" cy="796908"/>
          </a:xfrm>
        </p:spPr>
        <p:txBody>
          <a:bodyPr/>
          <a:lstStyle/>
          <a:p>
            <a:r>
              <a:rPr lang="th-TH" dirty="0" smtClean="0">
                <a:solidFill>
                  <a:srgbClr val="002060"/>
                </a:solidFill>
              </a:rPr>
              <a:t>ปริมาณพลังงานที่ใช้ในกิจกรรมต่างๆ</a:t>
            </a: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572560" cy="5715040"/>
          </a:xfr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th-TH" sz="3500" dirty="0" smtClean="0">
                <a:solidFill>
                  <a:srgbClr val="0000FF"/>
                </a:solidFill>
              </a:rPr>
              <a:t>นักเรียนได้เรียนรู้และทดสอบมาแล้วว่า  ในอาหารแต่ละประเภทมีพลังงานสะสมอยู่  </a:t>
            </a:r>
            <a:r>
              <a:rPr lang="th-TH" sz="3500" b="1" u="sng" dirty="0" smtClean="0">
                <a:solidFill>
                  <a:srgbClr val="0000FF"/>
                </a:solidFill>
              </a:rPr>
              <a:t>ดังนั้น</a:t>
            </a:r>
            <a:r>
              <a:rPr lang="th-TH" sz="3500" dirty="0" smtClean="0">
                <a:solidFill>
                  <a:srgbClr val="0000FF"/>
                </a:solidFill>
              </a:rPr>
              <a:t>การที่เรากินอาหารที่มีสารอาหารประเภทโปรตีน  คาร์โบไฮเดรตและไขมัน  นอกจากเพื่อให้ร่างกายเจริญเติบโตและสมบูรณ์แข็งแรงแล้ว   ยังต้องการพลังงานเพื่อนำมาใช้ให้เกิดความอบอุ่นแก่ร่างกายและทำกิจกรรมต่าง ๆ   ในชีวิตประจำวันอีกด้วย  ในวันหนึ่ง ๆ คนเราแต่ละคนต้องการพลังงานจากอาหารเพื่อทำกิจกรรมต่าง ๆ </a:t>
            </a:r>
            <a:r>
              <a:rPr lang="th-TH" sz="3500" u="sng" dirty="0" smtClean="0">
                <a:solidFill>
                  <a:srgbClr val="C00000"/>
                </a:solidFill>
              </a:rPr>
              <a:t>ในปริมาณไม่เท่ากัน  และกิจกรรมแต่ละอย่างต้องใช้พลังงานแตกต่างกันด้วย  การใช้พลังงานของแต่ละคนเพื่อทำกิจกรรมแต่ละอย่าง  นักเรียนศึกษาได้จากตารางต่อไปนี้</a:t>
            </a:r>
          </a:p>
          <a:p>
            <a:endParaRPr lang="th-TH" dirty="0"/>
          </a:p>
        </p:txBody>
      </p:sp>
      <p:pic>
        <p:nvPicPr>
          <p:cNvPr id="32770" name="Picture 2" descr="D:\Teaching task\การ์ตูนตกแต่ง\ดุกดิก\2\2006032314381239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-285776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1538" y="2857496"/>
            <a:ext cx="7858180" cy="157163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1. </a:t>
            </a:r>
            <a:r>
              <a:rPr lang="th-TH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สารอาหารที่ให้พลังงานแก่ร่างกาย ได้แก่ โปรตีน คาร์โบไฮเดรต ไขมัน</a:t>
            </a:r>
            <a:br>
              <a:rPr lang="th-TH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th-TH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505092" cy="1088465"/>
          </a:xfrm>
        </p:spPr>
        <p:txBody>
          <a:bodyPr>
            <a:normAutofit fontScale="90000"/>
          </a:bodyPr>
          <a:lstStyle/>
          <a:p>
            <a:r>
              <a:rPr lang="th-TH" sz="3100" b="1" u="sng" dirty="0" smtClean="0">
                <a:solidFill>
                  <a:srgbClr val="002060"/>
                </a:solidFill>
              </a:rPr>
              <a:t>ตาราง</a:t>
            </a:r>
            <a:r>
              <a:rPr lang="th-TH" sz="3100" b="1" dirty="0" smtClean="0">
                <a:solidFill>
                  <a:srgbClr val="002060"/>
                </a:solidFill>
              </a:rPr>
              <a:t>   แสดงพลังงานที่ใช้ในการทำกิจกรรมต่าง ๆ ในเวลา 1 ชั่วโมงต่อน้ำหนักของร่างกาย 1 กิโลกรัม</a:t>
            </a:r>
            <a:r>
              <a:rPr lang="th-TH" b="1" dirty="0" smtClean="0">
                <a:solidFill>
                  <a:srgbClr val="002060"/>
                </a:solidFill>
              </a:rPr>
              <a:t/>
            </a:r>
            <a:br>
              <a:rPr lang="th-TH" b="1" dirty="0" smtClean="0">
                <a:solidFill>
                  <a:srgbClr val="002060"/>
                </a:solidFill>
              </a:rPr>
            </a:br>
            <a:endParaRPr lang="th-TH" dirty="0">
              <a:solidFill>
                <a:srgbClr val="002060"/>
              </a:solidFill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714348" y="1133455"/>
          <a:ext cx="7786743" cy="5626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97"/>
                <a:gridCol w="2298115"/>
                <a:gridCol w="2488231"/>
              </a:tblGrid>
              <a:tr h="48828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กิจกรรมที่ทำ</a:t>
                      </a:r>
                    </a:p>
                    <a:p>
                      <a:pPr algn="ctr"/>
                      <a:endParaRPr lang="th-TH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พลังงานที่ใช้ในการทำกิจกรรม </a:t>
                      </a:r>
                      <a:r>
                        <a:rPr lang="th-TH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 </a:t>
                      </a:r>
                      <a:r>
                        <a:rPr lang="en-US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Kcal )</a:t>
                      </a:r>
                      <a:endParaRPr lang="en-US" sz="28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02113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ชาย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          </a:t>
                      </a:r>
                      <a:r>
                        <a:rPr lang="th-TH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หญิง</a:t>
                      </a:r>
                      <a:endParaRPr lang="th-TH" sz="2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681746"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นอนหลับ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/>
                        <a:t>นั่งพักอ่าน</a:t>
                      </a:r>
                      <a:r>
                        <a:rPr lang="th-TH" sz="3200" baseline="0" dirty="0" smtClean="0"/>
                        <a:t> </a:t>
                      </a:r>
                      <a:r>
                        <a:rPr lang="th-TH" sz="3200" dirty="0" smtClean="0"/>
                        <a:t>หนังสือ</a:t>
                      </a:r>
                    </a:p>
                    <a:p>
                      <a:r>
                        <a:rPr lang="th-TH" sz="3200" dirty="0" smtClean="0"/>
                        <a:t>นั่งเขียนหนังสือ</a:t>
                      </a:r>
                    </a:p>
                    <a:p>
                      <a:r>
                        <a:rPr lang="th-TH" sz="3200" dirty="0" smtClean="0"/>
                        <a:t>ขับรถ</a:t>
                      </a:r>
                    </a:p>
                    <a:p>
                      <a:r>
                        <a:rPr lang="th-TH" sz="3200" dirty="0" smtClean="0"/>
                        <a:t>เย็บผ้าด้วยจักรเย็บผ้า</a:t>
                      </a:r>
                    </a:p>
                    <a:p>
                      <a:r>
                        <a:rPr lang="th-TH" sz="3200" dirty="0" smtClean="0"/>
                        <a:t>ล้างจาน  ปัดฝุ่น</a:t>
                      </a:r>
                    </a:p>
                    <a:p>
                      <a:r>
                        <a:rPr lang="th-TH" sz="3200" dirty="0" smtClean="0"/>
                        <a:t>อาบน้ำแปรงฟัน</a:t>
                      </a:r>
                    </a:p>
                    <a:p>
                      <a:r>
                        <a:rPr lang="th-TH" sz="3200" dirty="0" smtClean="0"/>
                        <a:t>ล้างรถ</a:t>
                      </a:r>
                    </a:p>
                    <a:p>
                      <a:r>
                        <a:rPr lang="th-TH" sz="3200" dirty="0" smtClean="0"/>
                        <a:t>ถูพื้น  เลื่อยไม้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1.05</a:t>
                      </a:r>
                    </a:p>
                    <a:p>
                      <a:pPr algn="ctr"/>
                      <a:r>
                        <a:rPr lang="th-TH" sz="3200" dirty="0" smtClean="0"/>
                        <a:t>1.26</a:t>
                      </a:r>
                    </a:p>
                    <a:p>
                      <a:pPr algn="ctr"/>
                      <a:r>
                        <a:rPr lang="th-TH" sz="3200" dirty="0" smtClean="0"/>
                        <a:t>1.47</a:t>
                      </a:r>
                    </a:p>
                    <a:p>
                      <a:pPr algn="ctr"/>
                      <a:r>
                        <a:rPr lang="th-TH" sz="3200" dirty="0" smtClean="0"/>
                        <a:t>2.42</a:t>
                      </a:r>
                    </a:p>
                    <a:p>
                      <a:pPr algn="ctr"/>
                      <a:r>
                        <a:rPr lang="th-TH" sz="3200" dirty="0" smtClean="0"/>
                        <a:t>2.63</a:t>
                      </a:r>
                    </a:p>
                    <a:p>
                      <a:pPr algn="ctr"/>
                      <a:r>
                        <a:rPr lang="th-TH" sz="3200" dirty="0" smtClean="0"/>
                        <a:t>2.84</a:t>
                      </a:r>
                    </a:p>
                    <a:p>
                      <a:pPr algn="ctr"/>
                      <a:r>
                        <a:rPr lang="th-TH" sz="3200" dirty="0" smtClean="0"/>
                        <a:t>3.05</a:t>
                      </a:r>
                    </a:p>
                    <a:p>
                      <a:pPr algn="ctr"/>
                      <a:r>
                        <a:rPr lang="th-TH" sz="3200" dirty="0" smtClean="0"/>
                        <a:t>3.68</a:t>
                      </a:r>
                    </a:p>
                    <a:p>
                      <a:pPr algn="ctr"/>
                      <a:r>
                        <a:rPr lang="th-TH" sz="3200" dirty="0" smtClean="0"/>
                        <a:t>3.89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0.97</a:t>
                      </a:r>
                    </a:p>
                    <a:p>
                      <a:pPr algn="ctr"/>
                      <a:r>
                        <a:rPr lang="th-TH" sz="3200" dirty="0" smtClean="0"/>
                        <a:t>1.16</a:t>
                      </a:r>
                    </a:p>
                    <a:p>
                      <a:pPr algn="ctr"/>
                      <a:r>
                        <a:rPr lang="th-TH" sz="3200" dirty="0" smtClean="0"/>
                        <a:t>1.36</a:t>
                      </a:r>
                    </a:p>
                    <a:p>
                      <a:pPr algn="ctr"/>
                      <a:r>
                        <a:rPr lang="th-TH" sz="3200" dirty="0" smtClean="0"/>
                        <a:t>2.23</a:t>
                      </a:r>
                    </a:p>
                    <a:p>
                      <a:pPr algn="ctr"/>
                      <a:r>
                        <a:rPr lang="th-TH" sz="3200" dirty="0" smtClean="0"/>
                        <a:t>2.43</a:t>
                      </a:r>
                    </a:p>
                    <a:p>
                      <a:pPr algn="ctr"/>
                      <a:r>
                        <a:rPr lang="th-TH" sz="3200" dirty="0" smtClean="0"/>
                        <a:t>2.62</a:t>
                      </a:r>
                    </a:p>
                    <a:p>
                      <a:pPr algn="ctr"/>
                      <a:r>
                        <a:rPr lang="th-TH" sz="3200" dirty="0" smtClean="0"/>
                        <a:t>2.81</a:t>
                      </a:r>
                    </a:p>
                    <a:p>
                      <a:pPr algn="ctr"/>
                      <a:r>
                        <a:rPr lang="th-TH" sz="3200" dirty="0" smtClean="0"/>
                        <a:t>3.40</a:t>
                      </a:r>
                    </a:p>
                    <a:p>
                      <a:pPr algn="ctr"/>
                      <a:r>
                        <a:rPr lang="th-TH" sz="3200" dirty="0" smtClean="0"/>
                        <a:t>3.59</a:t>
                      </a: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pic>
        <p:nvPicPr>
          <p:cNvPr id="31745" name="Picture 1" descr="D:\Teaching task\การ์ตูนตกแต่ง\ดุกดิก\2\anilikkatj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5400675"/>
            <a:ext cx="1524000" cy="14573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785786" y="357166"/>
          <a:ext cx="7786743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70"/>
                <a:gridCol w="1643074"/>
                <a:gridCol w="1500199"/>
              </a:tblGrid>
              <a:tr h="3643338">
                <a:tc>
                  <a:txBody>
                    <a:bodyPr/>
                    <a:lstStyle/>
                    <a:p>
                      <a:r>
                        <a:rPr lang="th-TH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ทำความสะอาดหน้าต่าง,ตีปิงปอง</a:t>
                      </a:r>
                    </a:p>
                    <a:p>
                      <a:r>
                        <a:rPr lang="th-TH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ว่ายน้ำ</a:t>
                      </a:r>
                    </a:p>
                    <a:p>
                      <a:r>
                        <a:rPr lang="th-TH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เล่นเทนนิส</a:t>
                      </a:r>
                    </a:p>
                    <a:p>
                      <a:r>
                        <a:rPr lang="th-TH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ขุดดิน  ยกน้ำหนัก</a:t>
                      </a:r>
                    </a:p>
                    <a:p>
                      <a:r>
                        <a:rPr lang="th-TH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เล่นบาสเกตบอล  ฟุตบอล</a:t>
                      </a:r>
                    </a:p>
                    <a:p>
                      <a:r>
                        <a:rPr lang="th-TH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ชกมวย  ว่ายน้ำอย่างเร็ว</a:t>
                      </a:r>
                    </a:p>
                    <a:p>
                      <a:r>
                        <a:rPr lang="th-TH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ปีนทางชันและขรุขระ  </a:t>
                      </a:r>
                    </a:p>
                    <a:p>
                      <a:endParaRPr lang="th-TH" sz="32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4.20</a:t>
                      </a:r>
                    </a:p>
                    <a:p>
                      <a:pPr algn="ctr"/>
                      <a:r>
                        <a:rPr lang="th-TH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4.73</a:t>
                      </a:r>
                    </a:p>
                    <a:p>
                      <a:pPr algn="ctr"/>
                      <a:r>
                        <a:rPr lang="th-TH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6.30</a:t>
                      </a:r>
                    </a:p>
                    <a:p>
                      <a:pPr algn="ctr"/>
                      <a:r>
                        <a:rPr lang="th-TH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7.35</a:t>
                      </a:r>
                    </a:p>
                    <a:p>
                      <a:pPr algn="ctr"/>
                      <a:r>
                        <a:rPr lang="th-TH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7.88</a:t>
                      </a:r>
                    </a:p>
                    <a:p>
                      <a:pPr algn="ctr"/>
                      <a:r>
                        <a:rPr lang="th-TH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9.43</a:t>
                      </a:r>
                    </a:p>
                    <a:p>
                      <a:pPr algn="ctr"/>
                      <a:r>
                        <a:rPr lang="th-TH" sz="32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10.50</a:t>
                      </a:r>
                      <a:endParaRPr lang="th-TH" sz="28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3.88</a:t>
                      </a:r>
                    </a:p>
                    <a:p>
                      <a:pPr algn="ctr"/>
                      <a:r>
                        <a:rPr lang="th-TH" sz="3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4.37</a:t>
                      </a:r>
                    </a:p>
                    <a:p>
                      <a:pPr algn="ctr"/>
                      <a:r>
                        <a:rPr lang="th-TH" sz="3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5.82</a:t>
                      </a:r>
                    </a:p>
                    <a:p>
                      <a:pPr algn="ctr"/>
                      <a:r>
                        <a:rPr lang="th-TH" sz="3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6.79</a:t>
                      </a:r>
                    </a:p>
                    <a:p>
                      <a:pPr algn="ctr"/>
                      <a:r>
                        <a:rPr lang="th-TH" sz="3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7.28</a:t>
                      </a:r>
                    </a:p>
                    <a:p>
                      <a:pPr algn="ctr"/>
                      <a:r>
                        <a:rPr lang="th-TH" sz="3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8.73</a:t>
                      </a:r>
                    </a:p>
                    <a:p>
                      <a:pPr algn="ctr"/>
                      <a:r>
                        <a:rPr lang="th-TH" sz="32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9.70</a:t>
                      </a:r>
                    </a:p>
                  </a:txBody>
                  <a:tcPr marL="68580" marR="68580" marT="0" marB="0"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pic>
        <p:nvPicPr>
          <p:cNvPr id="30721" name="Picture 1" descr="D:\Teaching task\การ์ตูนตกแต่ง\ดุกดิก\2\angraatka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643446"/>
            <a:ext cx="20574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642910" y="428604"/>
            <a:ext cx="8143932" cy="6072230"/>
          </a:xfr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th-TH" sz="4200" dirty="0" smtClean="0"/>
              <a:t>จากข้อมูลในตารางนักเรียนจะเห็นได้ว่า  พลังงานที่ใช้ในการทำกิจกรรมแต่ละอย่างไม่เท่ากัน  กิจกรรมที่ใช้พลังงานมากที่สุดคือ  การปีนทางชันและขรุขระ  ส่วนกิจกรรมที่ใช้พลังงาน้อยที่สุดคือ  การนอนหลับ  </a:t>
            </a:r>
            <a:r>
              <a:rPr lang="th-TH" sz="4200" u="sng" dirty="0" smtClean="0">
                <a:solidFill>
                  <a:srgbClr val="371DD3"/>
                </a:solidFill>
              </a:rPr>
              <a:t>นอกจากนี้ในกิจกรรมเดียวกัน  เพศชายจะใช้พลังงานมากกว่าเพศหญิงเสมอ</a:t>
            </a:r>
          </a:p>
          <a:p>
            <a:r>
              <a:rPr lang="th-TH" sz="4200" dirty="0" smtClean="0"/>
              <a:t>         </a:t>
            </a:r>
            <a:r>
              <a:rPr lang="th-TH" sz="4200" b="1" dirty="0" smtClean="0"/>
              <a:t> ดังนั้น  </a:t>
            </a:r>
            <a:r>
              <a:rPr lang="th-TH" sz="4200" dirty="0" smtClean="0"/>
              <a:t>จึงอาจกล่าวโดยสรุปได้ว่า   </a:t>
            </a:r>
            <a:r>
              <a:rPr lang="th-TH" sz="4200" u="sng" dirty="0" smtClean="0"/>
              <a:t>การใช้พลังงานในการทำกิจกรรมของแต่ละคนแตกต่างกัน  ทั้งนี้ขึ้นอยู่กับปัจจัยที่สำคัญ คือ  ประเภทของกิจกรรมรวมทั้งระยะเวลาที่ใช้ทำกิจกรรมนั้นๆ เพศ  และน้ำหนักตัว  โดยผู้ที่มีน้ำหนักตัวมากจะต้องใช้พลังงานมาก  และเพศชายใช้พลังงานมากกว่าเพศหญิงในการทำกิจกรรมประเภทเดียวกัน</a:t>
            </a:r>
          </a:p>
          <a:p>
            <a:endParaRPr lang="th-TH" dirty="0"/>
          </a:p>
        </p:txBody>
      </p:sp>
      <p:pic>
        <p:nvPicPr>
          <p:cNvPr id="29697" name="Picture 1" descr="D:\Teaching task\การ์ตูนตกแต่ง\ดุกดิก\2\ankatzi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429264"/>
            <a:ext cx="1095375" cy="1209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8643998" cy="15001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h-TH" sz="4600" b="1" u="sng" dirty="0" smtClean="0">
                <a:solidFill>
                  <a:srgbClr val="FF0000"/>
                </a:solidFill>
              </a:rPr>
              <a:t>การคำนวณหาค่าพลังงานที่ใช้ในกิจกรรม</a:t>
            </a:r>
          </a:p>
          <a:p>
            <a:pPr>
              <a:buNone/>
            </a:pPr>
            <a:r>
              <a:rPr lang="th-TH" sz="4100" b="1" dirty="0" smtClean="0">
                <a:solidFill>
                  <a:srgbClr val="002060"/>
                </a:solidFill>
              </a:rPr>
              <a:t>การคิดคำนวณหาค่าพลังงานที่ใช้ในกิจกรรมต่าง ๆ อาจทำได้</a:t>
            </a:r>
          </a:p>
          <a:p>
            <a:pPr>
              <a:buNone/>
            </a:pPr>
            <a:r>
              <a:rPr lang="th-TH" sz="4100" b="1" dirty="0" smtClean="0">
                <a:solidFill>
                  <a:srgbClr val="002060"/>
                </a:solidFill>
              </a:rPr>
              <a:t>โดยใช้สูตรต่อไปนี้</a:t>
            </a:r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57488" y="4143380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42910" y="2357430"/>
            <a:ext cx="8286808" cy="1200329"/>
          </a:xfrm>
          <a:prstGeom prst="rect">
            <a:avLst/>
          </a:prstGeom>
          <a:ln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th-TH" sz="3600" b="1" dirty="0" smtClean="0">
                <a:solidFill>
                  <a:srgbClr val="0000FF"/>
                </a:solidFill>
              </a:rPr>
              <a:t>พลังงานที่ใช้  </a:t>
            </a:r>
            <a:r>
              <a:rPr lang="th-TH" sz="3600" b="1" dirty="0" smtClean="0">
                <a:solidFill>
                  <a:srgbClr val="0070C0"/>
                </a:solidFill>
              </a:rPr>
              <a:t>=  </a:t>
            </a:r>
            <a:r>
              <a:rPr lang="th-TH" sz="3600" b="1" dirty="0" smtClean="0">
                <a:solidFill>
                  <a:srgbClr val="00B050"/>
                </a:solidFill>
              </a:rPr>
              <a:t>น้ำหนักตัว  </a:t>
            </a:r>
            <a:r>
              <a:rPr lang="en-US" sz="3600" b="1" dirty="0" smtClean="0">
                <a:solidFill>
                  <a:srgbClr val="0070C0"/>
                </a:solidFill>
              </a:rPr>
              <a:t>X  </a:t>
            </a:r>
            <a:r>
              <a:rPr lang="th-TH" sz="3600" b="1" dirty="0" smtClean="0">
                <a:solidFill>
                  <a:srgbClr val="CC3399"/>
                </a:solidFill>
              </a:rPr>
              <a:t>พลังงานที่ใช้ในการทำกิจกรรมใน 1 ชั่วโมงต่อน้ำหนักร่างกาย 1 กิโลกรัม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857620" y="4572008"/>
            <a:ext cx="3714776" cy="954107"/>
          </a:xfrm>
          <a:prstGeom prst="rect">
            <a:avLst/>
          </a:prstGeom>
          <a:ln>
            <a:solidFill>
              <a:srgbClr val="FF0066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/>
              <a:t>จำสูตรให้ได้ก่อน เราจะไปคำนวณกันแล้ว</a:t>
            </a:r>
          </a:p>
        </p:txBody>
      </p:sp>
      <p:pic>
        <p:nvPicPr>
          <p:cNvPr id="28674" name="Picture 2" descr="D:\Teaching task\การ์ตูนตกแต่ง\ดุกดิก\2\ankatstreep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000504"/>
            <a:ext cx="1876425" cy="14382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-142940" y="500042"/>
            <a:ext cx="928694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S Sans Serif"/>
              </a:rPr>
              <a:t>ตัวอย่างที่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S Sans Serif"/>
              </a:rPr>
              <a:t>1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S Sans Serif"/>
              </a:rPr>
              <a:t>   </a:t>
            </a:r>
            <a:endParaRPr lang="th-TH" dirty="0" smtClean="0">
              <a:solidFill>
                <a:srgbClr val="7030A0"/>
              </a:solidFill>
              <a:latin typeface="MS Sans Serif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เขมชาติ</a:t>
            </a:r>
            <a:r>
              <a:rPr kumimoji="0" lang="th-TH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หนัก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50 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กิโลกรัม  ล้างรถเป็นเวลา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1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ชั่วโมง 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อยากทราบว่า</a:t>
            </a:r>
            <a:r>
              <a:rPr kumimoji="0" lang="th-TH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 เขทชาติ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จะใช้พลังงานเท่าไร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S Sans Serif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วิธีทำ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    จากข้อมูลในตารา</a:t>
            </a:r>
            <a:r>
              <a:rPr lang="th-TH" dirty="0" smtClean="0">
                <a:latin typeface="MS Sans Serif"/>
              </a:rPr>
              <a:t>ง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ชายหนัก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1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กิโลกรัม  ล้างรถเป็นเวลา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1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ชั่วโมง  ใช้พลังงาน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                              =       3.68                  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กิโลแคลอรี</a:t>
            </a:r>
            <a:endParaRPr lang="th-TH" dirty="0" smtClean="0"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เมื่อเขมชาติ</a:t>
            </a:r>
            <a:r>
              <a:rPr kumimoji="0" lang="th-TH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หนัก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50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กิโลกรัม  ล้างรถเป็นเวลา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1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ชั่วโมง  ใช้พลังงาน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                              =       50  X  3.68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                              =        184                   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กิโล</a:t>
            </a:r>
            <a:r>
              <a:rPr lang="th-TH" dirty="0" smtClean="0">
                <a:latin typeface="MS Sans Serif"/>
              </a:rPr>
              <a:t>แคลอรี</a:t>
            </a: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solidFill>
                  <a:srgbClr val="0000FF"/>
                </a:solidFill>
                <a:latin typeface="MS Sans Serif"/>
              </a:rPr>
              <a:t>เขมชาติ</a:t>
            </a:r>
            <a:r>
              <a:rPr kumimoji="0" lang="th-TH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S Sans Serif"/>
              </a:rPr>
              <a:t>ล้างรถเป็นเวลา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S Sans Serif"/>
              </a:rPr>
              <a:t>1</a:t>
            </a:r>
            <a:r>
              <a:rPr kumimoji="0" lang="th-TH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S Sans Serif"/>
              </a:rPr>
              <a:t> ชั่วโมง  จะใช้พลังงานเท่ากับ 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S Sans Serif"/>
              </a:rPr>
              <a:t>184  </a:t>
            </a:r>
            <a:r>
              <a:rPr kumimoji="0" lang="th-TH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MS Sans Serif"/>
              </a:rPr>
              <a:t>กิโลแคลอรี</a:t>
            </a:r>
            <a:endParaRPr kumimoji="0" lang="th-TH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27650" name="Picture 2" descr="D:\Teaching task\การ์ตูนตกแต่ง\ดุกดิก\2\anluorbuika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5124446"/>
            <a:ext cx="1600204" cy="17335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76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76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642918"/>
            <a:ext cx="8358214" cy="48320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S Sans Serif"/>
              </a:rPr>
              <a:t>ตัวอย่างที่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S Sans Serif"/>
              </a:rPr>
              <a:t>2 </a:t>
            </a:r>
            <a:r>
              <a:rPr kumimoji="0" lang="th-TH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MS Sans Serif"/>
              </a:rPr>
              <a:t>  </a:t>
            </a:r>
            <a:r>
              <a:rPr lang="th-TH" dirty="0" smtClean="0">
                <a:solidFill>
                  <a:schemeClr val="tx1"/>
                </a:solidFill>
                <a:latin typeface="MS Sans Serif"/>
              </a:rPr>
              <a:t>ด ญ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วัชรีหนัก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40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กิโลกรัม  นอนหลับเป็นเวลา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1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ชั่วโมง  </a:t>
            </a: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แล้วตื่นขึ้นมาเล่นเทนนิสเป็นเวลา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3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</a:t>
            </a:r>
            <a:r>
              <a:rPr lang="th-TH" dirty="0" smtClean="0">
                <a:solidFill>
                  <a:schemeClr val="tx1"/>
                </a:solidFill>
                <a:latin typeface="MS Sans Serif"/>
              </a:rPr>
              <a:t>ชั่วโมง 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อยากทราบว่าวัชรีใช้พลังงาน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ทั้งหมดเท่าไร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วิธีทำ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      จากข้อมูลในตาราง</a:t>
            </a:r>
            <a:endParaRPr lang="en-US" dirty="0" smtClean="0"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หญิงหนัก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1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กิโลกรัม  นอนหลับเป็นเวลา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1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ชั่วโมง  ใช้พลังงาน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                          =            0.97          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      กิโลแคลอรี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เมื่อวัชรีหนัก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40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กิโลกรัม  นอนหลับเป็นเวลา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1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ชั่วโมง  ใช้พลังงาน       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                        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=           40  X  0.97      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กิโลแคลอรี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                          =            38.8           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      กิโลแคลอรี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S Sans Serif"/>
              </a:rPr>
              <a:t>หญิงหนัก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S Sans Serif"/>
              </a:rPr>
              <a:t>1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S Sans Serif"/>
              </a:rPr>
              <a:t> กิโลกรัม เล่นเทนนิสเป็นเวลา </a:t>
            </a:r>
            <a:r>
              <a:rPr lang="en-US" b="1" dirty="0" smtClean="0">
                <a:solidFill>
                  <a:srgbClr val="0033CC"/>
                </a:solidFill>
                <a:latin typeface="MS Sans Serif"/>
              </a:rPr>
              <a:t>1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S Sans Serif"/>
              </a:rPr>
              <a:t> ชั่วโมง ใช้พลังงาน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S Sans Serif"/>
              </a:rPr>
              <a:t>                           =           5.82                 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S Sans Serif"/>
              </a:rPr>
              <a:t>กิโลแคลอรี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Sans Serif"/>
              </a:rPr>
              <a:t> 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66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66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66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6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42910" y="642918"/>
            <a:ext cx="8072494" cy="3108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solidFill>
                  <a:srgbClr val="0033CC"/>
                </a:solidFill>
                <a:latin typeface="MS Sans Serif"/>
              </a:rPr>
              <a:t>เมื่อวัชรีหนัก </a:t>
            </a:r>
            <a:r>
              <a:rPr lang="en-US" dirty="0" smtClean="0">
                <a:solidFill>
                  <a:srgbClr val="0033CC"/>
                </a:solidFill>
                <a:latin typeface="MS Sans Serif"/>
              </a:rPr>
              <a:t>40</a:t>
            </a:r>
            <a:r>
              <a:rPr lang="th-TH" dirty="0" smtClean="0">
                <a:solidFill>
                  <a:srgbClr val="0033CC"/>
                </a:solidFill>
                <a:latin typeface="MS Sans Serif"/>
              </a:rPr>
              <a:t> กิโลกรัม เล่นเทนนิสเป็นเวลา </a:t>
            </a:r>
            <a:r>
              <a:rPr lang="en-US" dirty="0" smtClean="0">
                <a:solidFill>
                  <a:srgbClr val="0033CC"/>
                </a:solidFill>
                <a:latin typeface="MS Sans Serif"/>
              </a:rPr>
              <a:t>3</a:t>
            </a:r>
            <a:r>
              <a:rPr lang="th-TH" dirty="0" smtClean="0">
                <a:solidFill>
                  <a:srgbClr val="0033CC"/>
                </a:solidFill>
                <a:latin typeface="MS Sans Serif"/>
              </a:rPr>
              <a:t> ชั่วโมง  ใช้พลังงาน</a:t>
            </a:r>
            <a:endParaRPr lang="en-US" dirty="0" smtClean="0">
              <a:solidFill>
                <a:srgbClr val="0033CC"/>
              </a:solidFill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3CC"/>
                </a:solidFill>
                <a:latin typeface="MS Sans Serif"/>
              </a:rPr>
              <a:t>               =           40  X  5.82  X 3</a:t>
            </a:r>
            <a:endParaRPr lang="en-US" dirty="0" smtClean="0">
              <a:solidFill>
                <a:srgbClr val="0033CC"/>
              </a:solidFill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3CC"/>
                </a:solidFill>
                <a:latin typeface="MS Sans Serif"/>
              </a:rPr>
              <a:t>               = 			698.4 </a:t>
            </a:r>
            <a:r>
              <a:rPr lang="th-TH" dirty="0" smtClean="0">
                <a:solidFill>
                  <a:srgbClr val="0033CC"/>
                </a:solidFill>
                <a:latin typeface="MS Sans Serif"/>
              </a:rPr>
              <a:t>กิโลแคลอรี</a:t>
            </a:r>
            <a:endParaRPr lang="en-US" dirty="0" smtClean="0">
              <a:solidFill>
                <a:srgbClr val="0033CC"/>
              </a:solidFill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solidFill>
                  <a:srgbClr val="0033CC"/>
                </a:solidFill>
                <a:latin typeface="MS Sans Serif"/>
              </a:rPr>
              <a:t>วัชรีนอนหลับเป็นเวลา </a:t>
            </a:r>
            <a:r>
              <a:rPr lang="en-US" dirty="0" smtClean="0">
                <a:solidFill>
                  <a:srgbClr val="0033CC"/>
                </a:solidFill>
                <a:latin typeface="MS Sans Serif"/>
              </a:rPr>
              <a:t>1</a:t>
            </a:r>
            <a:r>
              <a:rPr lang="th-TH" dirty="0" smtClean="0">
                <a:solidFill>
                  <a:srgbClr val="0033CC"/>
                </a:solidFill>
                <a:latin typeface="MS Sans Serif"/>
              </a:rPr>
              <a:t> ชั่วโมง  และเล่นเทนนิสเป็นเวลา </a:t>
            </a:r>
            <a:r>
              <a:rPr lang="en-US" dirty="0" smtClean="0">
                <a:solidFill>
                  <a:srgbClr val="0033CC"/>
                </a:solidFill>
                <a:latin typeface="MS Sans Serif"/>
              </a:rPr>
              <a:t>3</a:t>
            </a:r>
            <a:r>
              <a:rPr lang="th-TH" dirty="0" smtClean="0">
                <a:solidFill>
                  <a:srgbClr val="0033CC"/>
                </a:solidFill>
                <a:latin typeface="MS Sans Serif"/>
              </a:rPr>
              <a:t> ชั่วโมง  จะ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dirty="0" smtClean="0">
                <a:solidFill>
                  <a:srgbClr val="0033CC"/>
                </a:solidFill>
                <a:latin typeface="MS Sans Serif"/>
              </a:rPr>
              <a:t>ใช้พลังงานทั้งหมด  </a:t>
            </a:r>
            <a:endParaRPr lang="en-US" dirty="0" smtClean="0">
              <a:solidFill>
                <a:srgbClr val="0033CC"/>
              </a:solidFill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3CC"/>
                </a:solidFill>
                <a:latin typeface="MS Sans Serif"/>
              </a:rPr>
              <a:t>               </a:t>
            </a:r>
            <a:r>
              <a:rPr lang="en-US" dirty="0" smtClean="0">
                <a:solidFill>
                  <a:srgbClr val="FF0000"/>
                </a:solidFill>
                <a:latin typeface="MS Sans Serif"/>
              </a:rPr>
              <a:t>=  38.8 + 698.4 =  737.2</a:t>
            </a:r>
            <a:r>
              <a:rPr lang="th-TH" dirty="0" smtClean="0">
                <a:solidFill>
                  <a:srgbClr val="FF0000"/>
                </a:solidFill>
                <a:latin typeface="MS Sans Serif"/>
              </a:rPr>
              <a:t> กิโลแคลอรี</a:t>
            </a:r>
            <a:endParaRPr lang="en-US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33CC"/>
                </a:solidFill>
                <a:latin typeface="MS Sans Serif"/>
              </a:rPr>
              <a:t> </a:t>
            </a:r>
            <a:endParaRPr lang="th-TH" dirty="0">
              <a:solidFill>
                <a:srgbClr val="0033CC"/>
              </a:solidFill>
            </a:endParaRPr>
          </a:p>
        </p:txBody>
      </p:sp>
      <p:pic>
        <p:nvPicPr>
          <p:cNvPr id="25601" name="Picture 1" descr="D:\Teaching task\การ์ตูนตกแต่ง\ดุกดิก\2\anluorka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143380"/>
            <a:ext cx="1714512" cy="18963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071538" y="0"/>
            <a:ext cx="1785950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400" b="1" u="sng" dirty="0" smtClean="0">
                <a:solidFill>
                  <a:srgbClr val="371DD3"/>
                </a:solidFill>
              </a:rPr>
              <a:t>ลองทำดู</a:t>
            </a:r>
          </a:p>
          <a:p>
            <a:pPr>
              <a:buNone/>
            </a:pPr>
            <a:endParaRPr lang="th-TH" sz="4400" b="1" dirty="0" smtClean="0">
              <a:solidFill>
                <a:srgbClr val="371DD3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642919"/>
            <a:ext cx="8929718" cy="150810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th-TH" sz="3200" b="1" dirty="0" smtClean="0"/>
              <a:t>นายนทีมีน้ำหนัก </a:t>
            </a:r>
            <a:r>
              <a:rPr lang="en-US" sz="3200" b="1" dirty="0" smtClean="0"/>
              <a:t>40 </a:t>
            </a:r>
            <a:r>
              <a:rPr lang="th-TH" sz="3200" b="1" dirty="0" smtClean="0"/>
              <a:t>กิโลกรัม ว่ายน้ำ </a:t>
            </a:r>
            <a:r>
              <a:rPr lang="en-US" sz="3200" b="1" dirty="0" smtClean="0"/>
              <a:t>3 </a:t>
            </a:r>
            <a:r>
              <a:rPr lang="th-TH" sz="3200" b="1" dirty="0" smtClean="0"/>
              <a:t>ชั่วโมง แล้วขับรถยนต์กลับบ้าน </a:t>
            </a:r>
            <a:r>
              <a:rPr lang="en-US" sz="3200" b="1" dirty="0" smtClean="0"/>
              <a:t>1 </a:t>
            </a:r>
            <a:r>
              <a:rPr lang="th-TH" sz="3200" b="1" dirty="0" smtClean="0"/>
              <a:t>ชั่วโมง นทีต้องใช้พลังงานในการทำกิจกรรมรวมทั้งสิ้นเท่าไร</a:t>
            </a:r>
          </a:p>
          <a:p>
            <a:endParaRPr lang="th-TH" b="1" dirty="0" smtClean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1785926"/>
            <a:ext cx="8072494" cy="483209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th-TH" b="1" dirty="0" smtClean="0">
                <a:solidFill>
                  <a:srgbClr val="0033CC"/>
                </a:solidFill>
              </a:rPr>
              <a:t>วิธีทำ  หาพลังงานที่ใช้ว่ายน้ำ</a:t>
            </a:r>
          </a:p>
          <a:p>
            <a:r>
              <a:rPr lang="th-TH" b="1" dirty="0" smtClean="0">
                <a:solidFill>
                  <a:srgbClr val="0033CC"/>
                </a:solidFill>
              </a:rPr>
              <a:t>	</a:t>
            </a:r>
            <a:r>
              <a:rPr lang="th-TH" dirty="0" smtClean="0">
                <a:solidFill>
                  <a:srgbClr val="0033CC"/>
                </a:solidFill>
              </a:rPr>
              <a:t>นทีหนัก </a:t>
            </a:r>
            <a:r>
              <a:rPr lang="en-US" dirty="0" smtClean="0">
                <a:solidFill>
                  <a:srgbClr val="0033CC"/>
                </a:solidFill>
              </a:rPr>
              <a:t>40 </a:t>
            </a:r>
            <a:r>
              <a:rPr lang="th-TH" dirty="0" smtClean="0">
                <a:solidFill>
                  <a:srgbClr val="0033CC"/>
                </a:solidFill>
              </a:rPr>
              <a:t>กิโลกรัม ว่ายน้ำ </a:t>
            </a:r>
            <a:r>
              <a:rPr lang="en-US" dirty="0" smtClean="0">
                <a:solidFill>
                  <a:srgbClr val="0033CC"/>
                </a:solidFill>
              </a:rPr>
              <a:t>3 </a:t>
            </a:r>
            <a:r>
              <a:rPr lang="th-TH" dirty="0" smtClean="0">
                <a:solidFill>
                  <a:srgbClr val="0033CC"/>
                </a:solidFill>
              </a:rPr>
              <a:t>ชั่วโมง </a:t>
            </a:r>
            <a:r>
              <a:rPr lang="en-US" dirty="0" smtClean="0">
                <a:solidFill>
                  <a:srgbClr val="0033CC"/>
                </a:solidFill>
              </a:rPr>
              <a:t>= 4.73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					     = 4.73 x40x3 kcal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			</a:t>
            </a:r>
            <a:r>
              <a:rPr lang="th-TH" dirty="0" smtClean="0">
                <a:solidFill>
                  <a:srgbClr val="0033CC"/>
                </a:solidFill>
              </a:rPr>
              <a:t>พลังงานที่ใช้ว่ายน้ำ   </a:t>
            </a:r>
            <a:r>
              <a:rPr lang="en-US" dirty="0" smtClean="0">
                <a:solidFill>
                  <a:srgbClr val="0033CC"/>
                </a:solidFill>
              </a:rPr>
              <a:t>= 567.6 kcal</a:t>
            </a:r>
          </a:p>
          <a:p>
            <a:r>
              <a:rPr lang="en-US" b="1" dirty="0" smtClean="0">
                <a:solidFill>
                  <a:srgbClr val="0033CC"/>
                </a:solidFill>
              </a:rPr>
              <a:t>         </a:t>
            </a:r>
            <a:r>
              <a:rPr lang="th-TH" b="1" dirty="0" smtClean="0">
                <a:solidFill>
                  <a:srgbClr val="0033CC"/>
                </a:solidFill>
              </a:rPr>
              <a:t>หาพลังงานที่ใช้ขับรถ</a:t>
            </a:r>
          </a:p>
          <a:p>
            <a:r>
              <a:rPr lang="th-TH" b="1" dirty="0" smtClean="0">
                <a:solidFill>
                  <a:srgbClr val="0033CC"/>
                </a:solidFill>
              </a:rPr>
              <a:t>	</a:t>
            </a:r>
            <a:r>
              <a:rPr lang="th-TH" dirty="0" smtClean="0">
                <a:solidFill>
                  <a:srgbClr val="0033CC"/>
                </a:solidFill>
              </a:rPr>
              <a:t>นทีหนัก </a:t>
            </a:r>
            <a:r>
              <a:rPr lang="en-US" dirty="0" smtClean="0">
                <a:solidFill>
                  <a:srgbClr val="0033CC"/>
                </a:solidFill>
              </a:rPr>
              <a:t>40 </a:t>
            </a:r>
            <a:r>
              <a:rPr lang="th-TH" dirty="0" smtClean="0">
                <a:solidFill>
                  <a:srgbClr val="0033CC"/>
                </a:solidFill>
              </a:rPr>
              <a:t>กิโลกรัม ขับรถ </a:t>
            </a:r>
            <a:r>
              <a:rPr lang="en-US" dirty="0" smtClean="0">
                <a:solidFill>
                  <a:srgbClr val="0033CC"/>
                </a:solidFill>
              </a:rPr>
              <a:t>1 </a:t>
            </a:r>
            <a:r>
              <a:rPr lang="th-TH" dirty="0" smtClean="0">
                <a:solidFill>
                  <a:srgbClr val="0033CC"/>
                </a:solidFill>
              </a:rPr>
              <a:t>ชั่งโมง </a:t>
            </a:r>
            <a:r>
              <a:rPr lang="en-US" dirty="0" smtClean="0">
                <a:solidFill>
                  <a:srgbClr val="0033CC"/>
                </a:solidFill>
              </a:rPr>
              <a:t> = 2.42 kcal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					    = 2.42x40x1 kcal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			</a:t>
            </a:r>
            <a:r>
              <a:rPr lang="th-TH" dirty="0" smtClean="0">
                <a:solidFill>
                  <a:srgbClr val="0033CC"/>
                </a:solidFill>
              </a:rPr>
              <a:t>พลังงานที่ใช้ขับรถ    </a:t>
            </a:r>
            <a:r>
              <a:rPr lang="en-US" dirty="0" smtClean="0">
                <a:solidFill>
                  <a:srgbClr val="0033CC"/>
                </a:solidFill>
              </a:rPr>
              <a:t>= 96.8 kcal</a:t>
            </a:r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				  </a:t>
            </a:r>
            <a:endParaRPr lang="th-TH" b="1" dirty="0" smtClean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5429264"/>
            <a:ext cx="93583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3200" b="1" dirty="0" smtClean="0">
                <a:solidFill>
                  <a:srgbClr val="FF0000"/>
                </a:solidFill>
                <a:latin typeface="MS Sans Serif"/>
              </a:rPr>
              <a:t>นทีใช้พลังงานในการว่ายน้ำและขับรถกลับบ้านรวมกัน </a:t>
            </a:r>
            <a:r>
              <a:rPr lang="en-US" b="1" dirty="0" smtClean="0">
                <a:solidFill>
                  <a:srgbClr val="FF0000"/>
                </a:solidFill>
                <a:latin typeface="MS Sans Serif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MS Sans Serif"/>
              </a:rPr>
              <a:t>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MS Sans Serif"/>
              </a:rPr>
              <a:t>567.6</a:t>
            </a:r>
            <a:r>
              <a:rPr lang="th-TH" sz="2400" b="1" dirty="0" smtClean="0">
                <a:solidFill>
                  <a:srgbClr val="FF0000"/>
                </a:solidFill>
                <a:latin typeface="MS Sans Serif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latin typeface="MS Sans Serif"/>
              </a:rPr>
              <a:t>96.8 =</a:t>
            </a:r>
            <a:r>
              <a:rPr lang="th-TH" sz="2400" b="1" dirty="0" smtClean="0">
                <a:solidFill>
                  <a:srgbClr val="FF0000"/>
                </a:solidFill>
                <a:latin typeface="MS Sans Serif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MS Sans Serif"/>
              </a:rPr>
              <a:t>664.4 </a:t>
            </a:r>
            <a:r>
              <a:rPr lang="en-US" sz="3200" dirty="0" smtClean="0">
                <a:solidFill>
                  <a:srgbClr val="FF0000"/>
                </a:solidFill>
              </a:rPr>
              <a:t>kcal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4578" name="Picture 2" descr="D:\Teaching task\การ์ตูนตกแต่ง\ดุกดิก\2\anluorstuitki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4857760"/>
            <a:ext cx="1104900" cy="1609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785786" y="1214422"/>
            <a:ext cx="7498080" cy="48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sz="3200" dirty="0" smtClean="0">
                <a:solidFill>
                  <a:srgbClr val="0033CC"/>
                </a:solidFill>
              </a:rPr>
              <a:t>นักเรียนคงจะเห็นแล้วว่าพลังงานที่ใช้ในการทำกิจกรรมต่าง ๆ ในแต่ละวันนั้นร่างกายได้มาจากอาหารที่กินเข้าไป  </a:t>
            </a:r>
            <a:r>
              <a:rPr lang="th-TH" sz="3200" b="1" dirty="0" smtClean="0">
                <a:solidFill>
                  <a:srgbClr val="0033CC"/>
                </a:solidFill>
              </a:rPr>
              <a:t>ดังนั้น</a:t>
            </a:r>
            <a:r>
              <a:rPr lang="th-TH" sz="3200" dirty="0" smtClean="0">
                <a:solidFill>
                  <a:srgbClr val="0033CC"/>
                </a:solidFill>
              </a:rPr>
              <a:t>จึงจำเป็นต้องกินอาหารให้ร่างกายได้รับพลังงานพอเหมาะกับการทำกิจกรรมต่าง ๆ ของแต่ละบุคคล  รวมทั้งเหมาะกับเพศ  วัย  และสภาพของร่างกายด้วย</a:t>
            </a:r>
          </a:p>
          <a:p>
            <a:r>
              <a:rPr lang="th-TH" sz="3200" dirty="0" smtClean="0">
                <a:solidFill>
                  <a:srgbClr val="0033CC"/>
                </a:solidFill>
              </a:rPr>
              <a:t>     นอกจากจะต้องกินอาหารให้ได้ปริมาณที่เป็นสัดส่วนพอเหมาะและครบทุกประเภทแล้ว  อาหารที่กินจะต้องสะอาดและปลอดภัยด้วย  นักเรียนคิดว่าอาหารที่เรากินอยู่ทุกวันนี้สะอาดและปลอดภัยหรือไม่  เพราะเหตุใด  นักเรียนจะได้ศึกษาในหัวข้อต่อไป</a:t>
            </a:r>
          </a:p>
          <a:p>
            <a:endParaRPr lang="th-TH" dirty="0"/>
          </a:p>
        </p:txBody>
      </p:sp>
      <p:pic>
        <p:nvPicPr>
          <p:cNvPr id="23553" name="Picture 1" descr="D:\Teaching task\การ์ตูนตกแต่ง\ดุกดิก\2\a-pan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06248"/>
            <a:ext cx="1680579" cy="1212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85720" y="928670"/>
            <a:ext cx="8643998" cy="5002823"/>
          </a:xfrm>
          <a:ln w="28575">
            <a:solidFill>
              <a:srgbClr val="FF0066"/>
            </a:solidFill>
            <a:prstDash val="dash"/>
          </a:ln>
        </p:spPr>
        <p:txBody>
          <a:bodyPr>
            <a:noAutofit/>
          </a:bodyPr>
          <a:lstStyle/>
          <a:p>
            <a:pPr>
              <a:buNone/>
            </a:pPr>
            <a:r>
              <a:rPr lang="th-TH" sz="2800" dirty="0" smtClean="0">
                <a:solidFill>
                  <a:srgbClr val="371DD3"/>
                </a:solidFill>
              </a:rPr>
              <a:t>เป็นสารพิษที่เกิดขึ้นจากธรรมชาติและจากการกระทำของมนุษย์  ซึ่งมี</a:t>
            </a:r>
          </a:p>
          <a:p>
            <a:pPr>
              <a:buNone/>
            </a:pPr>
            <a:r>
              <a:rPr lang="th-TH" sz="2800" dirty="0" smtClean="0">
                <a:solidFill>
                  <a:srgbClr val="371DD3"/>
                </a:solidFill>
              </a:rPr>
              <a:t>ผลทำให้เกิดอันตรายต่อร่างกายจนถึงเสียชีวิตได้  สารปนเปื้อนใน</a:t>
            </a:r>
          </a:p>
          <a:p>
            <a:pPr>
              <a:buNone/>
            </a:pPr>
            <a:r>
              <a:rPr lang="th-TH" sz="2800" dirty="0" smtClean="0">
                <a:solidFill>
                  <a:srgbClr val="371DD3"/>
                </a:solidFill>
              </a:rPr>
              <a:t>อาหารแบ่งตามลักษณะการเกิดได้ 2 ประเภทคือ</a:t>
            </a:r>
          </a:p>
          <a:p>
            <a:pPr>
              <a:buNone/>
            </a:pPr>
            <a:r>
              <a:rPr lang="th-TH" sz="2800" b="1" dirty="0" smtClean="0">
                <a:solidFill>
                  <a:srgbClr val="371DD3"/>
                </a:solidFill>
              </a:rPr>
              <a:t>1.  สารพิษที่เกิดขึ้นเองตามธรรมชาติ  </a:t>
            </a:r>
            <a:r>
              <a:rPr lang="th-TH" sz="2800" dirty="0" smtClean="0">
                <a:solidFill>
                  <a:srgbClr val="371DD3"/>
                </a:solidFill>
              </a:rPr>
              <a:t>แบ่งออกตามชนิดของสารพิษได้ดังนี้</a:t>
            </a:r>
          </a:p>
          <a:p>
            <a:pPr>
              <a:buNone/>
            </a:pPr>
            <a:r>
              <a:rPr lang="th-TH" sz="2800" dirty="0" smtClean="0">
                <a:solidFill>
                  <a:srgbClr val="371DD3"/>
                </a:solidFill>
              </a:rPr>
              <a:t>1.1  สารพิษจากเชื้อจุลินทรีย์ เช่น  </a:t>
            </a:r>
            <a:r>
              <a:rPr lang="th-TH" sz="2800" dirty="0" err="1" smtClean="0">
                <a:solidFill>
                  <a:srgbClr val="371DD3"/>
                </a:solidFill>
              </a:rPr>
              <a:t>สารอะฟ</a:t>
            </a:r>
            <a:r>
              <a:rPr lang="th-TH" sz="2800" dirty="0" smtClean="0">
                <a:solidFill>
                  <a:srgbClr val="371DD3"/>
                </a:solidFill>
              </a:rPr>
              <a:t>ลาทอก</a:t>
            </a:r>
            <a:r>
              <a:rPr lang="th-TH" sz="2800" dirty="0" err="1" smtClean="0">
                <a:solidFill>
                  <a:srgbClr val="371DD3"/>
                </a:solidFill>
              </a:rPr>
              <a:t>ซิน</a:t>
            </a:r>
            <a:r>
              <a:rPr lang="th-TH" sz="2800" dirty="0" smtClean="0">
                <a:solidFill>
                  <a:srgbClr val="371DD3"/>
                </a:solidFill>
              </a:rPr>
              <a:t>  </a:t>
            </a:r>
            <a:r>
              <a:rPr lang="th-TH" sz="2400" dirty="0" smtClean="0">
                <a:solidFill>
                  <a:srgbClr val="371DD3"/>
                </a:solidFill>
              </a:rPr>
              <a:t>(</a:t>
            </a:r>
            <a:r>
              <a:rPr lang="en-US" sz="2400" dirty="0" err="1" smtClean="0">
                <a:solidFill>
                  <a:srgbClr val="371DD3"/>
                </a:solidFill>
              </a:rPr>
              <a:t>aflagoxin</a:t>
            </a:r>
            <a:r>
              <a:rPr lang="th-TH" sz="2400" dirty="0" smtClean="0">
                <a:solidFill>
                  <a:srgbClr val="371DD3"/>
                </a:solidFill>
              </a:rPr>
              <a:t>)</a:t>
            </a:r>
            <a:r>
              <a:rPr lang="en-US" sz="2800" dirty="0" smtClean="0">
                <a:solidFill>
                  <a:srgbClr val="371DD3"/>
                </a:solidFill>
              </a:rPr>
              <a:t> </a:t>
            </a:r>
            <a:r>
              <a:rPr lang="th-TH" sz="2800" dirty="0" smtClean="0">
                <a:solidFill>
                  <a:srgbClr val="371DD3"/>
                </a:solidFill>
              </a:rPr>
              <a:t>ซึ่งเป็นสารสร้างจากเชื้อราพวก</a:t>
            </a:r>
            <a:r>
              <a:rPr lang="th-TH" sz="2800" dirty="0" err="1" smtClean="0">
                <a:solidFill>
                  <a:srgbClr val="371DD3"/>
                </a:solidFill>
              </a:rPr>
              <a:t>แอสเพอร์จิลลัส</a:t>
            </a:r>
            <a:r>
              <a:rPr lang="th-TH" sz="2800" dirty="0" smtClean="0">
                <a:solidFill>
                  <a:srgbClr val="371DD3"/>
                </a:solidFill>
              </a:rPr>
              <a:t>  </a:t>
            </a:r>
            <a:r>
              <a:rPr lang="th-TH" sz="2400" dirty="0" smtClean="0">
                <a:solidFill>
                  <a:srgbClr val="371DD3"/>
                </a:solidFill>
              </a:rPr>
              <a:t>(</a:t>
            </a:r>
            <a:r>
              <a:rPr lang="en-US" sz="2400" dirty="0" err="1" smtClean="0">
                <a:solidFill>
                  <a:srgbClr val="371DD3"/>
                </a:solidFill>
              </a:rPr>
              <a:t>aspergillus</a:t>
            </a:r>
            <a:r>
              <a:rPr lang="en-US" sz="2400" dirty="0" smtClean="0">
                <a:solidFill>
                  <a:srgbClr val="371DD3"/>
                </a:solidFill>
              </a:rPr>
              <a:t> </a:t>
            </a:r>
            <a:r>
              <a:rPr lang="en-US" sz="2400" dirty="0" err="1" smtClean="0">
                <a:solidFill>
                  <a:srgbClr val="371DD3"/>
                </a:solidFill>
              </a:rPr>
              <a:t>spp</a:t>
            </a:r>
            <a:r>
              <a:rPr lang="th-TH" sz="2400" dirty="0" smtClean="0">
                <a:solidFill>
                  <a:srgbClr val="371DD3"/>
                </a:solidFill>
              </a:rPr>
              <a:t>)</a:t>
            </a:r>
            <a:r>
              <a:rPr lang="en-US" sz="2400" dirty="0" smtClean="0">
                <a:solidFill>
                  <a:srgbClr val="371DD3"/>
                </a:solidFill>
              </a:rPr>
              <a:t> </a:t>
            </a:r>
            <a:r>
              <a:rPr lang="th-TH" sz="2800" dirty="0" smtClean="0">
                <a:solidFill>
                  <a:srgbClr val="371DD3"/>
                </a:solidFill>
              </a:rPr>
              <a:t>รานี้เจริญได้ดีในถั่วลิสงและ</a:t>
            </a:r>
            <a:r>
              <a:rPr lang="th-TH" sz="2800" dirty="0" err="1" smtClean="0">
                <a:solidFill>
                  <a:srgbClr val="371DD3"/>
                </a:solidFill>
              </a:rPr>
              <a:t>เมล้ด</a:t>
            </a:r>
            <a:r>
              <a:rPr lang="th-TH" sz="2800" dirty="0" smtClean="0">
                <a:solidFill>
                  <a:srgbClr val="371DD3"/>
                </a:solidFill>
              </a:rPr>
              <a:t>พืชที่ชื้น  ซึ่งความร้อนสูงไม่สามารถ</a:t>
            </a:r>
            <a:br>
              <a:rPr lang="th-TH" sz="2800" dirty="0" smtClean="0">
                <a:solidFill>
                  <a:srgbClr val="371DD3"/>
                </a:solidFill>
              </a:rPr>
            </a:br>
            <a:r>
              <a:rPr lang="th-TH" sz="2800" dirty="0" smtClean="0">
                <a:solidFill>
                  <a:srgbClr val="371DD3"/>
                </a:solidFill>
              </a:rPr>
              <a:t>ทำลาย</a:t>
            </a:r>
            <a:r>
              <a:rPr lang="th-TH" sz="2800" dirty="0" err="1" smtClean="0">
                <a:solidFill>
                  <a:srgbClr val="371DD3"/>
                </a:solidFill>
              </a:rPr>
              <a:t>สารอะฟ</a:t>
            </a:r>
            <a:r>
              <a:rPr lang="th-TH" sz="2800" dirty="0" smtClean="0">
                <a:solidFill>
                  <a:srgbClr val="371DD3"/>
                </a:solidFill>
              </a:rPr>
              <a:t>ลาทอก</a:t>
            </a:r>
            <a:r>
              <a:rPr lang="th-TH" sz="2800" dirty="0" err="1" smtClean="0">
                <a:solidFill>
                  <a:srgbClr val="371DD3"/>
                </a:solidFill>
              </a:rPr>
              <a:t>ซิน</a:t>
            </a:r>
            <a:r>
              <a:rPr lang="th-TH" sz="2800" dirty="0" smtClean="0">
                <a:solidFill>
                  <a:srgbClr val="371DD3"/>
                </a:solidFill>
              </a:rPr>
              <a:t>ได้ส่วนใหญ่สารนี้จะตกค้างที่ตับทำให้เกิดเป็นมะเร็งตับ</a:t>
            </a:r>
          </a:p>
          <a:p>
            <a:pPr>
              <a:buNone/>
            </a:pPr>
            <a:r>
              <a:rPr lang="th-TH" sz="2800" dirty="0" smtClean="0">
                <a:solidFill>
                  <a:srgbClr val="371DD3"/>
                </a:solidFill>
              </a:rPr>
              <a:t>1.2  สารพิษจากเห็ดบางชิด  ทำให้เมา  มีอาการคลื่นไส้  และอาเจียน</a:t>
            </a:r>
          </a:p>
          <a:p>
            <a:pPr>
              <a:buNone/>
            </a:pPr>
            <a:r>
              <a:rPr lang="th-TH" sz="2800" dirty="0" smtClean="0">
                <a:solidFill>
                  <a:srgbClr val="371DD3"/>
                </a:solidFill>
              </a:rPr>
              <a:t>1.3  สารพิษในพืชผัก   สีผสมอาหาร    เชื้อจุลินทรีย์      ภาชนะบรรจุอาหาร</a:t>
            </a:r>
          </a:p>
          <a:p>
            <a:endParaRPr lang="th-TH" sz="28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38166" y="214290"/>
            <a:ext cx="3929090" cy="70788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FF0066"/>
                </a:solidFill>
              </a:rPr>
              <a:t>สารปนเปื้อนในอาหาร </a:t>
            </a:r>
          </a:p>
        </p:txBody>
      </p:sp>
      <p:pic>
        <p:nvPicPr>
          <p:cNvPr id="1027" name="Picture 3" descr="D:\Teaching task\การ์ตูนตกแต่ง\ดุกดิก\2\022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-214338"/>
            <a:ext cx="1095375" cy="1095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1285860"/>
            <a:ext cx="8433654" cy="2500330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</a:rPr>
              <a:t>โปรตีน</a:t>
            </a:r>
            <a:r>
              <a:rPr lang="th-TH" dirty="0" smtClean="0">
                <a:solidFill>
                  <a:srgbClr val="0070C0"/>
                </a:solidFill>
              </a:rPr>
              <a:t> เป็นส่วนประกอบสำคัญของทุกเซลล์</a:t>
            </a:r>
            <a:r>
              <a:rPr lang="en-US" dirty="0" smtClean="0">
                <a:solidFill>
                  <a:srgbClr val="0070C0"/>
                </a:solidFill>
              </a:rPr>
              <a:t>  </a:t>
            </a:r>
            <a:r>
              <a:rPr lang="th-TH" dirty="0" smtClean="0">
                <a:solidFill>
                  <a:srgbClr val="0070C0"/>
                </a:solidFill>
              </a:rPr>
              <a:t>ช่วยเสริมสร้างการเจริญเติบโต และซ่อมแซมเซลล์ต่างๆ ของร่างกาย</a:t>
            </a:r>
            <a:r>
              <a:rPr lang="en-US" dirty="0" smtClean="0">
                <a:solidFill>
                  <a:srgbClr val="0070C0"/>
                </a:solidFill>
              </a:rPr>
              <a:t> </a:t>
            </a:r>
            <a:r>
              <a:rPr lang="th-TH" dirty="0" smtClean="0">
                <a:solidFill>
                  <a:srgbClr val="0070C0"/>
                </a:solidFill>
              </a:rPr>
              <a:t>โปรตีนหลายชนิดเป็นเอนไซม์ที่มีหน้าที่เฉพาะ</a:t>
            </a:r>
            <a:r>
              <a:rPr lang="en-US" dirty="0" smtClean="0">
                <a:solidFill>
                  <a:srgbClr val="0070C0"/>
                </a:solidFill>
              </a:rPr>
              <a:t>  </a:t>
            </a:r>
            <a:r>
              <a:rPr lang="th-TH" dirty="0" smtClean="0">
                <a:solidFill>
                  <a:srgbClr val="0070C0"/>
                </a:solidFill>
              </a:rPr>
              <a:t>คือ ช่วยเร่งและควบคุมระบบต่างๆให้ทำงานได้เป็นปกตินอกจากนั้นร่างกายยังสามารถได้รับพลังงานจากการสลายโปรตีนได้อีกด้วย โปรตีนจึงมีความสำคัญอย่างยิ่ง</a:t>
            </a:r>
            <a:r>
              <a:rPr lang="en-US" dirty="0" smtClean="0">
                <a:solidFill>
                  <a:srgbClr val="0070C0"/>
                </a:solidFill>
              </a:rPr>
              <a:t>  </a:t>
            </a:r>
            <a:r>
              <a:rPr lang="th-TH" dirty="0" smtClean="0">
                <a:solidFill>
                  <a:srgbClr val="0070C0"/>
                </a:solidFill>
              </a:rPr>
              <a:t>อาหารที่มีโปรตีนมากได้แก่ เนื้อสัตว์</a:t>
            </a:r>
            <a:r>
              <a:rPr lang="en-US" dirty="0" smtClean="0">
                <a:solidFill>
                  <a:srgbClr val="0070C0"/>
                </a:solidFill>
              </a:rPr>
              <a:t>  </a:t>
            </a:r>
            <a:r>
              <a:rPr lang="th-TH" dirty="0" smtClean="0">
                <a:solidFill>
                  <a:srgbClr val="0070C0"/>
                </a:solidFill>
              </a:rPr>
              <a:t>ไข่</a:t>
            </a:r>
            <a:r>
              <a:rPr lang="en-US" dirty="0" smtClean="0">
                <a:solidFill>
                  <a:srgbClr val="0070C0"/>
                </a:solidFill>
              </a:rPr>
              <a:t>  </a:t>
            </a:r>
            <a:r>
              <a:rPr lang="th-TH" dirty="0" smtClean="0">
                <a:solidFill>
                  <a:srgbClr val="0070C0"/>
                </a:solidFill>
              </a:rPr>
              <a:t>นม</a:t>
            </a:r>
            <a:r>
              <a:rPr lang="en-US" dirty="0" smtClean="0">
                <a:solidFill>
                  <a:srgbClr val="0070C0"/>
                </a:solidFill>
              </a:rPr>
              <a:t> </a:t>
            </a:r>
            <a:endParaRPr lang="th-TH" dirty="0">
              <a:solidFill>
                <a:srgbClr val="0070C0"/>
              </a:solidFill>
            </a:endParaRPr>
          </a:p>
        </p:txBody>
      </p:sp>
      <p:pic>
        <p:nvPicPr>
          <p:cNvPr id="140290" name="Picture 2" descr="http://igetweb.com/www/naruepron/gallery/6648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571876"/>
            <a:ext cx="3500462" cy="2872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igetweb.com/www/naruepron/gallery/6648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86124"/>
            <a:ext cx="3500462" cy="2872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D:\Teaching task\การ์ตูนตกแต่ง\ดุกดิก\2\01-1..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9127" y="4643446"/>
            <a:ext cx="904873" cy="904873"/>
          </a:xfrm>
          <a:prstGeom prst="rect">
            <a:avLst/>
          </a:prstGeom>
          <a:noFill/>
        </p:spPr>
      </p:pic>
      <p:pic>
        <p:nvPicPr>
          <p:cNvPr id="9" name="Picture 4" descr="D:\Teaching task\การ์ตูนตกแต่ง\ดุกดิก\2\01-1..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39127" y="5715016"/>
            <a:ext cx="904873" cy="9048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86050" y="285728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1. </a:t>
            </a:r>
            <a:r>
              <a:rPr lang="th-TH" sz="54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โปรตีน (</a:t>
            </a:r>
            <a:r>
              <a:rPr lang="en-US" sz="54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Protein</a:t>
            </a:r>
            <a:r>
              <a:rPr lang="th-TH" sz="5400" b="1" dirty="0" smtClean="0">
                <a:solidFill>
                  <a:srgbClr val="7030A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sz="5400" b="1" dirty="0">
              <a:solidFill>
                <a:srgbClr val="7030A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82" name="Picture 10" descr="http://www.tnews.co.th/html/picture/tnews_1276407684_18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000372"/>
            <a:ext cx="6286512" cy="3857628"/>
          </a:xfrm>
          <a:prstGeom prst="rect">
            <a:avLst/>
          </a:prstGeom>
          <a:noFill/>
        </p:spPr>
      </p:pic>
      <p:pic>
        <p:nvPicPr>
          <p:cNvPr id="131074" name="Picture 2" descr="http://www.pcschool.ac.th/pc/mainfile/other/m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86082" cy="2975711"/>
          </a:xfrm>
          <a:prstGeom prst="rect">
            <a:avLst/>
          </a:prstGeom>
          <a:noFill/>
        </p:spPr>
      </p:pic>
      <p:pic>
        <p:nvPicPr>
          <p:cNvPr id="131076" name="Picture 4" descr="เห็ดพิษ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49" y="-69275"/>
            <a:ext cx="4095745" cy="3071810"/>
          </a:xfrm>
          <a:prstGeom prst="rect">
            <a:avLst/>
          </a:prstGeom>
          <a:noFill/>
        </p:spPr>
      </p:pic>
      <p:pic>
        <p:nvPicPr>
          <p:cNvPr id="131078" name="Picture 6" descr="เห็ดพิษ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91770" y="-55420"/>
            <a:ext cx="2238375" cy="3048001"/>
          </a:xfrm>
          <a:prstGeom prst="rect">
            <a:avLst/>
          </a:prstGeom>
          <a:noFill/>
        </p:spPr>
      </p:pic>
      <p:pic>
        <p:nvPicPr>
          <p:cNvPr id="131080" name="Picture 8" descr="เห็ดพิษ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" y="2970499"/>
            <a:ext cx="2946799" cy="3929066"/>
          </a:xfrm>
          <a:prstGeom prst="rect">
            <a:avLst/>
          </a:prstGeom>
          <a:noFill/>
        </p:spPr>
      </p:pic>
      <p:sp>
        <p:nvSpPr>
          <p:cNvPr id="11" name="สี่เหลี่ยมผืนผ้า 10"/>
          <p:cNvSpPr/>
          <p:nvPr/>
        </p:nvSpPr>
        <p:spPr>
          <a:xfrm>
            <a:off x="3428992" y="3143248"/>
            <a:ext cx="1643074" cy="185738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0" y="6334780"/>
            <a:ext cx="377699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dirty="0" smtClean="0"/>
              <a:t>เห็ดระโงกมีทั้งชนิดกินได้และเป็นพิษ</a:t>
            </a:r>
            <a:endParaRPr lang="th-TH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500562" y="2428868"/>
            <a:ext cx="92365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dirty="0" smtClean="0"/>
              <a:t>เห็ดพิษ</a:t>
            </a:r>
            <a:endParaRPr lang="th-TH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803295" y="2428868"/>
            <a:ext cx="2340705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dirty="0" smtClean="0"/>
              <a:t>เห็ดใน</a:t>
            </a:r>
            <a:r>
              <a:rPr lang="th-TH" dirty="0" err="1" smtClean="0"/>
              <a:t>สกุลอะ</a:t>
            </a:r>
            <a:r>
              <a:rPr lang="th-TH" dirty="0" smtClean="0"/>
              <a:t>มานิตา </a:t>
            </a:r>
            <a:endParaRPr lang="th-TH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715272" y="6143644"/>
            <a:ext cx="1067921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dirty="0" smtClean="0"/>
              <a:t>เห็ดหมึก</a:t>
            </a:r>
            <a:endParaRPr lang="th-TH" dirty="0"/>
          </a:p>
        </p:txBody>
      </p:sp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9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www.behn.go.th/picture/foodmed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430" y="1000108"/>
            <a:ext cx="5286412" cy="2643206"/>
          </a:xfrm>
          <a:prstGeom prst="rect">
            <a:avLst/>
          </a:prstGeom>
          <a:noFill/>
          <a:ln w="38100">
            <a:solidFill>
              <a:srgbClr val="371DD3"/>
            </a:solidFill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285720" y="3857628"/>
            <a:ext cx="5357850" cy="2554545"/>
          </a:xfrm>
          <a:prstGeom prst="rect">
            <a:avLst/>
          </a:prstGeom>
          <a:ln w="381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r>
              <a:rPr lang="th-TH" sz="3200" dirty="0" smtClean="0"/>
              <a:t>กรมวิทยาศาสตร์การแพทย์เตือนภัยสารพิษจากเชื้อ</a:t>
            </a:r>
            <a:r>
              <a:rPr lang="th-TH" sz="3200" dirty="0" err="1" smtClean="0"/>
              <a:t>ราอะฟ</a:t>
            </a:r>
            <a:r>
              <a:rPr lang="th-TH" sz="3200" dirty="0" smtClean="0"/>
              <a:t>ลาทอก</a:t>
            </a:r>
            <a:r>
              <a:rPr lang="th-TH" sz="3200" dirty="0" err="1" smtClean="0"/>
              <a:t>ซินปน</a:t>
            </a:r>
            <a:r>
              <a:rPr lang="th-TH" sz="3200" dirty="0" smtClean="0"/>
              <a:t>เปื้อนในถั่วลิสง ข้าวโพดเครื่องเทศ และธัญพืช </a:t>
            </a:r>
            <a:r>
              <a:rPr lang="th-TH" sz="3200" dirty="0" err="1" smtClean="0"/>
              <a:t>อะฟ</a:t>
            </a:r>
            <a:r>
              <a:rPr lang="th-TH" sz="3200" dirty="0" smtClean="0"/>
              <a:t>ลาทอกซิ</a:t>
            </a:r>
            <a:r>
              <a:rPr lang="th-TH" sz="3200" dirty="0" err="1" smtClean="0"/>
              <a:t>นคือ</a:t>
            </a:r>
            <a:r>
              <a:rPr lang="th-TH" sz="3200" dirty="0" smtClean="0"/>
              <a:t>สารพิษจากเชื้อรา ซึ่งเป็นสารก่อมะเร็ง ทนความร้อนได้ถึง 260 องศาเซลเซียส</a:t>
            </a:r>
            <a:endParaRPr lang="th-TH" sz="3200" dirty="0"/>
          </a:p>
        </p:txBody>
      </p:sp>
      <p:pic>
        <p:nvPicPr>
          <p:cNvPr id="130052" name="Picture 4" descr="http://www.myfirstbrain.com/thaidata/image.asp?ID=4882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016126"/>
            <a:ext cx="3053975" cy="4071966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5857884" y="285728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643174" y="214290"/>
            <a:ext cx="400052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accent1">
                    <a:lumMod val="50000"/>
                  </a:schemeClr>
                </a:solidFill>
              </a:rPr>
              <a:t>เชื้อ</a:t>
            </a:r>
            <a:r>
              <a:rPr lang="th-TH" sz="3600" b="1" dirty="0" err="1" smtClean="0">
                <a:solidFill>
                  <a:schemeClr val="accent1">
                    <a:lumMod val="50000"/>
                  </a:schemeClr>
                </a:solidFill>
              </a:rPr>
              <a:t>ราอะฟ</a:t>
            </a:r>
            <a:r>
              <a:rPr lang="th-TH" sz="3600" b="1" dirty="0" smtClean="0">
                <a:solidFill>
                  <a:schemeClr val="accent1">
                    <a:lumMod val="50000"/>
                  </a:schemeClr>
                </a:solidFill>
              </a:rPr>
              <a:t>ลาทอก</a:t>
            </a:r>
            <a:r>
              <a:rPr lang="th-TH" sz="3600" b="1" dirty="0" err="1" smtClean="0">
                <a:solidFill>
                  <a:schemeClr val="accent1">
                    <a:lumMod val="50000"/>
                  </a:schemeClr>
                </a:solidFill>
              </a:rPr>
              <a:t>ซิน</a:t>
            </a:r>
            <a:endParaRPr lang="th-TH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0053" name="Picture 5" descr="D:\Teaching task\การ์ตูนตกแต่ง\ดุกดิก\2\3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5286388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85720" y="357166"/>
            <a:ext cx="8501122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</a:rPr>
              <a:t>สารพิษที่เกิดขึ้นเองตามธรรมชาติ </a:t>
            </a:r>
          </a:p>
          <a:p>
            <a:r>
              <a:rPr lang="th-TH" sz="3200" dirty="0" smtClean="0">
                <a:solidFill>
                  <a:srgbClr val="FF0000"/>
                </a:solidFill>
              </a:rPr>
              <a:t>	เช่น สารพิษจากเห็ดบางชนิด ทำให้เมา มีอาการคลื่นไส้และอาเจียน ,สารพิษจากเชื้อจุลินทรีย์ส่วนใหญ่ เมื่อรับประทานเข้าไปสารนี้จะไปตกค้างที่ตับ ทำให้เกิดเป็นมะเร็งตับ</a:t>
            </a:r>
          </a:p>
          <a:p>
            <a:r>
              <a:rPr lang="th-TH" sz="3200" b="1" u="sng" dirty="0" smtClean="0">
                <a:solidFill>
                  <a:srgbClr val="0033CC"/>
                </a:solidFill>
              </a:rPr>
              <a:t>การปฐมพยาบาลนั้น ที่สำคัญที่สุดคือ </a:t>
            </a:r>
          </a:p>
          <a:p>
            <a:r>
              <a:rPr lang="th-TH" sz="3200" dirty="0" smtClean="0">
                <a:solidFill>
                  <a:srgbClr val="0033CC"/>
                </a:solidFill>
              </a:rPr>
              <a:t>ทำให้ผู้ป่วยอาเจียนเอาเศษอาหารที่ตกค้างออกมาให้มากและทำการช่วยดูดพิษจากผู้ป่วยโดยวิธีใช้น้ำอุ่นผสมผงถ่าน </a:t>
            </a:r>
            <a:r>
              <a:rPr lang="en-US" sz="3200" dirty="0" smtClean="0">
                <a:solidFill>
                  <a:srgbClr val="0033CC"/>
                </a:solidFill>
              </a:rPr>
              <a:t> </a:t>
            </a:r>
            <a:r>
              <a:rPr lang="th-TH" sz="3200" dirty="0" smtClean="0">
                <a:solidFill>
                  <a:srgbClr val="0033CC"/>
                </a:solidFill>
              </a:rPr>
              <a:t>และดื่ม 2 แก้วโดยแก้วแรกให้ล้วงคอให้อาเจียนออกมาเสียก่อนแล้วจึงดื่มแก้วที่ 2 แล้วล้วงคอให้อาเจียนออกมาอีกครั้งจึงนำส่งแพทย์พร้อมกับ ตัวอย่างเห็ดพิษหากยังเหลืออยู่ หากผู้ป่วยอาเจียนออก ยากให้ใช้เกลือแกง 3 ช้อนชาผสมน้ำอุ่นดื่ม จะทำให้อาเจียนได้ง่ายขึ้น แต่วิธีนี้ห้ามใช้กับเด็กอายุต่ำกว่า 5 ขวบ  </a:t>
            </a:r>
            <a:r>
              <a:rPr lang="th-TH" sz="3200" b="1" dirty="0" smtClean="0">
                <a:solidFill>
                  <a:srgbClr val="0033CC"/>
                </a:solidFill>
              </a:rPr>
              <a:t>รีบนำส่งแพทย์ เพื่อทำการรักษาโดยรีบด่วนต่อไป</a:t>
            </a:r>
            <a:br>
              <a:rPr lang="th-TH" sz="3200" b="1" dirty="0" smtClean="0">
                <a:solidFill>
                  <a:srgbClr val="0033CC"/>
                </a:solidFill>
              </a:rPr>
            </a:br>
            <a:endParaRPr lang="th-TH" sz="3200" b="1" dirty="0" smtClean="0">
              <a:solidFill>
                <a:srgbClr val="0033CC"/>
              </a:solidFill>
            </a:endParaRPr>
          </a:p>
          <a:p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0" y="302359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ข้อสังเกตเห็ดพิษ และการปฐมพยาบาลเบื้องต้น</a:t>
            </a:r>
          </a:p>
          <a:p>
            <a:r>
              <a:rPr lang="th-TH" b="1" dirty="0" smtClean="0">
                <a:solidFill>
                  <a:srgbClr val="FF0000"/>
                </a:solidFill>
              </a:rPr>
              <a:t>การทดสอบเห็ดพิษแบบชาวบ้าน</a:t>
            </a:r>
          </a:p>
          <a:p>
            <a:r>
              <a:rPr lang="th-TH" u="sng" dirty="0" smtClean="0"/>
              <a:t>วิธีการตรวจสอบเห็ดพิษแบบชาวบ้านต่อไปนี้ </a:t>
            </a:r>
            <a:r>
              <a:rPr lang="th-TH" b="1" u="sng" dirty="0" smtClean="0"/>
              <a:t>ถึงแม้จะไม่ถูกต้องนัก</a:t>
            </a:r>
            <a:r>
              <a:rPr lang="th-TH" u="sng" dirty="0" smtClean="0"/>
              <a:t>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1. นำข้าวสารมาต้มกับเห็ด ถ้าไม่เป็นพิษข้าวสารจะสุก ถ้าเป็นพิษข้าวสารจะสุกๆ ดิบๆ</a:t>
            </a:r>
            <a:br>
              <a:rPr lang="th-TH" dirty="0" smtClean="0"/>
            </a:br>
            <a:r>
              <a:rPr lang="th-TH" dirty="0" smtClean="0"/>
              <a:t>2. ใช้ช้อนเงินคนต้มเห็ด ถ้าช้อนเงินกลายเป็นสีดำ จะเป็นเห็ดพิษ</a:t>
            </a:r>
            <a:br>
              <a:rPr lang="th-TH" dirty="0" smtClean="0"/>
            </a:br>
            <a:r>
              <a:rPr lang="th-TH" dirty="0" smtClean="0"/>
              <a:t>3. ใช้ปูนกินหมากป้ายดอกเห็ด ถ้าเป็นเห็ดพิษจะกลายเป็นสีดำ</a:t>
            </a:r>
            <a:br>
              <a:rPr lang="th-TH" dirty="0" smtClean="0"/>
            </a:br>
            <a:r>
              <a:rPr lang="th-TH" dirty="0" smtClean="0"/>
              <a:t>4. ใช้หัวหอมต้มกับเห็ด ถ้าเป็นเห็ดพิษจะเป็นสีดำ</a:t>
            </a:r>
            <a:br>
              <a:rPr lang="th-TH" dirty="0" smtClean="0"/>
            </a:br>
            <a:r>
              <a:rPr lang="th-TH" dirty="0" smtClean="0"/>
              <a:t>5. ใช้มือถูเห็ดจนเป็นรอยแผล ถ้าเป็นพิษรอยแผลนั้นจะเป็นสีดำ แต่เห็ด</a:t>
            </a:r>
            <a:r>
              <a:rPr lang="th-TH" dirty="0" err="1" smtClean="0"/>
              <a:t>แชมปิญญ</a:t>
            </a:r>
            <a:r>
              <a:rPr lang="th-TH" dirty="0" smtClean="0"/>
              <a:t>องเป็นเห็ดที่รับประทานได้ เมื่อเป็นแผลก็จะเป็นสีดำ</a:t>
            </a:r>
            <a:br>
              <a:rPr lang="th-TH" dirty="0" smtClean="0"/>
            </a:br>
            <a:r>
              <a:rPr lang="th-TH" dirty="0" smtClean="0"/>
              <a:t>6. ดอกเห็ดที่มีรอยแมลงและสัตว์กัดกิน เห็ดนั้นไม่เป็นพิษ แต่กระต่ายและหอยทากสามารถกินเห็ดพิษได้</a:t>
            </a:r>
            <a:br>
              <a:rPr lang="th-TH" dirty="0" smtClean="0"/>
            </a:br>
            <a:r>
              <a:rPr lang="th-TH" dirty="0" smtClean="0"/>
              <a:t>7. เห็ดที่เกิดผิดฤดูกาล มักจะเป็นพิษ แต่ในทุกวันนี้สามารถเพาะเห็ดได้ตลอดปี</a:t>
            </a:r>
            <a:br>
              <a:rPr lang="th-TH" dirty="0" smtClean="0"/>
            </a:br>
            <a:r>
              <a:rPr lang="th-TH" dirty="0" smtClean="0"/>
              <a:t>8. เห็ดพิษมักจะมีสีฉูดฉาด เห็ดรับประทานได้จะมีสีอ่อน</a:t>
            </a:r>
          </a:p>
          <a:p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214282" y="285728"/>
            <a:ext cx="857256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33CC"/>
                </a:solidFill>
              </a:rPr>
              <a:t>2.  สารพิษที่เกิดจากการกระทำของมนุษย์</a:t>
            </a:r>
            <a:r>
              <a:rPr lang="th-TH" dirty="0" smtClean="0">
                <a:solidFill>
                  <a:srgbClr val="0033CC"/>
                </a:solidFill>
              </a:rPr>
              <a:t>  ส่วนใหญ่เป็นผลมาจากความเจริญทางด้านวิทยาศาสตร์และเทคโนโลยีที่เรานำมาใช้ใน ชีวิตประจำวัน  มีดังนี้</a:t>
            </a:r>
          </a:p>
          <a:p>
            <a:r>
              <a:rPr lang="th-TH" b="1" dirty="0" smtClean="0">
                <a:solidFill>
                  <a:srgbClr val="C00000"/>
                </a:solidFill>
              </a:rPr>
              <a:t>2.1  สารตกค้างจากการเกษตร </a:t>
            </a:r>
            <a:r>
              <a:rPr lang="th-TH" dirty="0" smtClean="0">
                <a:solidFill>
                  <a:srgbClr val="C00000"/>
                </a:solidFill>
              </a:rPr>
              <a:t> เช่น  ดีดีที  ปุ๋ย  ยาปราบศัตรูพืช  ซึ่งอาจสะสมในอาหาร  เมื่อรับประทานเข้าไปจะเกิดอันตรายต่อสิ่งมีชีวิต </a:t>
            </a:r>
          </a:p>
          <a:p>
            <a:r>
              <a:rPr lang="th-TH" b="1" dirty="0" smtClean="0">
                <a:solidFill>
                  <a:srgbClr val="C00000"/>
                </a:solidFill>
              </a:rPr>
              <a:t>2.2  สิ่งเจือปนในอาหาร </a:t>
            </a:r>
            <a:r>
              <a:rPr lang="th-TH" dirty="0" smtClean="0">
                <a:solidFill>
                  <a:srgbClr val="C00000"/>
                </a:solidFill>
              </a:rPr>
              <a:t> แบ่งออกเป็น 3 ประเภทคือ</a:t>
            </a:r>
          </a:p>
          <a:p>
            <a:r>
              <a:rPr lang="th-TH" dirty="0" smtClean="0">
                <a:solidFill>
                  <a:srgbClr val="C00000"/>
                </a:solidFill>
              </a:rPr>
              <a:t>    </a:t>
            </a:r>
            <a:r>
              <a:rPr lang="th-TH" b="1" dirty="0" smtClean="0">
                <a:solidFill>
                  <a:srgbClr val="C00000"/>
                </a:solidFill>
              </a:rPr>
              <a:t>1.  สารกันอาหารเสีย </a:t>
            </a:r>
            <a:r>
              <a:rPr lang="th-TH" dirty="0" smtClean="0">
                <a:solidFill>
                  <a:srgbClr val="C00000"/>
                </a:solidFill>
              </a:rPr>
              <a:t> เป็นสารที่ช่วยให้อาหารคงสภาพ  รส  กลิ่น  เหมือนเมื่อแรกผลิตและเก็บไว้ได้นาน  เช่น  สารกันบูด  สารกันหืด  เป็นต้น</a:t>
            </a:r>
          </a:p>
          <a:p>
            <a:r>
              <a:rPr lang="th-TH" dirty="0" smtClean="0">
                <a:solidFill>
                  <a:srgbClr val="C00000"/>
                </a:solidFill>
              </a:rPr>
              <a:t>    </a:t>
            </a:r>
            <a:r>
              <a:rPr lang="th-TH" b="1" dirty="0" smtClean="0">
                <a:solidFill>
                  <a:srgbClr val="C00000"/>
                </a:solidFill>
              </a:rPr>
              <a:t>2.สารแต่งกลิ่นหรือรส </a:t>
            </a:r>
            <a:r>
              <a:rPr lang="th-TH" dirty="0" smtClean="0">
                <a:solidFill>
                  <a:srgbClr val="C00000"/>
                </a:solidFill>
              </a:rPr>
              <a:t> เป็นสารที่ช่วยให้อาหารมีรสและกลิ่นถูกผู้บริโภค  หรือใช้แต่งกลิ่นรส  ผู้บริโภคเข้าใจคิดผิดว่าเป็นของแท้ หรือมีส่วนผสมอยู่มากหรือน้อยทั้งที่เป็นของเทียน สารเหล่านี้ได้แก่  บอ</a:t>
            </a:r>
            <a:r>
              <a:rPr lang="th-TH" dirty="0" err="1" smtClean="0">
                <a:solidFill>
                  <a:srgbClr val="C00000"/>
                </a:solidFill>
              </a:rPr>
              <a:t>แรกซ์</a:t>
            </a:r>
            <a:r>
              <a:rPr lang="th-TH" dirty="0" smtClean="0">
                <a:solidFill>
                  <a:srgbClr val="C00000"/>
                </a:solidFill>
              </a:rPr>
              <a:t>  สารเคมี เครื่องเทศ สารกลิ่นผลไม้สารรสหวานประเภทน้ำตาลเทียม</a:t>
            </a:r>
          </a:p>
          <a:p>
            <a:r>
              <a:rPr lang="th-TH" b="1" dirty="0" smtClean="0">
                <a:solidFill>
                  <a:srgbClr val="0033CC"/>
                </a:solidFill>
              </a:rPr>
              <a:t>3. สีผสมอาหาร </a:t>
            </a:r>
            <a:r>
              <a:rPr lang="th-TH" dirty="0" smtClean="0">
                <a:solidFill>
                  <a:srgbClr val="0033CC"/>
                </a:solidFill>
              </a:rPr>
              <a:t> เป็นสีที่ใส่เพื่อจะช่วยแต่งเติมให้อาหารน่ารับประทานยิ่งขึ้น  มีทั้งสีจากธรรมชาติซึ่งเป็นสีที่ได้จากพืชและสัตว์ไม่เป็นอันตรายต่อสิ่งมีชีวิต  เช่น  สีดำจากถ่าน สีแดงจากครั่ง  เป็นต้น และ สีสังเคราะหส่วนมากจะเป็นสารพิษที่ร้ายแรงต่อร่างกาย มักมีตะกั่วและโครเมียมอยู่ เช่น สีย้อมผ้า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                               </a:t>
            </a:r>
          </a:p>
          <a:p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http://t0.gstatic.com/images?q=tbn:ANd9GcQIxPu4m7LtTnR-Or2P-Ga93cq4ZqGV_Pjuj5u8jN7nZjxJF4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313017" cy="3357586"/>
          </a:xfrm>
          <a:prstGeom prst="rect">
            <a:avLst/>
          </a:prstGeom>
          <a:noFill/>
        </p:spPr>
      </p:pic>
      <p:pic>
        <p:nvPicPr>
          <p:cNvPr id="129028" name="Picture 4" descr="http://colorfood.weebly.com/uploads/1/0/4/2/10423505/7540071_orig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464351" y="3821914"/>
            <a:ext cx="3500438" cy="2571736"/>
          </a:xfrm>
          <a:prstGeom prst="rect">
            <a:avLst/>
          </a:prstGeom>
          <a:noFill/>
        </p:spPr>
      </p:pic>
      <p:sp>
        <p:nvSpPr>
          <p:cNvPr id="129030" name="AutoShape 6" descr="data:image/jpeg;base64,/9j/4AAQSkZJRgABAQAAAQABAAD/2wCEAAkGBhQSERQUExQVFBUWFxcUFRgVGBcYFxUWGBQYFxcYFRUXHCYfFxojGRQXIC8gJCgpLC0sFR8xNTAqNSYrLCkBCQoKDgwOGg8PGi0kHyQsLCwsLCwpLCwsLCwsLCwsLCwsLCwsLCwsLCwsLCwsLC8sLC8sLCwsLCwsLCwsLCkpLP/AABEIAMQBAQMBIgACEQEDEQH/xAAcAAABBQEBAQAAAAAAAAAAAAADAAIEBQYHAQj/xAA+EAABAwIEAwUGBQMDAwUAAAABAAIRAyEEBRIxQVFhBhMicYEykaGxwfAHFELR4VJi8RUjgjOiskNTcpLC/8QAGwEAAgMBAQEAAAAAAAAAAAAAAQIDBAUABgf/xAAxEQACAgEEAAQFAgUFAAAAAAAAAQIRAwQSITEFEyJBI1FhcaEy8AYUgZHBJFKx0eH/2gAMAwEAAhEDEQA/AKAUjO6FWaBxlNpsncr0gAWElVC1QMyhGmpGte6UboNWRQyE+UU05K97pGwUJlDiiikOac6qEF3NAboUX3Ti4oQ5lOnqjQthgSea9a13JMpViNkR2JdzQOsZ3Jm4ShPFTndOL+i4NAC3knMple95BTjiFx1CL4svHVOCI3DOImDCG6nCFoSM4ydJpngKG6EQ1OiEQiOeBOFReBLiiKe6UxzJTnBIBccCFFOczmnbIrBK6wUR+6XoYQVILE0Ao2dR49uobXUN9KFNa+Eq7JugjiAGJj2Ir3XXhf0TcgdETSkpWrokmsSkWLHthBL0JounuUVFg8c66eHJrQiUxuuAhgYSkWFFsnsIJhCxqBFlkyVKqtQC2SinYGhtktCIxt16RdGxKPGtheEJPqNFpHvRqMyIBI4nh5JXJIMVultjy/oMaxFdsiuq/wBtkPvAVH5qug6l/wAvxNc/IZUpEAE8bjrePmmCnsTtIB9Z/ZGZh5F7Cf5MAqQzBMqNAa4iHG8C5tEjgo8mqhBcg0v+okq6vn/k22VYjD1KWk6RGkfD+FWdr+yApS+i8PH6mjeOfmqA4V9Bk7zHiH7cFpMqzTWyCbxcHijCcZxTiXPEfB8eOPn4H1+/7GK7skWQ3NR8wxxpVKlMNG8g8RPDyQcFW1BwJkg/NTqXFmXDOptR9xgsibp7qPReGlCaydoFKUIzaE7JNpkcF1nUBSBhSjhiRYQmHCFu6FhoEaibqsk5i847InA3eac55IhNNGSYQ3SEexOgjaEgyVH0opchlhN0UczyUl7oSRBQfUvC5NIXolJRLZ6ptOoHNjZRHhNag0NEM6y9Y4eSEHJxSjBjWlNLTvsmAeY8t/mFEdjDGoXAEOBN2kdOC7o5JydJA82zXuzpb7XHp/Kq24mpVMST0H7BR8a0uJeCPE4iJ8XAyRwF/gtP2GwRaXVXXI8NPaxIu75BLmuEdzM3Lbtt8Im9nuyLnOBqAtHEH2ndOi2uY5I1lLU22kXA5dEPLzBA3vH7/JXmcCKRtuPoqsG2ReGZZ5NR6HRzTMq144G/7IWFq+La0e5QcxrEOn0HvT6GKMADfieSEZbYvd2aWu0meedxkuev39C+B1ODReLeSuMLlA3i6q8qY1vEDiSTx+qucBjJdHAmB0lY2obnL78GtpcC0+PbH7sNWwgLYItCzmJrHDOPINJn1t9Vt69BoIa97WEzeSQIE3j3LF9psu78sAcGwTJ6Eck+mc9JlcMnT/DJ5ZVPE6fFGNONdUqFxN3GU3DZh3dWeBsVbUuzZpVGllbxNIIJaDcXECb3C6JRyDD12uNWlTc+oPG4MAJMRIIu0+S2Y5oTXDPJOE9PWaS4sx2RUBVJudRFgB7XTeym5lkTmsNQAgD2geXMdFfdnezjcPVIiYMNJ308PVafH4ZppOBG4LepDlPia2no9Z4hgzw9MfZcnJKbiLhGmTKs+0QaKgpNGlrGiAObrknmYAVa5gaPkpLMuD3KwzMRA3QMVX1QQV6WN0zuVGdTkyEUhmDNbokV48JgJ2TULY/SZTKi9dUO3JNcZQOAuCY4pz3cEtXRMAHKSV0kTiQ5eU0R9GRuh9yQLqKyWuTwvvCdKa1Im6JyCMCOadpQ8NT1G6scz7PVWUw93+3Jhsm5tJtysPeElN8odeyXbGYfKKrqfe6SKewebNn9uqgZh2de8tkta1zZ1gggtmwkWOyr8W6vpbFR4MgNaHuieA0zEei13+m91h2gATBJgQC6JJgcySjcfbsnw45rL5eVLazOjLW0wROuYkOAO1rW+4U/IGhsgREkxexMSjmiDMn9MifPZQcM7SfVV8rfuQ+N4cEcEnjjT4NpgKniZG+pvluFoO2VeKAA3Ad8SsbgcVdruoWizvEB9EieH0S48lQcfqjzfgklDVJv6HLs0vKjYLGD1XuPq3KqaFT/AHIDdRf4RYkgk2LYO/7lc8akuT6Prpxj8Q19PGi33dWGGzGIKiZd2JxDxLnMZxAu4x1iwV7hsnZRhtSnMkAuNwQTz4Xg+ixsnl7qTt/QyZ6uEV8yHjM4kyLc/NVmKzqYvzVxmXYw1HxSfongRqA9ZlZDNMqqYapoqcdiNneX7JsKxZZXfJawTxZ/h2WWBxBdUBXRMvxMAeQHyC552dw8vBK3mCFxwuBJ87q8kt1Iwf4pzxjjjjh7Fzi292WvMQSQfSP3C8xOasI0i9xsoGe1O8ovb0fsSNxw5bfFZXBd5pDQ9zQOVvjuU+o1EcDewzPCMctXiaTXHH91/wB2a9uWse7UWgkxeOiB2qwtNuFcS0SI02vJMKqwmeYigY0CsIga+EmZ1cD71EzHtdiBLKmHousYLg4tubECeG1+SqYFHLmU931+ptw0eZvYl1/RFFgagBM8V5WPdmZsVCrV3OcSXNbPBg29E/DUC4zH/J30Ww8n+01MPg+R85JV9g7gY1RAKjPU3MseS1tMWY2/mYiTzNzfrCgVHWU8UZesjjx5XDH0hByM0TxQWeIdU5iLRVTGVaYndCeFKrUeKj6DMFBDA9KSP+XPNeLrAMEzyXtV/GZXr6gPCExwtukvkmoJRB4BPfRMxE9P2Sw5jjspmExZFVj9w1wNunT72S3ySQxynxFWy2o9isQ3QXANBglsyQN/FaL7QpfbLC4jS3xl9JlxN3UyQAWk7lvInbirrHduKBaSC7VyLSJ5idlUZlnrarS1lRviF5IG/Qm6sZHhjBpS/JD5GpUlKScWvenwYIOIrUydg9v/AJLozmgsHGyw2OygwSDq4iI+EKyyjtGQ0MqgtcLSdndfNZsMifTDk1GSeSpvle64smPw9rDh8iqrO2Cm8RsY98T85Horl+bU4kELG9p86a4FrTf5KxW5UJqsvmrbLovsrxOpj/EBpAMXkiYt5Sr0Zt3jTO8fIQubZBm0VGtefaOk/wDK31U85qWOIm4JB9DH0UEsbXBgRxSwZVKJ5nlKHkhE7GNaK7nu3aBp6STJ+HxUHF5hr2ueQundnqNT8y0Frg11iTy3+iXKvhST44PWvUvNiSOqYGu9/sAnrw/kqyxGFJYQ7iLoGXVWtAA6bJ+NzMOqEN9mfVeZcVLm+jMb5odgqLhF7WbPkqntx2Vq1aQfTOssOoiLkQZ0niei1mEw4LDGwF/mvGZhqbJPQgffNNi+G/Mfft9fmNDJLHJSj7HOcipgNC0+EcIvwv8AfJZ5uIa2rUDYgPdHvKmvzCGraxO/UzzPjWolmy/YscbjdFKpsLOP/aWgf9yqssfAk381nc27Qa6ndgyAZd58ArPA4iwVfWW6PSfw/ppYdNul3J3/AE9jVCpTgS4AnYcSfL1Vf2kyzXSdIuzxCOY3j0TqlIPoezLwQ9hPBwu2DwmC08w89FbYnFDEUWuEAOaQIHBwkTzMn4KusUVGOSL9Sav9/Y3I6l4sjculzf27OcYKjqPgZPU3/hanAZDqbDuPLh5KZleUtpDxDVG2m0+c7K2wGIdUfoptDeEAX9SVqPLKS9Mqv2XLDl8UeZPy+vnZhM7yg0andmdgRO8HmqqrQMXFwutdoexnfB1V1QB7WyST/SJveIhcvrV5sVrKMoRW4xFKM26INKmdQhHxDSOiTBF+qLi8UXACBC67YUqAUsRwiVJqYXUodIQbopr3sVzOPfyjkl7+ZdzPuXiXkJBlNLkiEtkR2NcZtyW6zLs8w4WhWw3/ALbS8/1yLyOYMql7G9lRjqjwXaKbAC8j2jJIAbwGxuul4mgGNDQIDWwPQaYPMQrEMe6LvoSGoeHKpR7Ry7E4gkt1QbAdI8wpDssp1LtPd8g92oTy7wAAeo9VM7RZMGeKmQ0m5aZLXE8uR6qgFV9Mzta8XHk4bFZ81GE6k7PXYNfHNFU9r/BMxGQOZvb5HyPFRqmWP80OvnZc0MNgNhw9J29F5h87NOSA1x4apI90wg1jvjosu3H1JNg35K4/pChYjs88/o90KwxPaZzgP9qi2OLWkH5obO1j220UT5s39ZTpY7rd+Cjkhavy4/gpK3Z17b6Yi+44X5qRicndVxjgCQ18VT0DwHQPUkKVm3a41afdd3SYCQT3bTqMbAkk2lTcoxrA5kluospWJiQGwl1Mnjj6Hf8AQx5Y8WTItySfPCa+ldFvh8jZSbAaBYHrcTuhVKIsWxI2gjccCOG6tqVQGyfhcuYHydz7vVYCmrbkXa4pdFd/r+lt5B6/Qo+S47W7UTdWWc9nWd25ziGOAkNO7jItHD2pk8lyjG5xVo1XCm8t0mIsRuTsfNT49F5icVw/qZWbDBeqJ3mhmQp0nOcbAFx5CxusBX7VVKjC2jYmfEdhPIcSqLJ85xGLZpqPlkxpAABjnG61NLBMphuppiYOmOPXzQw6DY6ycv8AAuLHjScp9f4KzJclfEvd7vj5rR5jkRFAX094PAeIcBInoVNw+DDnEBvhDYHKSf4V5mWWlwY3cMa0R1Ag+q38OKKi2+zZxfy2KCxQilGX6ve1Xuzg2YUu7BJs4G/PqCpGWZ6RE3V/+JfZzTUpvEw+QY/URsT1ix8gsJWpFlkM2KGXtGdllLHL4fRuqXbYDwgEx5fNaPs32jpO1hx0DUC3XEDXvJFgNc//AGAXMsmwupwF9x7uPwWhzHCUy535fUGbCTJcOvmRsqX8nCN0S5sUNRBY3e7vj9+/NHWmUpUzBTTdIC5HkmfV8IQA5xp8WEyI46f6T5LpuW9pWuaDYtMGTyKrPH5MtybT+aRl5/DM2B8eqL91/n5BM5z6k5zqNSqKUi7XTDgep4dAVmqfYZuJFU0KtMvZs0Gzx7zB+Csu32EbUpUn0/8Aqa9IAEktIJPoCB70DKsnr4eg+qA0PLHBpJGpgdYkDiYJt68Fs4M08yW5J/VFhabAtN5u6pfL5swLpG/uQwYupD2EEg+X+EKq2NrpyqN1/FJoS3HVJh5+9ANnkpI/5U82pIHEHUE2s0JELwEjigSNlx2VzevQrj8u3XMNezg8Tx5dCuo5jVdpLnACwMb8Lifcs1+GGOw3d1Kb4FbXqH9zIEQehBWyx2H1sIHHmJ+/NXscfhumUZy+J0YLFmZm8xc7/wDHkOnRVVbDgqyzeg6m7S6xibGRHnCpK9bk4j1Xm5xlGXrNfHTXBU4/AAOsR57fY6qGzJaznaWgHrPh94WiwWWGqZd7PTj5dFfUsI1ggCAkedx4SOlrHje2MjP5d2OaL1XF55bN/crN59mbXuczDtDabJu1ol0buLuU7D1W2znFFtCoRvpI99vqubAgDw2tcgm8x4T0tsrmgxPJJ5MnNFXLqpzVNgKdI9bqXXaHNEzqENFraALGZ3nopGX4gPqCkGAkxBF9+fLfdXr8laNywR/cw/8A6WstPOfMVZGtRhxcTaTKfJc+fSeGuJLZAE7tna/JbbBZ2AQ4G4vwN/VY7tHlFKlS196wv1NaKYuXAh0vkWaBEcZJUXKH1HlrRMR7XSYssrW6BXuXDNHR6nf6Xyn0bnNs81Akkkn1JP1XP8dkNZ5dUNOpBJPsu/ZdZ7N9n2tbqidpdufethQyxsRCi02J4ba7Z2ryQb2/I4P2SxuklrrEbeX2Ft6+Nb3Rk3lseeoH6K47YdhqL2uqhpZUYJD2EA+o2d5FZbKMqLoDzMbmIk9BwUuXh7vmUnLdDZHv99m/yl4sZvA+F1c0agHtGdz7zP1WZyLBuJc0iQ3ZxIuNwN5m/LgrLNctqOpuFF2mppOnUZZMWmLjzU2ObrkgxznsUW+ev7cHOvxXz9tSsykw/wDTBLvN0QPcPiudtaXm58uAUnMGVKWIqMxDSKocdYduSbzPEco4JtJgO0DzVlR4JscnaT6JrMT3NICfHU3/ALWDh5k/Iqz7NaDVaH1NDXSCTsIEjdVFfBPfdw4DbkLCEstxRpk2nTe8G0gbHqR8UIxVpmhp8rx3CT/V7+91x/4dILMNq7uTXJ8LRw1FrouBzg24Aq57OYFn5ZrX76YiJk6dj04LC5RiNbg+IiYsBuIO3RbjLqv+2Ap1tlK0kjTjCUYJbm/uXHZ3CMa4tA8pvbkJ2VviKc1C2HOZ1mxiJbeAQDuVQUMVoeHNvwj/ACr5hcWy/iIANgZFhfh1U8Eq2mD4ji2ZNyfDX5Mj+IOHwrCynRP++LvAvpbH6j/UTFvVY12DMTwXR6vYRuIpvfp7qs0nQ5vs1IGzm7RP6gB6rnT8QWktO4mVVyp2VMbVURq1LTB3BQ3uGwUmowkSSByCBUM7KMcHdJKEk1CkdxHAwmOKI1s8h5oTm8QbpCUu+x2RPxdcBjzTFOHvePaaJgBvDUett11Sg5+twLTpadOoxfw2J5T04rlfY/tN+TqucRLHt0u5iDII5xe3VdVyztBSxLR3fK5kG/8A5A9CB5K3hqqXZUy3utrggZrg+8iT4bhzTxsduRuDPRYvH9m39+0NH+0RczdpHCOM/ut7jaBGwJkaZbdw6xxixVHQwppNDHu1OBLibxJPCdhb4lRapbcbdCvI4xbiweHwECwgAR6IGLrtbwJR8yzplFtyJ5kx7uSxGa9tWmwl3p9SsBYr/T2RYceTJzGLJee47VSe0AC3ra/0XOH+EwZjpxHRXb87fVcGtYSSYAHHyCHjez9amzU9mkTMWMe7ZaGmfk8TfZb8uS7RX5LiRTqSeRAPKeJVyapAdqpsqDcQxzSQRch7bW6qlZh9jJtwCfi8WYgN0jzWrDKlGrImm3wDzF5L+AJvAJIHICSeC2vY/LhDdXAD1WNyzDS8Tfiug5K/SBpN+ap5JKcje8Owva5+/R0LLHgADYK/oVljMHjRYkyRborU5xsGXcdo4dSkWN2Rz0WScuEaXEBjhBgkwI334eawzsI2niajWgAaptwkAq0/1PRxEi/qdyfLf0WdyTMhXq1KgMhzzHUCwPqBK7VRSSSFnpXhTdmxwdBoALR5q7OGmIHDhxVPghZXDapAHBdiqmmZMk9yo5R+OHZ4d3SxTRDmOFJ55sdOmfJ1v+a5C8kjw/5X0b+LjGnLMT0Y0jzD2kfGF81h0lTpVwPyaLsti6Y1iqXwGy1oi7p2vsIlanBEYmrRqtYykGiowaRLnw8TUqHmSdI6MKxeVucJDZ8VjBIn3LedmsIGRblPkrCmlDaXdPp55cym7pV+PkajG5Bqp62tuIggRP8AafNVH+pBgg2j5rdV6bnU2hlwGAwP7bn6qjpZDTxFUPLAYAJ82mR5ouDTqPZsLUry3kl7EvshlLnnvqo8MeEHieZWgzN7wW6G0zI/XIMj+kgHgiYCqdEFunTbnPl98U3MGgtG82PmAZjfnyv6KdQ2qjy+ozzz5N8jL9o+1+JpAUgxrNQ8Tw4OPIhsHwW9fJYerRa68X6FdHz/ACfD9w+pUeGOiGB0gzEgNb7TpPHz2C533UGSR71RzXfY+KqI+IweluqZ4IJAiCLqc5k7OaZ4EqI7DyJkAjbkYUKZKA0JIvfN5fFJG2ArA87i3L7KYfNPIJ++q80SevG31XDOwfEWhdG/Dfs/NA4kQXucWCQCWtaRIH9JJ48oXOqwv1Vx2b7W18E4mkQWOjUx0wSBuDuDFp+cKXG0nbIp21SOy4/DyIeCGmxkECT/AHDa6pM1ogh5a4Etbe1949ocJ5IOQfiB+fd3fcuDgC4xdgA5ukRJPJSTQNQVXMaBGphgm/EATtBCt2porKNSpnKM9qFztMzBO/39ws3iGLU5lQkvI4Ez7/2hUX5IvdAE87jwjmRMwsdJynSPaTjj0+njZqfw8w2qi8htOW1CASwayNIJBfuBfgugYPANewCo0SRcbhY/sLhu7Y5v9RDgZB4RIjyW6wrln6lS8x37Hm8kk5OSKHN/w2wrvEKQaebZAPussD2l7KspNOgARsuxZjjZG6552srCCEPNcJ1FuhMa3Pk5vlTXGqxrRLnODQCQLkxcmwWtp5gW+AgAtJB8wYKk9mOyAcdbhc35enRbbLuzzKmoVKQN9yB4hz5/4UuTVq/Qi/ptU9O6lyv8mRoYwmPFEKa3PWUgZeL7yfpxVnnfYZgE0y5s8iVy/N8sfRraDLtXsk7lT4NTude5qS8WVVGJcZ72qfWBp0pg2J/U4cgOAVl2Hw2JYSO6cWbzIkekyfRO7NZCJEi/FdDwWUaXMcD7INvMKrl1e5tGZqM0peqT5ZMyzE2gyDyNiLK3Zi2xf3FV2e5O+pQJY406g9h7QJHQg2cOi5Jis9x7aj6NWqQWmDpAE8iDGxEH1VnT5uPV2U8Wn8+XpZve2uOp4lv5b2mkh1QA8AZa0kcyAY6LNM7A4esCO5FMj2XsMcOLeKDkjC2543vx81t8or6W23MXVzE3N2zZ/l44oJJWznb+xTqJJb4o3HMdD9FbZeRbgtdjaBI1C44xw6HksfnGIbQrQbB4Dh5/qj1U+1R5L2PbRuKNIhocXhocAZBPEQdvNR8PFKuWtcKgAnU3abbLP5dXrVgBTaS3+o2aBz8vJabKOzbmEuc7UTvwaPLirCdtOKM3UZIYscoymnfsSqmcNploOoyJAAJJDdzKh57i31CzS2o1ptLf1y2S2LaiOSN2hy+Gh+hz4N9EeFoBk6YkoWG7TYWkwFz48O2hxcQOFgdxb3KSTfTPPy2NJx7MXnuAfSrOFWfGNTXEkkg8ib+nDbgqeoDwjTw6efVX3bbtJTxbqfdhwbT1Q51i+SP0zAAAHU+4KqLA6lq2P7KhOlLglhdcgHYgj9LRw2/dRa7iXefIW9EenUBJ1fHb3lSi9vBJ0MVfcdR8V4rX0SR3HUUzG6ZBI4H1PBC72BFk43cfP7++qa+ZhcEYWHffmmaJ8zsAim438o/lDe2N/v1CYjOg/hRXp031qTjpqv0ls2DmtBkAzvJNt4XTMNl7GatGzvEW/MxuL7fyvnAPMzJP0Vnhe12LpHw16g5AnUP+6VNDJSpkcsd8nSc97H0H1HvZVdTLgdbC0wZN9LogTCqXdi5H+33epwDQHNAcGRdslp1eR6rRUaGJrYGi/Vqe+m1zi3wl03twFiNgpGBwTqT2kEkAbaHNAEky7UJkAxALp3spdkd3C7Gnqsk4KMndGSpZJVwlTU6BQDdMBoDaZn2pHDoeauqdcECDK2OIwjKrTI1NLXAjgWndpHE/FZHFZLTpUSWVDTbSIDiWSQDAAe2P7h4h67FUtRpHN3EhWX5gMVX8KxmZPFSu1vr7lc51XqUqxpvZX0wCKtOk6pTvuCWAkR6qP/pQ8NQOnjI2cNpuJCoPQzptk+PJTLvKKOlv3stHlzhI/wALO5YZAV7hzZZm3a0/kSzdkvMBqbw9OX3K5x2oy8GtTMXBPyXQq9exXPc7x2rFMbwAM+Zj6D4qTbKTckDFKmWeT4aIWxy11x9VmsuFlocDZQxVNMbJKy3qvlp6rmfbbCt/ONI3NMT6OcB8F0Q1rLmnbDUcU54EtADRF7Dc+8lXcMXOdr2J9BJRyc8DcOBK0OXOssxhMaLSrPD5gXGGNc4ng0T8ltYnFHoJU4mooZloY9toeIM9OIWfo4ZmIxJBaXd00XI8A1GYk/qgT0HmpLMnxNQiWho6uE+4SrfB4I0WEFukzJhpkz0PtHqrMV8zJ1WeEU4wdt90TcuwbQA5oAkAbRYWFjsFNrY3RYdeHITw6JYaqLTvwFvvdV1Z1Ss8mm91MgCxgjUDdpG0jmD+pWbSR5+dyfIfFYSrWADTB3Dg4W5OaReRwuLG65/24ympRqtNQ3fqMz7URJjf9SOe3eLpOcA5jSCWkaBY6jz48PRVONzupiKmus/vHgWkAAAHZoAgeip5MidomhBorKzIPQ/NSfFoIFk0vGxIvMoFJ58TWk9P3VYnBarbmTY/4XpqGYHDn0TywHjJ58ZTu6HrHkuOG967r8f3SRr9PevULOKkNiZ5WO3ovQJPLovdXH79E6iJkTA5xJ+GyJw2lTk2O83+aA5vBTKgGzbbTPPqmPbIkx5cAimKyI+l6fRMLI347c1K7ueHx+wmObAvvtfh7kwpteyn4nuw9JtGqzWxg003D2mgbBw/UBzkHzWoP4qYd+kQQ3/1C4GTb9MTHvXHmlHpsk/NSb2hNqO85XmIfT7ymQ6m8S0gGTuDY3mZRxT1UyfG4Rcg6nR/8voVi/w37TUm0Py9QhpYXaZ2eHGdLTAi5NuK3eIxGHpNJe9g4m8TG8AH0Cs77VkG2nRQ47E0QHM0lzm2DW6Wk2kaTI5/BQKNNlRhLqFWm0WGp4e8/P4lTcXVwtV3eS1xafC4SIvIA5mTtv0T8RiS1zWtaY/SSIl3Rsaj9TwXNR9wKwOG7JlrQ6i+QZ8FSJHQOBIRBRe1mottFyC0jrcFXGDrm0y0ncO22BsRvvEqVXxLQ0yI9J53+BVTJocUnuG82XTMS/MDVJYGVAB+ot8DgRYtfs4eSqsxyIAagHb/AKQ4knhZoJK1TKTW1HTV1BxENdcsnk7fT0KkV8DTD2uJZIB0tdHi5+Ign0C7FgjFbYoLlTMRgsS9hOpj7cdLhwnYjlylXtDOAGh0GDtIj5wr1tNmouNRzpmGzIb0aAAIVlQwTXCWuB+Hv4qtPw6Ldj+cjKYuviHNHdsaZ/reWjTzlrHITsHqeWyzX3fsgjUHcfHcxt/6fW+y2b8E1oJeY8voIVCMUO8MUQAZ8U+IjqAN/VWcenWNVE5ZSmwXZakX0i9jDULIuJJjckljZFz+lvktXhcvawQxoAFpFpI38OwHldNw0Fo1SCTB0jwkE2knbrdMx+cUqdMOvAJ9QCQ7Tz4q3CKXIk5zn6UMx2hhJcI48ZHOOfNDbmIjTcuvaxJI3bB2dfZCwmaUXCHVQPCyzjpc1zZbIn+psTCnY7LcPp7yrV0gADUXDYCwaB9Lp3NiRXszPUO1+HDiK0tM2BZqOna8Cx3MdOak1O22CYNWsuMTpYx0kgkEGQAARBmbSsFmvduqvcPZLzE7xNp9L+qgVNBte3SVXeblk/lJjMZiu8qPf7OpxdA2EmYQyyIvf7gogaNNrnayEadrkHbaxCrN27J6PHOIOwnj+6TGWvI4SL+hXlUSbzP3yXhbM34R0PmVxwV8eGCYNukjzSaIb6+oIQA6G/z8rrwVIvzMn+EKBYTv3cm+7+UkyUl1HWDpi1vReGwmenLzRXRfa/I8eceqYWbcfSUEyRobq1cDbl9SlpMRIHGE5osIsfhvyXsyOSNi7RjGSCBHyum22uD8k5xMxPu/ymu63RACDb/FOjnISbT93vTu7A3XWdR6ytpsYg9PirbK8yrts2pVbTE6QHkCSeABtxVMJnb7/wAKRReWEdRHp0RsWh+JxJc4Fz3apkEkki/PhddQyPt1hq1Jra7g2qAAZHtkW1NPM/NcqxPtkg+f2UGq4GN9tto9+/NSQk0JKKZ3zEV6DaJqmqxtvCajgHW4DUfgqGn20w76gptcYcY1kGIkw2TFzPl1XJ8DTlwHD4fJTa7oHWfLZF5PZCeXwdpbksPD2BuowCDMQLkyLiOiecA5wu0c2tbMCxB8RMzEFcyyP8Q8TQDWuAqtbIAdZ1xA8Q4DqrPOfxOxFRuijTFA2lwdqdEcCRb3SpU0v0ibX0zV0q9JlTuO8b3pkhjiJjc+9WFGg4GwmZ4x8VxCXF2uSDMlxJLiec29612R9uK7C1rwKob/AFSHHzcN/cnU746A8dcm7rUqlMFz7sMNJG7ZMTffh71Tu7RUW1dBkwLlsHSeR6/JU+e9uquIZoAFJnHQ6XHzceHkB5rOMq6eEfFNFX2CSo63QfRqtlmkg6xy2A5qp7VVKcMYC0hpLiGmb/pDgLRcn4bLn7swJtPS0fEJNxpaYkek/Yug9qYYpkjG1byOu+33ZVlbFDiPiPgF5VxRJI9QoL3X3gbQPviq83bLEVSHnEDrf1TCRy9TwHNKmWkw53kJgfBGFNsEtA+ahfA/YBmJIEWI++ITBJJNvM89k5jRcG43kcPv6plRomBJ84v6oBParXRMzxQ3U+n825J0HiDH3tdevrO0wI39feuOYMtt09yTo/bZetOxkdJ/ZeAC/AcxZEWwGk9feEkTuxzXqIAovpHn8kPXIHnw80klCic87uPiE+UkkWcNJhMG8dUkkyFkDrCL8iPilqmxSSRFRJ/LCJkrw0g3xbmLTw9AkklCe4R+sajvdCpWY47yYvtHkvUkUKSKeH0kOaXAn1+aVeqSRJn0H0C9SRRwo+f0R22/n3pJKaHaI5dBjTEnpt0kSYTGu2IskkmfYV0FFUlt+cfVNr1iQB0SSTxI2DY64HMj5ryu/foR8kkkJHI9qf8AUjhp/lCYJEpJKvImQg4mRsAkaIukkgzgLm/IfFFw790kkGNEdXdFhxhRjTHzXiS5AkJ3EbKPiHw73bpJJo9ivoH3/QJJJJqAf//Z"/>
          <p:cNvSpPr>
            <a:spLocks noChangeAspect="1" noChangeArrowheads="1"/>
          </p:cNvSpPr>
          <p:nvPr/>
        </p:nvSpPr>
        <p:spPr bwMode="auto">
          <a:xfrm>
            <a:off x="0" y="-890588"/>
            <a:ext cx="2447925" cy="1866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29032" name="Picture 8" descr="http://korawitza.files.wordpress.com/2012/01/530455-topic-ix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0"/>
            <a:ext cx="5786446" cy="4423417"/>
          </a:xfrm>
          <a:prstGeom prst="rect">
            <a:avLst/>
          </a:prstGeom>
          <a:noFill/>
        </p:spPr>
      </p:pic>
      <p:pic>
        <p:nvPicPr>
          <p:cNvPr id="129036" name="Picture 12" descr="http://t2.gstatic.com/images?q=tbn:ANd9GcRlYw6en-DuQQ7kUHk0QhOyYvGnFW44c_aFLzr0r9VhkjnCSDkcY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37053" y="4357695"/>
            <a:ext cx="2806947" cy="2500306"/>
          </a:xfrm>
          <a:prstGeom prst="rect">
            <a:avLst/>
          </a:prstGeom>
          <a:noFill/>
        </p:spPr>
      </p:pic>
      <p:pic>
        <p:nvPicPr>
          <p:cNvPr id="129038" name="Picture 14" descr="http://t1.gstatic.com/images?q=tbn:ANd9GcSganpBfTgeR9AkUp4h3xPIcZ9C6ODFTXaDn66oyhHKbI6kRsT0b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87754" y="4357694"/>
            <a:ext cx="3714776" cy="2500306"/>
          </a:xfrm>
          <a:prstGeom prst="rect">
            <a:avLst/>
          </a:prstGeom>
          <a:noFill/>
        </p:spPr>
      </p:pic>
      <p:pic>
        <p:nvPicPr>
          <p:cNvPr id="129034" name="Picture 10" descr="http://t0.gstatic.com/images?q=tbn:ANd9GcRvr7hQatAbyXqEWavzpkVk6keTAAKKD-VWtmbBPrkbvMsNewTD8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2143116"/>
            <a:ext cx="3429024" cy="2568460"/>
          </a:xfrm>
          <a:prstGeom prst="rect">
            <a:avLst/>
          </a:prstGeom>
          <a:noFill/>
        </p:spPr>
      </p:pic>
      <p:sp>
        <p:nvSpPr>
          <p:cNvPr id="11" name="สี่เหลี่ยมผืนผ้า 10"/>
          <p:cNvSpPr/>
          <p:nvPr/>
        </p:nvSpPr>
        <p:spPr>
          <a:xfrm>
            <a:off x="2786050" y="214290"/>
            <a:ext cx="292895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4800" b="1" dirty="0" smtClean="0">
                <a:solidFill>
                  <a:srgbClr val="371DD3"/>
                </a:solidFill>
              </a:rPr>
              <a:t>สีผสมอาหาร</a:t>
            </a:r>
          </a:p>
        </p:txBody>
      </p:sp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9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0" y="0"/>
            <a:ext cx="11721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cs typeface="Angsana New" pitchFamily="18" charset="-34"/>
              </a:rPr>
              <a:t> </a:t>
            </a:r>
            <a:endParaRPr kumimoji="0" lang="th-TH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                            </a:t>
            </a:r>
            <a:endParaRPr kumimoji="0" lang="th-TH" sz="14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5170" name="Picture 2" descr="http://www.bothong.ac.th/webphaiandjek/images/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500306"/>
            <a:ext cx="7379983" cy="3559244"/>
          </a:xfrm>
          <a:prstGeom prst="rect">
            <a:avLst/>
          </a:prstGeom>
          <a:noFill/>
        </p:spPr>
      </p:pic>
      <p:sp>
        <p:nvSpPr>
          <p:cNvPr id="7" name="สี่เหลี่ยมผืนผ้า 6"/>
          <p:cNvSpPr/>
          <p:nvPr/>
        </p:nvSpPr>
        <p:spPr>
          <a:xfrm>
            <a:off x="285720" y="428604"/>
            <a:ext cx="8643998" cy="206210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2060"/>
                </a:solidFill>
              </a:rPr>
              <a:t>สีธรรมชาติ</a:t>
            </a:r>
            <a:r>
              <a:rPr lang="th-TH" sz="3200" dirty="0" smtClean="0">
                <a:solidFill>
                  <a:srgbClr val="002060"/>
                </a:solidFill>
              </a:rPr>
              <a:t>  ซึ่งมักเป็นสีที่ผลิตจากพืชหรือสัตว์ เช่น สีจากอัญชันกระเจี๊ยบ และสีจากการสังเคราะห์ซึ่งเป็นสีที่สังเคราะห์จากสารเคมีต่างๆ  สีจากธรรมชาติเป็นสีที่ปลอดภัยที่สุดส่วนสีสังเคราะห์ที่อนุญาตให้ใช้ในอาหารได้นั้นหากบริโภคในปริมาณน้อยก็ไม่เป็นอันตรายต่อสุขภาพ</a:t>
            </a:r>
            <a:endParaRPr lang="th-TH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14282" y="928670"/>
            <a:ext cx="8715436" cy="5262979"/>
          </a:xfrm>
          <a:prstGeom prst="rect">
            <a:avLst/>
          </a:prstGeom>
          <a:ln w="285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th-TH" b="1" u="sng" dirty="0" smtClean="0">
                <a:solidFill>
                  <a:srgbClr val="002060"/>
                </a:solidFill>
              </a:rPr>
              <a:t>สารปรุงแต่งสี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สารปรุงแต่งสี  หมายถึง  วัตถุที่ใช้ในการปรุงแต่งสีของอาหารให้สวยงาม  น่ารับประทาน  เพื่อดึงดูดความสนใจของผู้บริโภค </a:t>
            </a:r>
            <a:r>
              <a:rPr lang="th-TH" b="1" dirty="0" smtClean="0"/>
              <a:t> </a:t>
            </a:r>
          </a:p>
          <a:p>
            <a:r>
              <a:rPr lang="th-TH" b="1" u="sng" dirty="0" smtClean="0">
                <a:solidFill>
                  <a:srgbClr val="002060"/>
                </a:solidFill>
              </a:rPr>
              <a:t>อันตรายจากสีผสมอาหาร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อันตรายที่เกิดจากสีผสมอาหารมี  2  สาเหตุ  คือ</a:t>
            </a:r>
            <a:br>
              <a:rPr lang="th-TH" dirty="0" smtClean="0"/>
            </a:br>
            <a:r>
              <a:rPr lang="th-TH" dirty="0" smtClean="0"/>
              <a:t>1. อันตรายจากตัวสี ตัวสี  คือ  สารหรือวัตถุที่มีคุณสมบัติยอมหรือไม่ยอมให้แสงสะท้อน  ดูดกลืนหรือทะลุผ่านได้  อันตรายที่เกิดจากตัวสีอาจทำให้เกิดผืนตามผิวหนัง  หน้าบวม  ท้องเดน  อาเจียน  อ่อนแรงคล้ายเป็นอัมพาต  การทำงานของระบบทางเดินอาหาร  ไต  ตับทำงานบกพร่อง  และอาจทำให้เกิดโรคมะเร็งได้</a:t>
            </a:r>
            <a:br>
              <a:rPr lang="th-TH" dirty="0" smtClean="0"/>
            </a:br>
            <a:r>
              <a:rPr lang="th-TH" dirty="0" smtClean="0"/>
              <a:t>2. อันตรายที่เกิดจากมีโลหะหนักเจือปน อันตรายที่เกิดจากโลหะหนักเจือปน  ขึ้นอยู่กับชนิด  และปริมาณของโลหะหนักที่เจือปนอยู่ในสี พวกสีย้อมผ้าสีย้อมหระดาษ เป็นต้น เช่น ปรอท สารหนู ตะกั่ว โครเมียมมีผลต่อระบบประสาท สมอง กล้ามเนื้อ ชีพจร</a:t>
            </a:r>
            <a:endParaRPr lang="th-TH" dirty="0"/>
          </a:p>
        </p:txBody>
      </p:sp>
      <p:pic>
        <p:nvPicPr>
          <p:cNvPr id="10241" name="Picture 1" descr="D:\Teaching task\การ์ตูนตกแต่ง\ดุกดิก\2\aallyca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6976" y="930833"/>
            <a:ext cx="17907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chop-wood.com/wp-content/uploads/2012/04/%E0%B8%AD%E0%B8%B1%E0%B8%99%E0%B8%95%E0%B8%A3%E0%B8%B2%E0%B8%A2%E0%B8%88%E0%B8%B2%E0%B8%81%E0%B8%AA%E0%B8%B2%E0%B8%A3%E0%B9%80%E0%B8%84%E0%B8%A1%E0%B8%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525151" cy="3000372"/>
          </a:xfrm>
          <a:prstGeom prst="rect">
            <a:avLst/>
          </a:prstGeom>
          <a:noFill/>
        </p:spPr>
      </p:pic>
      <p:sp>
        <p:nvSpPr>
          <p:cNvPr id="6" name="สี่เหลี่ยมผืนผ้า 5"/>
          <p:cNvSpPr/>
          <p:nvPr/>
        </p:nvSpPr>
        <p:spPr>
          <a:xfrm>
            <a:off x="4558145" y="1164134"/>
            <a:ext cx="4572000" cy="56938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 smtClean="0"/>
              <a:t>1.ผลกระทบต่อสุขภาพจากยาฆ่าแมลง</a:t>
            </a:r>
            <a:r>
              <a:rPr lang="th-TH" dirty="0" smtClean="0"/>
              <a:t>  ได้มีการประเมินว่าคนอเมริกัน 1 ใน 20 คน  แพ้ยาฆ่าแมลงเพราะเคยได้รับยาฆ่าแมลงมาก่อน  จากยาฆ่าแมลงได้ส่งผลกระทบต่าง ๆ ในมุมกว้างและบางทีทำให้ถึงขั้นเสียชีวิตได้อย่างง่ายๆ</a:t>
            </a:r>
            <a:br>
              <a:rPr lang="th-TH" dirty="0" smtClean="0"/>
            </a:br>
            <a:r>
              <a:rPr lang="th-TH" b="1" dirty="0" smtClean="0"/>
              <a:t>2.ผลจากการได้รับยาฆ่าแมลง</a:t>
            </a:r>
            <a:r>
              <a:rPr lang="th-TH" dirty="0" smtClean="0"/>
              <a:t> ก็คือทำให้เกิด โรคมะเร็ง  โรคมะเร็งเม็ดเลือดขาว  พันธุกรรมบกพร่อง เป็นหมัน  ตับถูกทำลาย โรคผิดปกติของต่อม</a:t>
            </a:r>
          </a:p>
          <a:p>
            <a:r>
              <a:rPr lang="th-TH" dirty="0" smtClean="0"/>
              <a:t>ไทรอยด์  โรคเบาหวาน โรคไต  เป็นต้น</a:t>
            </a:r>
          </a:p>
          <a:p>
            <a:r>
              <a:rPr lang="th-TH" dirty="0" smtClean="0"/>
              <a:t>นอกจากนั้นยังส่งผลถึง ดิน น้ำและสัตว์ต่างๆอีกด้วย</a:t>
            </a:r>
            <a:endParaRPr lang="th-TH" dirty="0"/>
          </a:p>
        </p:txBody>
      </p:sp>
      <p:pic>
        <p:nvPicPr>
          <p:cNvPr id="15366" name="Picture 6" descr="http://3.bp.blogspot.com/_Rms4inNeqtc/S6scS9h29-I/AAAAAAAAADs/nrqggOgkirY/s320/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000372"/>
            <a:ext cx="4527383" cy="3857628"/>
          </a:xfrm>
          <a:prstGeom prst="rect">
            <a:avLst/>
          </a:prstGeom>
          <a:noFill/>
        </p:spPr>
      </p:pic>
      <p:pic>
        <p:nvPicPr>
          <p:cNvPr id="15367" name="Picture 7" descr="D:\Teaching task\การ์ตูนตกแต่ง\ดุกดิก\1\0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285728"/>
            <a:ext cx="762000" cy="762000"/>
          </a:xfrm>
          <a:prstGeom prst="rect">
            <a:avLst/>
          </a:prstGeom>
          <a:noFill/>
        </p:spPr>
      </p:pic>
      <p:sp>
        <p:nvSpPr>
          <p:cNvPr id="9" name="สี่เหลี่ยมผืนผ้า 8"/>
          <p:cNvSpPr/>
          <p:nvPr/>
        </p:nvSpPr>
        <p:spPr>
          <a:xfrm>
            <a:off x="4574163" y="497879"/>
            <a:ext cx="367440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0033CC"/>
                </a:solidFill>
              </a:rPr>
              <a:t>สารตกค้างจากการเกษตร </a:t>
            </a:r>
            <a:endParaRPr lang="th-TH" sz="3200" dirty="0"/>
          </a:p>
        </p:txBody>
      </p:sp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2" name="Picture 16" descr="http://t1.gstatic.com/images?q=tbn:ANd9GcSTQwGLMf9BHaav14A7uR-_N8lOJUgP3iWZWW_C9a0UM6pY1RJ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86256"/>
            <a:ext cx="3500462" cy="1790701"/>
          </a:xfrm>
          <a:prstGeom prst="rect">
            <a:avLst/>
          </a:prstGeom>
          <a:noFill/>
        </p:spPr>
      </p:pic>
      <p:pic>
        <p:nvPicPr>
          <p:cNvPr id="14350" name="Picture 14" descr="http://variety.teenee.com/foodforbrain/img3/758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62249"/>
            <a:ext cx="3333750" cy="4095751"/>
          </a:xfrm>
          <a:prstGeom prst="rect">
            <a:avLst/>
          </a:prstGeom>
          <a:noFill/>
        </p:spPr>
      </p:pic>
      <p:pic>
        <p:nvPicPr>
          <p:cNvPr id="14348" name="Picture 12" descr="http://t1.gstatic.com/images?q=tbn:ANd9GcTSVUOEfyXjWcCv-D8fqQ3dDi8hDwMwTKaOjfyzluGM7usZhbn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1" y="0"/>
            <a:ext cx="2500299" cy="4000504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39675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00" b="0" i="0" u="none" strike="noStrike" cap="none" normalizeH="0" baseline="0" smtClean="0">
                <a:ln>
                  <a:noFill/>
                </a:ln>
                <a:solidFill>
                  <a:srgbClr val="636A71"/>
                </a:solidFill>
                <a:effectLst/>
                <a:latin typeface="Tahoma" pitchFamily="34" charset="0"/>
                <a:cs typeface="Tahoma" pitchFamily="34" charset="0"/>
              </a:rPr>
              <a:t>การเลือกซื้อเนื้อหมูมารับประทานไม่ควรเลือกที่แดงเกินไปเพราะมีความเป็นไปได้สูงที่จะปนเปื้อนสารเร่งเนื้อแดง</a:t>
            </a:r>
            <a:endParaRPr kumimoji="0" lang="th-TH" sz="800" b="0" i="0" u="none" strike="noStrike" cap="none" normalizeH="0" baseline="0" smtClean="0">
              <a:ln>
                <a:noFill/>
              </a:ln>
              <a:solidFill>
                <a:srgbClr val="636A71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000" b="0" i="0" u="none" strike="noStrike" cap="none" normalizeH="0" baseline="0" smtClean="0">
                <a:ln>
                  <a:noFill/>
                </a:ln>
                <a:solidFill>
                  <a:srgbClr val="636A71"/>
                </a:solidFill>
                <a:effectLst/>
                <a:latin typeface="Tahoma" pitchFamily="34" charset="0"/>
                <a:cs typeface="Tahoma" pitchFamily="34" charset="0"/>
              </a:rPr>
              <a:t>  </a:t>
            </a:r>
            <a:r>
              <a:rPr kumimoji="0" lang="th-TH" sz="8000" b="0" i="0" u="none" strike="noStrike" cap="none" normalizeH="0" baseline="0" smtClean="0">
                <a:ln>
                  <a:noFill/>
                </a:ln>
                <a:solidFill>
                  <a:srgbClr val="636A71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r>
              <a:rPr kumimoji="0" lang="th-TH" sz="1000" b="0" i="0" u="none" strike="noStrike" cap="none" normalizeH="0" baseline="0" smtClean="0">
                <a:ln>
                  <a:noFill/>
                </a:ln>
                <a:solidFill>
                  <a:srgbClr val="636A71"/>
                </a:solidFill>
                <a:effectLst/>
                <a:latin typeface="Tahoma" pitchFamily="34" charset="0"/>
                <a:cs typeface="Tahoma" pitchFamily="34" charset="0"/>
              </a:rPr>
              <a:t>                  </a:t>
            </a:r>
          </a:p>
        </p:txBody>
      </p:sp>
      <p:pic>
        <p:nvPicPr>
          <p:cNvPr id="14342" name="Picture 6" descr="http://www.lube999.com/images/column_1222834103/2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"/>
            <a:ext cx="2500298" cy="3812955"/>
          </a:xfrm>
          <a:prstGeom prst="rect">
            <a:avLst/>
          </a:prstGeom>
          <a:noFill/>
        </p:spPr>
      </p:pic>
      <p:sp>
        <p:nvSpPr>
          <p:cNvPr id="8" name="สี่เหลี่ยมผืนผ้า 7"/>
          <p:cNvSpPr/>
          <p:nvPr/>
        </p:nvSpPr>
        <p:spPr>
          <a:xfrm>
            <a:off x="2501175" y="13855"/>
            <a:ext cx="457200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th-TH" dirty="0" smtClean="0"/>
              <a:t>การเลือกซื้อเนื้อหมูมารับประทาน</a:t>
            </a:r>
            <a:r>
              <a:rPr lang="th-TH" b="1" dirty="0" smtClean="0"/>
              <a:t>ไม่ควร</a:t>
            </a:r>
            <a:r>
              <a:rPr lang="th-TH" dirty="0" smtClean="0"/>
              <a:t>เลือกที่แดงเกินไปเพราะมีความเป็นไปได้สูงที่จะปนเปื้อนสารเร่งเนื้อแดง</a:t>
            </a:r>
            <a:endParaRPr lang="th-TH" dirty="0"/>
          </a:p>
        </p:txBody>
      </p:sp>
      <p:pic>
        <p:nvPicPr>
          <p:cNvPr id="14344" name="Picture 8" descr="http://www.lube999.com/images/column_1222834103/3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31209" y="4000504"/>
            <a:ext cx="2512791" cy="2857496"/>
          </a:xfrm>
          <a:prstGeom prst="rect">
            <a:avLst/>
          </a:prstGeom>
          <a:noFill/>
        </p:spPr>
      </p:pic>
      <p:sp>
        <p:nvSpPr>
          <p:cNvPr id="14" name="สี่เหลี่ยมผืนผ้า 13"/>
          <p:cNvSpPr/>
          <p:nvPr/>
        </p:nvSpPr>
        <p:spPr>
          <a:xfrm>
            <a:off x="2041797" y="5890038"/>
            <a:ext cx="45720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th-TH" dirty="0" smtClean="0"/>
              <a:t>การล้างผักที่ถูกต้อง ควรปล่อยให้น้ำไหลผ่านสัก 4-5 น้ำเพื่อความปลอดภัย</a:t>
            </a:r>
            <a:endParaRPr lang="th-TH" dirty="0"/>
          </a:p>
        </p:txBody>
      </p:sp>
      <p:pic>
        <p:nvPicPr>
          <p:cNvPr id="14346" name="Picture 10" descr="http://guru.sanook.com/picfront/pedia/161760__2107200809505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4153" y="1428736"/>
            <a:ext cx="4114230" cy="3143272"/>
          </a:xfrm>
          <a:prstGeom prst="rect">
            <a:avLst/>
          </a:prstGeom>
          <a:noFill/>
        </p:spPr>
      </p:pic>
      <p:sp>
        <p:nvSpPr>
          <p:cNvPr id="16" name="สี่เหลี่ยมผืนผ้า 15"/>
          <p:cNvSpPr/>
          <p:nvPr/>
        </p:nvSpPr>
        <p:spPr>
          <a:xfrm>
            <a:off x="3421626" y="3998341"/>
            <a:ext cx="228598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/>
              <a:t>อาหารก่อมะเร็ง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786578" y="3357562"/>
            <a:ext cx="21431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/>
              <a:t>อาหารกระป๋อง</a:t>
            </a:r>
          </a:p>
        </p:txBody>
      </p:sp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50109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/>
              <a:t>- </a:t>
            </a:r>
            <a:r>
              <a:rPr lang="th-TH" sz="3600" dirty="0" smtClean="0"/>
              <a:t>โปรตีนประกอบด้วยธาตุคาร์บอน (</a:t>
            </a:r>
            <a:r>
              <a:rPr lang="en-US" sz="3600" dirty="0" smtClean="0"/>
              <a:t>C</a:t>
            </a:r>
            <a:r>
              <a:rPr lang="th-TH" sz="3600" dirty="0" smtClean="0"/>
              <a:t>)</a:t>
            </a:r>
            <a:r>
              <a:rPr lang="en-US" sz="3600" dirty="0" smtClean="0"/>
              <a:t>  </a:t>
            </a:r>
            <a:r>
              <a:rPr lang="th-TH" sz="3600" dirty="0" smtClean="0"/>
              <a:t>ไฮโดรเจน (</a:t>
            </a:r>
            <a:r>
              <a:rPr lang="en-US" sz="3600" dirty="0" smtClean="0"/>
              <a:t>H) </a:t>
            </a:r>
            <a:r>
              <a:rPr lang="th-TH" sz="3600" dirty="0" smtClean="0"/>
              <a:t>ออกซิเจน (</a:t>
            </a:r>
            <a:r>
              <a:rPr lang="en-US" sz="3600" dirty="0" smtClean="0"/>
              <a:t>O) </a:t>
            </a:r>
            <a:r>
              <a:rPr lang="th-TH" sz="3600" dirty="0" smtClean="0"/>
              <a:t>และไนโตรเจน (</a:t>
            </a:r>
            <a:r>
              <a:rPr lang="en-US" sz="3600" dirty="0" smtClean="0"/>
              <a:t>N) </a:t>
            </a:r>
            <a:r>
              <a:rPr lang="th-TH" sz="3600" dirty="0" smtClean="0"/>
              <a:t>แต่โปรตีนบางชนิดอาจประกอบด้วยธาตุกำมัน (</a:t>
            </a:r>
            <a:r>
              <a:rPr lang="en-US" sz="3600" dirty="0" smtClean="0"/>
              <a:t>S) </a:t>
            </a:r>
            <a:r>
              <a:rPr lang="th-TH" sz="3600" dirty="0" smtClean="0"/>
              <a:t>หรือ ฟอสฟอรัส (</a:t>
            </a:r>
            <a:r>
              <a:rPr lang="en-US" sz="3600" dirty="0" smtClean="0"/>
              <a:t>P)</a:t>
            </a:r>
          </a:p>
          <a:p>
            <a:pPr>
              <a:buFontTx/>
              <a:buChar char="-"/>
            </a:pPr>
            <a:r>
              <a:rPr lang="th-TH" sz="3600" dirty="0" smtClean="0">
                <a:solidFill>
                  <a:srgbClr val="FF0000"/>
                </a:solidFill>
              </a:rPr>
              <a:t>ร่างกายมนุษย์ประกอบด้วยโปรตีนร้อยละ 20 ของน้ำหนักตัว โดยโปรตีนจะอยู่ในกล้ามเนื้อ </a:t>
            </a:r>
          </a:p>
          <a:p>
            <a:pPr>
              <a:buFontTx/>
              <a:buChar char="-"/>
            </a:pPr>
            <a:r>
              <a:rPr lang="th-TH" sz="3600" dirty="0" smtClean="0">
                <a:solidFill>
                  <a:srgbClr val="0033CC"/>
                </a:solidFill>
              </a:rPr>
              <a:t>เป็นส่วนประกอบของเลือด กระดูก ฟัน  และเป็นส่วนประกอบสำคัญของฮอร์โมน ตลอดจนเอนไซม์ในร่างกาย</a:t>
            </a:r>
            <a:endParaRPr lang="th-TH" sz="36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>
          <a:xfrm>
            <a:off x="285720" y="142852"/>
            <a:ext cx="871540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33CC"/>
                </a:solidFill>
              </a:rPr>
              <a:t>อันตรายจากสารกันบูด </a:t>
            </a:r>
            <a:r>
              <a:rPr lang="th-TH" sz="3200" dirty="0" smtClean="0"/>
              <a:t/>
            </a:r>
            <a:br>
              <a:rPr lang="th-TH" sz="3200" dirty="0" smtClean="0"/>
            </a:br>
            <a:r>
              <a:rPr lang="th-TH" sz="3200" dirty="0" smtClean="0"/>
              <a:t>          </a:t>
            </a:r>
            <a:r>
              <a:rPr lang="th-TH" sz="3200" dirty="0" smtClean="0">
                <a:solidFill>
                  <a:srgbClr val="0070C0"/>
                </a:solidFill>
              </a:rPr>
              <a:t>นพ.เอี่ยม วิมุติสุนทร ผู้อำนวยการสำนักอนามัย กรุงเทพมหานคร (กทม.) กล่าวว่า ปัจจุบันอุตสาหกรรมการผลิตอาหารมีการนำสารเคมีชนิดต่างๆ มาใช้ปรุงแต่งอาหาร และสารกันบูดก็เป็นสารเคมีอีกชนิดหนึ่งที่นิยมใส่ในอาหาร เพื่อช่วยป้องกันหรือช่วยทำลายเชื้อจุลินทรีย์ไม่ให้เจริญเติบโตทำให้อาหารนั้นอยู่ได้นาน </a:t>
            </a:r>
          </a:p>
          <a:p>
            <a:r>
              <a:rPr lang="th-TH" sz="3200" dirty="0" smtClean="0"/>
              <a:t>         </a:t>
            </a:r>
            <a:r>
              <a:rPr lang="th-TH" sz="3200" dirty="0" smtClean="0">
                <a:solidFill>
                  <a:srgbClr val="FF0066"/>
                </a:solidFill>
              </a:rPr>
              <a:t> การใช้สารกันบูดอาจก่อให้เกิดอันตรายต่อผู้บริโภคได้ เช่น สารกันบูดในกลุ่มของดินประสิว ซึ่งนิยมนำมาใช้กับอาหารประเภทเนื้อสัตว์ หากใช้ในปริมาณที่เกินกำหนด จะมีผลทำให้ท้องเสีย คลื่นไส้ อาเจียน วิงเวียนศีรษะ ในรายที่มีอาการรุนแรงจะทำให้เม็ดเลือดแดงหมดสภาพในการพาออกซิเจนไปเลี้ยงเซลล์ต่าง ๆ ของร่างกาย จะเกิดอาการตัวเขียวหายใจไม่ออก และอาจถึงตายได้ นอกจากนี้ดินประสิวยังเป็นสารก่อมะเร็งอีกด้วย </a:t>
            </a:r>
            <a:r>
              <a:rPr lang="th-TH" dirty="0" smtClean="0">
                <a:solidFill>
                  <a:srgbClr val="FF0066"/>
                </a:solidFill>
              </a:rPr>
              <a:t/>
            </a:r>
            <a:br>
              <a:rPr lang="th-TH" dirty="0" smtClean="0">
                <a:solidFill>
                  <a:srgbClr val="FF0066"/>
                </a:solidFill>
              </a:rPr>
            </a:br>
            <a:endParaRPr lang="th-TH" dirty="0">
              <a:solidFill>
                <a:srgbClr val="FF0066"/>
              </a:solidFill>
            </a:endParaRPr>
          </a:p>
        </p:txBody>
      </p:sp>
      <p:pic>
        <p:nvPicPr>
          <p:cNvPr id="3074" name="Picture 2" descr="D:\Teaching task\การ์ตูนตกแต่ง\ดุกดิก\2\anluortenniska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5995" y="2000240"/>
            <a:ext cx="1076325" cy="1285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28596" y="135486"/>
            <a:ext cx="8286808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b="1" dirty="0" smtClean="0"/>
              <a:t>บอ</a:t>
            </a:r>
            <a:r>
              <a:rPr lang="th-TH" sz="3600" b="1" dirty="0" err="1" smtClean="0"/>
              <a:t>แรกซ์</a:t>
            </a:r>
            <a:r>
              <a:rPr lang="th-TH" sz="3600" b="1" dirty="0" smtClean="0"/>
              <a:t> </a:t>
            </a:r>
            <a:r>
              <a:rPr lang="th-TH" dirty="0" smtClean="0">
                <a:solidFill>
                  <a:srgbClr val="0070C0"/>
                </a:solidFill>
              </a:rPr>
              <a:t>หรือในชื่อเรียกอื่นๆ เช่น น้ำประสานทอง </a:t>
            </a:r>
            <a:r>
              <a:rPr lang="th-TH" dirty="0" err="1" smtClean="0">
                <a:solidFill>
                  <a:srgbClr val="0070C0"/>
                </a:solidFill>
              </a:rPr>
              <a:t>เผ่ง</a:t>
            </a:r>
            <a:r>
              <a:rPr lang="th-TH" dirty="0" smtClean="0">
                <a:solidFill>
                  <a:srgbClr val="0070C0"/>
                </a:solidFill>
              </a:rPr>
              <a:t>เซ ผงกรอบ หรือแป้งกรอบ เป็นสารเคมีสังเคราะห์ที่ถูกนำมาอย่างไม่ถูกต้อง โดยการนำมาผสมอาหาร เพื่อทำให้อาหารมีความเหนียว หรือกรุบกรอบ ทำให้อาหารชวนรับประทาน แต่ในความจริงแล้วการบริโภคบอ</a:t>
            </a:r>
            <a:r>
              <a:rPr lang="th-TH" dirty="0" err="1" smtClean="0">
                <a:solidFill>
                  <a:srgbClr val="0070C0"/>
                </a:solidFill>
              </a:rPr>
              <a:t>แรกซ์</a:t>
            </a:r>
            <a:r>
              <a:rPr lang="th-TH" dirty="0" smtClean="0">
                <a:solidFill>
                  <a:srgbClr val="0070C0"/>
                </a:solidFill>
              </a:rPr>
              <a:t>ทำให้เกิดอันตรายได้อย่างมาก อาหารที่มักพบว่า มีบอ</a:t>
            </a:r>
            <a:r>
              <a:rPr lang="th-TH" dirty="0" err="1" smtClean="0">
                <a:solidFill>
                  <a:srgbClr val="0070C0"/>
                </a:solidFill>
              </a:rPr>
              <a:t>แรกซ์</a:t>
            </a:r>
            <a:r>
              <a:rPr lang="th-TH" dirty="0" smtClean="0">
                <a:solidFill>
                  <a:srgbClr val="0070C0"/>
                </a:solidFill>
              </a:rPr>
              <a:t>ผสม เช่น ลูกชิ้น หมูยอ อาหารชุบแป้งทอด พวกกล้วยทอด มันทอด ผัก/ผลไม้ดอง เป็นต้น ปัจจุบันยังตรวจพบว่า มีการนำบอ</a:t>
            </a:r>
            <a:r>
              <a:rPr lang="th-TH" dirty="0" err="1" smtClean="0">
                <a:solidFill>
                  <a:srgbClr val="0070C0"/>
                </a:solidFill>
              </a:rPr>
              <a:t>แรกซ์</a:t>
            </a:r>
            <a:r>
              <a:rPr lang="th-TH" dirty="0" smtClean="0">
                <a:solidFill>
                  <a:srgbClr val="0070C0"/>
                </a:solidFill>
              </a:rPr>
              <a:t>มาผสมน้ำ ใช้รดผัก หรืออาหารทะเล ก่อนวางจำหน่าย โดยเชื่อกันว่า จะทำให้อาหารดูสดชื่น และกรอบน่ารับประทาน</a:t>
            </a:r>
          </a:p>
          <a:p>
            <a:r>
              <a:rPr lang="th-TH" dirty="0" smtClean="0">
                <a:solidFill>
                  <a:srgbClr val="0070C0"/>
                </a:solidFill>
              </a:rPr>
              <a:t> </a:t>
            </a:r>
            <a:endParaRPr lang="th-TH" dirty="0">
              <a:solidFill>
                <a:srgbClr val="0070C0"/>
              </a:solidFill>
            </a:endParaRPr>
          </a:p>
        </p:txBody>
      </p:sp>
      <p:pic>
        <p:nvPicPr>
          <p:cNvPr id="12290" name="Picture 2" descr="http://www.thaigoodview.com/files/u7414/meatb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14256"/>
            <a:ext cx="3286148" cy="2469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static.socialgo.com/cache/163480/image/43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714752"/>
            <a:ext cx="3905248" cy="292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5500694" y="3286124"/>
            <a:ext cx="307183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/>
              <a:t>ลักษณะของบอ</a:t>
            </a:r>
            <a:r>
              <a:rPr lang="th-TH" b="1" dirty="0" err="1" smtClean="0"/>
              <a:t>แรกซ์</a:t>
            </a:r>
            <a:endParaRPr lang="th-TH" b="1" dirty="0" smtClean="0"/>
          </a:p>
        </p:txBody>
      </p:sp>
      <p:pic>
        <p:nvPicPr>
          <p:cNvPr id="4100" name="Picture 4" descr="D:\Teaching task\การ์ตูนตกแต่ง\ดุกดิก\2\bb0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286388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57158" y="345474"/>
            <a:ext cx="8501122" cy="6143668"/>
          </a:xfrm>
          <a:solidFill>
            <a:srgbClr val="FFFF6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th-TH" sz="3200" b="1" dirty="0" smtClean="0">
                <a:solidFill>
                  <a:srgbClr val="660066"/>
                </a:solidFill>
              </a:rPr>
              <a:t>ประโยชน์</a:t>
            </a:r>
            <a:endParaRPr lang="th-TH" sz="3200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th-TH" sz="3200" dirty="0" smtClean="0">
                <a:solidFill>
                  <a:srgbClr val="660066"/>
                </a:solidFill>
              </a:rPr>
              <a:t>      โดยทั่วไปบอแรกซ์ใช้ในอุตสาหกรรมทำแก้ว ล้างหม้อขนาดใหญ่ ใช้ป้องกันวัชพืชในการเกษตร ใช้ป้องกันเชื้อราขึ้นตามต้นไม้ ใช้เป็นยาเบื่อแมลงสาบ และใช้เป็นตัวเชื่อมทองเส้นเข้าด้วยกัน แต่ปัญหาการใช้บอแรกซ์เกิดจากเมื่อนำมาใช้ผสมอาหาร และทำให้เกิดอันตรายต่อผู้บริโภค</a:t>
            </a:r>
          </a:p>
          <a:p>
            <a:pPr>
              <a:buNone/>
            </a:pPr>
            <a:endParaRPr lang="th-TH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th-TH" sz="3200" b="1" dirty="0" smtClean="0">
                <a:solidFill>
                  <a:srgbClr val="0000FF"/>
                </a:solidFill>
              </a:rPr>
              <a:t>การเกิดพิษ</a:t>
            </a:r>
            <a:endParaRPr lang="th-TH" sz="32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th-TH" sz="3200" dirty="0" smtClean="0">
                <a:solidFill>
                  <a:srgbClr val="0000FF"/>
                </a:solidFill>
              </a:rPr>
              <a:t>                บอแรกซ์ เป็นวัตถุห้ามใช้ในอาหาร หากบริโภคเข้าไป จะเกิดอันตรายต่อร่างกายอาจทำให้เสียชีวิตได้ ถ้าผู้ใหญ่ได้รับสารบอแรกซ์ 15 กรัม หรือเด็กได้รับ 5 กรัม จะทำให้อาเจียนเป็นเลือดและอาจตายได้ บอแรกซ์เป็นพิษต่อไตและสมอง ทำให้ระบบทางเดินอาหารเกิดการระคายเคือง โดยเฉพาะไตเป็นอวัยวะที่ได้รับผลกระทบมากที่สุด</a:t>
            </a:r>
          </a:p>
          <a:p>
            <a:endParaRPr lang="th-TH" sz="2800" dirty="0"/>
          </a:p>
        </p:txBody>
      </p:sp>
      <p:pic>
        <p:nvPicPr>
          <p:cNvPr id="5122" name="Picture 2" descr="D:\Teaching task\การ์ตูนตกแต่ง\ดุกดิก\2\beast01dh4....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5357826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57158" y="642918"/>
            <a:ext cx="8501122" cy="5570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th-TH" sz="3600" b="1" dirty="0" smtClean="0"/>
              <a:t>สารฟอร์มาลิน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     </a:t>
            </a:r>
            <a:r>
              <a:rPr lang="th-TH" sz="3200" dirty="0" smtClean="0"/>
              <a:t>สารฟอร์มาลิน หรือสารละลายฟอร์มาลดีไฮด์ มักใช้เป็นน้ำยาฆ่าเชื้อโรค หรือใช้เป็นน้ำยาดองศพ ใช้ในอุตสาหกรรมผลิตเคมีภัณฑ์พลาสติกสิ่งทอ ฟอร์มาลินเป็นสารอันตราย จึงถือเป็นสารเคมีที่ห้ามใช้ในอาหาร </a:t>
            </a:r>
            <a:br>
              <a:rPr lang="th-TH" sz="3200" dirty="0" smtClean="0"/>
            </a:br>
            <a:r>
              <a:rPr lang="th-TH" sz="3200" dirty="0" smtClean="0">
                <a:solidFill>
                  <a:srgbClr val="FF0000"/>
                </a:solidFill>
              </a:rPr>
              <a:t>ความเป็นพิษ : </a:t>
            </a:r>
            <a:r>
              <a:rPr lang="th-TH" sz="3200" dirty="0" smtClean="0"/>
              <a:t>การบริโภคสารละลายนี้โดยตรง จะเกิดอาหารเป็นพิษโดยเฉียบพลัน ซึ่งอาการมีตั้งแต่ ปวดท้องอย่างรุนแรง อาเจียน อุจจาระร่วง หมดสติ และตายในที่สุด มีผลต่อการทำงานของไต หัวใจและสมองเสื่อม และก่อให้เกิดอาการปวดแสบ</a:t>
            </a:r>
            <a:br>
              <a:rPr lang="th-TH" sz="3200" dirty="0" smtClean="0"/>
            </a:br>
            <a:r>
              <a:rPr lang="th-TH" sz="3200" dirty="0" smtClean="0">
                <a:solidFill>
                  <a:srgbClr val="FF0000"/>
                </a:solidFill>
              </a:rPr>
              <a:t>ลักษณะสังเกตได้ : </a:t>
            </a:r>
            <a:r>
              <a:rPr lang="th-TH" sz="3200" dirty="0" smtClean="0"/>
              <a:t>อาหารที่ควรจะเน่าเสียง่าย แต่กลับไม่เน่าเสีย ถ้ามีการใช้ฟอร์มาลินมากจะมีกลิ่นฉุน แสบจมูก ควรเลือกซื้ออาหารที่มี</a:t>
            </a:r>
            <a:br>
              <a:rPr lang="th-TH" sz="3200" dirty="0" smtClean="0"/>
            </a:br>
            <a:r>
              <a:rPr lang="th-TH" sz="3200" dirty="0" smtClean="0"/>
              <a:t>ความปลอดภัย จากร้านที่มีป้ายอาหารปลอดภัย (ป้ายทอง)</a:t>
            </a:r>
            <a:endParaRPr lang="th-TH" dirty="0"/>
          </a:p>
        </p:txBody>
      </p:sp>
      <p:pic>
        <p:nvPicPr>
          <p:cNvPr id="6146" name="Picture 2" descr="D:\Teaching task\การ์ตูนตกแต่ง\ดุกดิก\2\beast04aj2...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1429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http://supercheng.tv/blog/wp-content/uploads/2011/06/formaline-f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0042"/>
            <a:ext cx="672109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1142976" y="4357694"/>
            <a:ext cx="73581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/>
              <a:t>“ผู้เลี้ยงปลา”ยอมรับว่าใช้ “สารฟอร์มาลิน “แช่ปลาก่อนจับขาย” แม่ทองบ่อ เกษตรกรผู้เลี้ยงปลานิล บ้านท่องบ่อ อ.โกสุม จ. มหาสารคาม ชาวนาผู้ผันตัวเองมาเลี้ยงปลากระชังในลำน้ำแม่ชี เมื่อปี 2549 บอกว่า เธอจะใช้ฟอร์มาลิน</a:t>
            </a:r>
            <a:r>
              <a:rPr lang="th-TH" b="1" dirty="0" err="1" smtClean="0"/>
              <a:t>น็อคป</a:t>
            </a:r>
            <a:r>
              <a:rPr lang="th-TH" b="1" dirty="0" smtClean="0"/>
              <a:t>ลาใกล้ตายก่อนนำออกขาย</a:t>
            </a:r>
            <a:endParaRPr lang="th-TH" b="1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85720" y="214290"/>
            <a:ext cx="2428892" cy="101566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</a:rPr>
              <a:t>จากข่าว</a:t>
            </a:r>
          </a:p>
        </p:txBody>
      </p:sp>
      <p:pic>
        <p:nvPicPr>
          <p:cNvPr id="7170" name="Picture 2" descr="D:\Teaching task\การ์ตูนตกแต่ง\ดุกดิก\2\BellyCatAnim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6000768"/>
            <a:ext cx="666750" cy="657225"/>
          </a:xfrm>
          <a:prstGeom prst="rect">
            <a:avLst/>
          </a:prstGeom>
          <a:noFill/>
        </p:spPr>
      </p:pic>
      <p:pic>
        <p:nvPicPr>
          <p:cNvPr id="8" name="Picture 2" descr="D:\Teaching task\การ์ตูนตกแต่ง\ดุกดิก\2\BellyCatAnim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6020660"/>
            <a:ext cx="666750" cy="657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07825" y="246326"/>
            <a:ext cx="47213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B050"/>
                </a:solidFill>
              </a:rPr>
              <a:t>กินอาหารอย่างไรให้ปลอดภัย</a:t>
            </a:r>
            <a:r>
              <a:rPr lang="th-TH" b="1" dirty="0" smtClean="0">
                <a:solidFill>
                  <a:srgbClr val="00B050"/>
                </a:solidFill>
              </a:rPr>
              <a:t/>
            </a:r>
            <a:br>
              <a:rPr lang="th-TH" b="1" dirty="0" smtClean="0">
                <a:solidFill>
                  <a:srgbClr val="00B050"/>
                </a:solidFill>
              </a:rPr>
            </a:br>
            <a:endParaRPr lang="th-TH" dirty="0">
              <a:solidFill>
                <a:srgbClr val="00B050"/>
              </a:solidFill>
            </a:endParaRPr>
          </a:p>
        </p:txBody>
      </p:sp>
      <p:sp>
        <p:nvSpPr>
          <p:cNvPr id="389" name="สี่เหลี่ยมผืนผ้า 388"/>
          <p:cNvSpPr/>
          <p:nvPr/>
        </p:nvSpPr>
        <p:spPr>
          <a:xfrm>
            <a:off x="357158" y="1071546"/>
            <a:ext cx="8501122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514350" indent="-514350">
              <a:buAutoNum type="arabicPeriod"/>
            </a:pPr>
            <a:r>
              <a:rPr lang="th-TH" b="1" dirty="0" smtClean="0"/>
              <a:t>เลือกซื้ออาหารที่ปลอดภัย </a:t>
            </a:r>
            <a:r>
              <a:rPr lang="th-TH" dirty="0" smtClean="0"/>
              <a:t>ควรเลือกซื้ออาหารที่ผลิตหรือจำหน่ายจากแหล่งผลิตที่สะอาด</a:t>
            </a:r>
          </a:p>
          <a:p>
            <a:pPr marL="514350" indent="-514350">
              <a:buAutoNum type="arabicPeriod"/>
            </a:pPr>
            <a:r>
              <a:rPr lang="th-TH" b="1" dirty="0" smtClean="0"/>
              <a:t>การปรุงอาหารด้วยความร้อนให้สุกอย่างทั่วถึง อาหารดิบเช่น </a:t>
            </a:r>
            <a:r>
              <a:rPr lang="th-TH" dirty="0" smtClean="0"/>
              <a:t>เนื้อหมู เนื้อไก่ ไข่และอาหารทะเล เพราะมีเชื้อโรคอยู่</a:t>
            </a:r>
          </a:p>
          <a:p>
            <a:pPr marL="514350" indent="-514350">
              <a:buAutoNum type="arabicPeriod"/>
            </a:pPr>
            <a:r>
              <a:rPr lang="th-TH" b="1" dirty="0" smtClean="0"/>
              <a:t>รับประทานอาหารที่ปรุงสุกใหม่ </a:t>
            </a:r>
            <a:r>
              <a:rPr lang="th-TH" dirty="0" smtClean="0"/>
              <a:t>อาหารที่ปรุงสุกด้วยความร้อนแล้ว ถ้าปล่อยให้เย็นนานๆจะทำให้มีเชื้อโรคได้</a:t>
            </a:r>
          </a:p>
          <a:p>
            <a:pPr marL="514350" indent="-514350">
              <a:buAutoNum type="arabicPeriod"/>
            </a:pPr>
            <a:r>
              <a:rPr lang="th-TH" b="1" dirty="0" smtClean="0"/>
              <a:t>เก็บอาหารปรุงสุกให้เหมาะสม เช่น</a:t>
            </a:r>
            <a:r>
              <a:rPr lang="th-TH" dirty="0" smtClean="0"/>
              <a:t>ในตู้เย็นที่มีอุณหภูมิที่เหมาะสม แล้วน้ำมาให้ความร้อนที่เหมาะสม</a:t>
            </a:r>
          </a:p>
          <a:p>
            <a:pPr marL="514350" indent="-514350">
              <a:buAutoNum type="arabicPeriod"/>
            </a:pPr>
            <a:r>
              <a:rPr lang="th-TH" b="1" dirty="0" smtClean="0"/>
              <a:t>หลีกเลี่ยงไม่ให้อาหารดิบสัมผัสกับอาหารสุกแล้ว</a:t>
            </a:r>
          </a:p>
          <a:p>
            <a:pPr marL="514350" indent="-514350">
              <a:buAutoNum type="arabicPeriod"/>
            </a:pPr>
            <a:r>
              <a:rPr lang="th-TH" b="1" dirty="0" smtClean="0"/>
              <a:t>ล้างมือให้สะอาดด้วยน้ำและสบู่ทุกครั้งก่อนเตรียม/เตรียมอาหาร</a:t>
            </a:r>
          </a:p>
          <a:p>
            <a:pPr marL="514350" indent="-514350">
              <a:buAutoNum type="arabicPeriod"/>
            </a:pPr>
            <a:r>
              <a:rPr lang="th-TH" b="1" dirty="0" smtClean="0"/>
              <a:t>ล้างผัก ผลไม้ให้สะอาจจะได้ไม่มีสารพิษตกค้าง</a:t>
            </a:r>
          </a:p>
        </p:txBody>
      </p:sp>
      <p:pic>
        <p:nvPicPr>
          <p:cNvPr id="8194" name="Picture 2" descr="D:\Teaching task\การ์ตูนตกแต่ง\ดุกดิก\2\bijou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5429264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othong.ac.th/webphaiandjek/images/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928802"/>
            <a:ext cx="7858177" cy="3786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357158" y="857232"/>
            <a:ext cx="8215370" cy="58477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dirty="0" smtClean="0">
                <a:solidFill>
                  <a:srgbClr val="00B050"/>
                </a:solidFill>
              </a:rPr>
              <a:t>มีสัญลักษณ์แสดงหมายเลขทะเบียนของคณะกรรมการอาหารและยา</a:t>
            </a:r>
            <a:endParaRPr lang="th-TH" sz="3200" dirty="0">
              <a:solidFill>
                <a:srgbClr val="00B050"/>
              </a:solidFill>
            </a:endParaRPr>
          </a:p>
        </p:txBody>
      </p:sp>
      <p:pic>
        <p:nvPicPr>
          <p:cNvPr id="2050" name="Picture 2" descr="D:\Teaching task\การ์ตูนตกแต่ง\ดุกดิก\2\anluorstork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5000636"/>
            <a:ext cx="1981200" cy="1562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86572" y="430766"/>
            <a:ext cx="8715436" cy="5212811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</a:rPr>
              <a:t>ในการดำเนินกิจกรรม</a:t>
            </a:r>
            <a:r>
              <a:rPr lang="th-TH" sz="3600" dirty="0" smtClean="0">
                <a:solidFill>
                  <a:srgbClr val="002060"/>
                </a:solidFill>
              </a:rPr>
              <a:t> การดำรงชีวิต  และการจริญเติบโต  ร่างกายต้องการอาหารเพื่อเป็นแหล่งพลังงาน  และเป็นวัตถุดิบสำหรับ             การสังเคราะห์สารต่างๆ ประเทศไทยอุดมไปด้วยพืชพันธุ์ธัญญาหารนานาชนิด  คนในทุกภูมิภาคจึงสามารถเลือกบริโภคได้อย่างหลากหลาย  เราควรรับประทานอาหารที่สด  และสะอาด  </a:t>
            </a:r>
          </a:p>
          <a:p>
            <a:r>
              <a:rPr lang="th-TH" sz="3600" dirty="0" smtClean="0">
                <a:solidFill>
                  <a:srgbClr val="002060"/>
                </a:solidFill>
              </a:rPr>
              <a:t>เพื่อให้ร่างกายได้รับสารอาหารครบถ้วนในสัดส่วนที่เหมาะสม  และหลีกเลี่ยงอาหารที่มีวัตถุเจือปนหรือสารปนเปื้อนที่เป็นอันตราย</a:t>
            </a:r>
          </a:p>
        </p:txBody>
      </p:sp>
      <p:pic>
        <p:nvPicPr>
          <p:cNvPr id="1026" name="Picture 2" descr="D:\Teaching task\การ์ตูนตกแต่ง\ดุกดิก\2\anluorkatlov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000636"/>
            <a:ext cx="1200150" cy="1571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2286016" cy="785818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</a:rPr>
              <a:t>กิจกรรมที่ </a:t>
            </a:r>
            <a:r>
              <a:rPr lang="en-US" sz="4000" b="1" dirty="0" smtClean="0">
                <a:solidFill>
                  <a:srgbClr val="0000FF"/>
                </a:solidFill>
              </a:rPr>
              <a:t>6</a:t>
            </a:r>
            <a:endParaRPr lang="th-TH" sz="4000" b="1" dirty="0">
              <a:solidFill>
                <a:srgbClr val="0000FF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00952" y="776265"/>
            <a:ext cx="7814452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u="sng" dirty="0" smtClean="0">
                <a:solidFill>
                  <a:srgbClr val="FF0000"/>
                </a:solidFill>
              </a:rPr>
              <a:t>คำสั่ง </a:t>
            </a:r>
            <a:r>
              <a:rPr lang="th-TH" b="1" dirty="0" smtClean="0"/>
              <a:t>จงเขียนชื่อสารเคมีที่ผู้ผลิตอาจนำไปใช้ในการปรุงแต่งอาหาร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857224" y="1285860"/>
          <a:ext cx="7858180" cy="5214976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071702"/>
                <a:gridCol w="5786478"/>
              </a:tblGrid>
              <a:tr h="651872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อาหาร</a:t>
                      </a:r>
                      <a:endParaRPr lang="th-TH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สารเคมีที่ใช้ปรุงอาหาร</a:t>
                      </a:r>
                      <a:endParaRPr lang="th-TH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65187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1. </a:t>
                      </a:r>
                      <a:r>
                        <a:rPr lang="th-TH" sz="2800" b="1" dirty="0" smtClean="0"/>
                        <a:t>เนื้อเค็ม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2.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th-TH" sz="2800" b="1" dirty="0" smtClean="0"/>
                        <a:t>ข้าวเกรียบกุ้ง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marL="342900" indent="-342900">
                        <a:buAutoNum type="arabicPeriod" startAt="3"/>
                      </a:pPr>
                      <a:r>
                        <a:rPr lang="th-TH" sz="2800" b="1" baseline="0" dirty="0" smtClean="0"/>
                        <a:t>ลูกชิ้นเด้ง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4. </a:t>
                      </a:r>
                      <a:r>
                        <a:rPr lang="th-TH" sz="2800" b="1" dirty="0" smtClean="0"/>
                        <a:t>ผลไม้ดอง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pPr marL="342900" indent="-342900">
                        <a:buAutoNum type="arabicPeriod" startAt="5"/>
                      </a:pPr>
                      <a:r>
                        <a:rPr lang="th-TH" sz="2800" b="1" baseline="0" dirty="0" smtClean="0"/>
                        <a:t>กุนเชียง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6. </a:t>
                      </a:r>
                      <a:r>
                        <a:rPr lang="th-TH" sz="2800" b="1" dirty="0" smtClean="0"/>
                        <a:t>หน่อไม้ดอง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651872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7. </a:t>
                      </a:r>
                      <a:r>
                        <a:rPr lang="th-TH" sz="2800" b="1" dirty="0" smtClean="0"/>
                        <a:t>แหนม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3643306" y="2000240"/>
            <a:ext cx="4572032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โพแทสเซียมไน</a:t>
            </a:r>
            <a:r>
              <a:rPr lang="th-TH" b="1" dirty="0" err="1" smtClean="0">
                <a:solidFill>
                  <a:srgbClr val="0070C0"/>
                </a:solidFill>
              </a:rPr>
              <a:t>เตรต</a:t>
            </a:r>
            <a:r>
              <a:rPr lang="th-TH" b="1" dirty="0" smtClean="0">
                <a:solidFill>
                  <a:srgbClr val="0070C0"/>
                </a:solidFill>
              </a:rPr>
              <a:t>หรือดินประสิว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929190" y="2643182"/>
            <a:ext cx="1857388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สีผสมอาหาร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143504" y="3286124"/>
            <a:ext cx="1357322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บอ</a:t>
            </a:r>
            <a:r>
              <a:rPr lang="th-TH" b="1" dirty="0" err="1" smtClean="0">
                <a:solidFill>
                  <a:srgbClr val="0070C0"/>
                </a:solidFill>
              </a:rPr>
              <a:t>แรกซ์</a:t>
            </a:r>
            <a:endParaRPr lang="th-TH" b="1" dirty="0" smtClean="0">
              <a:solidFill>
                <a:srgbClr val="0070C0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143372" y="3929066"/>
            <a:ext cx="3429024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น้ำตาลเทียม สีผสมอาหาร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286248" y="4572008"/>
            <a:ext cx="3071834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โพแทสเซียมไน</a:t>
            </a:r>
            <a:r>
              <a:rPr lang="th-TH" b="1" dirty="0" err="1" smtClean="0">
                <a:solidFill>
                  <a:srgbClr val="0070C0"/>
                </a:solidFill>
              </a:rPr>
              <a:t>เตรต</a:t>
            </a:r>
            <a:endParaRPr lang="th-TH" b="1" dirty="0" smtClean="0">
              <a:solidFill>
                <a:srgbClr val="0070C0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929190" y="5286388"/>
            <a:ext cx="1928826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ผงฟอกสี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4000496" y="5929330"/>
            <a:ext cx="3714776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บอ</a:t>
            </a:r>
            <a:r>
              <a:rPr lang="th-TH" b="1" dirty="0" err="1" smtClean="0">
                <a:solidFill>
                  <a:srgbClr val="0070C0"/>
                </a:solidFill>
              </a:rPr>
              <a:t>แรกซ์</a:t>
            </a:r>
            <a:r>
              <a:rPr lang="th-TH" b="1" dirty="0" smtClean="0">
                <a:solidFill>
                  <a:srgbClr val="0070C0"/>
                </a:solidFill>
              </a:rPr>
              <a:t> โพแทสเซียมไน</a:t>
            </a:r>
            <a:r>
              <a:rPr lang="th-TH" b="1" dirty="0" err="1" smtClean="0">
                <a:solidFill>
                  <a:srgbClr val="0070C0"/>
                </a:solidFill>
              </a:rPr>
              <a:t>เตรต</a:t>
            </a:r>
            <a:endParaRPr lang="th-TH" b="1" dirty="0" smtClean="0">
              <a:solidFill>
                <a:srgbClr val="0070C0"/>
              </a:solidFill>
            </a:endParaRPr>
          </a:p>
        </p:txBody>
      </p:sp>
      <p:pic>
        <p:nvPicPr>
          <p:cNvPr id="9219" name="Picture 3" descr="D:\Teaching task\การ์ตูนตกแต่ง\ดุกดิก\2\ca-ha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1285860"/>
            <a:ext cx="428625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1430" y="214290"/>
            <a:ext cx="7929618" cy="65403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b="1" u="sng" dirty="0" smtClean="0"/>
              <a:t>คำสั่ง</a:t>
            </a:r>
            <a:r>
              <a:rPr lang="th-TH" sz="3600" b="1" dirty="0" smtClean="0"/>
              <a:t> จงเติมคำหรือข้อความลงในช่องว่างให้ถูกต้อ</a:t>
            </a:r>
            <a:r>
              <a:rPr lang="th-TH" sz="4000" b="1" dirty="0" smtClean="0"/>
              <a:t>ง</a:t>
            </a:r>
            <a:endParaRPr lang="th-TH" sz="4000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en-US" dirty="0" smtClean="0"/>
              <a:t>1. </a:t>
            </a:r>
            <a:r>
              <a:rPr lang="th-TH" dirty="0" smtClean="0"/>
              <a:t>การป้องกันสิ่งเจือปนในอาหารให้ปลอดภัยจากพยาธิบาง</a:t>
            </a:r>
          </a:p>
          <a:p>
            <a:pPr marL="596646" indent="-514350">
              <a:buNone/>
            </a:pPr>
            <a:r>
              <a:rPr lang="th-TH" dirty="0" smtClean="0"/>
              <a:t>ชนิด ทำได้โดย</a:t>
            </a:r>
          </a:p>
          <a:p>
            <a:pPr marL="596646" indent="-514350">
              <a:buNone/>
            </a:pPr>
            <a:r>
              <a:rPr lang="en-US" dirty="0" smtClean="0"/>
              <a:t>2. </a:t>
            </a:r>
            <a:r>
              <a:rPr lang="th-TH" dirty="0" smtClean="0"/>
              <a:t>สารปนเปื้อนที่ชุมชนได้รับจากการรับประทานเนื้อสัตว์มาจาก                                                 					      เป็นสารปนเปื้อนที่</a:t>
            </a:r>
          </a:p>
          <a:p>
            <a:pPr marL="596646" indent="-514350">
              <a:buNone/>
            </a:pPr>
            <a:r>
              <a:rPr lang="th-TH" dirty="0" smtClean="0"/>
              <a:t>เกิดจาก</a:t>
            </a:r>
          </a:p>
          <a:p>
            <a:pPr marL="596646" indent="-514350">
              <a:buNone/>
            </a:pPr>
            <a:r>
              <a:rPr lang="en-US" dirty="0" smtClean="0"/>
              <a:t>3. </a:t>
            </a:r>
            <a:r>
              <a:rPr lang="th-TH" dirty="0" smtClean="0"/>
              <a:t>กรดเบนโซอิกและเกลือเบนโซ</a:t>
            </a:r>
            <a:r>
              <a:rPr lang="th-TH" dirty="0" err="1" smtClean="0"/>
              <a:t>เอต</a:t>
            </a:r>
            <a:r>
              <a:rPr lang="th-TH" dirty="0" smtClean="0"/>
              <a:t>จัดเป็นสารเคมีประเภท</a:t>
            </a:r>
          </a:p>
          <a:p>
            <a:pPr marL="596646" indent="-514350">
              <a:buNone/>
            </a:pPr>
            <a:r>
              <a:rPr lang="en-US" dirty="0" smtClean="0"/>
              <a:t>4. </a:t>
            </a:r>
            <a:r>
              <a:rPr lang="th-TH" dirty="0" smtClean="0"/>
              <a:t>ในการทดสอบสารปนเปื้อนประเภทบอ</a:t>
            </a:r>
            <a:r>
              <a:rPr lang="th-TH" dirty="0" err="1" smtClean="0"/>
              <a:t>แรกซ์</a:t>
            </a:r>
            <a:r>
              <a:rPr lang="th-TH" dirty="0" smtClean="0"/>
              <a:t> ทำได้โดยใช้</a:t>
            </a:r>
          </a:p>
          <a:p>
            <a:pPr marL="596646" indent="-514350">
              <a:buNone/>
            </a:pPr>
            <a:endParaRPr lang="th-TH" dirty="0" smtClean="0"/>
          </a:p>
          <a:p>
            <a:pPr marL="596646" indent="-514350">
              <a:buNone/>
            </a:pPr>
            <a:r>
              <a:rPr lang="en-US" dirty="0" smtClean="0"/>
              <a:t>5. </a:t>
            </a:r>
            <a:r>
              <a:rPr lang="th-TH" dirty="0" smtClean="0"/>
              <a:t>เมื่อนำสีย้อมผ้ามาผสมอาหาร จะทำให้เป็นอันตรายต่อร่างได้ </a:t>
            </a:r>
          </a:p>
          <a:p>
            <a:pPr marL="596646" indent="-514350">
              <a:buNone/>
            </a:pPr>
            <a:r>
              <a:rPr lang="th-TH" dirty="0" smtClean="0"/>
              <a:t>เนื่องจาก </a:t>
            </a:r>
          </a:p>
          <a:p>
            <a:pPr marL="596646" indent="-514350">
              <a:buNone/>
            </a:pPr>
            <a:endParaRPr lang="th-TH" dirty="0" smtClean="0"/>
          </a:p>
          <a:p>
            <a:pPr marL="596646" indent="-514350">
              <a:buNone/>
            </a:pP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071670" y="1344001"/>
            <a:ext cx="6786610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FF0000"/>
                </a:solidFill>
              </a:rPr>
              <a:t>ตอบ </a:t>
            </a:r>
            <a:r>
              <a:rPr lang="th-TH" sz="3200" b="1" dirty="0" smtClean="0">
                <a:solidFill>
                  <a:srgbClr val="FF0000"/>
                </a:solidFill>
              </a:rPr>
              <a:t>รับประทานอาหารที่สุก ร้อน และมีฝาปิดมิดชิด</a:t>
            </a:r>
            <a:endParaRPr lang="th-TH" b="1" dirty="0" smtClean="0">
              <a:solidFill>
                <a:srgbClr val="FF00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2214554"/>
            <a:ext cx="5000660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FF0000"/>
                </a:solidFill>
              </a:rPr>
              <a:t>ตอบ</a:t>
            </a:r>
            <a:r>
              <a:rPr lang="th-TH" sz="3200" b="1" dirty="0" smtClean="0">
                <a:solidFill>
                  <a:srgbClr val="FF0000"/>
                </a:solidFill>
              </a:rPr>
              <a:t> อาหารสัตว์ ยารักษาโรคในสัตว์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2714620"/>
            <a:ext cx="4357718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ความไม่ตั้งใจของมนุษย์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786446" y="3143248"/>
            <a:ext cx="2714644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FF0000"/>
                </a:solidFill>
              </a:rPr>
              <a:t>ตอบ </a:t>
            </a:r>
            <a:r>
              <a:rPr lang="th-TH" sz="3200" b="1" dirty="0" smtClean="0">
                <a:solidFill>
                  <a:srgbClr val="FF0000"/>
                </a:solidFill>
              </a:rPr>
              <a:t>สารกันเสีย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1374" y="4071942"/>
            <a:ext cx="9072626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u="sng" dirty="0" smtClean="0">
                <a:solidFill>
                  <a:srgbClr val="FF0000"/>
                </a:solidFill>
              </a:rPr>
              <a:t>ตอบ</a:t>
            </a:r>
            <a:r>
              <a:rPr lang="th-TH" b="1" dirty="0" smtClean="0">
                <a:solidFill>
                  <a:srgbClr val="FF0000"/>
                </a:solidFill>
              </a:rPr>
              <a:t> กระดาษขมิ้นจุ่มในสารที่ใช้ทดสอบ ถ้าเป็นบอ</a:t>
            </a:r>
            <a:r>
              <a:rPr lang="th-TH" b="1" dirty="0" err="1" smtClean="0">
                <a:solidFill>
                  <a:srgbClr val="FF0000"/>
                </a:solidFill>
              </a:rPr>
              <a:t>แรกซ์</a:t>
            </a:r>
            <a:r>
              <a:rPr lang="th-TH" b="1" dirty="0" smtClean="0">
                <a:solidFill>
                  <a:srgbClr val="FF0000"/>
                </a:solidFill>
              </a:rPr>
              <a:t> จะเปลี่ยนเป็นสีแดง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57290" y="5214950"/>
            <a:ext cx="6715172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FF0000"/>
                </a:solidFill>
              </a:rPr>
              <a:t>ตอบ</a:t>
            </a:r>
            <a:r>
              <a:rPr lang="th-TH" sz="3200" b="1" dirty="0" smtClean="0">
                <a:solidFill>
                  <a:srgbClr val="FF0000"/>
                </a:solidFill>
              </a:rPr>
              <a:t> ตะกั่ว ปรอท สารหนู โครเมียม และแคดเมียม 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5857892"/>
            <a:ext cx="3429056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เป็นส่วนผสมในสีย้อมผ้า</a:t>
            </a:r>
          </a:p>
        </p:txBody>
      </p:sp>
      <p:pic>
        <p:nvPicPr>
          <p:cNvPr id="10242" name="Picture 2" descr="D:\Teaching task\การ์ตูนตกแต่ง\ดุกดิก\2\cap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9072" y="5514992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358246" cy="2000264"/>
          </a:xfrm>
        </p:spPr>
        <p:txBody>
          <a:bodyPr>
            <a:normAutofit/>
          </a:bodyPr>
          <a:lstStyle/>
          <a:p>
            <a:r>
              <a:rPr lang="th-TH" sz="2800" dirty="0" smtClean="0"/>
              <a:t>โปรตีนประกอบด้วย หน่วยย่อยที่มีขนาดเล็กที่สุด เรียกว่า </a:t>
            </a:r>
            <a:r>
              <a:rPr lang="th-TH" sz="2800" b="1" dirty="0" smtClean="0"/>
              <a:t>“กรดอะมิโน”</a:t>
            </a:r>
          </a:p>
          <a:p>
            <a:pPr>
              <a:buNone/>
            </a:pPr>
            <a:r>
              <a:rPr lang="en-US" sz="2800" b="1" dirty="0" smtClean="0"/>
              <a:t>    (Amino Acid)</a:t>
            </a:r>
            <a:r>
              <a:rPr lang="th-TH" sz="2800" dirty="0" smtClean="0"/>
              <a:t> โดยโปรตีนชนิดต่าง ๆ เกิดจากการรวมตัวทางเคมีของกรดอะมิโนจนเกิดเป็นโมเลกุลขนาดใหญ่ที่มีโครงสร้างสลับซับซ้อน โดยมีพันธะเปปไตน์</a:t>
            </a:r>
            <a:r>
              <a:rPr lang="en-US" sz="2800" dirty="0" smtClean="0"/>
              <a:t>(Peptide Bond) </a:t>
            </a:r>
            <a:r>
              <a:rPr lang="th-TH" sz="2800" dirty="0" smtClean="0"/>
              <a:t>ยึดแต่ละโมเลกุลเข้าด้วยกัน</a:t>
            </a:r>
            <a:endParaRPr lang="th-TH" sz="2800" dirty="0"/>
          </a:p>
        </p:txBody>
      </p:sp>
      <p:pic>
        <p:nvPicPr>
          <p:cNvPr id="148482" name="Picture 2" descr="C:\Users\ikky\Desktop\amino%20stru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5162550" cy="442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72" y="1714488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1</a:t>
            </a:r>
            <a:r>
              <a:rPr lang="th-TH" sz="4000" b="1" dirty="0" smtClean="0">
                <a:solidFill>
                  <a:srgbClr val="00B050"/>
                </a:solidFill>
              </a:rPr>
              <a:t>)  กรดอะมิโนชนิดที่จำเป็น </a:t>
            </a:r>
            <a:r>
              <a:rPr lang="th-TH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คือ กรดอะมิโนที่</a:t>
            </a:r>
          </a:p>
          <a:p>
            <a:r>
              <a:rPr lang="th-TH" sz="4000" dirty="0" smtClean="0"/>
              <a:t>ร่างกายต้องการ </a:t>
            </a:r>
            <a:r>
              <a:rPr lang="th-TH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โดยที่</a:t>
            </a:r>
            <a:r>
              <a:rPr lang="th-TH" sz="4000" dirty="0" smtClean="0">
                <a:solidFill>
                  <a:srgbClr val="C00000"/>
                </a:solidFill>
              </a:rPr>
              <a:t>ร่างกายไม่สามารถสังเคราะห์ขึ้นมา</a:t>
            </a:r>
          </a:p>
          <a:p>
            <a:r>
              <a:rPr lang="th-TH" sz="4000" dirty="0" smtClean="0">
                <a:solidFill>
                  <a:srgbClr val="C00000"/>
                </a:solidFill>
              </a:rPr>
              <a:t>ได้ </a:t>
            </a:r>
            <a:r>
              <a:rPr lang="th-TH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แต่ได้จากสารอาหารที่รับประทานเข้าไป กรดอะมิโน</a:t>
            </a:r>
          </a:p>
          <a:p>
            <a:r>
              <a:rPr lang="th-TH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ชนิดนี้แบ่งเป็น 8 ชนิด ด้วยกัน คือ วาลีน ลิวซีน ไอโซ</a:t>
            </a:r>
          </a:p>
          <a:p>
            <a:r>
              <a:rPr lang="th-TH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ลิวซีน ทรีโอนีน เมโธโอนีน เฟนนิลอะลานีน ทริป</a:t>
            </a:r>
          </a:p>
          <a:p>
            <a:r>
              <a:rPr lang="th-TH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โตเฟน ไลซีน</a:t>
            </a:r>
            <a:endParaRPr lang="th-TH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8662" y="571480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กรดอะมิโนมี 2</a:t>
            </a:r>
            <a:r>
              <a:rPr lang="en-US" sz="4000" b="1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0</a:t>
            </a:r>
            <a:r>
              <a:rPr lang="th-TH" sz="4000" b="1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 ชนิด  แบ่งเป็น </a:t>
            </a:r>
            <a:r>
              <a:rPr lang="en-US" sz="4000" b="1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2 </a:t>
            </a:r>
            <a:r>
              <a:rPr lang="th-TH" sz="4000" b="1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ประเภทใหญ่ๆ</a:t>
            </a:r>
            <a:endParaRPr lang="th-TH" sz="4000" b="1" dirty="0">
              <a:solidFill>
                <a:srgbClr val="0033CC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7030A0"/>
                </a:solidFill>
              </a:rPr>
              <a:t>2.) กรดอะมิโนชนิดที่ไม่จำเป็น </a:t>
            </a:r>
            <a:r>
              <a:rPr lang="th-TH" sz="3600" b="1" dirty="0" smtClean="0"/>
              <a:t>คือ กรดอะมิโนที่</a:t>
            </a:r>
          </a:p>
          <a:p>
            <a:pPr>
              <a:buNone/>
            </a:pPr>
            <a:r>
              <a:rPr lang="th-TH" sz="3600" dirty="0" smtClean="0"/>
              <a:t>ร่างกายไม่ต้องการ </a:t>
            </a:r>
            <a:r>
              <a:rPr lang="th-TH" sz="3600" dirty="0" smtClean="0">
                <a:solidFill>
                  <a:srgbClr val="FF0000"/>
                </a:solidFill>
              </a:rPr>
              <a:t>แต่ร่างกายสามารถสังเคราะห์ขึ้นมา</a:t>
            </a:r>
            <a:r>
              <a:rPr lang="th-TH" sz="3600" dirty="0" smtClean="0"/>
              <a:t>ได้</a:t>
            </a:r>
          </a:p>
          <a:p>
            <a:pPr>
              <a:buNone/>
            </a:pPr>
            <a:r>
              <a:rPr lang="th-TH" sz="3600" dirty="0" smtClean="0"/>
              <a:t>และพบได้ในเมล็ดพืช ผลไม้จำพวกข้าว ข้าวโพด และ</a:t>
            </a:r>
          </a:p>
          <a:p>
            <a:pPr>
              <a:buNone/>
            </a:pPr>
            <a:r>
              <a:rPr lang="th-TH" sz="3600" dirty="0" smtClean="0"/>
              <a:t>ถั่วเมล็ดแห้ง กรดอะมิโนชนิดนี้ได้แก่ ฮีสติดีน อาร์จีนิน</a:t>
            </a:r>
          </a:p>
          <a:p>
            <a:pPr>
              <a:buNone/>
            </a:pPr>
            <a:r>
              <a:rPr lang="th-TH" sz="3600" dirty="0" smtClean="0"/>
              <a:t>อะลานิน แอสพาราจีน แอสปาร์ติก ซีสเทอีน กลูตามิก </a:t>
            </a:r>
          </a:p>
          <a:p>
            <a:pPr>
              <a:buNone/>
            </a:pPr>
            <a:r>
              <a:rPr lang="th-TH" sz="3600" dirty="0" smtClean="0"/>
              <a:t>กลูตามีน ไกลซีน โปรลีน เซอรีน ไทโรซีน</a:t>
            </a:r>
            <a:endParaRPr lang="th-TH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8662" y="1500174"/>
          <a:ext cx="7429552" cy="5072100"/>
        </p:xfrm>
        <a:graphic>
          <a:graphicData uri="http://schemas.openxmlformats.org/drawingml/2006/table">
            <a:tbl>
              <a:tblPr/>
              <a:tblGrid>
                <a:gridCol w="3714776"/>
                <a:gridCol w="3714776"/>
              </a:tblGrid>
              <a:tr h="461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FF00"/>
                          </a:solidFill>
                          <a:latin typeface="Helvetica"/>
                          <a:ea typeface="Times New Roman"/>
                          <a:cs typeface="Cordia New"/>
                        </a:rPr>
                        <a:t>Non essential amino acid</a:t>
                      </a:r>
                      <a:endParaRPr lang="en-US" sz="1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C07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FF00"/>
                          </a:solidFill>
                          <a:latin typeface="Helvetica"/>
                          <a:ea typeface="Times New Roman"/>
                          <a:cs typeface="Cordia New"/>
                        </a:rPr>
                        <a:t>Essential </a:t>
                      </a:r>
                      <a:r>
                        <a:rPr lang="en-US" sz="1500" dirty="0" err="1">
                          <a:solidFill>
                            <a:srgbClr val="FFFF00"/>
                          </a:solidFill>
                          <a:latin typeface="Helvetica"/>
                          <a:ea typeface="Times New Roman"/>
                          <a:cs typeface="Cordia New"/>
                        </a:rPr>
                        <a:t>amion</a:t>
                      </a:r>
                      <a:r>
                        <a:rPr lang="en-US" sz="1500" dirty="0">
                          <a:solidFill>
                            <a:srgbClr val="FFFF00"/>
                          </a:solidFill>
                          <a:latin typeface="Helvetica"/>
                          <a:ea typeface="Times New Roman"/>
                          <a:cs typeface="Cordia New"/>
                        </a:rPr>
                        <a:t> acid</a:t>
                      </a:r>
                      <a:endParaRPr lang="en-US" sz="1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C07C"/>
                    </a:solidFill>
                  </a:tcPr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 dirty="0" err="1" smtClean="0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2" tooltip="Alanine (แอลานีน)"/>
                        </a:rPr>
                        <a:t>Alanine</a:t>
                      </a:r>
                      <a:r>
                        <a:rPr lang="th-TH" sz="1500" u="none" strike="noStrike" dirty="0" smtClean="0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</a:rPr>
                        <a:t>   </a:t>
                      </a:r>
                      <a:endParaRPr lang="en-US" sz="1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 dirty="0" err="1">
                          <a:solidFill>
                            <a:srgbClr val="371DD3"/>
                          </a:solidFill>
                          <a:latin typeface="Helvetica"/>
                          <a:ea typeface="Times New Roman"/>
                          <a:cs typeface="Cordia New"/>
                          <a:hlinkClick r:id="rId3" tooltip="Arginine (อาร์จินีน)"/>
                        </a:rPr>
                        <a:t>Arginine</a:t>
                      </a:r>
                      <a:r>
                        <a:rPr lang="en-US" sz="1500" dirty="0">
                          <a:solidFill>
                            <a:srgbClr val="371DD3"/>
                          </a:solidFill>
                          <a:latin typeface="Helvetica"/>
                          <a:ea typeface="Times New Roman"/>
                          <a:cs typeface="Cordia New"/>
                        </a:rPr>
                        <a:t>*</a:t>
                      </a:r>
                      <a:endParaRPr lang="en-US" sz="1000" dirty="0">
                        <a:solidFill>
                          <a:srgbClr val="371DD3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 dirty="0" err="1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4" tooltip="Asparagine (แอสพาราจีน)"/>
                        </a:rPr>
                        <a:t>Asparagine</a:t>
                      </a:r>
                      <a:endParaRPr lang="en-US" sz="1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 dirty="0" err="1">
                          <a:solidFill>
                            <a:srgbClr val="371DD3"/>
                          </a:solidFill>
                          <a:latin typeface="Helvetica"/>
                          <a:ea typeface="Times New Roman"/>
                          <a:cs typeface="Cordia New"/>
                          <a:hlinkClick r:id="rId5" tooltip="histidine (ฮิสทิดีน)"/>
                        </a:rPr>
                        <a:t>Histidine</a:t>
                      </a:r>
                      <a:r>
                        <a:rPr lang="en-US" sz="1500" dirty="0">
                          <a:solidFill>
                            <a:srgbClr val="371DD3"/>
                          </a:solidFill>
                          <a:latin typeface="Helvetica"/>
                          <a:ea typeface="Times New Roman"/>
                          <a:cs typeface="Cordia New"/>
                        </a:rPr>
                        <a:t>*</a:t>
                      </a:r>
                      <a:endParaRPr lang="en-US" sz="1000" dirty="0">
                        <a:solidFill>
                          <a:srgbClr val="371DD3"/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 dirty="0" err="1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6" tooltip="aspartate (แอสพาเตท)"/>
                        </a:rPr>
                        <a:t>Aspartate</a:t>
                      </a:r>
                      <a:endParaRPr lang="en-US" sz="1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7" tooltip="isoleucine (ไอโซลิวซีน)"/>
                        </a:rPr>
                        <a:t>Isoleucine</a:t>
                      </a:r>
                      <a:endParaRPr lang="en-US" sz="10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 dirty="0" err="1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8" tooltip="cysteine (ซีสทีอีน)"/>
                        </a:rPr>
                        <a:t>Cysteine</a:t>
                      </a:r>
                      <a:endParaRPr lang="en-US" sz="1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9" tooltip="leucine (ลิวซีน)"/>
                        </a:rPr>
                        <a:t>Leucine</a:t>
                      </a:r>
                      <a:endParaRPr lang="en-US" sz="10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10" tooltip="glutamate"/>
                        </a:rPr>
                        <a:t>Glutamate</a:t>
                      </a:r>
                      <a:endParaRPr lang="en-US" sz="1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11" tooltip="lysine (ไลซีน)"/>
                        </a:rPr>
                        <a:t>Lysine</a:t>
                      </a:r>
                      <a:endParaRPr lang="en-US" sz="10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12" tooltip="glutamine (กลูตามีน)"/>
                        </a:rPr>
                        <a:t>Glutamine</a:t>
                      </a:r>
                      <a:endParaRPr lang="en-US" sz="1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13" tooltip="methionine (เมทไธโอนีน)"/>
                        </a:rPr>
                        <a:t>Methionine</a:t>
                      </a:r>
                      <a:endParaRPr lang="en-US" sz="10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 dirty="0" err="1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14" tooltip="glycine"/>
                        </a:rPr>
                        <a:t>Glycine</a:t>
                      </a:r>
                      <a:endParaRPr lang="en-US" sz="1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15" tooltip="phenylalanine (ฟินิลอลานีน)"/>
                        </a:rPr>
                        <a:t>Phenylalanine</a:t>
                      </a:r>
                      <a:endParaRPr lang="en-US" sz="10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 dirty="0" err="1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16" tooltip="proline"/>
                        </a:rPr>
                        <a:t>Proline</a:t>
                      </a:r>
                      <a:endParaRPr lang="en-US" sz="1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17" tooltip="threonine (ทรีโอนีน)"/>
                        </a:rPr>
                        <a:t>Threonine</a:t>
                      </a:r>
                      <a:endParaRPr lang="en-US" sz="10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18" tooltip="serine (ซีรีน)"/>
                        </a:rPr>
                        <a:t>Serine</a:t>
                      </a:r>
                      <a:endParaRPr lang="en-US" sz="1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19"/>
                        </a:rPr>
                        <a:t>Tyrptophan</a:t>
                      </a:r>
                      <a:endParaRPr lang="en-US" sz="100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1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 dirty="0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20" tooltip="Tyrosine (ไทโรซีน)"/>
                        </a:rPr>
                        <a:t>Tyrosine</a:t>
                      </a:r>
                      <a:endParaRPr lang="en-US" sz="1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u="none" strike="noStrike" dirty="0" err="1">
                          <a:solidFill>
                            <a:srgbClr val="0088CC"/>
                          </a:solidFill>
                          <a:latin typeface="Helvetica"/>
                          <a:ea typeface="Times New Roman"/>
                          <a:cs typeface="Cordia New"/>
                          <a:hlinkClick r:id="rId21" tooltip="Valine (วาลีน)"/>
                        </a:rPr>
                        <a:t>Valine</a:t>
                      </a:r>
                      <a:endParaRPr lang="en-US" sz="1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71049" marR="71049" marT="71049" marB="7104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0529" name="Rectangle 1"/>
          <p:cNvSpPr>
            <a:spLocks noChangeArrowheads="1"/>
          </p:cNvSpPr>
          <p:nvPr/>
        </p:nvSpPr>
        <p:spPr bwMode="auto">
          <a:xfrm>
            <a:off x="500034" y="0"/>
            <a:ext cx="6715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กรดอะมิโนที่จำเป็น มี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Helvetica"/>
                <a:ea typeface="Times New Roman" pitchFamily="18" charset="0"/>
                <a:cs typeface="Cordia New" pitchFamily="34" charset="-34"/>
              </a:rPr>
              <a:t>10 </a:t>
            </a: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ชนิด สำหรับเด็ก (*)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และ</a:t>
            </a: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371DD3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มี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371DD3"/>
                </a:solidFill>
                <a:effectLst/>
                <a:latin typeface="Helvetica"/>
                <a:ea typeface="Times New Roman" pitchFamily="18" charset="0"/>
                <a:cs typeface="Cordia New" pitchFamily="34" charset="-34"/>
              </a:rPr>
              <a:t>8 </a:t>
            </a: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371DD3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ชนิดสำหรับผู้ใหญ่ </a:t>
            </a:r>
            <a:r>
              <a:rPr kumimoji="0" lang="th-TH" sz="4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ได้แก่</a:t>
            </a:r>
            <a:endParaRPr kumimoji="0" lang="th-TH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785794"/>
            <a:ext cx="7772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b="1" dirty="0" smtClean="0"/>
              <a:t>โปรตีนชนิดที่สำคัญ ได้แก่</a:t>
            </a:r>
          </a:p>
          <a:p>
            <a:pPr>
              <a:buNone/>
            </a:pPr>
            <a:r>
              <a:rPr lang="th-TH" sz="3200" dirty="0" smtClean="0"/>
              <a:t>- </a:t>
            </a:r>
            <a:r>
              <a:rPr lang="th-TH" sz="3200" dirty="0" smtClean="0">
                <a:solidFill>
                  <a:srgbClr val="371DD3"/>
                </a:solidFill>
              </a:rPr>
              <a:t>โกลบูลีน </a:t>
            </a:r>
            <a:r>
              <a:rPr lang="th-TH" sz="3200" dirty="0" smtClean="0"/>
              <a:t>พบมากในเลือด ทำงานร่วมกับเซลล์เม็ดเลือดขาวในการต่อต้านเชื้อโรค</a:t>
            </a:r>
          </a:p>
          <a:p>
            <a:pPr>
              <a:buNone/>
            </a:pPr>
            <a:r>
              <a:rPr lang="th-TH" sz="3200" dirty="0" smtClean="0">
                <a:solidFill>
                  <a:srgbClr val="FF0000"/>
                </a:solidFill>
              </a:rPr>
              <a:t>- อัลบูมีน </a:t>
            </a:r>
            <a:r>
              <a:rPr lang="th-TH" sz="3200" dirty="0" smtClean="0"/>
              <a:t>พบมากในไข่ขาว</a:t>
            </a:r>
          </a:p>
          <a:p>
            <a:pPr>
              <a:buNone/>
            </a:pPr>
            <a:r>
              <a:rPr lang="th-TH" sz="3200" dirty="0" smtClean="0">
                <a:solidFill>
                  <a:srgbClr val="00B050"/>
                </a:solidFill>
              </a:rPr>
              <a:t>- เคซีน </a:t>
            </a:r>
            <a:r>
              <a:rPr lang="th-TH" sz="3200" dirty="0" smtClean="0"/>
              <a:t>พบมากในน้ำนม</a:t>
            </a:r>
          </a:p>
          <a:p>
            <a:pPr>
              <a:buNone/>
            </a:pPr>
            <a:r>
              <a:rPr lang="th-TH" sz="3200" dirty="0" smtClean="0">
                <a:solidFill>
                  <a:srgbClr val="7030A0"/>
                </a:solidFill>
              </a:rPr>
              <a:t>- เคอราตีน </a:t>
            </a:r>
            <a:r>
              <a:rPr lang="th-TH" sz="3200" dirty="0" smtClean="0"/>
              <a:t>พบมากในเล็บ ขน ผล และเขาสัตว์</a:t>
            </a:r>
          </a:p>
          <a:p>
            <a:pPr>
              <a:buNone/>
            </a:pPr>
            <a:r>
              <a:rPr lang="th-TH" sz="3200" dirty="0" smtClean="0">
                <a:solidFill>
                  <a:schemeClr val="accent2">
                    <a:lumMod val="75000"/>
                  </a:schemeClr>
                </a:solidFill>
              </a:rPr>
              <a:t>- คอลลาเจน </a:t>
            </a:r>
            <a:r>
              <a:rPr lang="th-TH" sz="3200" dirty="0" smtClean="0"/>
              <a:t>พบมากในกระดูกอ่อน และผิวหนัง</a:t>
            </a:r>
          </a:p>
          <a:p>
            <a:pPr>
              <a:buNone/>
            </a:pPr>
            <a:r>
              <a:rPr lang="th-TH" sz="3200" dirty="0" smtClean="0">
                <a:solidFill>
                  <a:srgbClr val="00B050"/>
                </a:solidFill>
              </a:rPr>
              <a:t>- โปรตีนเกษตร </a:t>
            </a:r>
            <a:r>
              <a:rPr lang="th-TH" sz="3200" dirty="0" smtClean="0"/>
              <a:t>ผลิตขึ้นจากถั่วเหลืองและถั่วเขียว พร้อมทั้งเติมกรดอะมิโนที่จำเป็น (เมโธโอนีน ทริปโตเฟน) และวิตามินลงไป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0"/>
          <p:cNvSpPr txBox="1">
            <a:spLocks/>
          </p:cNvSpPr>
          <p:nvPr/>
        </p:nvSpPr>
        <p:spPr>
          <a:xfrm>
            <a:off x="1214414" y="276199"/>
            <a:ext cx="7406640" cy="200026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6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บทที่ </a:t>
            </a:r>
            <a:r>
              <a:rPr kumimoji="0" lang="en-US" sz="66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 </a:t>
            </a:r>
            <a:r>
              <a:rPr kumimoji="0" lang="th-TH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h-TH" sz="5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h-TH" sz="66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อาหารกับการดำรงชีวิต</a:t>
            </a:r>
            <a:endParaRPr kumimoji="0" lang="th-TH" sz="5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ชื่อเรื่องรอง 13"/>
          <p:cNvSpPr txBox="1">
            <a:spLocks/>
          </p:cNvSpPr>
          <p:nvPr/>
        </p:nvSpPr>
        <p:spPr>
          <a:xfrm>
            <a:off x="428596" y="1999362"/>
            <a:ext cx="8346554" cy="46443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th-TH" sz="3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จุดประสงค์การเรียนรู้</a:t>
            </a:r>
            <a:endParaRPr lang="en-US" sz="35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1.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ทดสอบ แป้ง น้ำตาล โปรตีน ไขมัน วิตามินซีได้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2.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อธิบายแนวทางการบริโภคอาหารให้ได้สารอาหารครบถ้วนใน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สัดส่วนที่เหมาะสมกับเพศและวัย ได้ปริมาณพลังงานที่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เพียงพอต่อความต้องการของร่างกาย</a:t>
            </a:r>
            <a:endParaRPr lang="en-US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3.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อธิบายวัตถุเจือปนและสารปนเปื้อนในอาหารที่มักพบใน</a:t>
            </a:r>
            <a:r>
              <a:rPr kumimoji="0" lang="th-TH" sz="3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th-TH" sz="3000" b="1" dirty="0" smtClean="0">
                <a:solidFill>
                  <a:schemeClr val="accent1">
                    <a:lumMod val="50000"/>
                  </a:schemeClr>
                </a:solidFill>
              </a:rPr>
              <a:t> 	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ชีวิตประจำวันได้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4. </a:t>
            </a:r>
            <a:r>
              <a:rPr kumimoji="0" lang="th-TH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เลือกบริโภคอาหารได้อย่างปลอดภัยเหมาะสมกับเพศและวัยให้ได้สารอาหารและปริมาณพลังงานเพียงพอ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รูปภาพ 1" descr="FOOD009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3555" y="-9553"/>
            <a:ext cx="1329070" cy="16267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หน้าที่ของโปรตีน</a:t>
            </a:r>
            <a:br>
              <a:rPr lang="th-TH" b="1" dirty="0" smtClean="0">
                <a:solidFill>
                  <a:srgbClr val="7030A0"/>
                </a:solidFill>
              </a:rPr>
            </a:br>
            <a:endParaRPr lang="th-TH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1142984"/>
            <a:ext cx="7772400" cy="7143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2800" dirty="0" smtClean="0"/>
              <a:t>1. ให้พลังงานแก่ร่างกาย โดยโปรตีน 1 กรัมให้พลังงาน 4 กิโลแคลอรี่ </a:t>
            </a:r>
          </a:p>
          <a:p>
            <a:pPr>
              <a:buNone/>
            </a:pPr>
            <a:r>
              <a:rPr lang="th-TH" sz="2800" dirty="0" smtClean="0"/>
              <a:t>2. เป็นส่วนสำคัญในการสร้างเนื้อเยื่อของร่างกาย ซึ่งทำให้ร่างกายเจริญเติบโต และช่วยซ่อมแซมส่วนที่สึกหรอ</a:t>
            </a:r>
          </a:p>
          <a:p>
            <a:pPr>
              <a:buNone/>
            </a:pPr>
            <a:r>
              <a:rPr lang="th-TH" sz="2800" dirty="0" smtClean="0"/>
              <a:t>3. เป็นส่วนประกอบของเอนไซม์ที่ใช้ควบคุมปฏิกิริยาทางเคมีในร่างกาย เช่น ฮอร์โมน และเอนไซม์</a:t>
            </a:r>
          </a:p>
          <a:p>
            <a:pPr>
              <a:buNone/>
            </a:pPr>
            <a:r>
              <a:rPr lang="th-TH" sz="2800" dirty="0" smtClean="0"/>
              <a:t>4. ช่วยต่อต้านเชื้อโรค</a:t>
            </a:r>
          </a:p>
          <a:p>
            <a:pPr>
              <a:buNone/>
            </a:pPr>
            <a:r>
              <a:rPr lang="th-TH" sz="2800" dirty="0" smtClean="0"/>
              <a:t>5. เป็นส่วนประกอบของฮอร์โมนและเอนไซม์</a:t>
            </a:r>
          </a:p>
          <a:p>
            <a:pPr>
              <a:buNone/>
            </a:pPr>
            <a:r>
              <a:rPr lang="th-TH" sz="2800" dirty="0" smtClean="0"/>
              <a:t>ในอวัยวะต่าง ๆ</a:t>
            </a:r>
          </a:p>
          <a:p>
            <a:pPr>
              <a:buNone/>
            </a:pPr>
            <a:r>
              <a:rPr lang="th-TH" sz="2800" dirty="0" smtClean="0"/>
              <a:t>6. เป็นส่วนประกอบที่สำคัญ ของสารฮีโมโกลบินในเม็ดเลือดแดง</a:t>
            </a:r>
          </a:p>
          <a:p>
            <a:pPr>
              <a:buNone/>
            </a:pPr>
            <a:r>
              <a:rPr lang="th-TH" sz="2800" dirty="0" smtClean="0"/>
              <a:t>7. ช่วยรักษาความเป็นกลางของเลือดไม่ให้เป็นกรดหรือด่าง</a:t>
            </a:r>
          </a:p>
          <a:p>
            <a:pPr>
              <a:buNone/>
            </a:pPr>
            <a:r>
              <a:rPr lang="th-TH" sz="2800" dirty="0" smtClean="0"/>
              <a:t>8. รักษาสมดุลของน้ำในร่างกาย</a:t>
            </a:r>
            <a:endParaRPr lang="th-TH" sz="2800" dirty="0"/>
          </a:p>
        </p:txBody>
      </p:sp>
      <p:pic>
        <p:nvPicPr>
          <p:cNvPr id="4" name="Picture 5" descr="D:\Teaching task\การ์ตูนตกแต่ง\ดุกดิก\1\0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7937" y="2928934"/>
            <a:ext cx="2636063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4594" y="1357298"/>
            <a:ext cx="8719406" cy="57864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en-US" sz="3600" dirty="0" smtClean="0">
                <a:solidFill>
                  <a:srgbClr val="7030A0"/>
                </a:solidFill>
              </a:rPr>
              <a:t>- </a:t>
            </a:r>
            <a:r>
              <a:rPr lang="th-TH" sz="3600" dirty="0" smtClean="0">
                <a:solidFill>
                  <a:srgbClr val="7030A0"/>
                </a:solidFill>
              </a:rPr>
              <a:t>ปริมาณของโปรตีนที่ร่างกายควรได้รับ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h-TH" sz="3600" dirty="0" smtClean="0">
                <a:solidFill>
                  <a:srgbClr val="0033CC"/>
                </a:solidFill>
              </a:rPr>
              <a:t>เด็ก  	  ปริมาณ 2 กรัม ต่อน้ำหนักตัว 1 กิโลกรัม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h-TH" sz="3600" dirty="0" smtClean="0">
                <a:solidFill>
                  <a:srgbClr val="0033CC"/>
                </a:solidFill>
              </a:rPr>
              <a:t>ผู้ใหญ่    ปริมาณ 1 กรัม ต่อน้ำหนักตัว 1 กิโลกรัม</a:t>
            </a:r>
          </a:p>
          <a:p>
            <a:pPr>
              <a:lnSpc>
                <a:spcPct val="80000"/>
              </a:lnSpc>
              <a:buNone/>
              <a:defRPr/>
            </a:pPr>
            <a:endParaRPr lang="th-TH" sz="3600" b="1" dirty="0" smtClean="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th-TH" sz="3600" b="1" dirty="0" smtClean="0">
                <a:solidFill>
                  <a:srgbClr val="00B050"/>
                </a:solidFill>
              </a:rPr>
              <a:t>ผลของการขาดโปรตีน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th-TH" sz="3600" dirty="0" smtClean="0">
                <a:solidFill>
                  <a:srgbClr val="00B050"/>
                </a:solidFill>
              </a:rPr>
              <a:t>	เด็ก  ถ้าหากขาดโปรตีนอย่างมากจะทำให้เกิดโรคคะวาซิออร์กอร์</a:t>
            </a:r>
            <a:r>
              <a:rPr lang="en-US" sz="3600" dirty="0" smtClean="0">
                <a:solidFill>
                  <a:srgbClr val="00B050"/>
                </a:solidFill>
              </a:rPr>
              <a:t>(</a:t>
            </a:r>
            <a:r>
              <a:rPr lang="en-US" sz="3600" dirty="0" err="1" smtClean="0">
                <a:solidFill>
                  <a:srgbClr val="00B050"/>
                </a:solidFill>
              </a:rPr>
              <a:t>kwashiokor</a:t>
            </a:r>
            <a:r>
              <a:rPr lang="en-US" sz="3600" dirty="0" smtClean="0">
                <a:solidFill>
                  <a:srgbClr val="00B050"/>
                </a:solidFill>
              </a:rPr>
              <a:t>)</a:t>
            </a:r>
            <a:r>
              <a:rPr lang="th-TH" sz="3600" dirty="0" smtClean="0">
                <a:solidFill>
                  <a:srgbClr val="00B050"/>
                </a:solidFill>
              </a:rPr>
              <a:t> มีอาการอ่อนเพลีย บวม ตับโต</a:t>
            </a:r>
          </a:p>
          <a:p>
            <a:pPr>
              <a:lnSpc>
                <a:spcPct val="80000"/>
              </a:lnSpc>
              <a:buNone/>
              <a:defRPr/>
            </a:pPr>
            <a:endParaRPr lang="th-TH" sz="3600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th-TH" sz="3600" dirty="0" smtClean="0">
                <a:solidFill>
                  <a:srgbClr val="00B050"/>
                </a:solidFill>
              </a:rPr>
              <a:t>   ผู้ใหญ่  ซูบผอม ไม่มีเรี่ยวแรง ฟื้นจากโรคได้ช้า</a:t>
            </a:r>
          </a:p>
          <a:p>
            <a:endParaRPr lang="th-TH" sz="3600" dirty="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th-TH" sz="3600" b="1" dirty="0" smtClean="0">
              <a:solidFill>
                <a:srgbClr val="7030A0"/>
              </a:solidFill>
            </a:endParaRPr>
          </a:p>
        </p:txBody>
      </p:sp>
      <p:sp>
        <p:nvSpPr>
          <p:cNvPr id="4" name="ลูกศรซ้าย 3"/>
          <p:cNvSpPr/>
          <p:nvPr/>
        </p:nvSpPr>
        <p:spPr>
          <a:xfrm>
            <a:off x="6000760" y="0"/>
            <a:ext cx="2428892" cy="1161633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</a:rPr>
              <a:t>โปรตีน</a:t>
            </a:r>
          </a:p>
        </p:txBody>
      </p:sp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ttp://t0.gstatic.com/images?q=tbn:ANd9GcQhLoDOXKVk-KnWfqkpMuMLSzOUJGy_iU66klCwCTGuh5ye2vG9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290"/>
            <a:ext cx="3143272" cy="3578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2340" name="Picture 4" descr="http://www.suriyothai.ac.th/files/u284/545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14290"/>
            <a:ext cx="2857520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428564" y="4611231"/>
            <a:ext cx="87154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sng" strike="noStrike" cap="none" normalizeH="0" baseline="0" dirty="0" smtClean="0">
                <a:ln>
                  <a:noFill/>
                </a:ln>
                <a:solidFill>
                  <a:srgbClr val="371DD3"/>
                </a:solidFill>
                <a:effectLst/>
                <a:latin typeface="BrowalliaUPC" pitchFamily="34" charset="-34"/>
                <a:cs typeface="Angsana New" pitchFamily="18" charset="-34"/>
              </a:rPr>
              <a:t>โรคขาดโปรตีน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371DD3"/>
                </a:solidFill>
                <a:effectLst/>
                <a:latin typeface="BrowalliaUPC" pitchFamily="34" charset="-34"/>
                <a:cs typeface="Angsana New" pitchFamily="18" charset="-34"/>
              </a:rPr>
              <a:t>เป็นโรคเกิดจากร่างกายได้กำลังงานโปรตีนไม่พอ เป็นโรคที่พบบ่อยในเด็กที่อายุต่ำกว่า ๖ ปี ลักษณะอาการของโรคที่เห็นแตกต่างกันชัดเจน คือ เด็กมีอาการบวมเห็นได้ชัดที่ขา ๒ ข้าง เส้นผมมีลักษณะบางเปราะและร่วงหลุดง่าย ตับโต มีอาการซึม และดูเศร้า ไม่สนใจต่อสิ่งแวดล้อม ผิวหนังบางและลอกหลุด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15005" y="3797882"/>
            <a:ext cx="425680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</a:rPr>
              <a:t>โรคคะวาซิ</a:t>
            </a:r>
            <a:r>
              <a:rPr lang="th-TH" b="1" dirty="0" err="1" smtClean="0">
                <a:solidFill>
                  <a:srgbClr val="C00000"/>
                </a:solidFill>
              </a:rPr>
              <a:t>ออร์กอร์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</a:rPr>
              <a:t>kwashiokor</a:t>
            </a:r>
            <a:r>
              <a:rPr lang="en-US" b="1" dirty="0" smtClean="0">
                <a:solidFill>
                  <a:srgbClr val="C00000"/>
                </a:solidFill>
              </a:rPr>
              <a:t>)</a:t>
            </a:r>
            <a:r>
              <a:rPr lang="th-TH" b="1" dirty="0" smtClean="0">
                <a:solidFill>
                  <a:srgbClr val="C00000"/>
                </a:solidFill>
              </a:rPr>
              <a:t> </a:t>
            </a:r>
            <a:endParaRPr lang="th-TH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01122" cy="2643206"/>
          </a:xfr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 smtClean="0">
                <a:solidFill>
                  <a:srgbClr val="002060"/>
                </a:solidFill>
              </a:rPr>
              <a:t>คาร์โบไฮเดรต</a:t>
            </a:r>
            <a:r>
              <a:rPr lang="th-TH" dirty="0" smtClean="0">
                <a:solidFill>
                  <a:srgbClr val="002060"/>
                </a:solidFill>
              </a:rPr>
              <a:t> เป็นสารอาหารหลังที่ให้พลังงานแก่ร่างกาย ส่วนใหญ่มนุษย์ได้รับคาร์โบไฮเดรตจากอาหารจำพวกแป้งและน้ำตาล อาหารที่ให้คาร์โบไฮเดรตซึ้งคนไทยบริโภคเป็นอาหารหลักคือข้าว คาร์โบไฮเดรต </a:t>
            </a:r>
            <a:r>
              <a:rPr lang="th-TH" b="1" dirty="0" smtClean="0">
                <a:solidFill>
                  <a:srgbClr val="002060"/>
                </a:solidFill>
              </a:rPr>
              <a:t>ประกอบด้วยธาตุคาร์บอน ไฮโดรเจน</a:t>
            </a:r>
            <a:r>
              <a:rPr lang="th-TH" dirty="0" smtClean="0">
                <a:solidFill>
                  <a:srgbClr val="002060"/>
                </a:solidFill>
              </a:rPr>
              <a:t> </a:t>
            </a:r>
            <a:r>
              <a:rPr lang="th-TH" b="1" dirty="0" smtClean="0">
                <a:solidFill>
                  <a:srgbClr val="002060"/>
                </a:solidFill>
              </a:rPr>
              <a:t>และออกซิเจน</a:t>
            </a:r>
            <a:r>
              <a:rPr lang="th-TH" dirty="0" smtClean="0">
                <a:solidFill>
                  <a:srgbClr val="002060"/>
                </a:solidFill>
              </a:rPr>
              <a:t> หน่วยย่อยของคาร์โบไฮเดรต คือ น้ำตาล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th-TH" dirty="0"/>
          </a:p>
        </p:txBody>
      </p:sp>
      <p:pic>
        <p:nvPicPr>
          <p:cNvPr id="139266" name="Picture 2" descr="http://www.mu.ac.th/e-QuizMarie/html/002/005/photo/mhoo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4000528" cy="3124992"/>
          </a:xfrm>
          <a:prstGeom prst="rect">
            <a:avLst/>
          </a:prstGeom>
          <a:noFill/>
        </p:spPr>
      </p:pic>
      <p:pic>
        <p:nvPicPr>
          <p:cNvPr id="5" name="Picture 2" descr="http://www.mu.ac.th/e-QuizMarie/html/002/005/photo/mhoo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429000"/>
            <a:ext cx="4000528" cy="3124992"/>
          </a:xfrm>
          <a:prstGeom prst="rect">
            <a:avLst/>
          </a:prstGeom>
          <a:noFill/>
        </p:spPr>
      </p:pic>
      <p:pic>
        <p:nvPicPr>
          <p:cNvPr id="139268" name="Picture 4" descr="D:\Teaching task\การ์ตูนตกแต่ง\ดุกดิก\2\259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428604"/>
            <a:ext cx="904876" cy="814389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42976" y="571480"/>
            <a:ext cx="6357982" cy="5524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</a:t>
            </a: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คาร์โบไฮเดรต (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Carbohydrate)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857232"/>
            <a:ext cx="8143932" cy="4572000"/>
          </a:xfrm>
        </p:spPr>
        <p:txBody>
          <a:bodyPr>
            <a:normAutofit/>
          </a:bodyPr>
          <a:lstStyle/>
          <a:p>
            <a:r>
              <a:rPr lang="th-TH" sz="3600" dirty="0" smtClean="0">
                <a:solidFill>
                  <a:srgbClr val="7030A0"/>
                </a:solidFill>
              </a:rPr>
              <a:t>ประกอบด้วยธาตุ คาร์บอน (</a:t>
            </a:r>
            <a:r>
              <a:rPr lang="en-US" sz="3600" dirty="0" smtClean="0">
                <a:solidFill>
                  <a:srgbClr val="7030A0"/>
                </a:solidFill>
              </a:rPr>
              <a:t>C) </a:t>
            </a:r>
            <a:r>
              <a:rPr lang="th-TH" sz="3600" dirty="0" smtClean="0">
                <a:solidFill>
                  <a:srgbClr val="7030A0"/>
                </a:solidFill>
              </a:rPr>
              <a:t>ไฮโดรเจน (</a:t>
            </a:r>
            <a:r>
              <a:rPr lang="en-US" sz="3600" dirty="0" smtClean="0">
                <a:solidFill>
                  <a:srgbClr val="7030A0"/>
                </a:solidFill>
              </a:rPr>
              <a:t>H) </a:t>
            </a:r>
            <a:r>
              <a:rPr lang="th-TH" sz="3600" dirty="0" smtClean="0">
                <a:solidFill>
                  <a:srgbClr val="7030A0"/>
                </a:solidFill>
              </a:rPr>
              <a:t>และออกซิเจน (</a:t>
            </a:r>
            <a:r>
              <a:rPr lang="en-US" sz="3600" dirty="0" smtClean="0">
                <a:solidFill>
                  <a:srgbClr val="7030A0"/>
                </a:solidFill>
              </a:rPr>
              <a:t>O) </a:t>
            </a:r>
            <a:r>
              <a:rPr lang="th-TH" sz="3600" dirty="0" smtClean="0">
                <a:solidFill>
                  <a:srgbClr val="7030A0"/>
                </a:solidFill>
              </a:rPr>
              <a:t>โดยมี</a:t>
            </a:r>
          </a:p>
          <a:p>
            <a:r>
              <a:rPr lang="th-TH" sz="3600" dirty="0" smtClean="0">
                <a:solidFill>
                  <a:srgbClr val="7030A0"/>
                </a:solidFill>
              </a:rPr>
              <a:t>อัตราส่วนระหว่าง </a:t>
            </a:r>
            <a:r>
              <a:rPr lang="en-US" sz="3600" dirty="0" smtClean="0">
                <a:solidFill>
                  <a:srgbClr val="7030A0"/>
                </a:solidFill>
              </a:rPr>
              <a:t>H:O </a:t>
            </a:r>
            <a:r>
              <a:rPr lang="th-TH" sz="3600" dirty="0" smtClean="0">
                <a:solidFill>
                  <a:srgbClr val="7030A0"/>
                </a:solidFill>
              </a:rPr>
              <a:t>เป็น 2:1 เสมอ เป็นสารอาหารที่พบได้มากที่สุด ทั้งนี้เพราะเกิดจากการสังเคราะห์แสงของพืช</a:t>
            </a:r>
            <a:endParaRPr lang="th-TH" sz="36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3714752"/>
            <a:ext cx="7715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 smtClean="0"/>
              <a:t>คาร์โบไฮเดรตของพืชเรียกว่า </a:t>
            </a:r>
            <a:r>
              <a:rPr lang="th-TH" sz="3600" dirty="0" smtClean="0">
                <a:solidFill>
                  <a:srgbClr val="0070C0"/>
                </a:solidFill>
              </a:rPr>
              <a:t>“แป้ง” </a:t>
            </a:r>
            <a:r>
              <a:rPr lang="th-TH" sz="3600" dirty="0" smtClean="0"/>
              <a:t>จะถูกสะสมไว้บริเวณเมล็ด หัว และราก แต่คาร์โบไฮเดรตที่สะสมในร่างกายมนุษย์และสัตว์เรียกว่า </a:t>
            </a:r>
            <a:r>
              <a:rPr lang="th-TH" sz="3600" dirty="0" smtClean="0">
                <a:solidFill>
                  <a:srgbClr val="C00000"/>
                </a:solidFill>
              </a:rPr>
              <a:t>“ไกลโคเจน” </a:t>
            </a:r>
            <a:r>
              <a:rPr lang="th-TH" sz="3600" dirty="0" smtClean="0"/>
              <a:t>ซึ่งส่วนใหญ่จะสะสมในตับและกล้ามเนื้อ</a:t>
            </a:r>
            <a:endParaRPr lang="th-TH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285720" y="1571588"/>
            <a:ext cx="8858280" cy="528641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sz="8600" dirty="0" smtClean="0">
                <a:solidFill>
                  <a:srgbClr val="FF0000"/>
                </a:solidFill>
              </a:rPr>
              <a:t>- </a:t>
            </a:r>
            <a:r>
              <a:rPr lang="th-TH" sz="7600" dirty="0" smtClean="0"/>
              <a:t>พบในแป้งและน้ำตาล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7600" dirty="0" smtClean="0">
                <a:solidFill>
                  <a:srgbClr val="FF0000"/>
                </a:solidFill>
              </a:rPr>
              <a:t>- </a:t>
            </a:r>
            <a:r>
              <a:rPr lang="th-TH" sz="7600" dirty="0" smtClean="0">
                <a:solidFill>
                  <a:srgbClr val="FF0000"/>
                </a:solidFill>
              </a:rPr>
              <a:t>เมื่อย่อยแล้วได้โมเลกุลที่เล็กที่สุด คือ กลูโคส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7600" dirty="0" smtClean="0"/>
              <a:t>- 1 g. </a:t>
            </a:r>
            <a:r>
              <a:rPr lang="th-TH" sz="7600" dirty="0" smtClean="0"/>
              <a:t>ให้พลังงาน 4 </a:t>
            </a:r>
            <a:r>
              <a:rPr lang="en-US" sz="7600" dirty="0" smtClean="0"/>
              <a:t>kcal/g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7600" dirty="0" smtClean="0"/>
              <a:t>- </a:t>
            </a:r>
            <a:r>
              <a:rPr lang="th-TH" sz="7600" dirty="0" smtClean="0"/>
              <a:t>ถ้าร่างกายได้รับในปริมาณมากคาร์โบไฮเดรตจะเปลี่ยนเป็นไขมันและสะสมไว้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7600" dirty="0" smtClean="0"/>
              <a:t>- </a:t>
            </a:r>
            <a:r>
              <a:rPr lang="th-TH" sz="7600" dirty="0" smtClean="0"/>
              <a:t>เป็นแหล่งพลังงานซึ่งสะสมไว้ที่กล้ามเนื้อและตับทั้งแป้งและไกลโคเจนจะถูกเปลี่ยนเป็นกลูโคสเพื่อใช้เผาผลาญพลังงานในยามที่เราต้องการ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7600" dirty="0" smtClean="0"/>
              <a:t>- </a:t>
            </a:r>
            <a:r>
              <a:rPr lang="th-TH" sz="7600" dirty="0" smtClean="0"/>
              <a:t>ปริมาณคาร์โบไฮเดรตที่ร่างกายควรได้รับขึ้นอยู่กับการใช้พลังงานของแต่ละบุคคลกล่าวคือ</a:t>
            </a:r>
            <a:r>
              <a:rPr lang="th-TH" sz="7600" b="1" dirty="0" smtClean="0">
                <a:solidFill>
                  <a:srgbClr val="7030A0"/>
                </a:solidFill>
              </a:rPr>
              <a:t>พลังงาน 50-60%</a:t>
            </a:r>
            <a:r>
              <a:rPr lang="th-TH" sz="7600" dirty="0" smtClean="0">
                <a:solidFill>
                  <a:srgbClr val="7030A0"/>
                </a:solidFill>
              </a:rPr>
              <a:t> </a:t>
            </a:r>
            <a:r>
              <a:rPr lang="th-TH" sz="7600" dirty="0" smtClean="0"/>
              <a:t>ได้มาจากคาร์โบไฮเดรต</a:t>
            </a:r>
          </a:p>
          <a:p>
            <a:endParaRPr lang="th-TH" sz="7600" dirty="0"/>
          </a:p>
        </p:txBody>
      </p:sp>
      <p:sp>
        <p:nvSpPr>
          <p:cNvPr id="6" name="ลูกศรซ้าย 5"/>
          <p:cNvSpPr/>
          <p:nvPr/>
        </p:nvSpPr>
        <p:spPr>
          <a:xfrm>
            <a:off x="5735352" y="158870"/>
            <a:ext cx="2692920" cy="1161633"/>
          </a:xfrm>
          <a:prstGeom prst="left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7030A0"/>
                </a:solidFill>
              </a:rPr>
              <a:t>คาร์โบไฮเดรต</a:t>
            </a:r>
          </a:p>
        </p:txBody>
      </p:sp>
      <p:pic>
        <p:nvPicPr>
          <p:cNvPr id="3076" name="Picture 4" descr="D:\Teaching task\การ์ตูนตกแต่ง\ดุกดิก\1\kapook_429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28"/>
            <a:ext cx="1477932" cy="14973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857232"/>
            <a:ext cx="8186766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4000" b="1" dirty="0" smtClean="0"/>
              <a:t>ประเภทของคาร์โบไฮเดรต แบ่งเป็น 3 ประเภทคือ</a:t>
            </a:r>
          </a:p>
          <a:p>
            <a:pPr>
              <a:buNone/>
            </a:pPr>
            <a:endParaRPr lang="th-TH" sz="4000" b="1" dirty="0" smtClean="0"/>
          </a:p>
          <a:p>
            <a:pPr>
              <a:buNone/>
            </a:pPr>
            <a:r>
              <a:rPr lang="th-TH" sz="4000" b="1" dirty="0" smtClean="0">
                <a:solidFill>
                  <a:srgbClr val="FF0000"/>
                </a:solidFill>
              </a:rPr>
              <a:t>1.) โมโนแซกคาไรด์ หรือน้ำตาลโมเลกุลเดี่ยว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th-TH" sz="4000" dirty="0" smtClean="0">
                <a:solidFill>
                  <a:srgbClr val="FF0000"/>
                </a:solidFill>
              </a:rPr>
              <a:t>(</a:t>
            </a:r>
            <a:r>
              <a:rPr lang="en-US" sz="4000" dirty="0" smtClean="0">
                <a:solidFill>
                  <a:srgbClr val="FF0000"/>
                </a:solidFill>
              </a:rPr>
              <a:t>Monosaccharide</a:t>
            </a:r>
            <a:r>
              <a:rPr lang="th-TH" sz="4000" dirty="0" smtClean="0">
                <a:solidFill>
                  <a:srgbClr val="FF0000"/>
                </a:solidFill>
              </a:rPr>
              <a:t>)</a:t>
            </a:r>
            <a:endParaRPr lang="th-TH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h-TH" sz="4000" dirty="0" smtClean="0"/>
              <a:t>         เป็นน้ำตาลที่มีโมเลกุลขนาดเล็กที่สุด จึงย่อยให้มีขนาดเล็กลงอีกไม่ได้ ซึ่งเมื่อเข้าสู่ร่างกายสามารถดูดซึมไปใช้ประโยชน์ได้ทันทีโดยไม่ต้องผ่านกระบวนการย่อยอีกน้ำตาลโมเลกุลเดี่ยวได้แก่</a:t>
            </a:r>
            <a:endParaRPr lang="th-TH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7772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-</a:t>
            </a:r>
            <a:r>
              <a:rPr lang="th-TH" sz="3200" b="1" dirty="0" smtClean="0"/>
              <a:t>กลูโคส หรือเดกซ์โทรส เป็นน้ำตาลที่มีมาก</a:t>
            </a:r>
            <a:r>
              <a:rPr lang="th-TH" sz="3200" dirty="0" smtClean="0"/>
              <a:t>ที่สุดในธรรมชาติ คือในผัก ผลไม้บางชนิด เช่น องุ่น เผือก มันเทศ ข้าวโพด เป็นต้น ในกระแสเลือดจะมีกลูโคสร้อยละ 0.08 และในปัสสาวะมีร้อยละ 0.2 ซึ่งหากมีมากกว่านี้จะทำให้เกิดโรคเบาหวาน คนปกติจะมีกลูโคสประมาณ 100 </a:t>
            </a:r>
            <a:r>
              <a:rPr lang="en-US" sz="3200" dirty="0" smtClean="0"/>
              <a:t>mg </a:t>
            </a:r>
            <a:r>
              <a:rPr lang="th-TH" sz="3200" dirty="0" smtClean="0"/>
              <a:t>ในเลือด 100 </a:t>
            </a:r>
            <a:r>
              <a:rPr lang="en-US" sz="3200" dirty="0" smtClean="0"/>
              <a:t>cm</a:t>
            </a:r>
            <a:r>
              <a:rPr lang="en-US" sz="3200" baseline="30000" dirty="0" smtClean="0"/>
              <a:t>3 </a:t>
            </a:r>
            <a:r>
              <a:rPr lang="en-US" sz="3200" dirty="0" smtClean="0"/>
              <a:t> </a:t>
            </a:r>
            <a:endParaRPr lang="th-TH" sz="3200" dirty="0" smtClean="0"/>
          </a:p>
          <a:p>
            <a:pPr>
              <a:buNone/>
            </a:pPr>
            <a:r>
              <a:rPr lang="th-TH" sz="3200" b="1" dirty="0" smtClean="0">
                <a:solidFill>
                  <a:srgbClr val="00B050"/>
                </a:solidFill>
              </a:rPr>
              <a:t>- ฟรุกโทส หรือเลวูโลส เป็นน้ำตาล</a:t>
            </a:r>
            <a:r>
              <a:rPr lang="th-TH" sz="3200" dirty="0" smtClean="0">
                <a:solidFill>
                  <a:srgbClr val="00B050"/>
                </a:solidFill>
              </a:rPr>
              <a:t>ธรรมชาติที่มีรสหวานที่สุด พบในผึ้ง น้ำหวานของเกสรดอกไม้ และผลไม้ที่มีรสหวาน</a:t>
            </a:r>
          </a:p>
          <a:p>
            <a:pPr>
              <a:buNone/>
            </a:pPr>
            <a:r>
              <a:rPr lang="th-TH" sz="3200" b="1" dirty="0" smtClean="0">
                <a:solidFill>
                  <a:srgbClr val="371DD3"/>
                </a:solidFill>
              </a:rPr>
              <a:t>- กาแลกโทส </a:t>
            </a:r>
            <a:r>
              <a:rPr lang="th-TH" sz="3200" dirty="0" smtClean="0">
                <a:solidFill>
                  <a:srgbClr val="371DD3"/>
                </a:solidFill>
              </a:rPr>
              <a:t>ไม่เกิดอิสระในธรรมชาติ ในร่างกายได้จากการย่อยแล็กโทส หรือน้ำตาลที่มีอยู่ใน นม ซึ่งมีอยู่ในอาหารพวกนมและผลิตผลของนมทั่วไป แกแล็กโทสในน้ำนมมีความสำคัญ โดยรวมกับไขมันเป็น ส่วนประกอบของเซลล์ประสาท </a:t>
            </a:r>
            <a:endParaRPr lang="th-TH" sz="3200" dirty="0">
              <a:solidFill>
                <a:srgbClr val="371DD3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2.</a:t>
            </a:r>
            <a:r>
              <a:rPr lang="th-TH" sz="4000" b="1" u="sng" dirty="0" smtClean="0"/>
              <a:t>น้ำตาลโมเลกุลคู่ </a:t>
            </a:r>
            <a:r>
              <a:rPr lang="th-TH" sz="4000" dirty="0" smtClean="0"/>
              <a:t>หรือ </a:t>
            </a:r>
            <a:r>
              <a:rPr lang="th-TH" sz="4000" dirty="0" smtClean="0">
                <a:solidFill>
                  <a:srgbClr val="FF0000"/>
                </a:solidFill>
              </a:rPr>
              <a:t>ไดแซ็คคาไรด์ </a:t>
            </a:r>
            <a:r>
              <a:rPr lang="th-TH" sz="4000" dirty="0" smtClean="0"/>
              <a:t>(</a:t>
            </a:r>
            <a:r>
              <a:rPr lang="en-US" sz="4000" dirty="0" smtClean="0"/>
              <a:t>Disaccharide)  </a:t>
            </a:r>
            <a:r>
              <a:rPr lang="th-TH" sz="4000" b="1" dirty="0" smtClean="0"/>
              <a:t>เป็น</a:t>
            </a:r>
            <a:r>
              <a:rPr lang="th-TH" sz="4000" dirty="0" smtClean="0"/>
              <a:t>น้ำตาลที่เกิดจากการรวมตัวของน้ำตาลโมเลกุลเดี่ยว 2 เมโลกุลเมื่อเข้าสู่ร่างกายไม่สามารถนำไปใช้ประโยชน์ได้ทันทีแต่ต้องย่อยให้เป็นน้ำตาลโมเลกุลเดี่ยวก่อน</a:t>
            </a:r>
            <a:endParaRPr lang="th-TH" sz="4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45007" y="285728"/>
            <a:ext cx="8929718" cy="6215106"/>
          </a:xfrm>
        </p:spPr>
        <p:txBody>
          <a:bodyPr>
            <a:noAutofit/>
          </a:bodyPr>
          <a:lstStyle/>
          <a:p>
            <a:pPr>
              <a:buNone/>
            </a:pPr>
            <a:endParaRPr lang="th-TH" sz="2800" b="1" dirty="0" smtClean="0"/>
          </a:p>
          <a:p>
            <a:pPr>
              <a:buNone/>
            </a:pPr>
            <a:r>
              <a:rPr lang="th-TH" sz="2800" dirty="0" smtClean="0">
                <a:solidFill>
                  <a:srgbClr val="371DD3"/>
                </a:solidFill>
              </a:rPr>
              <a:t>- </a:t>
            </a:r>
            <a:r>
              <a:rPr lang="th-TH" sz="3200" b="1" dirty="0" smtClean="0">
                <a:solidFill>
                  <a:srgbClr val="371DD3"/>
                </a:solidFill>
              </a:rPr>
              <a:t>ซูโครส </a:t>
            </a:r>
            <a:r>
              <a:rPr lang="th-TH" sz="3200" dirty="0" smtClean="0"/>
              <a:t>หรือ น้ำตาลทราย ละลายน้ำได้ดี พบในอ้อย ตาล มะพร้าว น้ำผึ้ง               เป็นต้น เมื่อแตกตัวหรือย่อยซูโคสด้วยน้ำย่อยซูเครส ได้กลูโคสและฟรักโทส </a:t>
            </a:r>
            <a:br>
              <a:rPr lang="th-TH" sz="3200" dirty="0" smtClean="0"/>
            </a:br>
            <a:r>
              <a:rPr lang="en-US" sz="3200" dirty="0" smtClean="0"/>
              <a:t>  	 </a:t>
            </a:r>
            <a:r>
              <a:rPr lang="th-TH" sz="3200" dirty="0" err="1" smtClean="0">
                <a:solidFill>
                  <a:srgbClr val="0033CC"/>
                </a:solidFill>
              </a:rPr>
              <a:t>ซูโคส</a:t>
            </a:r>
            <a:r>
              <a:rPr lang="th-TH" sz="3200" dirty="0" smtClean="0">
                <a:solidFill>
                  <a:srgbClr val="0033CC"/>
                </a:solidFill>
              </a:rPr>
              <a:t> + น้ำ ----&gt; กลูโคส + </a:t>
            </a:r>
            <a:r>
              <a:rPr lang="th-TH" sz="3200" dirty="0" err="1" smtClean="0">
                <a:solidFill>
                  <a:srgbClr val="0033CC"/>
                </a:solidFill>
              </a:rPr>
              <a:t>ฟรักโตส</a:t>
            </a:r>
            <a:r>
              <a:rPr lang="th-TH" sz="3200" dirty="0" smtClean="0">
                <a:solidFill>
                  <a:srgbClr val="0033CC"/>
                </a:solidFill>
              </a:rPr>
              <a:t>  </a:t>
            </a:r>
            <a:r>
              <a:rPr lang="th-TH" sz="3200" dirty="0" smtClean="0"/>
              <a:t>  </a:t>
            </a:r>
          </a:p>
          <a:p>
            <a:pPr>
              <a:buNone/>
            </a:pPr>
            <a:r>
              <a:rPr lang="th-TH" sz="3200" dirty="0" smtClean="0">
                <a:solidFill>
                  <a:srgbClr val="FF0000"/>
                </a:solidFill>
              </a:rPr>
              <a:t> </a:t>
            </a:r>
            <a:r>
              <a:rPr lang="en-US" sz="3200" dirty="0" smtClean="0">
                <a:solidFill>
                  <a:srgbClr val="FF0000"/>
                </a:solidFill>
              </a:rPr>
              <a:t>- </a:t>
            </a:r>
            <a:r>
              <a:rPr lang="th-TH" sz="3200" b="1" dirty="0" smtClean="0">
                <a:solidFill>
                  <a:srgbClr val="FF0000"/>
                </a:solidFill>
              </a:rPr>
              <a:t>มอลโทส</a:t>
            </a:r>
            <a:r>
              <a:rPr lang="th-TH" sz="3200" dirty="0" smtClean="0">
                <a:solidFill>
                  <a:srgbClr val="FF0000"/>
                </a:solidFill>
              </a:rPr>
              <a:t> </a:t>
            </a:r>
            <a:r>
              <a:rPr lang="th-TH" sz="3200" dirty="0" smtClean="0"/>
              <a:t>ละลายน้ำได้ค่อนข้างดี   เช่น  ในเมล็ด ธัญพืชที่กำลังงอกหรือในข้าว</a:t>
            </a:r>
            <a:r>
              <a:rPr lang="th-TH" sz="3200" dirty="0" err="1" smtClean="0"/>
              <a:t>มอลต์</a:t>
            </a:r>
            <a:r>
              <a:rPr lang="th-TH" sz="3200" dirty="0" smtClean="0"/>
              <a:t>หรือข้าวบาร์เลย์ที่นำมา ผลิตเบียร์   </a:t>
            </a:r>
          </a:p>
          <a:p>
            <a:pPr>
              <a:buNone/>
            </a:pPr>
            <a:r>
              <a:rPr lang="th-TH" sz="3200" dirty="0" smtClean="0"/>
              <a:t>		</a:t>
            </a:r>
            <a:r>
              <a:rPr lang="th-TH" sz="3200" dirty="0" smtClean="0">
                <a:solidFill>
                  <a:srgbClr val="FF0000"/>
                </a:solidFill>
              </a:rPr>
              <a:t> </a:t>
            </a:r>
            <a:r>
              <a:rPr lang="th-TH" sz="3200" dirty="0" err="1" smtClean="0">
                <a:solidFill>
                  <a:srgbClr val="FF0000"/>
                </a:solidFill>
              </a:rPr>
              <a:t>มอลโตส</a:t>
            </a:r>
            <a:r>
              <a:rPr lang="th-TH" sz="3200" dirty="0" smtClean="0">
                <a:solidFill>
                  <a:srgbClr val="FF0000"/>
                </a:solidFill>
              </a:rPr>
              <a:t> + น้ำ ----&gt; กลูโคส + กลูโคส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th-TH" sz="3200" b="1" dirty="0" smtClean="0">
                <a:solidFill>
                  <a:srgbClr val="00B050"/>
                </a:solidFill>
              </a:rPr>
              <a:t>แล็กโทส</a:t>
            </a:r>
            <a:r>
              <a:rPr lang="th-TH" sz="3200" b="1" dirty="0" smtClean="0"/>
              <a:t> </a:t>
            </a:r>
            <a:r>
              <a:rPr lang="th-TH" sz="3200" dirty="0" smtClean="0"/>
              <a:t>พบในน้ำนมของสัตว์เลี้ยงลูก ด้วยนมทุกชนิด ละลายน้ำได้ไม่ดี                 มีความหวานน้อยมากเมื่อเทียบกับซูโครส   เมื่อแตกตัวจะได้กลูโคสและ                    กาแล็กโทสอย่างละ 1 โมเลกุล  ใช้เป็นส่วนประกอบของยาเม็ดบางชนิด</a:t>
            </a:r>
          </a:p>
          <a:p>
            <a:pPr>
              <a:buNone/>
            </a:pPr>
            <a:r>
              <a:rPr lang="th-TH" sz="3200" dirty="0" smtClean="0"/>
              <a:t>    	</a:t>
            </a:r>
            <a:r>
              <a:rPr lang="th-TH" sz="3200" dirty="0" err="1" smtClean="0">
                <a:solidFill>
                  <a:srgbClr val="00B050"/>
                </a:solidFill>
              </a:rPr>
              <a:t>แล็กโตส</a:t>
            </a:r>
            <a:r>
              <a:rPr lang="th-TH" sz="3200" dirty="0" smtClean="0">
                <a:solidFill>
                  <a:srgbClr val="00B050"/>
                </a:solidFill>
              </a:rPr>
              <a:t> + น้ำ ----&gt; กลูโคส + กา</a:t>
            </a:r>
            <a:r>
              <a:rPr lang="th-TH" sz="3200" dirty="0" err="1" smtClean="0">
                <a:solidFill>
                  <a:srgbClr val="00B050"/>
                </a:solidFill>
              </a:rPr>
              <a:t>แล็กโตส</a:t>
            </a:r>
            <a:r>
              <a:rPr lang="th-TH" sz="3200" dirty="0" smtClean="0">
                <a:solidFill>
                  <a:srgbClr val="00B050"/>
                </a:solidFill>
              </a:rPr>
              <a:t> </a:t>
            </a:r>
            <a:r>
              <a:rPr lang="th-TH" sz="3200" dirty="0" smtClean="0"/>
              <a:t/>
            </a:r>
            <a:br>
              <a:rPr lang="th-TH" sz="3200" dirty="0" smtClean="0"/>
            </a:br>
            <a:endParaRPr lang="th-TH" sz="3200" dirty="0" smtClean="0"/>
          </a:p>
          <a:p>
            <a:pPr>
              <a:buNone/>
            </a:pPr>
            <a:r>
              <a:rPr lang="th-TH" sz="2800" dirty="0" smtClean="0"/>
              <a:t/>
            </a:r>
            <a:br>
              <a:rPr lang="th-TH" sz="2800" dirty="0" smtClean="0"/>
            </a:br>
            <a:endParaRPr lang="th-TH" sz="2800" dirty="0"/>
          </a:p>
        </p:txBody>
      </p:sp>
      <p:pic>
        <p:nvPicPr>
          <p:cNvPr id="68610" name="Picture 2" descr="D:\Teaching task\การ์ตูนตกแต่ง\ดุกดิก\2\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7680" y="5357826"/>
            <a:ext cx="1012038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428596" y="2357430"/>
          <a:ext cx="8429684" cy="3929090"/>
        </p:xfrm>
        <a:graphic>
          <a:graphicData uri="http://schemas.openxmlformats.org/drawingml/2006/table">
            <a:tbl>
              <a:tblPr/>
              <a:tblGrid>
                <a:gridCol w="1823207"/>
                <a:gridCol w="1076795"/>
                <a:gridCol w="2153588"/>
                <a:gridCol w="701547"/>
                <a:gridCol w="1076795"/>
                <a:gridCol w="570211"/>
                <a:gridCol w="1027541"/>
              </a:tblGrid>
              <a:tr h="4924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+mn-cs"/>
                        </a:rPr>
                        <a:t>หน่วยการเรียนรู้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345" marR="68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+mn-cs"/>
                        </a:rPr>
                        <a:t>มฐ.</a:t>
                      </a:r>
                      <a:r>
                        <a:rPr lang="th-TH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+mn-cs"/>
                        </a:rPr>
                        <a:t>/ตัวชี้วัด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345" marR="68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+mn-cs"/>
                        </a:rPr>
                        <a:t>วิธีการประเมินผล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345" marR="68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+mn-cs"/>
                        </a:rPr>
                        <a:t>คะแนน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345" marR="68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+mn-cs"/>
                        </a:rPr>
                        <a:t>เวลาสอบ(นาที)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345" marR="68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Cordia New"/>
                        </a:rPr>
                        <a:t>ตารางสอบ</a:t>
                      </a:r>
                      <a:endParaRPr lang="en-US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345" marR="68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57915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+mn-cs"/>
                        </a:rPr>
                        <a:t>ใน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345" marR="68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/>
                          <a:ea typeface="Calibri"/>
                          <a:cs typeface="+mn-cs"/>
                        </a:rPr>
                        <a:t>นอก</a:t>
                      </a:r>
                      <a:endParaRPr 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345" marR="683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86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Cordia New"/>
                        </a:rPr>
                        <a:t>1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Cordia New"/>
                        </a:rPr>
                        <a:t>อาหารกับการดำรงชีวิต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Cordia New"/>
                        </a:rPr>
                        <a:t>ว 1.1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Cordia New"/>
                        </a:rPr>
                        <a:t>ม.2/5-6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Cordia New"/>
                        </a:rPr>
                        <a:t>1. ชิ้นงาน/แบบฝึกหัด/ใบงาน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Cordia New"/>
                        </a:rPr>
                        <a:t>2. ปฏิบัติการ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Cordia New"/>
                        </a:rPr>
                        <a:t>3. ทดสอบประจำหน่วย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latin typeface="Calibri"/>
                          <a:ea typeface="Calibri"/>
                          <a:cs typeface="Cordia New"/>
                        </a:rPr>
                        <a:t>5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Calibri"/>
                          <a:ea typeface="Calibri"/>
                          <a:cs typeface="Cordia New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Cordia New"/>
                        </a:rPr>
                        <a:t>10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5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 smtClean="0">
                          <a:latin typeface="Calibri"/>
                          <a:ea typeface="Calibri"/>
                          <a:cs typeface="Cordia New"/>
                        </a:rPr>
                        <a:t>สอบกลางภาค</a:t>
                      </a:r>
                      <a:r>
                        <a:rPr lang="th-TH" sz="2400" b="1" baseline="0" dirty="0" smtClean="0">
                          <a:latin typeface="Calibri"/>
                          <a:ea typeface="Calibri"/>
                          <a:cs typeface="Cordia New"/>
                        </a:rPr>
                        <a:t> 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Calibri"/>
                          <a:ea typeface="Calibri"/>
                          <a:cs typeface="Cordia New"/>
                        </a:rPr>
                        <a:t>20</a:t>
                      </a:r>
                      <a:endParaRPr lang="en-US" sz="2400" b="1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2000" dirty="0">
                        <a:latin typeface="Calibri"/>
                        <a:ea typeface="Calibri"/>
                        <a:cs typeface="Cordia New"/>
                      </a:endParaRPr>
                    </a:p>
                  </a:txBody>
                  <a:tcPr marL="68345" marR="68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500042"/>
            <a:ext cx="82153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</a:rPr>
              <a:t>แผนการประเมินรายวิชา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กลุ่มสาระการเรียนรู้วิทยาศาสตร์    ภาคเรียนที่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1</a:t>
            </a: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   ปีการศึกษา </a:t>
            </a:r>
            <a:r>
              <a:rPr lang="th-TH" sz="3200" dirty="0" smtClean="0">
                <a:solidFill>
                  <a:srgbClr val="00206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255</a:t>
            </a:r>
            <a:r>
              <a:rPr lang="en-US" sz="3200" dirty="0" smtClean="0">
                <a:solidFill>
                  <a:srgbClr val="002060"/>
                </a:solidFill>
                <a:latin typeface="Angsana New" pitchFamily="18" charset="-34"/>
                <a:ea typeface="Calibri" pitchFamily="34" charset="0"/>
                <a:cs typeface="Angsana New" pitchFamily="18" charset="-34"/>
              </a:rPr>
              <a:t>7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ngsana New" pitchFamily="18" charset="-34"/>
              <a:cs typeface="Angsana New" pitchFamily="18" charset="-34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ngsana New" pitchFamily="18" charset="-34"/>
                <a:ea typeface="Calibri" pitchFamily="34" charset="0"/>
                <a:cs typeface="Angsana New" pitchFamily="18" charset="-34"/>
              </a:rPr>
              <a:t>จำนวน 1.5 หน่วยกิต      มัธยมศึกษาปีที่ 2   จำนวน 3 ชั่วโมง/สัปดาห์   </a:t>
            </a:r>
            <a:r>
              <a:rPr kumimoji="0" lang="th-TH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</a:rPr>
              <a:t>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026" name="Picture 2" descr="D:\Teaching task\การ์ตูนตกแต่ง\ดุกดิก\2\12414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929198"/>
            <a:ext cx="1695450" cy="1428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857232"/>
            <a:ext cx="8501122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b="1" dirty="0" smtClean="0">
                <a:solidFill>
                  <a:srgbClr val="FF0000"/>
                </a:solidFill>
              </a:rPr>
              <a:t>3.) โพลีแซ็กคาไรด์ หรือน้ำตาลโมเลกุลใหญ่</a:t>
            </a:r>
            <a:r>
              <a:rPr lang="th-TH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>
                <a:solidFill>
                  <a:srgbClr val="FF0000"/>
                </a:solidFill>
              </a:rPr>
              <a:t>polysaccharide) </a:t>
            </a:r>
            <a:endParaRPr lang="th-TH" sz="32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h-TH" sz="3200" dirty="0" smtClean="0"/>
              <a:t>             เป็นน้ำตาลที่มีโมเลกุลขนาดใหญ่ที่สุด โดยเกิดจากการรวมตัว</a:t>
            </a:r>
          </a:p>
          <a:p>
            <a:pPr>
              <a:buNone/>
            </a:pPr>
            <a:r>
              <a:rPr lang="th-TH" sz="3200" dirty="0" smtClean="0"/>
              <a:t>ของน้ำตาลโมเลกุลเดี่ยวตั้งแต่ 10 โมเลกุลขึ้นไปน้ำตาลโมเลกุลใหญ่ได้แก่</a:t>
            </a:r>
          </a:p>
          <a:p>
            <a:pPr>
              <a:buNone/>
            </a:pPr>
            <a:r>
              <a:rPr lang="th-TH" sz="3200" b="1" dirty="0" smtClean="0"/>
              <a:t>- </a:t>
            </a:r>
            <a:r>
              <a:rPr lang="th-TH" sz="3200" b="1" dirty="0" smtClean="0">
                <a:solidFill>
                  <a:srgbClr val="371DD3"/>
                </a:solidFill>
              </a:rPr>
              <a:t>แป้ง </a:t>
            </a:r>
            <a:r>
              <a:rPr lang="th-TH" sz="3200" b="1" dirty="0" smtClean="0"/>
              <a:t>พบในเมล็ดข้าว หัวเผือก หัวมัน </a:t>
            </a:r>
            <a:r>
              <a:rPr lang="th-TH" sz="3200" dirty="0" smtClean="0"/>
              <a:t>หัวกลอย มันเทศ ซึ่งเก็บสะสมไว้ที่หัว ลำต้น และราก</a:t>
            </a:r>
          </a:p>
          <a:p>
            <a:pPr>
              <a:buNone/>
            </a:pPr>
            <a:r>
              <a:rPr lang="th-TH" sz="3200" b="1" dirty="0" smtClean="0"/>
              <a:t>- </a:t>
            </a:r>
            <a:r>
              <a:rPr lang="th-TH" sz="3200" b="1" dirty="0" smtClean="0">
                <a:solidFill>
                  <a:srgbClr val="D60093"/>
                </a:solidFill>
              </a:rPr>
              <a:t>ไกลโคเจน หรือแป้งสัตว์ </a:t>
            </a:r>
            <a:r>
              <a:rPr lang="th-TH" sz="3200" b="1" dirty="0" smtClean="0"/>
              <a:t>เป็นแหล่ง</a:t>
            </a:r>
            <a:r>
              <a:rPr lang="th-TH" sz="3200" dirty="0" smtClean="0"/>
              <a:t>พลังงานสำรองที่จะนำมาพลังงานมาใช้ยามจำเป็น ซึ่งพบในมนุษย์และสัตว์เท่านั้น โดยจะเก็บสะสมไว้ที่ตับ</a:t>
            </a:r>
          </a:p>
          <a:p>
            <a:pPr>
              <a:buNone/>
            </a:pPr>
            <a:r>
              <a:rPr lang="th-TH" sz="3200" dirty="0" smtClean="0"/>
              <a:t>กล้ามเนื้อ และกระแสเลือด</a:t>
            </a:r>
            <a:endParaRPr lang="th-TH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429684" cy="45720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th-TH" sz="3600" b="1" dirty="0" smtClean="0">
                <a:solidFill>
                  <a:srgbClr val="D60093"/>
                </a:solidFill>
              </a:rPr>
              <a:t>เซลลูโลส</a:t>
            </a:r>
            <a:r>
              <a:rPr lang="th-TH" sz="3600" b="1" dirty="0" smtClean="0"/>
              <a:t> เป็นคาร์โบไฮเดรตที่พบตาม</a:t>
            </a:r>
            <a:r>
              <a:rPr lang="th-TH" sz="3600" dirty="0" smtClean="0"/>
              <a:t>ส่วนต่าง ๆ ที่เป็นโครงสร้างส่วนใหญ่ของพืช ผัก และหญ้า(กิ่ง ก้าน ใบ ลำต้น)             ซึ่งพืชแต่ละชนิดมีเซลลูโลสมากน้อยแตกต่างกัน ร่างกายมนุษย์ไม่สามารถย่อยเซลลูโลสได้เพราะเป็นคาร์โบไฮเดรตโมเลกุลขนาดใหญ่ จึงขับถ่ายออกในรูปของกาก หรือเส้นใยอาหาร ซึ่งช่วยกระตุ้นลำไส้ให้ทำงานอย่างมีประสิทธิภาพ และขับถ่ายดีขึ้น สำหรับสัตว์ที่สามารถย่อยเซลลูโลสได้ คือ ปลวก วัว ควาย เพราะ</a:t>
            </a:r>
          </a:p>
          <a:p>
            <a:pPr>
              <a:buNone/>
            </a:pPr>
            <a:r>
              <a:rPr lang="th-TH" sz="3600" dirty="0" smtClean="0"/>
              <a:t>   มีโปรโตซัวหรือแบคทีเรียอยู่ในระบบทางเดินอาหาร ที่สามารถผลิต</a:t>
            </a:r>
            <a:r>
              <a:rPr lang="th-TH" sz="3600" dirty="0" smtClean="0">
                <a:solidFill>
                  <a:srgbClr val="0000FF"/>
                </a:solidFill>
              </a:rPr>
              <a:t>เอนไซม์เซลลูเลส</a:t>
            </a:r>
            <a:r>
              <a:rPr lang="th-TH" sz="3600" dirty="0" smtClean="0"/>
              <a:t>ออกมาย่อยเซลลูโลสให้เป็นกลูโคสได้</a:t>
            </a:r>
            <a:endParaRPr lang="th-TH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571612"/>
            <a:ext cx="7772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4000" dirty="0" smtClean="0">
                <a:solidFill>
                  <a:srgbClr val="371DD3"/>
                </a:solidFill>
              </a:rPr>
              <a:t>            ร่างกายมนุษย์สามารถดูดซึมคาร์โบไฮเดรต</a:t>
            </a:r>
          </a:p>
          <a:p>
            <a:pPr>
              <a:buNone/>
            </a:pPr>
            <a:r>
              <a:rPr lang="th-TH" sz="4000" dirty="0" smtClean="0">
                <a:solidFill>
                  <a:srgbClr val="371DD3"/>
                </a:solidFill>
              </a:rPr>
              <a:t>    จำพวกกลูโคสไปใช้ได้ทันที แต่ถ้าเป็นน้ำตาลโมเลกุลเดี่ยวชนิดอื่นก็จะถูกเปลี่ยนให้เป็นกลูโคสเสียก่อน แต่ถ้าเป็นน้ำตามโมเลกุลคู่ เอนไซม์จะย่อยสลายให้เป็นกลูโคส แล้วจึงดูดซึมไปใช้</a:t>
            </a:r>
            <a:endParaRPr lang="th-TH" sz="4000" dirty="0">
              <a:solidFill>
                <a:srgbClr val="371DD3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50109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dirty="0" smtClean="0">
                <a:solidFill>
                  <a:srgbClr val="371DD3"/>
                </a:solidFill>
              </a:rPr>
              <a:t>            กระบวนการเปลี่ยนแปลงสารอาหารให้เป็นพลังงานมีขั้นตอนที่ซับซ้อนมาก และถูกควบคุมโดยฮอร์โมนหลายชนิด เช่น อินซูลินซึ่งผลิตโดยตับอ่อน ทำหน้าที่รักษาระดับกลูโคสในเลือด โดยปกติอยู่ที่ประมาณ  65 – 120 มิลลิกรัม ต่อเลือด 100 ลูกบาศก์เซนติเมตร  สำหรับร่างกายที่ขาดอินซูลินจะไม่สามารถนำกลูโคสมาใช้ประโยชน์ได้ </a:t>
            </a:r>
            <a:r>
              <a:rPr lang="th-TH" sz="3600" dirty="0" smtClean="0">
                <a:solidFill>
                  <a:srgbClr val="FF0000"/>
                </a:solidFill>
              </a:rPr>
              <a:t>ดังนั้นปริมาณกลูโคสในเลือดจะเพิ่มมากขึ้นทำให้เป็นโรคเบาหวาน ร่างกายอ่อนเพลีย ซูบผอม และ</a:t>
            </a:r>
          </a:p>
          <a:p>
            <a:pPr>
              <a:buNone/>
            </a:pPr>
            <a:r>
              <a:rPr lang="th-TH" sz="3600" dirty="0" smtClean="0">
                <a:solidFill>
                  <a:srgbClr val="FF0000"/>
                </a:solidFill>
              </a:rPr>
              <a:t>   เป็นสาเหตุของโรคต่าง ๆ</a:t>
            </a:r>
            <a:endParaRPr lang="th-TH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14356"/>
            <a:ext cx="857252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600" dirty="0" smtClean="0">
                <a:solidFill>
                  <a:srgbClr val="7030A0"/>
                </a:solidFill>
              </a:rPr>
              <a:t>                 ในวันหนึ่ง ๆ เราควรรับประทานอาหารประเภทคาร์โบไฮเดรตให้ได้ 300 – 400 กรัม จึงจะเพียงพอกับปริมาณพลังงานที่ร่ากายต้องการ แต่หากเราบริโภคคาร์โบรไฮเดรตมากเกินความต้องการของร่างกาย ตับจะเปลี่ยนกลูโคสที่เหลือให้เป็นไขมัน และจะสะสมไว้ใต้ผิวหนัง ซึ่งเป็นสาเหตุของการสะสมไขมันหรือโรคอ้วนนั่นเอง</a:t>
            </a:r>
            <a:endParaRPr lang="th-TH" sz="3600" dirty="0">
              <a:solidFill>
                <a:srgbClr val="7030A0"/>
              </a:solidFill>
            </a:endParaRPr>
          </a:p>
        </p:txBody>
      </p:sp>
      <p:pic>
        <p:nvPicPr>
          <p:cNvPr id="4" name="Picture 2" descr="http://www.weloveshopping.com/shop/fatfatshop/webboard/a93972212932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876"/>
            <a:ext cx="3714776" cy="3028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500042"/>
            <a:ext cx="7772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หน้าที่ของคาร์โบไฮเดรต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1. ให้พลังงานแก่ร่างกาย โดยคาร์โบไฮเดรต 1กรัม ให้พลังงาน 4 กิโลแคลอรี่</a:t>
            </a:r>
          </a:p>
          <a:p>
            <a:pPr>
              <a:buNone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. ควบคุมการเผาผลาญอาหารจำพวกไขมันให้เกิดขึ้นอย่างสมบูรณ์ เพราะถ้าการเผาผลาญไขมันในร่างกายไม่สมบูรณ์ จะเกิดสารคีโตน ซึ่งมีอันตรายต่อสมองมนุษย์</a:t>
            </a:r>
          </a:p>
          <a:p>
            <a:pPr>
              <a:buNone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. เป็นส่วนประกอบที่สำคัญของสารพันธุกรรม</a:t>
            </a:r>
          </a:p>
          <a:p>
            <a:pPr>
              <a:buNone/>
            </a:pP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ในโมเลกุลของดีเอ็นเอ</a:t>
            </a:r>
          </a:p>
          <a:p>
            <a:pPr>
              <a:buNone/>
            </a:pPr>
            <a:r>
              <a:rPr lang="en-US" sz="3600" dirty="0" smtClean="0">
                <a:latin typeface="Angsana New" pitchFamily="18" charset="-34"/>
                <a:cs typeface="Angsana New" pitchFamily="18" charset="-34"/>
              </a:rPr>
              <a:t>4</a:t>
            </a:r>
            <a:r>
              <a:rPr lang="th-TH" sz="3600" dirty="0" smtClean="0">
                <a:latin typeface="Angsana New" pitchFamily="18" charset="-34"/>
                <a:cs typeface="Angsana New" pitchFamily="18" charset="-34"/>
              </a:rPr>
              <a:t>. สามารเปลี่ยนเป็นไขมันและเก็บสะสมไว้ในร่างกาย</a:t>
            </a:r>
            <a:endParaRPr lang="th-TH" sz="36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0" y="642918"/>
            <a:ext cx="8858280" cy="4572032"/>
          </a:xfrm>
        </p:spPr>
        <p:txBody>
          <a:bodyPr>
            <a:normAutofit/>
          </a:bodyPr>
          <a:lstStyle/>
          <a:p>
            <a:r>
              <a:rPr lang="en-US" b="1" dirty="0" smtClean="0"/>
              <a:t> </a:t>
            </a:r>
            <a:r>
              <a:rPr lang="th-TH" sz="2800" b="1" dirty="0" smtClean="0"/>
              <a:t>ไขมัน </a:t>
            </a:r>
            <a:r>
              <a:rPr lang="en-US" sz="2800" dirty="0" smtClean="0"/>
              <a:t> </a:t>
            </a:r>
            <a:r>
              <a:rPr lang="th-TH" sz="2800" dirty="0" smtClean="0"/>
              <a:t>เป็นสารอาหารที่ให้กรดไขมันที่จำเป็นสำหรับร่างกาย</a:t>
            </a:r>
            <a:r>
              <a:rPr lang="en-US" sz="2800" dirty="0" smtClean="0"/>
              <a:t>  </a:t>
            </a:r>
            <a:r>
              <a:rPr lang="th-TH" sz="2800" dirty="0" smtClean="0"/>
              <a:t>และให้พลังงานสำหรับร่างกายสำหรับกิจกรรมต่างๆของเซลล์ร่างกายจะสะสมไขมันในบริเวณใต้ผิวและรอบอวัยวะภายในต่างๆ เพื่อให้มีแหล่งพลังงานไว้ใช้ในยามต้องการไขมันเป็นฉนวนป้องกันการสูญเสียความร้อนจากร่างกายและปกป้องอวัยวะภายในจากการกระทบกระเทือน</a:t>
            </a:r>
            <a:r>
              <a:rPr lang="en-US" sz="2800" dirty="0" smtClean="0"/>
              <a:t>  </a:t>
            </a:r>
            <a:r>
              <a:rPr lang="th-TH" sz="2800" dirty="0" smtClean="0"/>
              <a:t>นอกจากนั้นยังช่วยในการดูดซึมวิตามินบางชนิด ไขมันเป็นสารอาหารที่ให้พลังงานงานแก่ร่างกายสูงกว่าคาร์โบไฮเดรตและโปรตีนกว่าเท่าตัวการกินอาหารที่ให้พลังงานมากเกินไป</a:t>
            </a:r>
            <a:r>
              <a:rPr lang="en-US" sz="2800" dirty="0" smtClean="0"/>
              <a:t>  </a:t>
            </a:r>
            <a:r>
              <a:rPr lang="th-TH" sz="2800" dirty="0" smtClean="0"/>
              <a:t>จะทำให้เกิดโรคอ้วนได้</a:t>
            </a:r>
            <a:r>
              <a:rPr lang="en-US" sz="2800" dirty="0" smtClean="0"/>
              <a:t>  </a:t>
            </a:r>
            <a:r>
              <a:rPr lang="th-TH" sz="2800" dirty="0" smtClean="0"/>
              <a:t>และเสียงต่อการเกิดโรคอื่นๆอีกหลายโรค</a:t>
            </a:r>
            <a:endParaRPr lang="th-TH" sz="2800" dirty="0"/>
          </a:p>
        </p:txBody>
      </p:sp>
      <p:pic>
        <p:nvPicPr>
          <p:cNvPr id="141314" name="Picture 2" descr="http://guru.sanook.com/picfront/pedia/62218o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857628"/>
            <a:ext cx="30480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guru.sanook.com/picfront/pedia/62218o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857628"/>
            <a:ext cx="30480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1316" name="Picture 4" descr="http://variety.teenee.com/science/img2/55751.jpg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6715140" y="4643446"/>
            <a:ext cx="192882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1317" name="Picture 5" descr="D:\Teaching task\การ์ตูนตกแต่ง\ดุกดิก\2\00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3857628"/>
            <a:ext cx="809625" cy="8096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571868" y="214290"/>
            <a:ext cx="1906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ไขมัน (</a:t>
            </a:r>
            <a:r>
              <a:rPr lang="en-US" b="1" dirty="0" smtClean="0">
                <a:solidFill>
                  <a:srgbClr val="FF0000"/>
                </a:solidFill>
              </a:rPr>
              <a:t>Lipid)</a:t>
            </a:r>
            <a:endParaRPr lang="th-TH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0100" y="714356"/>
            <a:ext cx="7772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dirty="0" smtClean="0">
                <a:solidFill>
                  <a:srgbClr val="0000FF"/>
                </a:solidFill>
              </a:rPr>
              <a:t>            สารอาหารที่ประกอบด้วยธาตุคาร์บอน (</a:t>
            </a:r>
            <a:r>
              <a:rPr lang="en-US" sz="3600" dirty="0" smtClean="0">
                <a:solidFill>
                  <a:srgbClr val="0000FF"/>
                </a:solidFill>
              </a:rPr>
              <a:t>C)</a:t>
            </a:r>
          </a:p>
          <a:p>
            <a:pPr>
              <a:buNone/>
            </a:pPr>
            <a:r>
              <a:rPr lang="th-TH" sz="3600" dirty="0" smtClean="0">
                <a:solidFill>
                  <a:srgbClr val="0000FF"/>
                </a:solidFill>
              </a:rPr>
              <a:t>ไฮโดรเจน (</a:t>
            </a:r>
            <a:r>
              <a:rPr lang="en-US" sz="3600" dirty="0" smtClean="0">
                <a:solidFill>
                  <a:srgbClr val="0000FF"/>
                </a:solidFill>
              </a:rPr>
              <a:t>H) </a:t>
            </a:r>
            <a:r>
              <a:rPr lang="th-TH" sz="3600" dirty="0" smtClean="0">
                <a:solidFill>
                  <a:srgbClr val="0000FF"/>
                </a:solidFill>
              </a:rPr>
              <a:t>และออกซิเจน (</a:t>
            </a:r>
            <a:r>
              <a:rPr lang="en-US" sz="3600" dirty="0" smtClean="0">
                <a:solidFill>
                  <a:srgbClr val="0000FF"/>
                </a:solidFill>
              </a:rPr>
              <a:t>O) </a:t>
            </a:r>
            <a:r>
              <a:rPr lang="th-TH" sz="3600" dirty="0" smtClean="0">
                <a:solidFill>
                  <a:srgbClr val="0000FF"/>
                </a:solidFill>
              </a:rPr>
              <a:t>ซึ่งเหมือนกับ</a:t>
            </a:r>
          </a:p>
          <a:p>
            <a:pPr>
              <a:buNone/>
            </a:pPr>
            <a:r>
              <a:rPr lang="th-TH" sz="3600" dirty="0" smtClean="0">
                <a:solidFill>
                  <a:srgbClr val="0000FF"/>
                </a:solidFill>
              </a:rPr>
              <a:t>คาร์โบไฮเดรต แต่ต่างกันที่อัตราส่วนของสารประกอบ                     (มีปริมาณออกซิเจนน้อยกว่า แต่มีคาร์บอนและไฮโดรเจน</a:t>
            </a:r>
          </a:p>
          <a:p>
            <a:pPr>
              <a:buNone/>
            </a:pPr>
            <a:r>
              <a:rPr lang="th-TH" sz="3600" dirty="0" smtClean="0">
                <a:solidFill>
                  <a:srgbClr val="0000FF"/>
                </a:solidFill>
              </a:rPr>
              <a:t>มากกว่าสองเท่า)</a:t>
            </a:r>
          </a:p>
          <a:p>
            <a:endParaRPr lang="th-TH" sz="3600" dirty="0" smtClean="0"/>
          </a:p>
          <a:p>
            <a:r>
              <a:rPr lang="th-TH" sz="3600" dirty="0" smtClean="0"/>
              <a:t>ไขมัน (</a:t>
            </a:r>
            <a:r>
              <a:rPr lang="en-US" sz="3600" dirty="0" smtClean="0"/>
              <a:t>Fat) </a:t>
            </a:r>
            <a:r>
              <a:rPr lang="th-TH" sz="3600" dirty="0" smtClean="0"/>
              <a:t>ของแข็งที่อุณหภูมิห้อง </a:t>
            </a:r>
          </a:p>
          <a:p>
            <a:r>
              <a:rPr lang="th-TH" sz="3600" dirty="0" smtClean="0"/>
              <a:t>น้ามัน (</a:t>
            </a:r>
            <a:r>
              <a:rPr lang="en-US" sz="3600" dirty="0" smtClean="0"/>
              <a:t>Oil) </a:t>
            </a:r>
            <a:r>
              <a:rPr lang="th-TH" sz="3600" dirty="0" smtClean="0"/>
              <a:t>ของเหลวที่อุณหภูมิห้อง </a:t>
            </a:r>
          </a:p>
          <a:p>
            <a:pPr>
              <a:buNone/>
            </a:pPr>
            <a:endParaRPr lang="th-TH" sz="36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642918"/>
            <a:ext cx="7772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dirty="0" smtClean="0">
                <a:solidFill>
                  <a:srgbClr val="CC0000"/>
                </a:solidFill>
              </a:rPr>
              <a:t>ไขมันเมื่อย่อยแล้วได้กรดไขมันกับกลีเซอรอล</a:t>
            </a:r>
          </a:p>
          <a:p>
            <a:pPr>
              <a:buNone/>
            </a:pPr>
            <a:r>
              <a:rPr lang="th-TH" sz="3600" dirty="0" smtClean="0"/>
              <a:t>กรดไขมันแบ่งเป็น 2ประเภทคือ</a:t>
            </a:r>
          </a:p>
          <a:p>
            <a:pPr>
              <a:buNone/>
            </a:pPr>
            <a:r>
              <a:rPr lang="th-TH" sz="3600" b="1" dirty="0" smtClean="0">
                <a:solidFill>
                  <a:srgbClr val="FF0000"/>
                </a:solidFill>
              </a:rPr>
              <a:t>1.) แบ่งตามจุดหลอมเหลว </a:t>
            </a:r>
            <a:r>
              <a:rPr lang="th-TH" sz="3600" b="1" dirty="0" smtClean="0"/>
              <a:t> </a:t>
            </a:r>
            <a:r>
              <a:rPr lang="th-TH" sz="3600" dirty="0" smtClean="0"/>
              <a:t>ได้แก่ กรดไขมัน ชนิดอิ่มตัว และกรดไขมันชนิดไม่อิ่มตัว</a:t>
            </a:r>
            <a:endParaRPr lang="th-TH" sz="3600" dirty="0" smtClean="0">
              <a:solidFill>
                <a:srgbClr val="CC0000"/>
              </a:solidFill>
            </a:endParaRPr>
          </a:p>
          <a:p>
            <a:pPr>
              <a:buNone/>
            </a:pPr>
            <a:r>
              <a:rPr lang="th-TH" sz="3600" b="1" dirty="0" smtClean="0">
                <a:solidFill>
                  <a:srgbClr val="0000FF"/>
                </a:solidFill>
              </a:rPr>
              <a:t>1.1 กรดไขมันชนิดอิ่มตัว </a:t>
            </a:r>
            <a:r>
              <a:rPr lang="th-TH" sz="3600" b="1" dirty="0" smtClean="0"/>
              <a:t>มีจุดหลอมเหลว</a:t>
            </a:r>
            <a:r>
              <a:rPr lang="th-TH" sz="3600" dirty="0" smtClean="0"/>
              <a:t>สูง เมื่อทิ้งไว้ในอากาศจะไม่เหม็นหืนเพราะไม่ทำปฏิกิริยากับออกซิเจนในอากาศ แต่เปลี่ยนสถานะเป็นของแข็งได้ง่าย ดังนั้น เมื่อเข้าสู่ร่างกายจึง</a:t>
            </a:r>
            <a:r>
              <a:rPr lang="th-TH" sz="3600" dirty="0" smtClean="0">
                <a:solidFill>
                  <a:srgbClr val="0000FF"/>
                </a:solidFill>
              </a:rPr>
              <a:t>ย่อยยาก และเกิดการอุดตันในเส้นเลือด ก่อให้เกิดโรคอ้วน โรคหัวใจ  และโรคไขมันอุดตันในเส้นเลือด</a:t>
            </a:r>
            <a:endParaRPr lang="th-TH" sz="36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500042"/>
            <a:ext cx="7772400" cy="45720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th-TH" sz="3200" dirty="0" smtClean="0"/>
              <a:t>กรดลอริก มีจุดหลอมเหลว 44 </a:t>
            </a:r>
            <a:r>
              <a:rPr lang="en-US" sz="3200" dirty="0" smtClean="0"/>
              <a:t>C </a:t>
            </a:r>
            <a:r>
              <a:rPr lang="th-TH" sz="3200" dirty="0" smtClean="0"/>
              <a:t>พบมากในน้ำมันมะพร้าว ไขมันสัตว์</a:t>
            </a:r>
          </a:p>
          <a:p>
            <a:pPr>
              <a:buFontTx/>
              <a:buChar char="-"/>
            </a:pPr>
            <a:endParaRPr lang="th-TH" sz="3200" dirty="0" smtClean="0"/>
          </a:p>
          <a:p>
            <a:pPr>
              <a:buFontTx/>
              <a:buChar char="-"/>
            </a:pPr>
            <a:r>
              <a:rPr lang="th-TH" sz="3200" dirty="0" smtClean="0"/>
              <a:t>กรดไมรีสติก มีจุดหลอมเหลว</a:t>
            </a:r>
            <a:r>
              <a:rPr lang="en-US" sz="3200" dirty="0" smtClean="0"/>
              <a:t>54 C </a:t>
            </a:r>
            <a:r>
              <a:rPr lang="th-TH" sz="3200" dirty="0" smtClean="0"/>
              <a:t>พบมากในน้ำมันมะพร้าว และน้ำมันหมู</a:t>
            </a:r>
          </a:p>
          <a:p>
            <a:pPr>
              <a:buFontTx/>
              <a:buChar char="-"/>
            </a:pPr>
            <a:endParaRPr lang="th-TH" sz="3200" dirty="0" smtClean="0"/>
          </a:p>
          <a:p>
            <a:pPr>
              <a:buFontTx/>
              <a:buChar char="-"/>
            </a:pPr>
            <a:r>
              <a:rPr lang="th-TH" sz="3200" dirty="0" smtClean="0"/>
              <a:t>กรดปาล์มิติก มีจุดหลอมเหลว</a:t>
            </a:r>
            <a:r>
              <a:rPr lang="en-US" sz="3200" dirty="0" smtClean="0"/>
              <a:t>63 C </a:t>
            </a:r>
            <a:r>
              <a:rPr lang="th-TH" sz="3200" dirty="0" smtClean="0"/>
              <a:t>พบมากในน้ำมันมะพร้าว น้ำมันหมู น้ำมันมะกอกและน้ำมันปาล์ม</a:t>
            </a:r>
          </a:p>
          <a:p>
            <a:pPr>
              <a:buFontTx/>
              <a:buChar char="-"/>
            </a:pPr>
            <a:endParaRPr lang="th-TH" sz="3200" dirty="0" smtClean="0"/>
          </a:p>
          <a:p>
            <a:pPr>
              <a:buNone/>
            </a:pPr>
            <a:r>
              <a:rPr lang="th-TH" sz="3200" dirty="0" smtClean="0"/>
              <a:t>- กรดสเตียริก มีจุดหลอมเหลว</a:t>
            </a:r>
            <a:r>
              <a:rPr lang="en-US" sz="3200" dirty="0" smtClean="0"/>
              <a:t>70 C </a:t>
            </a:r>
            <a:r>
              <a:rPr lang="th-TH" sz="3200" dirty="0" smtClean="0"/>
              <a:t>พบมากในน้ำมันถั่วลิสง น้ำมันมะกอก นํ้ามันดอกคำฝอย</a:t>
            </a:r>
          </a:p>
          <a:p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78444" y="221220"/>
            <a:ext cx="72866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/>
              <a:t>1. </a:t>
            </a:r>
            <a:r>
              <a:rPr lang="th-TH" b="1" dirty="0" err="1" smtClean="0"/>
              <a:t>วัฏ</a:t>
            </a:r>
            <a:r>
              <a:rPr lang="th-TH" b="1" dirty="0" smtClean="0"/>
              <a:t>จักรชีวิต “ด้านกายภาพ” ของคน</a:t>
            </a:r>
            <a:endParaRPr lang="th-TH" dirty="0" smtClean="0"/>
          </a:p>
          <a:p>
            <a:r>
              <a:rPr lang="th-TH" dirty="0" smtClean="0">
                <a:solidFill>
                  <a:srgbClr val="C00000"/>
                </a:solidFill>
              </a:rPr>
              <a:t>เตาะแตะ 	(ทารก)</a:t>
            </a:r>
          </a:p>
          <a:p>
            <a:r>
              <a:rPr lang="th-TH" dirty="0" smtClean="0">
                <a:solidFill>
                  <a:srgbClr val="C00000"/>
                </a:solidFill>
              </a:rPr>
              <a:t>ตั้งเต้า		(เด็ก)</a:t>
            </a:r>
          </a:p>
          <a:p>
            <a:r>
              <a:rPr lang="th-TH" dirty="0" smtClean="0">
                <a:solidFill>
                  <a:srgbClr val="C00000"/>
                </a:solidFill>
              </a:rPr>
              <a:t>ตูมตาม		(วัยรุ่น)</a:t>
            </a:r>
          </a:p>
          <a:p>
            <a:r>
              <a:rPr lang="th-TH" dirty="0" smtClean="0">
                <a:solidFill>
                  <a:srgbClr val="C00000"/>
                </a:solidFill>
              </a:rPr>
              <a:t>เต่งตึง		(ผู้ใหญ่)</a:t>
            </a:r>
          </a:p>
          <a:p>
            <a:r>
              <a:rPr lang="th-TH" dirty="0" smtClean="0">
                <a:solidFill>
                  <a:srgbClr val="C00000"/>
                </a:solidFill>
              </a:rPr>
              <a:t>โตงเตง		(คนแก่)</a:t>
            </a:r>
          </a:p>
          <a:p>
            <a:r>
              <a:rPr lang="th-TH" dirty="0" smtClean="0">
                <a:solidFill>
                  <a:srgbClr val="C00000"/>
                </a:solidFill>
              </a:rPr>
              <a:t>ต้องตาย		(คน...)</a:t>
            </a:r>
          </a:p>
          <a:p>
            <a:r>
              <a:rPr lang="th-TH" b="1" dirty="0" smtClean="0"/>
              <a:t>2. </a:t>
            </a:r>
            <a:r>
              <a:rPr lang="th-TH" b="1" dirty="0" err="1" smtClean="0"/>
              <a:t>วัฏ</a:t>
            </a:r>
            <a:r>
              <a:rPr lang="th-TH" b="1" dirty="0" smtClean="0"/>
              <a:t>จักรชีวิต “ด้านการการพึ่งพิง” ของคน</a:t>
            </a:r>
            <a:r>
              <a:rPr lang="th-TH" dirty="0" smtClean="0"/>
              <a:t> </a:t>
            </a:r>
            <a:br>
              <a:rPr lang="th-TH" dirty="0" smtClean="0"/>
            </a:br>
            <a:r>
              <a:rPr lang="th-TH" dirty="0" smtClean="0">
                <a:solidFill>
                  <a:srgbClr val="C00000"/>
                </a:solidFill>
              </a:rPr>
              <a:t>ช่วงที่ 1 		คือ ช่วงของการ</a:t>
            </a:r>
            <a:r>
              <a:rPr lang="th-TH" dirty="0" err="1" smtClean="0">
                <a:solidFill>
                  <a:srgbClr val="C00000"/>
                </a:solidFill>
              </a:rPr>
              <a:t>พี่ง</a:t>
            </a:r>
            <a:r>
              <a:rPr lang="th-TH" dirty="0" smtClean="0">
                <a:solidFill>
                  <a:srgbClr val="C00000"/>
                </a:solidFill>
              </a:rPr>
              <a:t>พา (คือช่วงวัยเด็กนั่นเอง)</a:t>
            </a:r>
            <a:br>
              <a:rPr lang="th-TH" dirty="0" smtClean="0">
                <a:solidFill>
                  <a:srgbClr val="C00000"/>
                </a:solidFill>
              </a:rPr>
            </a:br>
            <a:r>
              <a:rPr lang="th-TH" dirty="0" smtClean="0">
                <a:solidFill>
                  <a:srgbClr val="C00000"/>
                </a:solidFill>
              </a:rPr>
              <a:t>ช่วงที่ 2 		คือ ช่วงของการพากเพียร (พยายามทุกอย่าง) งานหนักแค่ไหนไม่หวั่นเพื่อ….</a:t>
            </a:r>
            <a:br>
              <a:rPr lang="th-TH" dirty="0" smtClean="0">
                <a:solidFill>
                  <a:srgbClr val="C00000"/>
                </a:solidFill>
              </a:rPr>
            </a:br>
            <a:r>
              <a:rPr lang="th-TH" dirty="0" smtClean="0">
                <a:solidFill>
                  <a:srgbClr val="C00000"/>
                </a:solidFill>
              </a:rPr>
              <a:t>ช่วงที่ 3 		คือ ช่วงของการเพิ่มพูน (เริ่มมีเงินเก็บระดับหนึ่ง)</a:t>
            </a:r>
            <a:br>
              <a:rPr lang="th-TH" dirty="0" smtClean="0">
                <a:solidFill>
                  <a:srgbClr val="C00000"/>
                </a:solidFill>
              </a:rPr>
            </a:br>
            <a:r>
              <a:rPr lang="th-TH" dirty="0" smtClean="0">
                <a:solidFill>
                  <a:srgbClr val="C00000"/>
                </a:solidFill>
              </a:rPr>
              <a:t>ช่วงสุดท้าย	คือ พักผ่อน (รูปแบบอาจแตกต่างกัน) ขึ้นอยู่กับการดูแลสุขภาพเป็นปัจจัยสำคัญ</a:t>
            </a:r>
          </a:p>
          <a:p>
            <a:r>
              <a:rPr lang="th-TH" dirty="0" smtClean="0">
                <a:solidFill>
                  <a:srgbClr val="C00000"/>
                </a:solidFill>
              </a:rPr>
              <a:t>จาก </a:t>
            </a:r>
            <a:r>
              <a:rPr lang="en-US" dirty="0" smtClean="0">
                <a:solidFill>
                  <a:srgbClr val="C00000"/>
                </a:solidFill>
                <a:hlinkClick r:id="rId3"/>
              </a:rPr>
              <a:t>http://www.unitynature.com/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15008" y="428604"/>
            <a:ext cx="241459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4000" b="1" dirty="0" err="1" smtClean="0">
                <a:solidFill>
                  <a:srgbClr val="FFFF00"/>
                </a:solidFill>
              </a:rPr>
              <a:t>วัฏ</a:t>
            </a:r>
            <a:r>
              <a:rPr lang="th-TH" sz="4000" b="1" dirty="0" smtClean="0">
                <a:solidFill>
                  <a:srgbClr val="FFFF00"/>
                </a:solidFill>
              </a:rPr>
              <a:t>จักรชีวิต</a:t>
            </a:r>
          </a:p>
        </p:txBody>
      </p:sp>
      <p:pic>
        <p:nvPicPr>
          <p:cNvPr id="114690" name="Picture 2" descr="D:\Teaching task\การ์ตูนตกแต่ง\ดุกดิก\1\kapook_1974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285728"/>
            <a:ext cx="74295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428604"/>
            <a:ext cx="7772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b="1" dirty="0" smtClean="0">
                <a:solidFill>
                  <a:srgbClr val="0000FF"/>
                </a:solidFill>
              </a:rPr>
              <a:t>1.2 ก ร ด ไ ข มัน ช นิด ไ ม่อิ่ม ตัว</a:t>
            </a:r>
          </a:p>
          <a:p>
            <a:pPr>
              <a:buNone/>
            </a:pPr>
            <a:r>
              <a:rPr lang="th-TH" sz="3200" b="1" dirty="0" smtClean="0"/>
              <a:t> มีจุด</a:t>
            </a:r>
            <a:r>
              <a:rPr lang="th-TH" sz="3200" dirty="0" smtClean="0"/>
              <a:t>หลอมเหลวต่ำ จึงเปลี่ยนสภาพเป็นของเหลวที่ย่อยได้ง่าย</a:t>
            </a:r>
          </a:p>
          <a:p>
            <a:pPr>
              <a:buNone/>
            </a:pPr>
            <a:r>
              <a:rPr lang="th-TH" sz="3200" dirty="0" smtClean="0"/>
              <a:t>แต่เมื่อทิ้งไว้จะทำปฏิกิริยากับออกซิเจนทำให้เหม็นหืน</a:t>
            </a:r>
          </a:p>
          <a:p>
            <a:pPr>
              <a:buNone/>
            </a:pPr>
            <a:r>
              <a:rPr lang="th-TH" sz="3200" dirty="0" smtClean="0"/>
              <a:t>กรดไขมันชนิดไม่อิ่มตัวได้แก่</a:t>
            </a:r>
          </a:p>
          <a:p>
            <a:pPr>
              <a:buNone/>
            </a:pPr>
            <a:r>
              <a:rPr lang="th-TH" sz="3200" dirty="0" smtClean="0"/>
              <a:t>- กรดโอเลอิก มีจุดหลอมเหลว 16 </a:t>
            </a:r>
            <a:r>
              <a:rPr lang="en-US" sz="3200" dirty="0" smtClean="0"/>
              <a:t>C</a:t>
            </a:r>
            <a:r>
              <a:rPr lang="th-TH" sz="3200" dirty="0" smtClean="0"/>
              <a:t>พบมากในน้ำมันมะกอก และน้ำมันถั่วลิสง</a:t>
            </a:r>
          </a:p>
          <a:p>
            <a:pPr>
              <a:buFontTx/>
              <a:buChar char="-"/>
            </a:pPr>
            <a:r>
              <a:rPr lang="th-TH" sz="3200" dirty="0" smtClean="0"/>
              <a:t>กรดไลโนเลอิก มีจุดหลอมเหลว -5 </a:t>
            </a:r>
            <a:r>
              <a:rPr lang="en-US" sz="3200" dirty="0" smtClean="0"/>
              <a:t>C</a:t>
            </a:r>
            <a:r>
              <a:rPr lang="th-TH" sz="3200" dirty="0" smtClean="0"/>
              <a:t>พบมากในน้ำมันรำ น้ำมันถั่วลิสง และน้ำมันดอกคำฝอย</a:t>
            </a:r>
          </a:p>
          <a:p>
            <a:pPr>
              <a:buFontTx/>
              <a:buChar char="-"/>
            </a:pPr>
            <a:r>
              <a:rPr lang="th-TH" sz="3200" dirty="0" smtClean="0"/>
              <a:t>- กรดไลโนเลนิก มีจุดหลอมเหลว</a:t>
            </a:r>
            <a:r>
              <a:rPr lang="en-US" sz="3200" dirty="0" smtClean="0"/>
              <a:t>-11 C </a:t>
            </a:r>
            <a:r>
              <a:rPr lang="th-TH" sz="3200" dirty="0" smtClean="0"/>
              <a:t>พบมากในน้ำมันถั่วลิสง และน้ำมันลินสีด</a:t>
            </a:r>
          </a:p>
          <a:p>
            <a:pPr>
              <a:buNone/>
            </a:pPr>
            <a:r>
              <a:rPr lang="th-TH" sz="3200" dirty="0" smtClean="0"/>
              <a:t>- กรดอะราชิโดนิก มีจุดหลอมเหลว</a:t>
            </a:r>
            <a:r>
              <a:rPr lang="en-US" sz="3200" dirty="0" smtClean="0"/>
              <a:t>25 C </a:t>
            </a:r>
            <a:r>
              <a:rPr lang="th-TH" sz="3200" dirty="0" smtClean="0"/>
              <a:t>พบมากในน้ำมันถั่วลิสง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857232"/>
            <a:ext cx="7772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b="1" dirty="0" smtClean="0"/>
              <a:t>กรดไขมันอาจแบ่งโดยอาศัยคุณค่าทางโภชนาการเป็น 2 พวก คือ </a:t>
            </a:r>
          </a:p>
          <a:p>
            <a:pPr>
              <a:buNone/>
            </a:pPr>
            <a:r>
              <a:rPr lang="th-TH" sz="3200" b="1" dirty="0" smtClean="0">
                <a:solidFill>
                  <a:srgbClr val="0000FF"/>
                </a:solidFill>
              </a:rPr>
              <a:t>1. กรดไขมันจำเป็น (</a:t>
            </a:r>
            <a:r>
              <a:rPr lang="en-US" sz="3200" b="1" dirty="0" smtClean="0">
                <a:solidFill>
                  <a:srgbClr val="0000FF"/>
                </a:solidFill>
              </a:rPr>
              <a:t>Essential Fatty Acids) </a:t>
            </a:r>
            <a:r>
              <a:rPr lang="th-TH" sz="3200" b="1" dirty="0" smtClean="0">
                <a:solidFill>
                  <a:srgbClr val="0000FF"/>
                </a:solidFill>
              </a:rPr>
              <a:t>เป็นกรดไขมันที่ร่างกายสังเคราะห์เองไม่ได้ </a:t>
            </a:r>
            <a:endParaRPr lang="th-TH" sz="32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th-TH" sz="3200" dirty="0" smtClean="0"/>
              <a:t>ต้องได้จากอาหารที่รับประทานเข้าไปเท่านั้น ส่วนมากมีในน้้ามันพืช กรดไขมันที่จ้าเป็นนั้นเป็นพวกกรดไขมันที่ไม่อิ่มตัวมาก กรดไขมันจ้าเป็นต่อร่างกายคนเรามีอยู่ 3 ชนิดคือ กรดไลโนเลอิก กรดไลโนเลนิก และกรดอะราชิโดนิก </a:t>
            </a:r>
          </a:p>
          <a:p>
            <a:pPr>
              <a:buNone/>
            </a:pPr>
            <a:r>
              <a:rPr lang="th-TH" sz="3200" b="1" dirty="0" smtClean="0">
                <a:solidFill>
                  <a:srgbClr val="FF0000"/>
                </a:solidFill>
              </a:rPr>
              <a:t>2. กรดไขมันไม่จำเป็น (</a:t>
            </a:r>
            <a:r>
              <a:rPr lang="en-US" sz="3200" b="1" dirty="0" smtClean="0">
                <a:solidFill>
                  <a:srgbClr val="FF0000"/>
                </a:solidFill>
              </a:rPr>
              <a:t>Non-essential Fatty Acid) </a:t>
            </a:r>
            <a:r>
              <a:rPr lang="th-TH" sz="3200" b="1" dirty="0" smtClean="0"/>
              <a:t>เป็นกรดไขมันที่นอกจากจะได้จาก </a:t>
            </a:r>
            <a:r>
              <a:rPr lang="th-TH" sz="3200" dirty="0" smtClean="0"/>
              <a:t>อาหารแล้ว ร่างกายยังสามารถสังเคราะห์ได้เองด้วย</a:t>
            </a:r>
            <a:endParaRPr lang="th-TH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1214422"/>
            <a:ext cx="7772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600" b="1" dirty="0" smtClean="0"/>
              <a:t>ไขมันชนิดหนึ่งที่สำคัญ คือ </a:t>
            </a:r>
            <a:r>
              <a:rPr lang="th-TH" sz="3600" b="1" dirty="0" smtClean="0">
                <a:solidFill>
                  <a:srgbClr val="00B050"/>
                </a:solidFill>
              </a:rPr>
              <a:t>คอเลสเทอรอล  </a:t>
            </a:r>
            <a:r>
              <a:rPr lang="th-TH" sz="3600" dirty="0" smtClean="0"/>
              <a:t>เป็นไขมันที่มีน้ำหนักโมเลกุลมาก พบมากในไข่แดง ไขมันสัตว์ ตับหมู และมันหมู ทำหน้าที่</a:t>
            </a:r>
          </a:p>
          <a:p>
            <a:pPr>
              <a:buNone/>
            </a:pPr>
            <a:r>
              <a:rPr lang="th-TH" sz="3600" dirty="0" smtClean="0"/>
              <a:t>1. เป็นสารเบื้องต้นในการสร้างฮอร์โมนเพศทุกชนิด สร้างน้ำดี</a:t>
            </a:r>
          </a:p>
          <a:p>
            <a:pPr>
              <a:buNone/>
            </a:pPr>
            <a:r>
              <a:rPr lang="th-TH" sz="3600" dirty="0" smtClean="0"/>
              <a:t>2. สร้างสารที่จะเปลี่ยนเป็นวิตามินดีเมื่อได้รับแสงอาทิตย์</a:t>
            </a:r>
          </a:p>
          <a:p>
            <a:pPr>
              <a:buNone/>
            </a:pPr>
            <a:r>
              <a:rPr lang="th-TH" sz="3600" dirty="0" smtClean="0"/>
              <a:t>3. เป็นฉนวนของเส้นประสาทต่าง ๆ</a:t>
            </a:r>
            <a:endParaRPr lang="th-T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7772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3200" dirty="0" smtClean="0"/>
              <a:t>คอเลสเทอรอลในร่างกายมนุษย์ส่วนหนึ่งเกิดจาก</a:t>
            </a:r>
          </a:p>
          <a:p>
            <a:pPr>
              <a:buNone/>
            </a:pPr>
            <a:r>
              <a:rPr lang="th-TH" sz="3200" dirty="0" smtClean="0"/>
              <a:t>อาหารที่รับประทาน และอีกส่วนหนึ่งเกิดจากการสังเคราะห์</a:t>
            </a:r>
          </a:p>
          <a:p>
            <a:pPr>
              <a:buNone/>
            </a:pPr>
            <a:r>
              <a:rPr lang="th-TH" sz="3200" dirty="0" smtClean="0"/>
              <a:t>ภายในร่างกาย ดังนั้นการรับประทานไขมันชนิดอิ่มตัวมาก</a:t>
            </a:r>
          </a:p>
          <a:p>
            <a:pPr>
              <a:buNone/>
            </a:pPr>
            <a:r>
              <a:rPr lang="th-TH" sz="3200" dirty="0" smtClean="0"/>
              <a:t>ๆ ทำให้คอเลสเทอรอลในเลือดสูง และเมื่อคอเลสเทอ</a:t>
            </a:r>
          </a:p>
          <a:p>
            <a:pPr>
              <a:buNone/>
            </a:pPr>
            <a:r>
              <a:rPr lang="th-TH" sz="3200" dirty="0" smtClean="0"/>
              <a:t>รอลรวมตัวกับไขมันชนิดอื่น แล้วไปเกาะตามผนังเส้นเลือด</a:t>
            </a:r>
          </a:p>
          <a:p>
            <a:pPr>
              <a:buNone/>
            </a:pPr>
            <a:r>
              <a:rPr lang="th-TH" sz="3200" dirty="0" smtClean="0"/>
              <a:t>จะทำให้เกิดการอุดตันในเส้นเลือดซึ่งเป็นอันตรายมาก</a:t>
            </a:r>
          </a:p>
          <a:p>
            <a:pPr>
              <a:buNone/>
            </a:pPr>
            <a:r>
              <a:rPr lang="th-TH" sz="3200" dirty="0" smtClean="0"/>
              <a:t>เพราะหากอุดตันบริเวณเส้นเลือดที่ไปหล่อเลี้ยงหัวใจก็จะ</a:t>
            </a:r>
          </a:p>
          <a:p>
            <a:pPr>
              <a:buNone/>
            </a:pPr>
            <a:r>
              <a:rPr lang="th-TH" sz="3200" dirty="0" smtClean="0"/>
              <a:t>ทำให้เกิดโรคหัวใจขาดเลือด หรืออุดตันเส้นเลือดที่ไปหล่อ</a:t>
            </a:r>
          </a:p>
          <a:p>
            <a:pPr>
              <a:buNone/>
            </a:pPr>
            <a:r>
              <a:rPr lang="th-TH" sz="3200" dirty="0" smtClean="0"/>
              <a:t>เลี้ยงสมองก็จะทำให้เป็นอัมพาตได้</a:t>
            </a:r>
            <a:endParaRPr lang="th-TH" sz="3200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714884"/>
            <a:ext cx="3000396" cy="19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224" y="642918"/>
            <a:ext cx="77724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h-TH" sz="2800" b="1" dirty="0" smtClean="0">
                <a:solidFill>
                  <a:srgbClr val="00B050"/>
                </a:solidFill>
              </a:rPr>
              <a:t>หน้าที่ของไขมัน</a:t>
            </a:r>
          </a:p>
          <a:p>
            <a:pPr>
              <a:buNone/>
            </a:pPr>
            <a:r>
              <a:rPr lang="th-TH" sz="2800" dirty="0" smtClean="0"/>
              <a:t>1. ให้พลังงานแก่ร่างกาย โดยไขมัน 1 กรัมให้พลังงาน 9 กิโลแคลอรี่</a:t>
            </a:r>
          </a:p>
          <a:p>
            <a:pPr>
              <a:buNone/>
            </a:pPr>
            <a:r>
              <a:rPr lang="th-TH" sz="2800" dirty="0" smtClean="0"/>
              <a:t>2. ช่วยดูดซึมวิตามินที่ละลายในไขมัน(วิตามิน เอ, ดี , อี, เค) เข้าสู่ร่างกาย</a:t>
            </a:r>
          </a:p>
          <a:p>
            <a:pPr>
              <a:buNone/>
            </a:pPr>
            <a:r>
              <a:rPr lang="th-TH" sz="2800" dirty="0" smtClean="0"/>
              <a:t>3. ช่วยในการผ่านเข้าผนังลำไส้ของวิตามินเคซึ่งร่างกายสังเคราะห์ได้ที่ลำไส้ใหญ่ โดยอาศัยแบคทีเรียชื่อ </a:t>
            </a:r>
            <a:r>
              <a:rPr lang="en-US" sz="2800" dirty="0" err="1" smtClean="0"/>
              <a:t>E.Coil</a:t>
            </a:r>
            <a:endParaRPr lang="en-US" sz="2800" dirty="0" smtClean="0"/>
          </a:p>
          <a:p>
            <a:pPr>
              <a:buNone/>
            </a:pPr>
            <a:r>
              <a:rPr lang="th-TH" sz="2800" dirty="0" smtClean="0"/>
              <a:t>4. ป้องกันการกระทบกระเทือนของอวัยวะภายในร่างกาย</a:t>
            </a:r>
          </a:p>
          <a:p>
            <a:pPr>
              <a:buNone/>
            </a:pPr>
            <a:r>
              <a:rPr lang="th-TH" sz="2800" dirty="0" smtClean="0"/>
              <a:t>5. เป็นฉนวนป้องกันการสูญเสียความร้อนของร่างกาย และช่วยให้ร่างกายอบอุ่นในเวลาอากาศหนาว</a:t>
            </a:r>
          </a:p>
          <a:p>
            <a:pPr>
              <a:buNone/>
            </a:pPr>
            <a:r>
              <a:rPr lang="th-TH" sz="2800" dirty="0" smtClean="0"/>
              <a:t>6. ป้องกันไม่ให้ร่างกายเสียน้ำมาก</a:t>
            </a:r>
          </a:p>
          <a:p>
            <a:pPr>
              <a:buNone/>
            </a:pPr>
            <a:r>
              <a:rPr lang="th-TH" sz="2800" dirty="0" smtClean="0"/>
              <a:t>7. ทำให้ผิวหนัง เล็บ และผมชุ่มชื้นไม่หยาบกร้าน</a:t>
            </a:r>
          </a:p>
          <a:p>
            <a:pPr>
              <a:buNone/>
            </a:pPr>
            <a:r>
              <a:rPr lang="th-TH" sz="2800" dirty="0" smtClean="0"/>
              <a:t>8. ช่วยให้อิ่มนาน เพราะย่อยยาก</a:t>
            </a:r>
          </a:p>
          <a:p>
            <a:pPr>
              <a:buNone/>
            </a:pPr>
            <a:r>
              <a:rPr lang="th-TH" sz="2800" dirty="0" smtClean="0"/>
              <a:t>9. เป็นส่วนประกอบที่สำคัญของเยื่อหุ้มเซลล์</a:t>
            </a:r>
            <a:endParaRPr lang="th-TH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571472" y="1357298"/>
            <a:ext cx="7715304" cy="4429156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371DD3"/>
                </a:solidFill>
              </a:rPr>
              <a:t>ให้นักเรียนบอกรายการอาหารเช้าหรืออาหารกลางวันที่รับประทาน แล้วร่วมกันวิเคราะห์ อาหารที่รับประทานว่ามีวัตถุดิบอะไรบ้าง และประกอบด้วยสารอาหารอะไรบ้างโดยบันทึกในลักษณะตาราง แล้วอภิปรายร่วมกันว่า จะทราบได้อย่างไรว่าอาหารแต่ละชนิดประกอบด้วยสารอาหารอะไรบ้าง </a:t>
            </a:r>
            <a:r>
              <a:rPr lang="th-TH" sz="4400" dirty="0" smtClean="0">
                <a:solidFill>
                  <a:srgbClr val="371DD3"/>
                </a:solidFill>
              </a:rPr>
              <a:t>?</a:t>
            </a:r>
          </a:p>
        </p:txBody>
      </p:sp>
      <p:pic>
        <p:nvPicPr>
          <p:cNvPr id="4098" name="Picture 2" descr="D:\Teaching task\การ์ตูนตกแต่ง\ดุกดิก\1\kapook_1039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357694"/>
            <a:ext cx="2214546" cy="2233803"/>
          </a:xfrm>
          <a:prstGeom prst="rect">
            <a:avLst/>
          </a:prstGeom>
          <a:noFill/>
        </p:spPr>
      </p:pic>
      <p:pic>
        <p:nvPicPr>
          <p:cNvPr id="4099" name="Picture 3" descr="D:\Teaching task\การ์ตูนตกแต่ง\ดุกดิก\1\kapook_4169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57166"/>
            <a:ext cx="952500" cy="752475"/>
          </a:xfrm>
          <a:prstGeom prst="rect">
            <a:avLst/>
          </a:prstGeom>
          <a:noFill/>
        </p:spPr>
      </p:pic>
      <p:pic>
        <p:nvPicPr>
          <p:cNvPr id="7" name="Picture 3" descr="D:\Teaching task\การ์ตูนตกแต่ง\ดุกดิก\1\kapook_4169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5208" y="373184"/>
            <a:ext cx="952500" cy="752475"/>
          </a:xfrm>
          <a:prstGeom prst="rect">
            <a:avLst/>
          </a:prstGeom>
          <a:noFill/>
        </p:spPr>
      </p:pic>
      <p:pic>
        <p:nvPicPr>
          <p:cNvPr id="8" name="Picture 3" descr="D:\Teaching task\การ์ตูนตกแต่ง\ดุกดิก\1\kapook_4169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0391" y="400894"/>
            <a:ext cx="952500" cy="752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3500430" y="214290"/>
            <a:ext cx="2714644" cy="71438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</a:rPr>
              <a:t>ฉลากอาหาร</a:t>
            </a:r>
            <a:endParaRPr lang="th-TH" sz="3600" b="1" dirty="0">
              <a:solidFill>
                <a:srgbClr val="002060"/>
              </a:solidFill>
            </a:endParaRPr>
          </a:p>
        </p:txBody>
      </p:sp>
      <p:sp>
        <p:nvSpPr>
          <p:cNvPr id="3076" name="AutoShape 4" descr="data:image/jpeg;base64,/9j/4AAQSkZJRgABAQAAAQABAAD/2wCEAAkGBhISERUUEhQVFBQVGBcYGBgVFRgYFxcYFBcVFRUaFBcXHCYeFxkkGhQVHy8gIycpLCwsFR8xNTAqNSYrLCkBCQoKDgwOGA8PGCkcHBwsKSwpLCksKiwpLCwpLCwsLCwpLCwpLCksLCksKSwsKSwsLCwpLCwsKSkpLCksLCwsLP/AABEIAOEA4QMBIgACEQEDEQH/xAAbAAABBQEBAAAAAAAAAAAAAAAFAAECAwQGB//EAEwQAAEDAgMEBQYJCAkEAwAAAAEAAhEDIQQSMQVBUWEGEyJxkSMyUoGx0RQVFkJicpKhwSQzNENzsuHwJURTY4KTosLTNYOU8cPS8v/EABoBAAIDAQEAAAAAAAAAAAAAAAABAgMEBQb/xAAyEQACAgEBBQQKAwADAAAAAAAAAQIRAzESEyFBUQQygZEFFCIzUnGh0eHwYbHBI0Ki/9oADAMBAAIRAxEAPwD1EghVkFaKgVWVcZs3FYBUmtKkWlMAknxAi5pSc0qwt5pnNU2hGOu4hDamKcT/ADZbsfIGqBYyo/ybGQX1HtYJOUS86kgEx6koriUZJckX1ceR85Vt2h9JRd0Pxp/sf81//EmHQ3Gf3P8Amv8A+JT3WW9Ci2XDaHNIbQ5/cqx0PxnCj/nP/wCJZ8Z0fxFHKahoNzHKJrO1iT+q0AEk7kniyvkFs2tx99Vd8P5oU/Y1YEDPhjPCuTAEyXRS7LRBlxsFYzY1Y6VMIYMGMVoeB8nr7kbrL0C2bztDn9wT/GH0vYsdHo5iHmGOwzjEw3EEmLXgU9LjxV3yRxvo0f8AOd/xJLFl6BbJu2h9L7gnZjp3qn5IYz0aP+c7/iTHoljR82l/nO/4kbrL0HbC1DEmb/wRGk6VzOH62nVdSqgBzWsd2XZhD80Xyi/YK6PCOtPFOmnTLscnoQe2XJ6tEAK1wuVImyGXox5VOnAT5ZTtMKDGRy3U4slCmByTiDFRdCvc6QqJVrbhWEQknTZE62GcHuamNNWVCqw5c/nRpBTtstkiLjW4nlI5wq2bbaZgEwYN9CP/AGseM6Nl7i4i54PiRwWc9FPrCOFTv967axdj6rz/ACcx5O0dH5Bf44HonxSG2RwPihtbo65+si5Jh8TIDbxyAW3ZWyernMJG6TmuTKU4dljG1x8QjPtEnWngQxGLzgwChrx+UYb9vT9pRvaLLHuQKqPyjC/t6f4rmucHNbMa4rmy1xkn7Ts6qn0ipyZbUAtB6t8kQCS4R2RfwEp39IaYHZa9xtbKRwvJ3CQk3H4gATTa4wCctVsTvAmP5+5DaWI/sW/5zee/fu3eK6CJG/B45lSYLhETmaWi4BsTrruWDGOFVzGVcMHs7JJL2ENLw9roGpyiZP0xHJU8fihM0muM28q1trwNXSbDh5w5xc+viXMaW9XTfJzBxzggaFpBGvBMKMD9i4am+KeHbVDnnM4lo6sO6t1t5ZeY4g7tLMDhqTqjg/Ctpg2Dswdmz5GEED6rfUO9FqVSplbmIzdnNAEGPPiTa0R3LWXcC31/wRYFdLZtNjszWgOjLIF4tbu7I8FdlVL6j93Vn/ER/tKpdWrDRlM/9w/ixVOaXJ+RJRbNZYmc1YHYvEf2LT3VR+IVFTaWIH9X8Hg+wKDzxXJ+T+xNYpPp5r7nObWH9IVP2VH21kYwJsO5AdoVScW97m5XllMFm8BvWQfXJ+ytlDabmgeTJ8fcublzR22/8ZbDBO/ygzU1T9bCDv24fQj1/wAFU7bcfNHj/BQ38Opo3E+gYzQUz6miC/KEAZiBliZzWjjMKfx8PQHj/BReWA9xPoF8ym0yg3x/9AeP8FIbe+gPH+CI5oLmDwT6BhzUwdCmGKYpq9yKaN+YpKzKmW4zADbmOdSp5mxrFxNoJ/Bcz8tvp07fRPL3o50md5H/ABD2FcQyqRZ4pjzdOBMH77Bcp8ZPXzHkk0+Aa+W0/OYZ+ieEqJ6Zm3aaZ+ied7nS25Bab3ASW0w2NZ5GL7xMeKTW1LSGuEDUDvJ019ybS6/X8Fe3LqHG9Mz6TOfZd3K6j0pe7zSwxr2T70Afn3MZvufrW+6/eteFdpIANpjRQlKlwb8xqTDL9oVni7bcYI9pWKrTzVsO14aZq0xBEt3xmafOHJH8fVsfWgGLqHr8NlaHHrqcAnKDrYmDHgVfCNTVt6oUtQ5R6OPLgHHCWuWtwtPNoQ2bWaTfTcQnd0cOdrM2GztbmI+CsEgyzNAEFutjN78IhQ6NhmmGEWscbVItEWNK+gUvk5P9XE2/rtTdMfqt0kdy7BGi07ADI61+EGZ0AnDUml1zIEjWMun0uUJvRp7iSx+DIEi2Epugw7XLvuz1A8VLDbELR+jMfcOmpinPILRlEZqRi3DVWO2S8meojiBjHgH1CkpBRVT6KOBLQ7ClxzOh2GaTeQNbtbMC1hBhSqdEnPzNzYYCRdmHYHtAgwSBqRPiFdQ2XUYHRhx2hBnFuJjsmxNL6IVRwJpNl1ENaSBLsY8iT2Rc07bhKVDNuA6OMYZrswrmkANAw7GkOJPziO1MgaTbmtVbZ2BaJdSwzRMSadMCeEka8kHqUwRlLKd7fp1yTc3LNd/rUKTGw5hpU3AZSQ/FyJgwQXU4JjeOA4IAODZWDJIFDDkjWKdMx3iLJqmyMICAaFCTMDqqcmLmBF7II8B7nOFNrSHEEtxmQTYn9WJ1AUKQaxzXCm2RlIDsYXESYHZdTJGse1KgBuPw9Onj6opsawdXRMMaGifKzYb+fJHcE+w7gufxdcvx1Vzmtb5OjAa8PBHlr5gBz8EewThA7guXm94/3kWY9TcHhC+kEdWIjzhu5FFWkKnGYVlRsO0mbWVc47UWjZCWzJM84z0SJOYHvdIt/J+9O5tC57XM9reDqe4nwXdHYVH6Xj/BMdiUfpeP8FVsz/nz/BfvYfq/Jw+FZSOjSIgak3dJM8Y4rRs6uyS1gIBgiZvAE66ahdf8R0eDvFMdjUfpeP8ABQnCTTvn/I45Y/qCLXq0FUiFa14VtmYKSmSlMuiZDlOkzvJC2+PuM+xcCGU4b5OoAbgXtMC9/au/6RNLqQDQScw0E7nLjX7KrkQ5zjp+rjSJ07j4rnXUta8wyq2YnUqRuWVLW38juOijTYwi7HAi9ibyQ2xPs70QOza5iS43nzINo4Dv8VfTwjw0AtdYATlO5Ep0tb8WVbJgwrGNecrXzpJmPvP0VtD4vwv4XVgoO9F32SpMoOkdl3gVRJ7TskkWYfpzhcQIbnY4/Nc3edwLZCm6pOIw0Az1zCJBE2O89/t4LTjtl03OL8lMuDnQ7L2pBMXafq2PNZZd8Iwvm/n6e48/4rpPZ247PUlJceJ1VLpfTOUGnVHZl3k3GCYgC3amdbbrXTUel9MMb1lOs15aCQ2jUImCYaYvoUWJqwLs04O4d/GPUsVXE4oPIbSa5gJIdnALmmYEE2Ite8xum3RSI6BBmM7bAB2XNJzEgQezlaWm8nMe7KtFDEB4kTqRcQbcvv8AWheAxGKJYKlJobHbIeCSSRdoGgF9eS10nVxmJDXWGUWbfMZk7uyW+tvNMRuUauGY8ZXtDgdQRIKnKkxAjE/YeH06mne/mjcqcbgqNMAiixxJDSLCGuIDjfcBeOSKVNQqsS50DLYyJ0NgQXC/ESEhg7CYDDPEtotblcRdkEFv/wCpnmrXbHof2TNI80aAAAd0AeC1Yaq4g52hpBIEGQW7jy7lY5yQHBbWAG0KgAgClQEcI66EXwRsLbkK2uR8Y1f2VD/5kVwbxA7guZm94/3kWY9Tc1wT5gmDwnLwoGgaUiQk6omL7KQDNTWTtemdUChNDQg4KYKgKgVjXqKQMJSknzBJdKjKcf0k2k6jRztMQ4AmJtDjv7lyj+mdQavA72j+dy6Tpf8AmBGucexy4YsqEXazhbnqb+pU4oRlHidbFH2dPpYXHTGr6bfsjv4JvlhUP6xv2R7kFyVZFm8NR46cJ8U/lZ8xn/ufx9qu3cSyl8P0DHyzqASHtd3NG9dNsvEPq0g4ug9rRo3GB7PvXDU2GTma2N0azzC7bo7+Yb3u/eKoyqKXAryxqN19B8Q10O7R1d83mePq8EJc38ow2Y261k/NjsukyNN/jyRmr5rvrP8AaeQ/neUKq/pGFnTrmexyrXeXzRysr9o6D4BWysDceQDDW+TpkukNcA0kknsC2pgzJWj4txMx8NIc4OIHU0906DUgZ279wvdCjT2YSwCXZmyHh74AIIbJLgb5jBg34Irh+kmDhh65rSAGhrj2h2WktIveIm50XTKwjQwD8tMVKhqOpuzZsobmMuiQ0xAa6PVzK1Yak8OcXVMzSTDcoGUTIuLmNJQXB9KMGJa2q0MGUh2aWuL7kN372n/GETpbcoupuqU3Cq1pDXdX2oJy/g4HuTAIypM1Weji2ugaOLQ7KdQDx9dloYboAlU1CzY3D9YAJIhzXWnVpBHqWpwVGIxOQAw50ua2GiT2nBsngBMk7gCgCvDUntaQ5xfckGIIB0FtY4pVqJOj3juj8Qp0MW14JYZAJB5EagzoVNzkAcFtS2OqtMkinROc6kHrIBAtaDu3rZRp1IGV0W4LNtY/0jW/Z0PZVRPCmw7gufkyNTenkiWNWyktxHpA90fiFRXxVdglxIH+FF8ywbbPYHf+BVmHKpTUXFcf4LZxpWmwR8pdPKC8+jFufrT/ACiME9aLCTdunH7x4oRUzkQKDRYRJba4OnI+xVNp1O1FFrZAAjKdxmdJEAD1rrbnH0X0M23LqGPlMQPzm4mwFt9+EpHpLcDrNRMwI9Z48uaDOnMR1dPW4llpkNHEzDjx3KXVvzA9S0N0gFtzLYOn3cjyRucfwr6Bty6hl3SSCAaguJm0ePrCK7J2i57ruzDKeHEcFz9PDUzo1p7gNR/6+5GNggB8AQMp9oVObFBY20l5Eoyk2rZ2WZMlKSyEwNUpAiHAEcxPtWd+DZ6Dfsj3KG09pdVTLzcA8Y1Qmr0pjVo4edvOm5ZYYZyjcUXSzRg6bDAwlP0G/ZHuTHB0/Qb9ke5BR0qExlGsedviY04BT+Us/M/1fwVnq+WtCPrMb1CZwdP0G/ZHuVjGACAAByEBA29KQSQGgxr2tPu5FT+Uf0P9X8FX6tl6D9Yj1NdU2d9Z/tPM/wA7ghlT9Jwv7dnscnftJ7phtjJ0J1km893gs/WPNagTGYVG5RBhzoMAmbDzvuU1hlFq+vVFE5xlK0z0U4dpAlrT3tB/BC6WMIzThHSJnKxsOIIByTBPG+5aaD8SQMwpN+0fS7vo+B4iKycQ1xh1HK5zyM5cToAwNuIuLi8XImYGwBYio/J2MOMwcGkPDRaASRYyNRuuN2obBYjE2DqFJgvOUkgGDHzRvjdoTpF9VOnWs4uAOUZmjzM0OkiRmiS3f83mttEnKM0TvjSd8TuUrEVYR7iTnYGxGUjfI7QuLXnxW1irBU2FAiwlZsc8gDKwOOZtjNmlwzmwNw2SBvhaXFQc9IDHQxDyDFLLcggnLJEQRAuCN/JTNWp6A+3zPLhBWguPBQc48E7Cjgtp1H/GFaWAHq6Fs30anLjZFcJUdIBEW4zpl5c/u8B21SfjGtb9XQ9lREMPOZtvmn/Zy/Edx3c7Ik5vh+0Sx943Zlg20ewO/wDArbmKH7Yccg7/AMCjs6/5YmjJ3WchjqbGl0mqSGM0c7SS2ZuZ4lVYcU3RBrWBNyRM5tZ4bvq+Oqu6qHR1tMWbAy3kTnMEkwYsN0b1no42q5rT1rBLSfM4W9WoMa/h3DGQwmAZUEg1WzqcxEiCG6iZi/fO7XY3ZbR86od93HfPvKxNbVDyevZ50Gc1riQGkxuidBfmrA2sHOirSzOOhmRbK208uUoQi74lbufVGulQ79dy6Ho8zK6LmGm5MnUG5XOtwuKGlRn+JpPH7vNt3roujbXh3bILspkgQNRCrze7kTh3kdnKSdMsJYcf0j/MGxN9BqbHTmuIFFoF6byQASRInfAvz09S9PrYBrxDrhZn7Ao+iPE+9Q7P2mOOFMWXDKcrR50zDsJjq3gGAD2hu+dw0196Z9FmWRSdNzv1LQZ4749RXofxFS9AeJ96Z2wKXoDxPvWhduhWjKvVp9UcBSwbHi7SNRBkd/435rrdg0R1cwJkiYvaN63HYNL0B4n3rTRwDWCGiB71lz9qjkjSsuxYHCVsGYvDkTDiAZMQ3eSTu5/cgWNBbWw5OZ465nZAbJkPBiYG/iNF0+OZY9y57aTYq4f9szTXR2ixym4raXIcuM6Nowp7BDseMk5L0OzOUEN8pIENiAQIJRI4kOZTbUpYmoadw5wpZiZmTlrATosLOlVDK0ybnKZaZacuYzuJAicpOqJbP2jTrZurcHZYmJtmmNRyPgsj9I9oStxXk/uX7qPUtp7aLahJbijmmGEUYAETlHW91+a2DpH/AHGI+zT/AOVYMXs1laA9sxpcjWJ07lR8mqNuybGQc7tZnWUL0rOuNeX5B4UFm9J2kkCjXkRIilIm4kdbZPS6UtLiBRrkiJGWnImYnynIoJg9nYckDK5riHANcXAkNJBi8cxvWn5N0eDvU9++3HhZN+lJrWvL8i3KDHynB/UV9Y82nrrH5zWFRW6RNeBFGsRII7NMglpDmkRU3EAoBjBg2PLKgIcyXCS+4gOJbB80aXgC/NTwG1MMIFObtLzvyCGkjUm4AMNkWneCZP0jmq1H6P7i3Meobwu3cgINPEvuSMzWSAd09ZcDmrHdI/7mv9ln/wB1SAVRisXkIBBghxkCQAwSc3qVS9KZnyX74ktzEBV8b1mPrOyub2KIh4ANhU4EiLoxQnM36rvaxAxUzY2qWwQWUCCN4LXwj2HJzN+q72s3T+B9W/ZDI8i2nq/sUJVNo1CVm2lQc9oDRvn2rYJTmU4zcJKS5Ghq1Rzb9hOLg4sBI0M6a7pjeqB0WA0pN3aHhEb+QXVXSWr17J0X74lW5Ry/ya7Rd1TcxuTaTefaJSHRp2frMgzABouLATEb9HELpyCpNlNduyPkv3xDcoADZNX0R4hbtmYCox8uECCNRyRNoKsTl2uck4uuILEk7CF0ylKZWFYOCdyrzpPfbh3rmrQ1jhO5UZ+/2JOf3ojoDJFJ5hVF54pq5kJUBixlYGe5AdpA9dh4165keDkYxzfYgm06sVcOZA8sy50FnapTVwZmn30Em7TxENnCumYdcaBsktE2BNhM6XC3bNxdRx7dIsBLtxENaG5c24klzuGiE0H1hVzvxNFzYALBa2Yk/OiYi8TZHGY+n6bftN96480lwSXhf+ms2J1l+MKfpt+033p/h9P02/aHvWfZZKxsLWdLQ+kASX9po7LYJyzIkEti/qW5C8PiSCJqsc2Xky5ubtElsRaBOWOAWz4ez0m/aHvU5wYkzJj9ovY8tbhqlWI7TcsGY0zG+p8Flwu06xflfhXtBdAeAIDToXXndf1Ip8OZ6TftD3pjjG+k37Q96mu7Wz/YcyYJWTGVKgeMtNr2wZ9KYJAG7h/Nxb8MZ6TfEe9P8Lb6Q8R71GCaegM5ppJxdUtGTsULFtx2X2iRC6DC0n2OYWHonfl+lyPj3yCdVBxtYgz2aOn1XrosI+w9S7uFvYXyX9GOvbZb1dT0m/Y5H6Xd4c7NUqOaCXFsCTMRAEm5nh7FcHKjGk5DADjBgHQmDY8ilnb2HRejKNsUzHlGXiO0LyJH3AlONrM3VGHd5wWGo2tupUwYEEZeyYItI0GnrVZp18sdWyZPa7EzcyGxF7DdvXP4/F9US2jbV26wAkOD4izSCSTuF1bR24xwHaaJmJsbev19xCGMZWEjqKRaTpLRvMCIgwI1VmDp1QYfSp5Z1GWQJdEAAaSPE3KltNJ+1/6QrCLdu0/TbOuWRm3WImxuPFEqdQmZQ0YdnoN+yOXuHgFspVEseZyyJJvxHXAMykmzpl6KzICDuTVjdIuSJXPjzNJAOTEpSouepLQCJenL1W5yaUgMuO39yDYimHV8MCAQazLEAjR+oNii+NQeqfynDTp17eXzX+Clj7y+Zlyd46HGbEIdLPg4DoaA+g09oN3QIEwTCn8SVBc/BYjfh22vxiwjjxVdPA4d+QivUIDRA60zIBGYg3zRm3a33K04bChrmurPfZxOapnJBDSezEGBTEADjxXVRFlWE2McnZ+CvuYJosNg5wcCcsmCI9R5LTT2A/sy3CnXNGGZeZjLa3zdeajhMHhWgFtZzQ2wDqgEXzRDhIveDyK04XA0XlwZUqECzg15yS7eIETbcbd6YjNX6NuOW2GkXj4O0Bxg2MCcuh9ScdHS6czcMLEdii0QTEfN11/krf8AEbMsZ6moMh0OGUEWIFpBMxrfiZjQ6P0wZD60kyfKugkQJIESYaBfcE6DgD6fRh0gkYcxP6lsGTNxl3CQO4Jvk686jCbvNwzRcZdbGx7U94RV2w2ifKVriPzrraC06afeoUuj7Gkw+tcyQahgkkkkxzP3BKg4A09G3ZRbCgySYw7fSkBpI0ixTv6OuJnLhBfdh2xBOhEdq0XtfwRB3R5maesrSJjyhME8J0tay1YbAhkw57piznZoidJvf8EUHA4mrhhTxlRoaxp6ujPVtDWl2V8kABH8LoO4IRtNv9IVvqUf3XoxhBYdwXMyd9k4amgFOSEsqbIoUaBjCaAnypsiNlAMIUTqpFqgGqEorQaHaVawqAYrAFHYodhOeadJJdEzAZJyYFMSsS0NJGUnpw1O4JchlbG9yk4hManrVcorgIybQP4IFiM3X4fKQ09e2CWlwFnatBE+IR/GgZSd9kFI/KcN+3b+69Tx95fMy5O8EuuY1ufNQEg/1GoC7sTl/OzOVwEHircPWB7QfRmCT+R1JGocHHruTvBFMPjcQSc1DKLR5RpjSZI11O7dztL4fiJ/RyRaAHtkGSHSSYI3iB3626qIAVtWkXa4eYJJOBqDWJF6sme7cttHaHVktbVosMmQMHVF+cVbG/380Udja0Wok+bbNpIl143G3O6i/GYgFp6mWkCWhwzAy6e0XRAGU6JiMA284mBiKR7sLVieE9drp4pxt4z+kUv/ABa0XiL9bHzh9/ArZW2jicpy4ZwMWLntIndLQZ13T61N+LrtkMoWDjEObcAySG2guvEnUyeBAMXx690Za9J0kNEYWsQSeHlb/wAEztu1O15alABIPwaoA7KCXBs19Rl/m620MdieyH4ftTcteA0COczcRbiFZ8LrOEHDGCYINRvmkCSbXFyCORQAHodJahJDqlNkT52GqXjN6NY37Lj3RxW/D42s8w2rSmJvhqotMb6w3rVQxVWYNAtaC0Dtt00JgbgN38jVRqEtBcMpvImYIJFjAkW4IA4nFZ/h9brC1zslG7WlojK/cXOP3ozQfp3BCNqH+kK31KP7r0Vw+7uC5mTvsshqac5SzninypEKBoHY5IuUUiUwGe4qDXKahCi3x4gSFQq5jrLLBVw0TcqCg0nUEluM4GylMk6qFB1Vsaj1ELBs2ai3Mq3qrrhxHindWHEeIRXAKJQotTCqOI8QoCsOIQ9AM+PNihDp+E4Xj1zf3Xopj6gg9yFh35Thf2zf3Hox95fMzZNTrMBs+q14dUqCpDMuhBklpJiSLkH7gibXiJm0T6hvUQ8ckIr7IoMMuqVGBxI/OZWtnVoMQwGIiRyuusisOU3ggEXBuO4qwLnabMMDavUaA3PHWloAa7SDpBaeyNwKPUK7XgOaZB0ITAuTjVD9rUqbmt6x5YM1i12UzB3wYHP773rwlGiHNy1i902mrmnQ+wAc53oAKvOiRKk5DcLRptZUAqOIM5iXzlsZv83f4IEb3KDlJlgN9teKZzkAcLtU/wBIVvqUf3Xotg93cEJ2oP6QrfUo/uvRXDHTuC5eT3kizHqbpCRIVKRUTQXQE0BQaUkwHdCi1ReFAJVbA0CFJwsswKvDrIaQBaUkkluozHC9L3xRBtZw1081y4xlapF2g851nuXZdMmjqLzGa8a+a7RcJ2eD9dJOltba30V3Zfd+JpbouOKfBJDB/iGnEnvkepI4l4mzLCfO9vBO3CNIGu46696XwFv0vFaeAe0RNWrrlG82PMwPBGNlbLdWBMhsRM3NwhtKjAtPrXT9FR2X949hVGebjBtElaK6uwGtF3E+oD3qujg2ivh2xIdVa1wN5Ba8wfAI1jhY9yFj9Kwv7Zv7lRc2ObJKSt8zPkk71O4oYSmzzGNb9VoHsWGttik4ZalKo6+nVOcJByyCRcXN+RRRoWE1sVLSKbYvmAeCTeG3dEQL/cukVGT4ZhNThnf+Pu3WjSIhH8PEDKIBuBEa303G6FsxWLj8wwkDU1QJO4wAYm55SNbxKlXxbdaLXSXH86BEkkASNAIQI17YrU2sHWU+saXaZc0WN4g3/jdV4HFUSWhlJzZ0PVxFx/ujwRGg5xaC4AOgSAZAO8A7xO9TBQBGvVytJg2BNuV0OwmLpGnUc2m5rRdwLLmxOg132RKu9waS0SQDA4ncsmGr1y1xfTa1w80ZpBtvN4vCYFmFxAc2WggaQRGnLgpuJUgTAkQeCiZSA4Xah/pCt9Sj+65FMG2SO4IZtT/qFf6lH91yLYLd3BcvL7xlmPU1gJipyEi4KJoIQmKssmsmBWoQrXBNkUWhlfVqwMMJQVaNEtlhYThJNCS6BlOfxeBZUGV4kTOpF/V3rI7o3Q9D/U73oq4JyVhhkkuCZrAg6N0J8z/U73qPydoeh/qd70YBUIUt7Ol7TAF/Juh6H+p3vV+D2eynIYInW5OnetqgE55JNU2JGLHMse4oQP0nC/tm/uVEX2gTB7kDxD3Cvhi0AkVWwC7KPNfq6DFuRVeN+0vmZ8mp6I0rNigXhnV1QxxJLSIdmABzANmHa63iN2qFUtvVDo3DnS/wqxkA2PU31GiH9W0vcDSph0kn8seBJgmJowTYaSurZWdJTwle01ybN/Vs1HnHTfw3SiUrmqG3HNDWNZRIDSZ+Fl1miSXO6mNL3N4PBaKW36rnBradAkgkRipsIn9TzTsA6akRJAkwJ3ngOdlNr7rlcTtB2IAa6nTtJtinNIixDvIiCOBvZNRqOpkEUadiRJxbjBHaueptZv4J2B1znLHRo1QHg1JLvNOUdjuG/wBaC1dpVK7Z6qkWtLxIxcbi19+pnTNcbr81AVH0qbmmlTa14MzizMAXy+SmYO69wixHStLoE67+ai4lc9g9sPY3K2nSAs7t4ojzvrUhv14E3haW7WrkSKVIg2BGKBvMW8lxt3pWBz+1P+oVvqUf3XIphRYdwQTFVHnHVi9gY7LRsH5xGV0Gco9iOYXQdwXMye8Zbj1NIhIkKMJEKJoLGhRMJZoTZUxEg/kpNeqy1O1ICRepNNlWpNcmILxzSTpLcZwQ9VucrHtUTTXNXM1lLVEuVraag6mnyAjKhKsyJurRJgYcY2QguLpPOR9MtD6Tw4ZmlzZAcIIDgdHcV0z6ErDV2eZkKMW07KMkXqc+drYkSMmEvYxhnXnWfLKL9s4h3nU8Ie/DvOtzrWR07PPJQOzeQVzy5F/2KaYHZtjEf2eEvM/k77zMz5a+pU2bbxIIIZhARMH4O+RMzB662p8UXbs7kFL4t7kb3J8QqYGG28SDm6vCTMz8HfM3/vuZ8Sp/H+KOrcKRM3oVNeP57VFjs3kFJmzeQS3uT4gpglu3cS0ECnhADYgYd8EX18t9J32jxUn9I8W7zm4U6i9GobGJAmtpYeARV+zzwCrGAPAJb7L8QUwS7auIOtLBn/sP4z/bK2l0gxQADaeEAFxFCpYgzbyvG6KfADwCb4AeARvcvxAkzFhRVfVfWrFmepkADGuaAGAgec5xm/FdBhGLNh8HC2tbCjbk7Zfji1qX5AmyKpSYVItJZE4aoEpZiEwJ5Smypdana9JARypiFIvUH1EwDGZJRTLVbKKMDkxSSWM0EAo1EklF90YwTJJKIEK3mnuPsQB/nHv/ANqSSnETNNb5vefaE2C89vd+CSSk9CKCjFYEklEgM5TYkkorUfIepoqynSQ9RodMkkpCJ0lJJJNExinakkmMQUCkkh6CJUlMJ0kIBlCokkm9AC6SSS1FB//Z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3078" name="AutoShape 6" descr="data:image/jpeg;base64,/9j/4AAQSkZJRgABAQAAAQABAAD/2wCEAAkGBhISERUUEhQVFBQVGBcYGBgVFRgYFxcYFBcVFRUaFBcXHCYeFxkkGhQVHy8gIycpLCwsFR8xNTAqNSYrLCkBCQoKDgwOGA8PGCkcHBwsKSwpLCksKiwpLCwpLCwsLCwpLCwpLCksLCksKSwsKSwsLCwpLCwsKSkpLCksLCwsLP/AABEIAOEA4QMBIgACEQEDEQH/xAAbAAABBQEBAAAAAAAAAAAAAAAFAAECAwQGB//EAEwQAAEDAgMEBQYJCAkEAwAAAAEAAhEDIQQSMQVBUWEGEyJxkSMyUoGx0RQVFkJicpKhwSQzNENzsuHwJURTY4KTosLTNYOU8cPS8v/EABoBAAIDAQEAAAAAAAAAAAAAAAABAgMEBQb/xAAyEQACAgEBBQQKAwADAAAAAAAAAQIRAzESEyFBUQQygZEFFCIzUnGh0eHwYbHBI0Ki/9oADAMBAAIRAxEAPwD1EghVkFaKgVWVcZs3FYBUmtKkWlMAknxAi5pSc0qwt5pnNU2hGOu4hDamKcT/ADZbsfIGqBYyo/ybGQX1HtYJOUS86kgEx6koriUZJckX1ceR85Vt2h9JRd0Pxp/sf81//EmHQ3Gf3P8Amv8A+JT3WW9Ci2XDaHNIbQ5/cqx0PxnCj/nP/wCJZ8Z0fxFHKahoNzHKJrO1iT+q0AEk7kniyvkFs2tx99Vd8P5oU/Y1YEDPhjPCuTAEyXRS7LRBlxsFYzY1Y6VMIYMGMVoeB8nr7kbrL0C2bztDn9wT/GH0vYsdHo5iHmGOwzjEw3EEmLXgU9LjxV3yRxvo0f8AOd/xJLFl6BbJu2h9L7gnZjp3qn5IYz0aP+c7/iTHoljR82l/nO/4kbrL0HbC1DEmb/wRGk6VzOH62nVdSqgBzWsd2XZhD80Xyi/YK6PCOtPFOmnTLscnoQe2XJ6tEAK1wuVImyGXox5VOnAT5ZTtMKDGRy3U4slCmByTiDFRdCvc6QqJVrbhWEQknTZE62GcHuamNNWVCqw5c/nRpBTtstkiLjW4nlI5wq2bbaZgEwYN9CP/AGseM6Nl7i4i54PiRwWc9FPrCOFTv967axdj6rz/ACcx5O0dH5Bf44HonxSG2RwPihtbo65+si5Jh8TIDbxyAW3ZWyernMJG6TmuTKU4dljG1x8QjPtEnWngQxGLzgwChrx+UYb9vT9pRvaLLHuQKqPyjC/t6f4rmucHNbMa4rmy1xkn7Ts6qn0ipyZbUAtB6t8kQCS4R2RfwEp39IaYHZa9xtbKRwvJ3CQk3H4gATTa4wCctVsTvAmP5+5DaWI/sW/5zee/fu3eK6CJG/B45lSYLhETmaWi4BsTrruWDGOFVzGVcMHs7JJL2ENLw9roGpyiZP0xHJU8fihM0muM28q1trwNXSbDh5w5xc+viXMaW9XTfJzBxzggaFpBGvBMKMD9i4am+KeHbVDnnM4lo6sO6t1t5ZeY4g7tLMDhqTqjg/Ctpg2Dswdmz5GEED6rfUO9FqVSplbmIzdnNAEGPPiTa0R3LWXcC31/wRYFdLZtNjszWgOjLIF4tbu7I8FdlVL6j93Vn/ER/tKpdWrDRlM/9w/ixVOaXJ+RJRbNZYmc1YHYvEf2LT3VR+IVFTaWIH9X8Hg+wKDzxXJ+T+xNYpPp5r7nObWH9IVP2VH21kYwJsO5AdoVScW97m5XllMFm8BvWQfXJ+ytlDabmgeTJ8fcublzR22/8ZbDBO/ygzU1T9bCDv24fQj1/wAFU7bcfNHj/BQ38Opo3E+gYzQUz6miC/KEAZiBliZzWjjMKfx8PQHj/BReWA9xPoF8ym0yg3x/9AeP8FIbe+gPH+CI5oLmDwT6BhzUwdCmGKYpq9yKaN+YpKzKmW4zADbmOdSp5mxrFxNoJ/Bcz8tvp07fRPL3o50md5H/ABD2FcQyqRZ4pjzdOBMH77Bcp8ZPXzHkk0+Aa+W0/OYZ+ieEqJ6Zm3aaZ+ied7nS25Bab3ASW0w2NZ5GL7xMeKTW1LSGuEDUDvJ019ybS6/X8Fe3LqHG9Mz6TOfZd3K6j0pe7zSwxr2T70Afn3MZvufrW+6/eteFdpIANpjRQlKlwb8xqTDL9oVni7bcYI9pWKrTzVsO14aZq0xBEt3xmafOHJH8fVsfWgGLqHr8NlaHHrqcAnKDrYmDHgVfCNTVt6oUtQ5R6OPLgHHCWuWtwtPNoQ2bWaTfTcQnd0cOdrM2GztbmI+CsEgyzNAEFutjN78IhQ6NhmmGEWscbVItEWNK+gUvk5P9XE2/rtTdMfqt0kdy7BGi07ADI61+EGZ0AnDUml1zIEjWMun0uUJvRp7iSx+DIEi2Epugw7XLvuz1A8VLDbELR+jMfcOmpinPILRlEZqRi3DVWO2S8meojiBjHgH1CkpBRVT6KOBLQ7ClxzOh2GaTeQNbtbMC1hBhSqdEnPzNzYYCRdmHYHtAgwSBqRPiFdQ2XUYHRhx2hBnFuJjsmxNL6IVRwJpNl1ENaSBLsY8iT2Rc07bhKVDNuA6OMYZrswrmkANAw7GkOJPziO1MgaTbmtVbZ2BaJdSwzRMSadMCeEka8kHqUwRlLKd7fp1yTc3LNd/rUKTGw5hpU3AZSQ/FyJgwQXU4JjeOA4IAODZWDJIFDDkjWKdMx3iLJqmyMICAaFCTMDqqcmLmBF7II8B7nOFNrSHEEtxmQTYn9WJ1AUKQaxzXCm2RlIDsYXESYHZdTJGse1KgBuPw9Onj6opsawdXRMMaGifKzYb+fJHcE+w7gufxdcvx1Vzmtb5OjAa8PBHlr5gBz8EewThA7guXm94/3kWY9TcHhC+kEdWIjzhu5FFWkKnGYVlRsO0mbWVc47UWjZCWzJM84z0SJOYHvdIt/J+9O5tC57XM9reDqe4nwXdHYVH6Xj/BMdiUfpeP8FVsz/nz/BfvYfq/Jw+FZSOjSIgak3dJM8Y4rRs6uyS1gIBgiZvAE66ahdf8R0eDvFMdjUfpeP8ABQnCTTvn/I45Y/qCLXq0FUiFa14VtmYKSmSlMuiZDlOkzvJC2+PuM+xcCGU4b5OoAbgXtMC9/au/6RNLqQDQScw0E7nLjX7KrkQ5zjp+rjSJ07j4rnXUta8wyq2YnUqRuWVLW38juOijTYwi7HAi9ibyQ2xPs70QOza5iS43nzINo4Dv8VfTwjw0AtdYATlO5Ep0tb8WVbJgwrGNecrXzpJmPvP0VtD4vwv4XVgoO9F32SpMoOkdl3gVRJ7TskkWYfpzhcQIbnY4/Nc3edwLZCm6pOIw0Az1zCJBE2O89/t4LTjtl03OL8lMuDnQ7L2pBMXafq2PNZZd8Iwvm/n6e48/4rpPZ247PUlJceJ1VLpfTOUGnVHZl3k3GCYgC3amdbbrXTUel9MMb1lOs15aCQ2jUImCYaYvoUWJqwLs04O4d/GPUsVXE4oPIbSa5gJIdnALmmYEE2Ite8xum3RSI6BBmM7bAB2XNJzEgQezlaWm8nMe7KtFDEB4kTqRcQbcvv8AWheAxGKJYKlJobHbIeCSSRdoGgF9eS10nVxmJDXWGUWbfMZk7uyW+tvNMRuUauGY8ZXtDgdQRIKnKkxAjE/YeH06mne/mjcqcbgqNMAiixxJDSLCGuIDjfcBeOSKVNQqsS50DLYyJ0NgQXC/ESEhg7CYDDPEtotblcRdkEFv/wCpnmrXbHof2TNI80aAAAd0AeC1Yaq4g52hpBIEGQW7jy7lY5yQHBbWAG0KgAgClQEcI66EXwRsLbkK2uR8Y1f2VD/5kVwbxA7guZm94/3kWY9Tc1wT5gmDwnLwoGgaUiQk6omL7KQDNTWTtemdUChNDQg4KYKgKgVjXqKQMJSknzBJdKjKcf0k2k6jRztMQ4AmJtDjv7lyj+mdQavA72j+dy6Tpf8AmBGucexy4YsqEXazhbnqb+pU4oRlHidbFH2dPpYXHTGr6bfsjv4JvlhUP6xv2R7kFyVZFm8NR46cJ8U/lZ8xn/ufx9qu3cSyl8P0DHyzqASHtd3NG9dNsvEPq0g4ug9rRo3GB7PvXDU2GTma2N0azzC7bo7+Yb3u/eKoyqKXAryxqN19B8Q10O7R1d83mePq8EJc38ow2Y261k/NjsukyNN/jyRmr5rvrP8AaeQ/neUKq/pGFnTrmexyrXeXzRysr9o6D4BWysDceQDDW+TpkukNcA0kknsC2pgzJWj4txMx8NIc4OIHU0906DUgZ279wvdCjT2YSwCXZmyHh74AIIbJLgb5jBg34Irh+kmDhh65rSAGhrj2h2WktIveIm50XTKwjQwD8tMVKhqOpuzZsobmMuiQ0xAa6PVzK1Yak8OcXVMzSTDcoGUTIuLmNJQXB9KMGJa2q0MGUh2aWuL7kN372n/GETpbcoupuqU3Cq1pDXdX2oJy/g4HuTAIypM1Weji2ugaOLQ7KdQDx9dloYboAlU1CzY3D9YAJIhzXWnVpBHqWpwVGIxOQAw50ua2GiT2nBsngBMk7gCgCvDUntaQ5xfckGIIB0FtY4pVqJOj3juj8Qp0MW14JYZAJB5EagzoVNzkAcFtS2OqtMkinROc6kHrIBAtaDu3rZRp1IGV0W4LNtY/0jW/Z0PZVRPCmw7gufkyNTenkiWNWyktxHpA90fiFRXxVdglxIH+FF8ywbbPYHf+BVmHKpTUXFcf4LZxpWmwR8pdPKC8+jFufrT/ACiME9aLCTdunH7x4oRUzkQKDRYRJba4OnI+xVNp1O1FFrZAAjKdxmdJEAD1rrbnH0X0M23LqGPlMQPzm4mwFt9+EpHpLcDrNRMwI9Z48uaDOnMR1dPW4llpkNHEzDjx3KXVvzA9S0N0gFtzLYOn3cjyRucfwr6Bty6hl3SSCAaguJm0ePrCK7J2i57ruzDKeHEcFz9PDUzo1p7gNR/6+5GNggB8AQMp9oVObFBY20l5Eoyk2rZ2WZMlKSyEwNUpAiHAEcxPtWd+DZ6Dfsj3KG09pdVTLzcA8Y1Qmr0pjVo4edvOm5ZYYZyjcUXSzRg6bDAwlP0G/ZHuTHB0/Qb9ke5BR0qExlGsedviY04BT+Us/M/1fwVnq+WtCPrMb1CZwdP0G/ZHuVjGACAAByEBA29KQSQGgxr2tPu5FT+Uf0P9X8FX6tl6D9Yj1NdU2d9Z/tPM/wA7ghlT9Jwv7dnscnftJ7phtjJ0J1km893gs/WPNagTGYVG5RBhzoMAmbDzvuU1hlFq+vVFE5xlK0z0U4dpAlrT3tB/BC6WMIzThHSJnKxsOIIByTBPG+5aaD8SQMwpN+0fS7vo+B4iKycQ1xh1HK5zyM5cToAwNuIuLi8XImYGwBYio/J2MOMwcGkPDRaASRYyNRuuN2obBYjE2DqFJgvOUkgGDHzRvjdoTpF9VOnWs4uAOUZmjzM0OkiRmiS3f83mttEnKM0TvjSd8TuUrEVYR7iTnYGxGUjfI7QuLXnxW1irBU2FAiwlZsc8gDKwOOZtjNmlwzmwNw2SBvhaXFQc9IDHQxDyDFLLcggnLJEQRAuCN/JTNWp6A+3zPLhBWguPBQc48E7Cjgtp1H/GFaWAHq6Fs30anLjZFcJUdIBEW4zpl5c/u8B21SfjGtb9XQ9lREMPOZtvmn/Zy/Edx3c7Ik5vh+0Sx943Zlg20ewO/wDArbmKH7Yccg7/AMCjs6/5YmjJ3WchjqbGl0mqSGM0c7SS2ZuZ4lVYcU3RBrWBNyRM5tZ4bvq+Oqu6qHR1tMWbAy3kTnMEkwYsN0b1no42q5rT1rBLSfM4W9WoMa/h3DGQwmAZUEg1WzqcxEiCG6iZi/fO7XY3ZbR86od93HfPvKxNbVDyevZ50Gc1riQGkxuidBfmrA2sHOirSzOOhmRbK208uUoQi74lbufVGulQ79dy6Ho8zK6LmGm5MnUG5XOtwuKGlRn+JpPH7vNt3roujbXh3bILspkgQNRCrze7kTh3kdnKSdMsJYcf0j/MGxN9BqbHTmuIFFoF6byQASRInfAvz09S9PrYBrxDrhZn7Ao+iPE+9Q7P2mOOFMWXDKcrR50zDsJjq3gGAD2hu+dw0196Z9FmWRSdNzv1LQZ4749RXofxFS9AeJ96Z2wKXoDxPvWhduhWjKvVp9UcBSwbHi7SNRBkd/435rrdg0R1cwJkiYvaN63HYNL0B4n3rTRwDWCGiB71lz9qjkjSsuxYHCVsGYvDkTDiAZMQ3eSTu5/cgWNBbWw5OZ465nZAbJkPBiYG/iNF0+OZY9y57aTYq4f9szTXR2ixym4raXIcuM6Nowp7BDseMk5L0OzOUEN8pIENiAQIJRI4kOZTbUpYmoadw5wpZiZmTlrATosLOlVDK0ybnKZaZacuYzuJAicpOqJbP2jTrZurcHZYmJtmmNRyPgsj9I9oStxXk/uX7qPUtp7aLahJbijmmGEUYAETlHW91+a2DpH/AHGI+zT/AOVYMXs1laA9sxpcjWJ07lR8mqNuybGQc7tZnWUL0rOuNeX5B4UFm9J2kkCjXkRIilIm4kdbZPS6UtLiBRrkiJGWnImYnynIoJg9nYckDK5riHANcXAkNJBi8cxvWn5N0eDvU9++3HhZN+lJrWvL8i3KDHynB/UV9Y82nrrH5zWFRW6RNeBFGsRII7NMglpDmkRU3EAoBjBg2PLKgIcyXCS+4gOJbB80aXgC/NTwG1MMIFObtLzvyCGkjUm4AMNkWneCZP0jmq1H6P7i3Meobwu3cgINPEvuSMzWSAd09ZcDmrHdI/7mv9ln/wB1SAVRisXkIBBghxkCQAwSc3qVS9KZnyX74ktzEBV8b1mPrOyub2KIh4ANhU4EiLoxQnM36rvaxAxUzY2qWwQWUCCN4LXwj2HJzN+q72s3T+B9W/ZDI8i2nq/sUJVNo1CVm2lQc9oDRvn2rYJTmU4zcJKS5Ghq1Rzb9hOLg4sBI0M6a7pjeqB0WA0pN3aHhEb+QXVXSWr17J0X74lW5Ry/ya7Rd1TcxuTaTefaJSHRp2frMgzABouLATEb9HELpyCpNlNduyPkv3xDcoADZNX0R4hbtmYCox8uECCNRyRNoKsTl2uck4uuILEk7CF0ylKZWFYOCdyrzpPfbh3rmrQ1jhO5UZ+/2JOf3ojoDJFJ5hVF54pq5kJUBixlYGe5AdpA9dh4165keDkYxzfYgm06sVcOZA8sy50FnapTVwZmn30Em7TxENnCumYdcaBsktE2BNhM6XC3bNxdRx7dIsBLtxENaG5c24klzuGiE0H1hVzvxNFzYALBa2Yk/OiYi8TZHGY+n6bftN96480lwSXhf+ms2J1l+MKfpt+033p/h9P02/aHvWfZZKxsLWdLQ+kASX9po7LYJyzIkEti/qW5C8PiSCJqsc2Xky5ubtElsRaBOWOAWz4ez0m/aHvU5wYkzJj9ovY8tbhqlWI7TcsGY0zG+p8Flwu06xflfhXtBdAeAIDToXXndf1Ip8OZ6TftD3pjjG+k37Q96mu7Wz/YcyYJWTGVKgeMtNr2wZ9KYJAG7h/Nxb8MZ6TfEe9P8Lb6Q8R71GCaegM5ppJxdUtGTsULFtx2X2iRC6DC0n2OYWHonfl+lyPj3yCdVBxtYgz2aOn1XrosI+w9S7uFvYXyX9GOvbZb1dT0m/Y5H6Xd4c7NUqOaCXFsCTMRAEm5nh7FcHKjGk5DADjBgHQmDY8ilnb2HRejKNsUzHlGXiO0LyJH3AlONrM3VGHd5wWGo2tupUwYEEZeyYItI0GnrVZp18sdWyZPa7EzcyGxF7DdvXP4/F9US2jbV26wAkOD4izSCSTuF1bR24xwHaaJmJsbev19xCGMZWEjqKRaTpLRvMCIgwI1VmDp1QYfSp5Z1GWQJdEAAaSPE3KltNJ+1/6QrCLdu0/TbOuWRm3WImxuPFEqdQmZQ0YdnoN+yOXuHgFspVEseZyyJJvxHXAMykmzpl6KzICDuTVjdIuSJXPjzNJAOTEpSouepLQCJenL1W5yaUgMuO39yDYimHV8MCAQazLEAjR+oNii+NQeqfynDTp17eXzX+Clj7y+Zlyd46HGbEIdLPg4DoaA+g09oN3QIEwTCn8SVBc/BYjfh22vxiwjjxVdPA4d+QivUIDRA60zIBGYg3zRm3a33K04bChrmurPfZxOapnJBDSezEGBTEADjxXVRFlWE2McnZ+CvuYJosNg5wcCcsmCI9R5LTT2A/sy3CnXNGGZeZjLa3zdeajhMHhWgFtZzQ2wDqgEXzRDhIveDyK04XA0XlwZUqECzg15yS7eIETbcbd6YjNX6NuOW2GkXj4O0Bxg2MCcuh9ScdHS6czcMLEdii0QTEfN11/krf8AEbMsZ6moMh0OGUEWIFpBMxrfiZjQ6P0wZD60kyfKugkQJIESYaBfcE6DgD6fRh0gkYcxP6lsGTNxl3CQO4Jvk686jCbvNwzRcZdbGx7U94RV2w2ifKVriPzrraC06afeoUuj7Gkw+tcyQahgkkkkxzP3BKg4A09G3ZRbCgySYw7fSkBpI0ixTv6OuJnLhBfdh2xBOhEdq0XtfwRB3R5maesrSJjyhME8J0tay1YbAhkw57piznZoidJvf8EUHA4mrhhTxlRoaxp6ujPVtDWl2V8kABH8LoO4IRtNv9IVvqUf3XoxhBYdwXMyd9k4amgFOSEsqbIoUaBjCaAnypsiNlAMIUTqpFqgGqEorQaHaVawqAYrAFHYodhOeadJJdEzAZJyYFMSsS0NJGUnpw1O4JchlbG9yk4hManrVcorgIybQP4IFiM3X4fKQ09e2CWlwFnatBE+IR/GgZSd9kFI/KcN+3b+69Tx95fMy5O8EuuY1ufNQEg/1GoC7sTl/OzOVwEHircPWB7QfRmCT+R1JGocHHruTvBFMPjcQSc1DKLR5RpjSZI11O7dztL4fiJ/RyRaAHtkGSHSSYI3iB3626qIAVtWkXa4eYJJOBqDWJF6sme7cttHaHVktbVosMmQMHVF+cVbG/380Udja0Wok+bbNpIl143G3O6i/GYgFp6mWkCWhwzAy6e0XRAGU6JiMA284mBiKR7sLVieE9drp4pxt4z+kUv/ABa0XiL9bHzh9/ArZW2jicpy4ZwMWLntIndLQZ13T61N+LrtkMoWDjEObcAySG2guvEnUyeBAMXx690Za9J0kNEYWsQSeHlb/wAEztu1O15alABIPwaoA7KCXBs19Rl/m620MdieyH4ftTcteA0COczcRbiFZ8LrOEHDGCYINRvmkCSbXFyCORQAHodJahJDqlNkT52GqXjN6NY37Lj3RxW/D42s8w2rSmJvhqotMb6w3rVQxVWYNAtaC0Dtt00JgbgN38jVRqEtBcMpvImYIJFjAkW4IA4nFZ/h9brC1zslG7WlojK/cXOP3ozQfp3BCNqH+kK31KP7r0Vw+7uC5mTvsshqac5SzninypEKBoHY5IuUUiUwGe4qDXKahCi3x4gSFQq5jrLLBVw0TcqCg0nUEluM4GylMk6qFB1Vsaj1ELBs2ai3Mq3qrrhxHindWHEeIRXAKJQotTCqOI8QoCsOIQ9AM+PNihDp+E4Xj1zf3Xopj6gg9yFh35Thf2zf3Hox95fMzZNTrMBs+q14dUqCpDMuhBklpJiSLkH7gibXiJm0T6hvUQ8ckIr7IoMMuqVGBxI/OZWtnVoMQwGIiRyuusisOU3ggEXBuO4qwLnabMMDavUaA3PHWloAa7SDpBaeyNwKPUK7XgOaZB0ITAuTjVD9rUqbmt6x5YM1i12UzB3wYHP773rwlGiHNy1i902mrmnQ+wAc53oAKvOiRKk5DcLRptZUAqOIM5iXzlsZv83f4IEb3KDlJlgN9teKZzkAcLtU/wBIVvqUf3Xotg93cEJ2oP6QrfUo/uvRXDHTuC5eT3kizHqbpCRIVKRUTQXQE0BQaUkwHdCi1ReFAJVbA0CFJwsswKvDrIaQBaUkkluozHC9L3xRBtZw1081y4xlapF2g851nuXZdMmjqLzGa8a+a7RcJ2eD9dJOltba30V3Zfd+JpbouOKfBJDB/iGnEnvkepI4l4mzLCfO9vBO3CNIGu46696XwFv0vFaeAe0RNWrrlG82PMwPBGNlbLdWBMhsRM3NwhtKjAtPrXT9FR2X949hVGebjBtElaK6uwGtF3E+oD3qujg2ivh2xIdVa1wN5Ba8wfAI1jhY9yFj9Kwv7Zv7lRc2ObJKSt8zPkk71O4oYSmzzGNb9VoHsWGttik4ZalKo6+nVOcJByyCRcXN+RRRoWE1sVLSKbYvmAeCTeG3dEQL/cukVGT4ZhNThnf+Pu3WjSIhH8PEDKIBuBEa303G6FsxWLj8wwkDU1QJO4wAYm55SNbxKlXxbdaLXSXH86BEkkASNAIQI17YrU2sHWU+saXaZc0WN4g3/jdV4HFUSWhlJzZ0PVxFx/ujwRGg5xaC4AOgSAZAO8A7xO9TBQBGvVytJg2BNuV0OwmLpGnUc2m5rRdwLLmxOg132RKu9waS0SQDA4ncsmGr1y1xfTa1w80ZpBtvN4vCYFmFxAc2WggaQRGnLgpuJUgTAkQeCiZSA4Xah/pCt9Sj+65FMG2SO4IZtT/qFf6lH91yLYLd3BcvL7xlmPU1gJipyEi4KJoIQmKssmsmBWoQrXBNkUWhlfVqwMMJQVaNEtlhYThJNCS6BlOfxeBZUGV4kTOpF/V3rI7o3Q9D/U73oq4JyVhhkkuCZrAg6N0J8z/U73qPydoeh/qd70YBUIUt7Ol7TAF/Juh6H+p3vV+D2eynIYInW5OnetqgE55JNU2JGLHMse4oQP0nC/tm/uVEX2gTB7kDxD3Cvhi0AkVWwC7KPNfq6DFuRVeN+0vmZ8mp6I0rNigXhnV1QxxJLSIdmABzANmHa63iN2qFUtvVDo3DnS/wqxkA2PU31GiH9W0vcDSph0kn8seBJgmJowTYaSurZWdJTwle01ybN/Vs1HnHTfw3SiUrmqG3HNDWNZRIDSZ+Fl1miSXO6mNL3N4PBaKW36rnBradAkgkRipsIn9TzTsA6akRJAkwJ3ngOdlNr7rlcTtB2IAa6nTtJtinNIixDvIiCOBvZNRqOpkEUadiRJxbjBHaueptZv4J2B1znLHRo1QHg1JLvNOUdjuG/wBaC1dpVK7Z6qkWtLxIxcbi19+pnTNcbr81AVH0qbmmlTa14MzizMAXy+SmYO69wixHStLoE67+ai4lc9g9sPY3K2nSAs7t4ojzvrUhv14E3haW7WrkSKVIg2BGKBvMW8lxt3pWBz+1P+oVvqUf3XIphRYdwQTFVHnHVi9gY7LRsH5xGV0Gco9iOYXQdwXMye8Zbj1NIhIkKMJEKJoLGhRMJZoTZUxEg/kpNeqy1O1ICRepNNlWpNcmILxzSTpLcZwQ9VucrHtUTTXNXM1lLVEuVraag6mnyAjKhKsyJurRJgYcY2QguLpPOR9MtD6Tw4ZmlzZAcIIDgdHcV0z6ErDV2eZkKMW07KMkXqc+drYkSMmEvYxhnXnWfLKL9s4h3nU8Ie/DvOtzrWR07PPJQOzeQVzy5F/2KaYHZtjEf2eEvM/k77zMz5a+pU2bbxIIIZhARMH4O+RMzB662p8UXbs7kFL4t7kb3J8QqYGG28SDm6vCTMz8HfM3/vuZ8Sp/H+KOrcKRM3oVNeP57VFjs3kFJmzeQS3uT4gpglu3cS0ECnhADYgYd8EX18t9J32jxUn9I8W7zm4U6i9GobGJAmtpYeARV+zzwCrGAPAJb7L8QUwS7auIOtLBn/sP4z/bK2l0gxQADaeEAFxFCpYgzbyvG6KfADwCb4AeARvcvxAkzFhRVfVfWrFmepkADGuaAGAgec5xm/FdBhGLNh8HC2tbCjbk7Zfji1qX5AmyKpSYVItJZE4aoEpZiEwJ5Smypdana9JARypiFIvUH1EwDGZJRTLVbKKMDkxSSWM0EAo1EklF90YwTJJKIEK3mnuPsQB/nHv/ANqSSnETNNb5vefaE2C89vd+CSSk9CKCjFYEklEgM5TYkkorUfIepoqynSQ9RodMkkpCJ0lJJJNExinakkmMQUCkkh6CJUlMJ0kIBlCokkm9AC6SSS1FB//Z"/>
          <p:cNvSpPr>
            <a:spLocks noChangeAspect="1" noChangeArrowheads="1"/>
          </p:cNvSpPr>
          <p:nvPr/>
        </p:nvSpPr>
        <p:spPr bwMode="auto">
          <a:xfrm>
            <a:off x="0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82" name="Picture 10" descr="http://www.thaigoodview.com/files/u710/imagesCAW8Q9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28604"/>
            <a:ext cx="1214446" cy="1264017"/>
          </a:xfrm>
          <a:prstGeom prst="rect">
            <a:avLst/>
          </a:prstGeom>
          <a:noFill/>
        </p:spPr>
      </p:pic>
      <p:pic>
        <p:nvPicPr>
          <p:cNvPr id="3084" name="Picture 12" descr="http://108shopcatalog.com/img/p/202-242-thickbox.jpg"/>
          <p:cNvPicPr>
            <a:picLocks noChangeAspect="1" noChangeArrowheads="1"/>
          </p:cNvPicPr>
          <p:nvPr/>
        </p:nvPicPr>
        <p:blipFill>
          <a:blip r:embed="rId4"/>
          <a:srcRect l="23340" t="1556" r="20643" b="1970"/>
          <a:stretch>
            <a:fillRect/>
          </a:stretch>
        </p:blipFill>
        <p:spPr bwMode="auto">
          <a:xfrm>
            <a:off x="1500166" y="2071678"/>
            <a:ext cx="257176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6" name="Picture 14" descr="http://2.bp.blogspot.com/-8E0Wya4hulM/TsW2QvAIidI/AAAAAAAANBI/6r8vQSPv550/s1600/SANY001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2071678"/>
            <a:ext cx="3224507" cy="430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1214414" y="1142984"/>
            <a:ext cx="6072230" cy="771524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น้ำนมถัวเหลืองมีสารอาหารประเภทใด ?</a:t>
            </a:r>
            <a:endParaRPr lang="th-TH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D:\Teaching task\การ์ตูนตกแต่ง\ดุกดิก\1\kapook_2676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857760"/>
            <a:ext cx="1488285" cy="17859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88900" y="285728"/>
            <a:ext cx="6715172" cy="7858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FF0000"/>
                </a:solidFill>
              </a:rPr>
              <a:t>อาหารต่อไปนี้มีสารอาหารประเภทใดบ้าง ?  </a:t>
            </a:r>
            <a:endParaRPr lang="th-TH" sz="3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www.oknation.net/blog/home/blog_data/88/2088/images/2009/SoybeanMilk/23188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3143272" cy="401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สี่เหลี่ยมผืนผ้า 5"/>
          <p:cNvSpPr/>
          <p:nvPr/>
        </p:nvSpPr>
        <p:spPr>
          <a:xfrm>
            <a:off x="5786446" y="1928802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14282" y="5929330"/>
            <a:ext cx="3357586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/>
              <a:t>โปรตีน และไขมัน</a:t>
            </a:r>
          </a:p>
        </p:txBody>
      </p:sp>
      <p:pic>
        <p:nvPicPr>
          <p:cNvPr id="5124" name="Picture 4" descr="http://www.chiangraifocus.com/forums/index.php?action=dlattach;topic=20214.0;attach=59412;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3731" y="1714488"/>
            <a:ext cx="5048285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สี่เหลี่ยมผืนผ้า 8"/>
          <p:cNvSpPr/>
          <p:nvPr/>
        </p:nvSpPr>
        <p:spPr>
          <a:xfrm>
            <a:off x="4212614" y="5930428"/>
            <a:ext cx="4214842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/>
              <a:t>คาร์โบไฮเดรต โปรตีน วิตามิน ไขมัน</a:t>
            </a:r>
          </a:p>
        </p:txBody>
      </p:sp>
      <p:pic>
        <p:nvPicPr>
          <p:cNvPr id="6146" name="Picture 2" descr="D:\Teaching task\การ์ตูนตกแต่ง\ดุกดิก\1\kapook_1275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500042"/>
            <a:ext cx="1238250" cy="1238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.prd.go.th/samutprakan/images/article/news333/n20110510100747_27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28604"/>
            <a:ext cx="6381795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4429124" y="6357958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857620" y="5857892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57224" y="4572008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929586" y="857232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643174" y="5786454"/>
            <a:ext cx="4214842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/>
              <a:t>คาร์โบไฮเดรต โปรตีน วิตามิน ไขมัน</a:t>
            </a:r>
          </a:p>
        </p:txBody>
      </p:sp>
      <p:pic>
        <p:nvPicPr>
          <p:cNvPr id="5122" name="Picture 2" descr="D:\Teaching task\การ์ตูนตกแต่ง\ดุกดิก\1\kapook_103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4929198"/>
            <a:ext cx="1269162" cy="15906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1267" y="1428736"/>
            <a:ext cx="8715436" cy="1143000"/>
          </a:xfrm>
          <a:ln cmpd="dbl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  <a:r>
              <a:rPr lang="th-TH" sz="72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สารอาหารที่ไม่ให้พลังงาน</a:t>
            </a:r>
            <a:endParaRPr lang="th-TH" sz="72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357686" y="3429000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85918" y="2627164"/>
            <a:ext cx="5857900" cy="83099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42950" indent="-742950">
              <a:defRPr/>
            </a:pPr>
            <a:r>
              <a:rPr lang="th-TH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ได้แก่ วิตามิน แร่ธาตุ และน้ำ</a:t>
            </a:r>
          </a:p>
        </p:txBody>
      </p:sp>
      <p:pic>
        <p:nvPicPr>
          <p:cNvPr id="1026" name="Picture 2" descr="http://t0.gstatic.com/images?q=tbn:ANd9GcQRTwqH9ajmdAw7ksl0O1yrao_LYF6TEJhfkeIK1GEWsaqDAc9FG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318284"/>
            <a:ext cx="4500594" cy="308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Teaching task\การ์ตูนตกแต่ง\ดุกดิก\1\kapook_4169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4507064"/>
            <a:ext cx="752847" cy="17794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oknation.net/blog/home/blog_data/285/41285/images/0ACu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4993780" cy="511156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0066"/>
                </a:solidFill>
              </a:rPr>
              <a:t>2. </a:t>
            </a:r>
            <a:r>
              <a:rPr lang="th-TH" sz="4400" b="1" dirty="0" smtClean="0">
                <a:solidFill>
                  <a:srgbClr val="FF0066"/>
                </a:solidFill>
              </a:rPr>
              <a:t>สารอาหารที่ไม่ให้พลังงาน</a:t>
            </a:r>
            <a:endParaRPr lang="th-TH" sz="4000" b="1" dirty="0">
              <a:solidFill>
                <a:srgbClr val="FF0066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71538" y="928670"/>
            <a:ext cx="78581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	</a:t>
            </a:r>
            <a:r>
              <a:rPr lang="th-TH" sz="3200" dirty="0" smtClean="0">
                <a:solidFill>
                  <a:srgbClr val="002060"/>
                </a:solidFill>
              </a:rPr>
              <a:t>สารอาหารอีกประเภทหนึ่ง เป็นสารอาหารที่ไม่ให้พลังงานแก่ร่างกาย </a:t>
            </a:r>
            <a:r>
              <a:rPr lang="th-TH" sz="3200" u="sng" dirty="0" smtClean="0">
                <a:solidFill>
                  <a:srgbClr val="002060"/>
                </a:solidFill>
              </a:rPr>
              <a:t>แต่ร่างกายขาดไม่ได้ </a:t>
            </a:r>
            <a:r>
              <a:rPr lang="th-TH" sz="3200" dirty="0" smtClean="0">
                <a:solidFill>
                  <a:srgbClr val="002060"/>
                </a:solidFill>
              </a:rPr>
              <a:t>เพราะร่างกายต้องนำสารอาหารเหล่านี้ไปเป็นส่วนประกอบของร่างกาย และช่วยควบคุมการทำงานของระบบต่างๆให้ทำหน้าที่ได้ตามปกติ จึงต้องรับประทานเป็นประจำ สารอาหารที่ไม่ให้พลังงาน ได้แก่ </a:t>
            </a:r>
            <a:r>
              <a:rPr lang="th-TH" sz="3200" u="sng" dirty="0" smtClean="0">
                <a:solidFill>
                  <a:srgbClr val="002060"/>
                </a:solidFill>
              </a:rPr>
              <a:t>วิตามิน แร่ธาตุ และน้ำ </a:t>
            </a:r>
            <a:r>
              <a:rPr lang="th-TH" sz="3200" dirty="0" smtClean="0">
                <a:solidFill>
                  <a:srgbClr val="002060"/>
                </a:solidFill>
              </a:rPr>
              <a:t>เราจะพบวิตามิน แร่ธาตุต่าง ๆ และในอาหารหลากหลายชนิด</a:t>
            </a:r>
            <a:r>
              <a:rPr lang="th-TH" sz="3200" dirty="0" smtClean="0"/>
              <a:t>  </a:t>
            </a:r>
            <a:endParaRPr lang="th-TH" dirty="0"/>
          </a:p>
        </p:txBody>
      </p:sp>
      <p:pic>
        <p:nvPicPr>
          <p:cNvPr id="60418" name="Picture 2" descr="http://www.myprimelife.com/thailand/files/2012/06/06/cholesterol-control1/vegeta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29049"/>
            <a:ext cx="4286250" cy="302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www.myprimelife.com/thailand/files/2012/06/06/cholesterol-control1/vegetab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829049"/>
            <a:ext cx="4286250" cy="3028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1" name="Picture 5" descr="D:\Teaching task\การ์ตูนตกแต่ง\ดุกดิก\1\47_74505_5d3a223b4bb7c0c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69275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4572032" cy="1154098"/>
          </a:xfrm>
        </p:spPr>
        <p:txBody>
          <a:bodyPr>
            <a:normAutofit/>
          </a:bodyPr>
          <a:lstStyle/>
          <a:p>
            <a:r>
              <a:rPr lang="th-TH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วิตามิน (</a:t>
            </a:r>
            <a:r>
              <a:rPr lang="en-US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Vitamin)</a:t>
            </a:r>
            <a:endParaRPr lang="th-TH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928662" y="1214422"/>
            <a:ext cx="8005026" cy="5072098"/>
          </a:xfr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b="1" dirty="0" smtClean="0"/>
              <a:t>  </a:t>
            </a:r>
            <a:r>
              <a:rPr lang="th-TH" b="1" dirty="0" smtClean="0"/>
              <a:t>		</a:t>
            </a:r>
            <a:r>
              <a:rPr lang="th-TH" sz="3600" b="1" dirty="0" smtClean="0">
                <a:solidFill>
                  <a:schemeClr val="tx1"/>
                </a:solidFill>
              </a:rPr>
              <a:t>คือสารอาหารที่มีสมบัติเป็นสารอินทรีย์ที่จำเป็นต่อร่างกาย ของสิ่งมีชีวิต แต่ต้องการในปริมาณน้อยแต่ขาดไม่ได้</a:t>
            </a:r>
          </a:p>
          <a:p>
            <a:pPr>
              <a:buNone/>
            </a:pPr>
            <a:r>
              <a:rPr lang="th-TH" sz="3600" b="1" dirty="0" smtClean="0"/>
              <a:t>		</a:t>
            </a:r>
            <a:r>
              <a:rPr lang="th-TH" sz="3600" b="1" u="sng" dirty="0" smtClean="0">
                <a:solidFill>
                  <a:srgbClr val="0070C0"/>
                </a:solidFill>
              </a:rPr>
              <a:t>มีหน้าที่ </a:t>
            </a:r>
            <a:r>
              <a:rPr lang="th-TH" sz="3600" b="1" dirty="0" smtClean="0">
                <a:solidFill>
                  <a:srgbClr val="0070C0"/>
                </a:solidFill>
              </a:rPr>
              <a:t>เกี่ยวกับกระบวนการเม</a:t>
            </a:r>
            <a:r>
              <a:rPr lang="th-TH" sz="3600" b="1" dirty="0" err="1" smtClean="0">
                <a:solidFill>
                  <a:srgbClr val="0070C0"/>
                </a:solidFill>
              </a:rPr>
              <a:t>แทบอ</a:t>
            </a:r>
            <a:r>
              <a:rPr lang="th-TH" sz="3600" b="1" dirty="0" smtClean="0">
                <a:solidFill>
                  <a:srgbClr val="0070C0"/>
                </a:solidFill>
              </a:rPr>
              <a:t>ลิซึมของร่างกาย โดยเป็นสารตั้งต้นที่จะนำไปสร้างเป็นโคเอนไซม์ ซึ่งเป็นปัจจัยร่วมของเอนไซม์ในการเร่งปฏิกิริยาต่างๆ ทำให้การย่อยสลายการดูดซึม การใช้และการสร้าง คาร์โบไฮเดรต โปรตีนและเกลือแร่เป็นไปอย่างมีประสิทธิภาพ </a:t>
            </a:r>
            <a:r>
              <a:rPr lang="th-TH" b="1" dirty="0" smtClean="0">
                <a:solidFill>
                  <a:srgbClr val="0070C0"/>
                </a:solidFill>
              </a:rPr>
              <a:t/>
            </a:r>
            <a:br>
              <a:rPr lang="th-TH" b="1" dirty="0" smtClean="0">
                <a:solidFill>
                  <a:srgbClr val="0070C0"/>
                </a:solidFill>
              </a:rPr>
            </a:br>
            <a:endParaRPr lang="th-TH" b="1" dirty="0">
              <a:solidFill>
                <a:srgbClr val="0070C0"/>
              </a:solidFill>
            </a:endParaRPr>
          </a:p>
        </p:txBody>
      </p:sp>
      <p:pic>
        <p:nvPicPr>
          <p:cNvPr id="6148" name="Picture 4" descr="D:\Teaching task\การ์ตูนตกแต่ง\ดุกดิก\2\19452bv5ljkhnh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74888"/>
            <a:ext cx="857256" cy="9939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000100" y="214290"/>
            <a:ext cx="4000528" cy="830997"/>
          </a:xfrm>
          <a:prstGeom prst="rect">
            <a:avLst/>
          </a:prstGeom>
        </p:spPr>
        <p:txBody>
          <a:bodyPr wrap="square" rtlCol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ประเภทของวิตามิน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77527" y="1140821"/>
            <a:ext cx="8362572" cy="55092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h-TH" sz="3600" b="1" u="sng" dirty="0" smtClean="0"/>
              <a:t>วิตามินแบ่งออกเป็น </a:t>
            </a:r>
            <a:r>
              <a:rPr lang="en-US" sz="3600" b="1" u="sng" dirty="0" smtClean="0"/>
              <a:t>2 </a:t>
            </a:r>
            <a:r>
              <a:rPr lang="th-TH" sz="3600" b="1" u="sng" dirty="0" smtClean="0"/>
              <a:t>ประเภท ดังนี้</a:t>
            </a:r>
          </a:p>
          <a:p>
            <a:endParaRPr lang="th-TH" sz="800" b="1" u="sng" dirty="0" smtClean="0"/>
          </a:p>
          <a:p>
            <a:pPr marL="514350" indent="-514350"/>
            <a:r>
              <a:rPr lang="en-US" sz="3600" b="1" dirty="0" smtClean="0">
                <a:solidFill>
                  <a:srgbClr val="FF0066"/>
                </a:solidFill>
              </a:rPr>
              <a:t>1. </a:t>
            </a:r>
            <a:r>
              <a:rPr lang="th-TH" sz="3600" b="1" dirty="0" smtClean="0">
                <a:solidFill>
                  <a:srgbClr val="FF0066"/>
                </a:solidFill>
              </a:rPr>
              <a:t>วิตามินที่ละลาย</a:t>
            </a:r>
            <a:r>
              <a:rPr lang="th-TH" sz="3600" b="1" u="sng" dirty="0" smtClean="0">
                <a:solidFill>
                  <a:srgbClr val="FF0066"/>
                </a:solidFill>
              </a:rPr>
              <a:t>ในน้ำ </a:t>
            </a:r>
            <a:r>
              <a:rPr lang="th-TH" sz="3600" b="1" dirty="0" smtClean="0">
                <a:solidFill>
                  <a:srgbClr val="FF0066"/>
                </a:solidFill>
              </a:rPr>
              <a:t>ได้แก่ วิตามิน  B1 วิตามิน B2 วิตามิน B</a:t>
            </a:r>
            <a:r>
              <a:rPr lang="en-US" sz="3600" b="1" dirty="0" smtClean="0">
                <a:solidFill>
                  <a:srgbClr val="FF0066"/>
                </a:solidFill>
              </a:rPr>
              <a:t>3</a:t>
            </a:r>
            <a:r>
              <a:rPr lang="th-TH" sz="3600" b="1" dirty="0" smtClean="0">
                <a:solidFill>
                  <a:srgbClr val="FF0066"/>
                </a:solidFill>
              </a:rPr>
              <a:t> วิตามิน B6 วิตามิน C วิตามิน B12</a:t>
            </a:r>
          </a:p>
          <a:p>
            <a:pPr marL="514350" indent="-514350"/>
            <a:r>
              <a:rPr lang="en-US" sz="3600" b="1" dirty="0" smtClean="0">
                <a:solidFill>
                  <a:srgbClr val="FF0066"/>
                </a:solidFill>
              </a:rPr>
              <a:t>2. </a:t>
            </a:r>
            <a:r>
              <a:rPr lang="th-TH" sz="3600" b="1" dirty="0" smtClean="0">
                <a:solidFill>
                  <a:srgbClr val="FF0066"/>
                </a:solidFill>
              </a:rPr>
              <a:t>วิตามินที่ละลายได้</a:t>
            </a:r>
            <a:r>
              <a:rPr lang="th-TH" sz="3600" b="1" u="sng" dirty="0" smtClean="0">
                <a:solidFill>
                  <a:srgbClr val="FF0066"/>
                </a:solidFill>
              </a:rPr>
              <a:t>ในไขมัน </a:t>
            </a:r>
            <a:r>
              <a:rPr lang="th-TH" sz="3600" b="1" dirty="0" smtClean="0">
                <a:solidFill>
                  <a:srgbClr val="FF0066"/>
                </a:solidFill>
              </a:rPr>
              <a:t>ได้แก่ </a:t>
            </a:r>
            <a:r>
              <a:rPr lang="en-US" sz="3600" b="1" dirty="0" smtClean="0">
                <a:solidFill>
                  <a:srgbClr val="FF0066"/>
                </a:solidFill>
              </a:rPr>
              <a:t> A  D  E  K</a:t>
            </a:r>
          </a:p>
          <a:p>
            <a:pPr marL="514350" indent="-514350"/>
            <a:endParaRPr lang="en-US" sz="3600" b="1" dirty="0" smtClean="0">
              <a:solidFill>
                <a:srgbClr val="371DD3"/>
              </a:solidFill>
            </a:endParaRPr>
          </a:p>
          <a:p>
            <a:pPr marL="514350" indent="-514350"/>
            <a:r>
              <a:rPr lang="th-TH" sz="3600" b="1" dirty="0" smtClean="0">
                <a:solidFill>
                  <a:srgbClr val="371DD3"/>
                </a:solidFill>
              </a:rPr>
              <a:t>		วิตามินมีอยู่มากมายหลายชนิด ซึ่งแต่ละชนิดจะมี	ความสำคัญต่อร่างกายแตกต่างกัน และมีอยู่ในอาหารหลายชนิดในปริมาณที่แตกต่างกัน</a:t>
            </a:r>
            <a:endParaRPr lang="en-US" sz="3600" b="1" dirty="0" smtClean="0">
              <a:solidFill>
                <a:srgbClr val="371DD3"/>
              </a:solidFill>
            </a:endParaRPr>
          </a:p>
          <a:p>
            <a:pPr marL="514350" indent="-514350"/>
            <a:r>
              <a:rPr lang="th-TH" dirty="0" smtClean="0"/>
              <a:t/>
            </a:r>
            <a:br>
              <a:rPr lang="th-TH" dirty="0" smtClean="0"/>
            </a:br>
            <a:r>
              <a:rPr lang="th-TH" b="1" dirty="0" smtClean="0"/>
              <a:t> </a:t>
            </a:r>
          </a:p>
        </p:txBody>
      </p:sp>
      <p:pic>
        <p:nvPicPr>
          <p:cNvPr id="7174" name="Picture 6" descr="D:\Teaching task\การ์ตูนตกแต่ง\ดุกดิก\2\16089o25r40pnor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85727"/>
            <a:ext cx="1214446" cy="14573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85720" y="1000108"/>
          <a:ext cx="8572560" cy="53702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28694"/>
                <a:gridCol w="2643206"/>
                <a:gridCol w="2643206"/>
                <a:gridCol w="2357454"/>
              </a:tblGrid>
              <a:tr h="686286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</a:rPr>
                        <a:t>วิตามิน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/>
                          </a:solidFill>
                        </a:rPr>
                        <a:t>แหล่งอาหาร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</a:rPr>
                        <a:t>หน้าที่และประโยชน์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/>
                          </a:solidFill>
                        </a:rPr>
                        <a:t>อาการเมื่อขาด</a:t>
                      </a:r>
                    </a:p>
                  </a:txBody>
                  <a:tcPr anchor="ctr"/>
                </a:tc>
              </a:tr>
              <a:tr h="1456854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เอ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ตับ นม น้ำมันตับ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ปลาไข่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แดง ผักและผลไม้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สร้าง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โปรตีนในเด็ก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และรักษาเนื้อเยื่อ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เช่นบำรุงสายตา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ไม่สามารถมองเห็น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ได้ในที่สลัว นัยน์ตา</a:t>
                      </a:r>
                    </a:p>
                    <a:p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แห้ง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428760">
                <a:tc>
                  <a:txBody>
                    <a:bodyPr/>
                    <a:lstStyle/>
                    <a:p>
                      <a:pPr algn="ctr"/>
                      <a:r>
                        <a:rPr lang="th-TH" sz="2800">
                          <a:solidFill>
                            <a:schemeClr val="tx1"/>
                          </a:solidFill>
                        </a:rPr>
                        <a:t>ดี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นม ไข่ ตับ กุ้งทะเล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น้ำมันตับปลา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ปลาทะเล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ช่วยในการดูดซึมแคลเซียม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และฟอสฟอรัส สร้าง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กระดูกและฟัน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โรงกระดูดอ่อน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ฟันผุและชัก</a:t>
                      </a:r>
                    </a:p>
                  </a:txBody>
                  <a:tcPr anchor="ctr"/>
                </a:tc>
              </a:tr>
              <a:tr h="439464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อี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ผักใบเขียวไขมันจากพืช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เช่น ข้าวโพด ถั่วลิสง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มะพร้าว ดอกคำฝอย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นม ไข่ เนื้อสัตว์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ทำให้เม็ดเลือดแดงแข็งแรง 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ไม่เป็นหมัน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เป็นหมัน เป็นโรค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โลหิตจางในเด็กชาย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อายุ 2 ถึง 6 ขวบ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29652" cy="642942"/>
          </a:xfrm>
        </p:spPr>
        <p:txBody>
          <a:bodyPr>
            <a:noAutofit/>
          </a:bodyPr>
          <a:lstStyle/>
          <a:p>
            <a:r>
              <a:rPr lang="th-TH" sz="3200" b="1" dirty="0" smtClean="0">
                <a:solidFill>
                  <a:schemeClr val="accent5">
                    <a:lumMod val="50000"/>
                  </a:schemeClr>
                </a:solidFill>
              </a:rPr>
              <a:t>แหล่งอาหาร ความสำคัญ และผลจากการขาดวิตามินชนิดต่างๆ</a:t>
            </a:r>
            <a:endParaRPr lang="th-TH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8129" name="Picture 1" descr="D:\Teaching task\การ์ตูนตกแต่ง\ดุกดิก\1\kapook_33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6143644"/>
            <a:ext cx="685800" cy="5238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85720" y="107776"/>
          <a:ext cx="8572560" cy="647034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28694"/>
                <a:gridCol w="2643206"/>
                <a:gridCol w="2786082"/>
                <a:gridCol w="22145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</a:rPr>
                        <a:t>วิตามิน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>
                          <a:solidFill>
                            <a:schemeClr val="tx1"/>
                          </a:solidFill>
                        </a:rPr>
                        <a:t>แหล่งอาหาร</a:t>
                      </a:r>
                      <a:endParaRPr lang="th-TH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solidFill>
                            <a:schemeClr val="tx1"/>
                          </a:solidFill>
                        </a:rPr>
                        <a:t>หน้าที่และประโยชน์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/>
                          </a:solidFill>
                        </a:rPr>
                        <a:t>อาการเมื่อขาด</a:t>
                      </a:r>
                    </a:p>
                  </a:txBody>
                  <a:tcPr anchor="ctr"/>
                </a:tc>
              </a:tr>
              <a:tr h="1349706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err="1">
                          <a:solidFill>
                            <a:schemeClr val="tx1"/>
                          </a:solidFill>
                        </a:rPr>
                        <a:t>เค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มะเขือเทศ กะหล่ำดอก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ผักโขม คะน้า ตับ เนื้อวัว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ช่วย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ในการแข็งตัวของ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เลือด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เลือดเป็นลิ่ม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ช้าทำ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ให้เลือดหยุดไหลยาก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บี1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ข้าวซ้อมมือ ตับ ถั่ว ไข่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รำข้าว ยีสต์ นม เนื้อหมู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หัวใจ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ช่วยในกรบวนการเมตาโบลิ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ซึมของ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คาร์โบไฮเดรต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บำรุง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ประสาท 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การทำงาน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ของหัวใจ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โรคเหน็บ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ชาเบื่อ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อาหาร การเจริญ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เติบโตหยุดชะงัก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บี2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ไข่ หมู เนื้อวัว ถั่ว ยีสต์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เนื้อสัตว์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ช่วยในการเจริญเติบโต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โรคปากนกกระจอก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ซี</a:t>
                      </a:r>
                    </a:p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(กรด</a:t>
                      </a:r>
                      <a:r>
                        <a:rPr lang="th-TH" sz="2800" dirty="0" err="1">
                          <a:solidFill>
                            <a:schemeClr val="tx1"/>
                          </a:solidFill>
                        </a:rPr>
                        <a:t>แอส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คอ</a:t>
                      </a:r>
                      <a:r>
                        <a:rPr lang="th-TH" sz="2800" dirty="0" err="1">
                          <a:solidFill>
                            <a:schemeClr val="tx1"/>
                          </a:solidFill>
                        </a:rPr>
                        <a:t>บิก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ผลไม้จำพวกส้ม มะนาว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มะละกอ มะเขือเทศ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ช่วยรักษาสุขภาพของเหงือกและ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ฟันร่างกาย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มีภูมิต้านทานโรค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โรคลักปิดลักเปิด</a:t>
                      </a:r>
                    </a:p>
                    <a:p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ทำให้เลือดออกตาม</a:t>
                      </a:r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ไรฟันเป็น</a:t>
                      </a:r>
                      <a:r>
                        <a:rPr lang="th-TH" sz="2800" dirty="0">
                          <a:solidFill>
                            <a:schemeClr val="tx1"/>
                          </a:solidFill>
                        </a:rPr>
                        <a:t>หวัดได้ง่าย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47105" name="Picture 1" descr="D:\Teaching task\การ์ตูนตกแต่ง\ดุกดิก\1\kapook_439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800100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0100" y="246928"/>
            <a:ext cx="5500726" cy="654032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B050"/>
                </a:solidFill>
              </a:rPr>
              <a:t>ผลจากการขาดวิตามินชนิดต่างๆ</a:t>
            </a:r>
            <a:endParaRPr lang="th-TH" b="1" dirty="0">
              <a:solidFill>
                <a:srgbClr val="00B050"/>
              </a:solidFill>
            </a:endParaRPr>
          </a:p>
        </p:txBody>
      </p:sp>
      <p:pic>
        <p:nvPicPr>
          <p:cNvPr id="46082" name="Picture 2" descr="http://t1.gstatic.com/images?q=tbn:ANd9GcRTWz0b85JsdegR8CyJ4YetyDFT04xn187aLgZUQ81q8y4O-fzjBdlYZzr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214422"/>
            <a:ext cx="2809875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230300" y="3000372"/>
            <a:ext cx="3857652" cy="95410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</a:rPr>
              <a:t>เลือดออกตามไรตามไรฟัน </a:t>
            </a:r>
          </a:p>
          <a:p>
            <a:pPr algn="ctr"/>
            <a:r>
              <a:rPr lang="th-TH" b="1" dirty="0" smtClean="0">
                <a:solidFill>
                  <a:srgbClr val="002060"/>
                </a:solidFill>
              </a:rPr>
              <a:t>ขาดวิตามิน </a:t>
            </a:r>
            <a:r>
              <a:rPr lang="en-US" b="1" dirty="0" smtClean="0">
                <a:solidFill>
                  <a:srgbClr val="002060"/>
                </a:solidFill>
              </a:rPr>
              <a:t>C</a:t>
            </a:r>
            <a:endParaRPr lang="th-TH" b="1" dirty="0" smtClean="0">
              <a:solidFill>
                <a:srgbClr val="002060"/>
              </a:solidFill>
            </a:endParaRPr>
          </a:p>
        </p:txBody>
      </p:sp>
      <p:sp>
        <p:nvSpPr>
          <p:cNvPr id="46084" name="AutoShape 4" descr="data:image/jpeg;base64,/9j/4AAQSkZJRgABAQAAAQABAAD/2wBDAAkGBwgHBgkIBwgKCgkLDRYPDQwMDRsUFRAWIB0iIiAdHx8kKDQsJCYxJx8fLT0tMTU3Ojo6Iys/RD84QzQ5Ojf/2wBDAQoKCg0MDRoPDxo3JR8lNzc3Nzc3Nzc3Nzc3Nzc3Nzc3Nzc3Nzc3Nzc3Nzc3Nzc3Nzc3Nzc3Nzc3Nzc3Nzc3Nzf/wAARCACtAPUDASIAAhEBAxEB/8QAGwAAAgIDAQAAAAAAAAAAAAAAAwQCBQABBgf/xAA3EAABBAEDAwMDAgYBAwUBAAABAAIDESEEEjEFQVETImEGcYEykRQjQqGx0cEVJGIzUnLh8PH/xAAaAQADAQEBAQAAAAAAAAAAAAABAgMABAUG/8QAJhEAAgICAgICAgIDAAAAAAAAAAECEQMhEjEEQRNRImEycRQjQv/aAAwDAQACEQMRAD8A7J8gDRgEnGFBhHcZ8JX1Ty41RUPUo1nJ4teIetaHCRg+FAEPdxjsgeqQ7k/uteo4M9t7vlavs1jgAv8A5Wp37WEnwlmyOobiefKX1UxcQCTk9kekNaYTTxjdvfkuKY1urh0OmknmdtjYLcUGF+xrQCb+65r6t1DpRp4HvDYi7c9zjxnFpH+KN+xtnW+oztZPBpYTp3Zax1h35PH7J/pfX9LrZXacn09QzDo3d/se65ZvVXlg0ujiuVzqjI4De5Vlp+iQ7N0gcZrsyA+6/KRORkzrzJXa7UJtQI23QSGldJsa2RznGjZJySiPDi2nE8Ki2rDZzX1J13qT9I93RmMazgzEW4//ABH7rnPp3p/U9brJdRqpdS6In3TvcWk/uu9h0ELGCNgpgGWgKp1/QnxEv6fM+Eu/UwfpP4S8pKLVBe1ob6J1mdupbpdaLa6xFKTdnwV0krWyMsX+y4TSdN1Vs/iTXpi2bex+y7GCUlmbB2jnylxtu0xegcP/AG+pIN09WJ9xKpp5S6WMAmy4Jpsz9vJyU0FWg2hl4zgBBJaSR/woOkJvbyQoPcAPthFpjWiW0f1DFZSjz/M27QflTMrgPkgoQcLu8miVNoDaNy1WBf5pVvUJXemWMFuJG0VhNSSA7jf9XdU2tn2tceQDZXNNu6ByOP8AqmR8cjwQMihtGAuJdk8rrPqbUudBVW55Pu7rlK9vHJwve8JVi2cPlStpEFixYuw5DFsEg2FpbWMdj0DWB+iBeTuBo0FiouktIie4uIBOMrFGXZwzqMmj3nebAJoKVfP3QsF3ypRuonN0F5Nn0ZMNog3x2U2nIJNqAJv8HlSyAMdkyCiW48eEtqSLDgOD4Rd3O0UhSjdi+9LSegoOynNznwqnqfTf4uQvDiARtcnorj9tki0YS000PjlJJclTGuip6b0iDQkua0b+7zkqwa8B1A35QppXPNtqvhQjP6q54v8ACRujDscgB3VSK6ckYzRSIDi40cYtT2mnBpOe6KloAYzf+XKwy08HdfwlXAtAsHddfdCMpbudXCDkEsWvY1tlueFp8oogV+yr49UHsu/bVojJbNIqWjMM0e7e6ucIwdY8JfdmvH91oTG8ChwSeya6AM7iABdKD3VdlQa4Ee4YHzwovojN38lZsKIveSCASRwh5Bsuxz9lt5DSCPuUvJJuvA8KEmBi+tm9OnEgAnNnhUfU5DskcCWl3tu818Kw6qXOLNgbsFl1/ZUHUdTi/ado3GvPhTguUrEbOY+pJne1n/kVROfcbGgZbeU91qTfODnIs4Vd2X0WCPHGkcHkO5/0aWLFisRMWwtLaxjpvprTw6jRP9Q0WvWIf08xh0r9zC47u1rFzybs4Mn8no9oApt4NjlSrBI5rlCaNzgQ81VbbFfdEsgUSPC8iz6SjbCS41wi1jNYQmmrypbgRk9v3TJjGyMWQUF1NIPe8Ihkb+R5QHuHcH7oNhCEgZJANpad9cErUswazc785Swk3vdZGOBanKfoKGIwKAJyB4U4tpacc+ULdg+eAESJjhfJU/8AoIdgaGkeVsFoz5Qway7j5UM2benUmaicpkdLQDdl8g5QJG+7aRYOSbtGc4bd27HcoLSyt282UjsyQpMza2wMkgcrA8sI3OPuOPCYkjDr7g90GeEObtaMJGmg0MMktlE/3Uzt3/HdIBhB9jhYHn/hGZJn3cd8plP7BQ4xwu84W39jaUY6n3eOUwHg2e1cFUUrMalsg0aoJSctaSADzaZkcT2opTVmslwzjClkehWV+unDi4AAggt8UuW6kHGRp3e2z8XavdbI1kb2RnFCj5XO60Oe2yGts3nn8KvjLdk32cr1PGqIHYceEq4g1QoIurdu1Dzd5QF9DBVFHnZHcmYsWLEwhikwFzg0ckqKJACZWgGjfKwH0db0XSQHS3IXA+AThYi9KY1ulBIeCeRdLFwyns5VG1Z6dCfcQRi8Ivi+yGzgcA98qTqo0fsV5d6PoUT5vuf7KZG4CjVBQZRoXz8Il0T3ATJhAPByRk9ygyOcbHlMPNj4+1JSV5DjXblJJ0EXnJLaJqwMqUEDg2id2bGOym1vqOArHdM0GNx8KUVbtmsi2M3u4s8fCLmsH2n+y007gDR+6mSGuFD9lVKggJnFwocog08s0biBQNGyouN0OxPCfilZHEA7NcJ4b7C9Fe6EsYbFZQ44bo2Bng8hPSTNkLqbVjslXyNYSSLJPlCSVhTIP9oIJFIe3djtS3qJAKPAA7IO+wL58oP6NZtzLcHCvnKFJTdvsHiyiGYMb5I7eFCQ720FCVCsiHFxFcV+yba4loo/FpFjSHVjbWB4CbiosOf7IQdsNm3kh27xg/KR1js2R9ymZXFzqNj5Cr9S4OcQ2sEc/KSbt0LJlPryKxYB8Kp1QqN7d1YPfhP6x1hobYF9u+eyr+ouEWkc44O0gBd2FdIhJ7OLkPvd91FbOStL3zz3tmliI2OxZICgeapYFmkXTtLpmNbdkilvTaeTUyiOJpc4+F0Gj6QNNLFIRucOb7fhJKaiJOaijodJpWN07WmhQ4tYntI0PgBwM9wsXE2LGOjrGO21Rx8rbHO2DcGh9ZrgIDXuJFCx/hHaTX4yvIUke2gzOecUs3EiwSf9qIcdnlY3IIB/+1RMJpxPPxklLvDrdlNGiPmkF4AQkYiy2l2QP8IYlLuTgHjyiuLefKQk1AjO5rTfirIS8qMho6gNFbqx3U3SnzgEH7rmerdTia73FzADkucAP25KQd9QYDIZpphfdgAH2VIqbXQUmzt/UBOTfhE9cBu4kA1hcDJ9QagBjQ17QPbgc/KHJ17UAh38xwFC+1plCf0V4HcT6psTHSSPaGjuSlHdShLyRKHNIK4qXrWqkc+P+HYXRn+r3H9kOSTXan+YDZeNu1rKNeE3xS96NwOy1Gvje3DhZJF3+6Hp520Gtk3ADJvJXMDRz7THGZCaBybAPKFPrep6VxlL92zGQP8ACT4XJ6YHBncuJoUfcRz3CFA705NjrocLkNJ9S650X8TLpXvjLtvqNb/ZdL0fqMPUG7h7Hd2vFOU8mCcXtE07RYvIPHJwiMdsafOOUJ1B5bZAIxa3jaW2VG6bCQmdk0avukZ3j3Gicn4s0mZmnceeDZSmq90bt+DVKUX+Qkyl1gcaDnEbW4Hi1TdZMkmm2BpvaKu+Fe6vaYwcF7nDhIGIanW+k47W1g3RXp4HTTOfI6izk2aUcG8/4WR6L1JA0bgb7Lop+japhe7TD1GYw7n8Koe7VaaXZ/DuDrvAXqRyOXTPJfNME/pZYRyQR3KRkZtl2RGzx7VazRdT1db2mNp8mlZ9I6IYS2Ut3OvLnDH4R+XirbsaLa7D/TPSjBGJJGHe7LiRwPAV/qIQG7q8YpE08Qj21dApiUBzM5+64ZZm5WVUdbFIcNIs4PYLEdjdrcUsSOZlEvW2OM2VNx3YujzhBZJXu4scKYDe/Nd+685bPUT0MspoBvst2dvF4QqzyTQo0pO4DrNhUXQ6Jh/IIF/daLr4NhQBBsUa7Wsa320L/KOqMDI9S7sV54XG/WPV/wDp8hgY1wkdn9Q/uuyc07eLs/8A7K5zq/03BLqjqTEZ43D+YwuPtPlUxcFK5rQd8ddnJdNhf1GXfMT2IA4C6mDokZjFtDXONn4CT03QNQ3VNk6UxskI/UHOFA/BP+PhdHpraWRvLmPonY4UR2Rz5bdx6LwkmitHRtjaY1go88FKP6NQI2vDASA3kE+V0upZtprSCQBZ+f8AhDbICCDuafH2UFkadWU7VnLN6O50jXZGTZx/n8K30HSY2emXZIBNE/un3BhadxcKNjFgeUTc0OpoaNuLBwUJZJPth9GDSxiOjWBuwk9boNO6MtcPa7x5TjpIdmHYI8ZCreq6jZEAwPc2juLQTQWTt0hHrsQ0HSZmRalmh1RbDI7MZNBpHJyj/TuivUap7XerGXhokkJJdQ5AQpuoRdRczpvT3NiicQZJC4Brh3F/KtembtIHQEWGHhqu5Sr8vZzrTsIGPa91vJAN5bWFIOJFbsrTpCXb9tXnKi4V2N3wuGb/AC0Zs29xJNgFK6t1RvBFnFVnJTLsADH4Set/9F1C+LQivyJt2UmqlHrAijQ7f6ROlxl8jpyGkXVEf4SWpe5jXG7c41QFlWPT9sYjjeza6rBvBC9SEaRy5nqi0haG3xSDqNNHIbewO+U6xocyhQFeFjmA2UOTsjSoq36SLa07G7hi6wj6eMBld/KP6TXNIF1aGwbccdinU9CuOwrGjue9KfLgPjmlpjDtOeFrIwcm1N9hukbdQxhYsawPy412GFiyYDfSOoxdQ0kM8ZFPbnOb7hWjHe8UV5T9IdZHTtb6E7q00xAN/wBB7FenQkYp275GVDysL8fJXpnZhnyiOtf57FaEltp33Q2n22ss5JGD8qSnZ0IO0gCieFsmgSBwoMNN4Ge6ldWnvRjC8tGB9lp7hJEW0DfYlQdlrm2obQGmvFIcqCUmrOs0c4l08gZZJdsaA38g4KJFq9brdO+SbTwyxs52v2Ox4T8+nMrQ/wDqFDA5HfCQ1rRFA6KFhcCfF5718I8tUwpCx6u+SUtmjk07S6xI4F/tqqNfKcid010bnu6sxshyLG0fscpTS3PIfWhLQBhoFf2U4dBFqHDbGdg/VI4cfCa4t7RRNv2Lz69jNT6MerifGaIkN1/tNfxOgjcC7qEkltNiOMkj7YTbemac5jYRggE0ps6dG0ObG1jTVbq5StxfSGb/AGVcurjkcTo9LqpX9jMabf2GSpxQanqsuzXPIiYaMTGhgH47qz/6e5kBZFM9km62uaO4U9O+SR0b5CGvIIfebHZMml+hH2Iz9LYLcxscdf8AsHbuUHTRvgZK5zvc6TaCLyFa6siixhILgc+ElE0nbglrb2/PypzlWhWqGWBvpC+wpQe6xYz8IgaQ2igEFrrPBHC52IyDnEN4SOsc4lzTijfF9u6cfnnsMBIa93ptI75/wqY1smyh1zQ6dnbcRttXjNMzYzYywP3CpNMPX6mwCvYLACvh/KcQT7XC+F6fSSOTM7Y5De3n2jyjtOeL+6T08zS07aRGyW62kkcZHdSehVsYoWfHikGaLBPxwpB1Uc38BTeaYc/3S2NRCF4Io4I8qVjIsAjhLAbXk3j7rYlpp58LXYKDxuAbl1rFqw8BzRQ8LENfZqZ45a9B+h+unUQ/wOpcTNG32G/1N8fcLz5E008mmmbNA8skabBC9rycCz43F9iQm4Oz21p9oAOfFKbS0HuSe9Kg+nutx9W0Yfhs7B/NYOx8/lXTX2/nsvm5QeOTjJbR6EJKStDYcNtV8hZuxYNoIe0g5WxwS2xnymTsqGDm8A18IbiHOs7h+Fvgh1d1sDPNi0aFsgza02BgKDmg0G4fRo0ikf1Y+UN4cMMxjBS0PFg4oNztzTtk/Tbe4TLNFJ6YbGNwb/dDadoN1eEZk0jHU11KsVGth/oP/CtDG4IHi7UmaUlxsYCE7VyPaQXYrNBR/i35aCcDyqNwQdjD4PRN7/wldRRwMEcdlH1XOJt3NKEpBOPPKlKarRkAkaCTZ58LI4Q1neh2RGscfdijfPdSc2281Qx8qDTewN2BLrs8nugvdk9r7oheG3522l3vJPHIvOUj2ybYKR7W4dZ7ClT9Sl3MOBngd05O8B5IdtIHcKg61qmta4NdbnGgBz912ePjuSJvZVx6mRnXoTHn3BtF34V1N1EvBZv/AE3ZGapc5BH6U0M0rSWteC7cLBpd0PpbTO/7vTb2tcA707wbXo5+Cq/o5cuOXLQj09+onaQxlt81QV1ptM+rc438pvTRRxRBjWhtUAm44/HIK5G7BGAkIJWj9BcPhCea/U0j7hXTBYtp+FCWJrrLhdBTcSnAoHuA4IBJUHEBucurA4V0/SRbnEx0b5Ss2lDZAWUL8hZSaQjgJad42ESFwzilivdPAx8dvY0m+aWI3foPxs8IWBejyfQuiJNPc38m1pn0T0+N24ulkHZpNL1/83ER4SOI6LqdXo9cyfRAl4NEVgjwV6vo9QJ4GyABtgbmnskdP0XS6eMNjiG0f0kJ4QCMAs9oqiAvL8zLHO7Sqi+K4DDD7gRgdgmYi0muUpE+x2TEbiM84XDA7EwzuKrjssF3x2wVG82DlTFXznsq+zGNG7Clss8gn5Wm/qIrBU24zWEyCgMkJOSomN18po8YKiLurtDghkL09v8ASP8AS2I3l/AohOVnI7ZUhVChS3x/sNsTEFm7xzhE9FoBNWfCKT7qoD8qNkWcUlWNIwBzaHGEN4/bwmH1tFn8JKR9WBaSaoJFwFmkrIRVd/KIHU4gXZ5SWsnLS+iBQClGLbJsrtdMGRPeXCz3PhUPp/xUhllBA4aCOyf1khllDWNc5t5GKKlHBsYS0APIyeNoXqY/9cf2J6KjXsBkLRWBkC8LvfpDVjVdIjje63xDYc9uy49+mp21wcCL3G+U99Maz+B6kWvJEUpoqk3yhr0LP7O21Gla+3MsOHCjCHtoubkCz8p8bSGkHHgeEGVjd4LTRpQca2ibS7RGJwc4kAg9wVsgd/CGPa6iLx3RCTsJA/KyToIOQkA2Bz28IDW7ibGAjzu/luPYHkKEYBs3Ywla3QrDx0GDt+VixoO2gMWsQoZEnadtWRz8oLo9pBDRnunC4HPyl3uFDItUom+hd0fGePCFMxoYb/sjb22KIz5KXkeSMHcexCVpAEJQ5nva82DZHn4TGlnDxRIB/YrGacvdbyAeaSM7TBO4NO3u1xOVzTgWg9FzGTVeEQPskE8Kpi1m0VNyDhwKsIntdlpBB4SptFUxkGgKP7IrXC8pcOsZpTYTtoc9lSIwzzwOFsV9qwosIv5Uji6AtV9Bs053jFLTjjF4WnuAOQtbgTyCe6DCgMzZJHM2PLQOcZKK4uaAOVhIP+vKG913Zwp9BMkkNVikk9tkZR3FpH/PhKaiVscbi8gNB89lKdtmBagtjALjgY5VB1HWerIYo63Hn4SXWetvleYtNVbjkdkPpcAnO6QF1uJJPddeLx/jjzmK17H9HpS+3jvy4g8fCeETmtAAo+MFNQaYNjAbjwmfQDYia7HPK555m2biyifFRLdtjg2q6SP05N5aBR7f0roTpw8GaQPBrhV88FyZNA+VfHl9CSidN9O68arTiKR1PaOfIVo5tuFjA7nyuJ0sr9PKJWmqpdrp3+tp2Sbgd1FPGV6JVsHKMfY4RNpIOPhY8WCDSkwfKaqY1AZ2na7CFG2so2ptrT8rUdFoJoCuUj/kK0EiYSz891iLEAG8j5WJWrYyQAxkf1fYhQEbXE3zV2mngF4bwhBoDsdwF0Vom4ogNNESPbz4W3QRxtAa0AnuiCtgdQtRItl91uCMhfUlkUZe7jsaXPagzalr5aOMgV2V5rR6r2sOG1dLTI2tiFADwpyx2ZumcuXNkDRZsfCJptU/TEta4Ft3tcaWdTYINc+Nl7SLA8Wk33vaLNVx9v8A+KfFdFe0Xul6kJA4SPYxwOGnx2VlBPuqnCu5XC6tm0NcD+rOBSjp+p6vTvAbKSL4KKwPuLKK6PRt/wA/spF9VuOFx+k6zqZJNrji6wUzH1uct9zGnOEKa7BZ0b324Ua7rXqD91y8/W9QBYaMJY9Y1W8kOyhxk/QVI671g0bnSNB+yUn18bSQZBROHNcuYl1uolFGQ2cX4tV8rpd798rnVkVhMsTl2w2dTP1eGIEuk3c0BySuZ6l1KXXPcxpe2M8gHn/SIIgdoBonk+VJuiY4B27BI9teU2KEIO/YUVuh0LtQ8GNhdt5d8rremaNsUQJc3dVYtI6aJraDQAC43txwFbaZ5oBvtLgK70lz5HPXocaEeytzrA5N5K093u2/nJU2SFzsgcWUHVUwggZeclc3x6NYLUT00gEZBH2VVK45J+/ySs1xcwlzXEEBJSF2x1uJoWFXHjoWTsn61cCvhdH0Tqhc2PSv95efabulyGasGibXWfRemYWyagm3NJa0EcYV3CmmiEjoHNLWAHypAUBnhSl/pN4UwPbZVuJheenMonAyhxbTY/wjzNAH3Q4GgsISOKsARo9osgLFoDc0bjnnGFim4jpH/9k="/>
          <p:cNvSpPr>
            <a:spLocks noChangeAspect="1" noChangeArrowheads="1"/>
          </p:cNvSpPr>
          <p:nvPr/>
        </p:nvSpPr>
        <p:spPr bwMode="auto">
          <a:xfrm>
            <a:off x="0" y="-784225"/>
            <a:ext cx="2333625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6086" name="Picture 6" descr="http://kanchanapisek.or.th/kp6/New/pictures9/l9-218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928670"/>
            <a:ext cx="2924175" cy="2066926"/>
          </a:xfrm>
          <a:prstGeom prst="rect">
            <a:avLst/>
          </a:prstGeom>
          <a:noFill/>
        </p:spPr>
      </p:pic>
      <p:sp>
        <p:nvSpPr>
          <p:cNvPr id="8" name="สี่เหลี่ยมผืนผ้า 7"/>
          <p:cNvSpPr/>
          <p:nvPr/>
        </p:nvSpPr>
        <p:spPr>
          <a:xfrm>
            <a:off x="3786150" y="3143248"/>
            <a:ext cx="5357850" cy="95410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7030A0"/>
                </a:solidFill>
              </a:rPr>
              <a:t>โรคปากนกกระจอกผิวหนังแห้งแตก ลิ้นอักเสบ</a:t>
            </a:r>
          </a:p>
          <a:p>
            <a:pPr algn="ctr"/>
            <a:r>
              <a:rPr lang="th-TH" b="1" dirty="0" smtClean="0">
                <a:solidFill>
                  <a:srgbClr val="7030A0"/>
                </a:solidFill>
              </a:rPr>
              <a:t>ขาดวิตามิน </a:t>
            </a:r>
            <a:r>
              <a:rPr lang="en-US" b="1" dirty="0" smtClean="0">
                <a:solidFill>
                  <a:srgbClr val="7030A0"/>
                </a:solidFill>
              </a:rPr>
              <a:t>B2</a:t>
            </a:r>
            <a:endParaRPr lang="th-TH" b="1" dirty="0" smtClean="0">
              <a:solidFill>
                <a:srgbClr val="7030A0"/>
              </a:solidFill>
            </a:endParaRPr>
          </a:p>
        </p:txBody>
      </p:sp>
      <p:sp>
        <p:nvSpPr>
          <p:cNvPr id="46088" name="AutoShape 8" descr="data:image/jpeg;base64,/9j/4AAQSkZJRgABAQAAAQABAAD/2wCEAAkGBhMSERQUEhQUFRUWGBgaGBUUFxQYFxQYGBgWFxUUFxUXHCYeFxwjGRUUHy8gIycpLCwsFR4xNTAqNSYrLCkBCQoKDgwOGg8PGiwkHCUsKiwsKSksLCksLCkpLCkpKSwsKSwsLCwsKSwsLCwsLCwpKSwsKSksLCwpKSwpLCwsLP/AABEIAKoA+gMBIgACEQEDEQH/xAAcAAAABwEBAAAAAAAAAAAAAAABAgMEBQYHAAj/xAA/EAABAwIDBAcHAQgCAQUAAAABAAIRAyEEMUEFElFhBiJxgZGhsQcTMlLB0fBCFCMzYnKC4fEkskMVU3OSov/EABoBAAIDAQEAAAAAAAAAAAAAAAIDAQQFAAb/xAAnEQACAgIDAAIBBAMBAAAAAAAAAQIRAyEEEjEiQQUTMkJRFGGxUv/aAAwDAQACEQMRAD8Aw5G92YnRFhHq0i0w4QbW7RI8lxIRKUMO57g1gLicgBJ8kmrx7JsYW4t1OG/vGG5FwWXEHTO6CcusWyYq2PehfQKqHCviA6mGdZjAd17nD4Ta7QM1ojsM1w6wDh/N1rnM39Us9xm4z8MtE2oOPw9qz3Nydsb54M8T0bw7wJo0z/aPKFE4voFg3D+GG/0lw8laKbtEFQDXLnpOvioU2jrKNifZlh3t/dve08ZDh4FNMJ7PH0H77KgcQD1S0tV9w9STHbNoE6wnDWTl4HJFLK/DqMvf0XxDKThu7zn1JJEG0QOeZUZW6MYkttSedLCfKVr7qAnKD5FFGDEa9ozB7FyyfZ16oxjBdBsbV+Cg6OLob/2IU5gugWPp06jRSpy9pbdzSRMSWmYBgRPNaU6j8wDh8wmUR2Fdmxx7N5G80paA8MW2j0RxVE9ei+PmAlveRICiKlIgwQQea9C4bEvGd+IIWU+0rG4d+J/dNG+B+8cDaYgMAyEZp+PK5OgXRTVy5crAJy5DC6FxwC5DC6Fxxyc4baD6bXhji33jSx8fqaSCWnvA8E1XLjgwKcv3XAS9x5HRS3RTou7FuMktY3NwE34XVpd7MKf/ALlQdgb4pMskU6DUdWZ37icjKM3BuOUHvWj0/Z3Qb+qqe9o9Ao3pV0Op0qBqUt/ebBcSZluU8oN1yyWyeqKVha5pvDgAS0zfKUlUqEkk5kz4rgVxZaU2t2A/BzsulNQWmLwtEoURutloyHoqNsdj2tLwxxZaXgSGgG6t9Da1MtaQXXA/SeCz+Su0i1htIzoFLYnFl4EhsibgAEzxjhoki1BC0Crs4OVz9lFNxx8hpIFN+8R+kEQCeUkDvVMhXD2Y1i3HUwCRvhzSAfiEEwR2gHuS837GTD02Gvkw8HBNMVTLXG+qfVh1ewhdtOmJPNZ8WMGVN5mfmSzmzM35cR2JtSPZI9OCfMUNbJCZW8kG5bglhzXOZw+iFkUIlnFHc2Ljv5o7TpCOW+CiyBEtm+vH7pP3U5Z68CnLWR2HXguqNj8siiQyJ21tEUKD6zgSaYmBm7gPHNYJi8SalR73RLnFxjKSZMLeelJeMHXLBvP3HbozzsYGtpssCcFe4/jYDCoWhcnuy8PvOvonykoq2Mw4nlmoL7JTZXRjfAc8xOQF/Hgpan0VpRYEnmclP7GwXU7IT+phI/wvO5udkcnTPVR4uDF8VFWUzHdEWBstmeHqqxi9mvYYgrT6lMxA9PBQe2sJ1Y3TOifxubO6lsXn4GHJHWn/AKKCQgT7G4eCbQUyW3F2rPM5cTxy6s1j2ZsH7Nb5jMdyubqKofslxjSypS/UDPcbLQ3t8ln5P3NEDF9Lko3aGH6sOHVdLXTwNlNuYkKjLXUwlRxge0sEaNV9N2bSR3aHwSD9Fd/aVsXdLK7deo7tHwnwkdyo9MXV+LtWD9k1idtBuGbRYCJA3jOepQ4bHsDGgh1mj5OHYoWqbqRotO6LHIaDgkPGorRZxy7SZGiqRqUb33GD2hJIQrJVTY9oYij/AOSm7tpv3T4Oa4HyU70Jr0GY6g5rnjrhsPa2DvDd+Jptc8FW6YYfiLh2AEeqlNnYBu8x9KtT3mvaQHFzCSCCDcRpxSslUw1b/o3xwBauxZkxykdyJhqocARqJGtiOPij4gddnYfRZyCIukRvzon1J9ssreCa4jD7rrfmqc0+euaNkh21JuIP5CVC4NCOGXySwdiZ5/mSEpUU7I24uaI2INfBshdrFxqEf3aCP8qdIjY3dcZSCPBYT0w2G7DYl7Y6jiXMMzLZ49q3pzFUun/Ro4qgCz+JTktHzTm3y8U7Dk6yIpmLKf2JQuIGig30i1xa4EEGCDmCMwpvAbxswGfNWORuJp/i6WTsy/bMqFogfllLYekXHd7BKrGzNl1CN6pVd2NNgpvDYssIlxPM5leXmoxn7ZuZO0/PRfadP3UhoDnc8u8pi3Zm82Xul2caeCebUfvQRr68FHihWeZa8sE6AExFxfWUakm9aQEYS6pt7ILb+Fpj4iN6Y5+CqW1cBuQZBngtGb0bYDvEFztS65+yg9u9HxuktHcr/F5UYNRtgcjAs0H5ZGezrHGnjWCbPlp7xbzW2uH2XnXCVXUazXDNjgfAyvQ2AxQqUmVBcOAKv8hfJM8xTWglQW7P8pN4Tp9OUhUYAlRZDK90i2Z7/D1KcXIMf1C7T4geKxxlAgFxGRjvC3mqwRyWO9MsOKWIewAAE7wgaOv6k+Ct45Xo5f2V9WjC7PG4zrfpHHgOSq6s+Erfu2db9LfQLuRdKhmH1lXQrgnFOnT928l5FQFu6zdlrmmd8l82IhtovPJWRA3StCsWkdqBmHcRIEhA+kRmFDp6CSa2bf0KNX3DN/dIEEBpBe1jhLd9mYGo5FWWuLyTEDW3qsCp9McYGNptxFQNa0NABAIaMm70SQO1ar0P21+0YZjny+epULnEnfiAYMgCYHfKoZMTirGKXYmsQ4uE/LY+oulKLh35/dI4VwtBlr7CQGkEW3SBYEEEI9ITI11+yWmifB/TIRydQkW8ktuHTgodAsEkDVdv2Qln0Qbihg7A3kUXOdkJpIfcm/cuO2I1skieaXqMMIgYhOMX9pODDMe4gQHhru0xDvMJxsik2kwPdNxa3orj7Rejnv8AD77Y36UuHNsS4fVU7Y7RWYwcBccxlPgmZ5XiX9fZqfj5dZMlMJtWo+RTp9X5n2HhqpDC4FzWEvcSZJv+nkITrA0gLW+yeV8P1O3OPzgsOeRN1FUjbc3FjShhHVGzftSmDe5jg18iTZwyP2XNxThvNDoaTYNz3QNSckm6uB1QDEzBJdfkTkhVENylqtElVIUVjWggpT9qnPukIldD/KyYxaM129hdyq6Ms/G62voTUDsDQI1b5ix9FlXSvCxDuX5dXv2T7Q38IaZzpuPg669Cpd8MWYHOx9Mrr72XJw4/hSNVqXqNSbmoUZ7ZH12WWWe03BxWpvizmlve0n6Fa3VpWVK9oOy/eYV7gJNOHjsFn/8A5M9yfhlTIMlU3h53G30HooQqTotG6LjIenYrORaG4PWRa5chTRA92bWiRxv4Im0akv7AiU2lhY4gwb9oyK7GN65Sq+djbfShBaf7JcXvUq1I5tcHjsIhw8gswVz9luJLcW4T8VJ3lB+67MvgwYemqEbpcIsXb4zvvRvcvinxTk/EfNKCkXbvAX/x5JGuev238lnDbHVA2SwCRw+SVkwOaigbDkoQgH4V05rqBsMucFzcl02HaFLRFhHNRHBHc5AUFHKQj7oEZTOY0WeVOjRwlV+7/Ce6W8jq1aOGqM6Q4Mvoni3rDuzHgfJDktwaLXHydJplWw9T7JfFV4aRKZ4Z4SlbrLFa+R6dUxoKkXMkkwALk8ABqpHE4d7AC80mEizCSXnkWgWUTWeA8FwMg2jPKJ8JUgzElwLaVKJEb9TM84VilVsiXZvWkI+9JbeAeXnKVcYaJ7UZmzSwda5TTaFaBGug46JepSpDE19Fe6S1wQBwlT/sfnerDk0+ap+2GOGeZKvPsfpNivfrdW0Zjlxut2EVHEkjC/I/uNDeCElVBgJeMkmfRCZFjZ4so7aOGDmkESDYjkbHyUoRZNcRTtClaZ1nnjG0Nyo9nyuI8CQpPDsO43PIcOCkPaJsv3WLLotVAd/cLO+h700wxduNt+kacuxXZu4pjcOmyAQgIELSrBXJnH4T/j0yI6uY1vGvBMcQ2WNd/ae7JEOOdubs2/LJOmC6Gi8mw5pUYtLY1tPwV2dgH1qgpsEuOQV/6JdCquGxNOs99OxgsBJMGQbxGqb9Athupn3psXEtAi+63NwPMkDuVxfWdvQ1hMZu6oE9+aqZszbcY+DYQSW/S1tbFvz8umWJH7zsEdq7B1uoC6xiCOf4ErH7wcvUDXxVVEeC7G25BKUhrpokN6baZn6BOKburn4eSlAsOunzQSuY3M+CIEUhFez1CFr12gvquZAG6iuqAG+eqI6vOWiMaUTzQWSkJVsVA4eCbtrb3ADUnJDWpyZ4GBy4n6Ipw86T238kFjkkipbawvunl7L0jqJhp+XsUI3bzN7MR6q8bf2bVrYeqymYcWwIyN7t5SLLHa2CewkEEEGCDy4oVxoTds2uLnco9fS5+/a7IgqWwePazOFmzGOEH7qQw20qjSJMiRNpMcrpU+H/AOWaGpraL3iMaXm11F47db16hFuP5dRGI6QVZIpfDPVJYA4jmJKhsa+o8y8lx55IMXEl2+TOScVpBcXi995fNh8IPqpj2cbQLNoME2qAsPaRbzCr5ongUpSouaZBLSIgjNavxUeqKebFLJGj0C9p/Pqgcy0+ixzD9MMewWr1CNN6/qn1H2k4xp67adTjvNLSeF2kJaRjy4OVfRp5Ym1RqqOB9q1M/wAag5p4sO80dzoKs2y+k2FxO6Kb2lxnqzuvtn1SpqitLFKH7kVD2lbI95hjUAl1KHT/ACzDh4EHuVBwxG43P4RoOC3TG7HFVrmgyHAgtOcGx8iqRT9l2IAAD6cAAC7tO5M/VSjTCxemStHOECBctEqgpfA1d2o0879hzTdCoatUSnTs2fZOLpspS1pkS3d1tcunQEme9SuGw5deAPFVvoFTdVohxBAMB0/q3RAg8IElW7GY0U4DQXPNmtGZPLgBxWO/i6LtitBoaRTJgvkjM5CSCdAUvAa5xcQABdziABOpJsFBt2oadYWNWoAf3TCA1pItvuP6iY58ApLC7KdUipijvvNxSNqVM/0fqPN09yFSFyVBhtYun9npOqi3XcdynwMEjecLaCEelh8SQd+qykNBTpg6Xu8n0Uo0xbPh+cEJozc3K4EjTgquf7TVvwbRHZbdSlV2IoNLnOFdjRLhuBlRrc3OaW2fAmxF09p3f2fVM+k20DRw74BL3gsYBPxPBaMu1TZFDynXa5jXMIc1w3gRqDqh3JAn/CY7JwxpUKVMm7WNByF9R5qRDT8yjtZFUAGadyAPJF9M+0I88VzmZ8xP3UM6xA0yIBzRn08hxSzmzfsCYdIa25QcRZz+q3iOJ8JUN0rYyCcpJIHaO0qWHHWMum1NpBJzuflVL6ZUKdV9Ooxsb9JrjzO84EHmIiUalhH1HhrQXOcY7SnW3wwPbTZdtJoZI1cCS4+JKqf5DlFv6NjDgWHIqdv7KqzADUfnFK/sI4eSeVmAAnQKP/8AUKjjFOnLZgvNhPJDGU5+GonQ4ZgBwEpUYEcAnmEoktkwnDMOq0srT9OcqIWpgm8PwJAYAcAp92GSRwoRRzsnsiH/AGURldJVMLOnf2KYqU0mKQhMWZ+kWQFXZwvbvUbVwBad5pIINiDB8RcK1VG/hTCrTlW8ednOEZqmix9DOm3WFDFvg2DKvPg8/XxWjtbVgdYf/X/KwPF0BNs+6yn8Nt3EtY0CtVADQAA4wABYBOnLVoxM/AalcHoy5cuXLcMQ5CgQrjjZuj206TcFScHsa3cEyQOsLOaBnO8NBqm+FxLqryZe0kQQwTiHj5QMqDOZO9qqT0EoUKlY06zQSRNMyQZGbRB1HotZw4a1gbTaGN4NETxnisjMuk6LkXasHYlIs/QymxvwUx1nb2r3v1cBOXipilTc78zRMJQ6okQnrOSWlQDlYLKcIxmEDSEliqxYwkRIE3ytxUg+iOAxzHOe1plwNhfrR8UDgARPaufV3iQBYQd63WPIcBxVfq1S95cBFh8JzN4PbeJ4WQV9nueBuVX0y0yIcd2bDLgqf61yr6LSw/ZZGsjJKhxzjvHqq9gNuvpDcxIcfle0TI5/N2qx4eo17Q5hlp4eadHJGXgrJilD0M0z2+qM3np6JI8BmPp/uUo58kR+fl0bYmg9PgcpB/wq10pxAL2t4CRyGXncqzMPVHE5fc9ypuExQfUrYtw6lIgU2n9TvhpA+Bce1IzfKNFzian2f1/0WZ/xGb7v472kMZrTac3u4E6BV33kn/eqJi8a6o9z3GXOMkotN+apy8peI3sWJr5S9Y4dhg8EHVPcHhGsZuxb6ppSdEp2x8wkdpLRM26oVbShGLVzRaEYIGhPYRDfwJKq08E83YySdRklD4EpjCqxNqlEjJP6lFJ+7TFKhykR76EpjVpaKXeyE3q0wrEMgakVvG0TmNE6ouO6Owa8k+xGEBQ08JAA5cVc/VTjsCScmZiuXLl6Q8YchCBCuOF8FinUqjHts5jg4doMrfdi4hlUU6jfhe0OA/qEhs8jK8/P0K0n2abc36bsO43p9Zn9JNx3O/7Kly4WlL+h8PuJqYqI7Hprh6pdIOmZm7e3wKrm2+m9GjLaTvfVODZDB/fr3KmnZMISk6Ra3VQLkgAakwPFVfpT0momkWMr9Ym5pAvNshOQvF1ScTj8TijNRxj5bho5ABOcFsoNuZPNJyZYx9NTF+Pfs2H2ZtvEAje6w4H7j6q2YLaIqjqjrfKfUHVQtHCpUU4Mi0ZHgs2eWLelRflx4Na9J2qwPbBjQHXuHAlEwtd2FfNzTdmPzUeaDAY4P+L4hcjj/MlMXVAaZEt0bq48kS87L0oNV8H4WSm4Egg5wQeIj7IHgb0ZD0BBDvOFD9HMfv0Y/VSNx/KZiOOo/tUnUrfC5t4duH+7/MK/GXZWZ0oOMmmF2ljRTo1HX6tNwA1ndP1hUbaWPYKdKhSdvNY0Oe6D16jhcxyyR+ne3XNqOoNs2bxcmQ07vZN1CYds3/LpeXw1eFx/5sXASjaaKwXTmm1UpM2LF6LU7pD6JKjonDFUkyvNigcua0k/nojMSgBnND2EBHNScJ3uibyiPEaZrmm0cpDWpTSe6npFsvz/AGk3UlCYfYjKoTaoxSlagkP2dNjOhikRlSlZc2lb/SkX0IlGbRCaso2E0YmuXLl7U8UchXQnFDCzmobS9DhjlN1ETaJEKT2JWqYeq2qyJbNjcGRBBjRHo4WE+w+DnJVMmZU19G5g/G/ymLbR27iMReo8x8rYa22Vhn3pTZTJcAQnNHZ4IE6cfNSVHCtCzcueKj1RqQwRx+IdYaiE/p04TfCNGXopKlTWNllsibaCBvck38E7qAT+BNqrUpAK2IDEFjg4ZiO8aqXFQTOct8ByHOfJQz22Qsx+61jQC55Ja1rbl17RyurMG/EV+RH+RNdEKm6+s3Qbp8C5sT2QpGrtHcDi24I34zh1mADnvQUh0c2XWpCo2tEvcHAMJltoPWyOluSkDs8F7S9xcAZaDkDoY4iy0IxcY0Y+SSlkbKT0vwIBw4cP3m5vPP8AM9xcZPLLuUfRMKd6aYWr75pqbu7uw3dB/SbyTmTvAqEBOt/9pWZ7o2+FvEhek257Uu1IUnQnLBKpSZbY4ppzSSFIJ0wKrNiJijQlmHLsRWsnklqbPz0QReyu2BTJ4pdzT9kpSpI7qIVtRdCXIaup3RPdJ46kNEk6kh6UEpjEU75WQOZyTkUiMyNUSoEDVILsMKoHZklGiwyRqlOdPzgjBnb5JdjoswJHZTJyQNzUhQFgveylR57j4f1XsDD4Pin1GghoqY2cwSLBUMuVnpePxoQWgMHsyblS2GwwGQCVwzRHiluPYsfJlcmW3L6E20+CVLLXQUTkl3adpSHLYLYekQpClWEKObn+cE4o69v0VfIrFTQ5e8JvUqSuP1TZ31+6iMQVoVp0nVHinTG850wBoNS4/pA4qzbG6Ptw5cXEOqu/8kWA+Vs/D9Ut0ZpNFCgQAC6d4gCXX1OqmKuX5xWtiwqKsxOVyJTl1+gmY5o27vCNfQ6ItDRHo5D81TzPZFbewAr0oE77esyT8Q4czp3hUEN8lp5+Fnes2xB/5Fb/AOQ+pVbPHXY1/wAfke4gDQpzRSP2Pqj4fI/mqz5eGzeh3SzT1jkypa/nBPaWarTETHVFhPfxTxlCyb0cin1H88k7BBMo5JMDciNUYU0q7Ts+652R7ld6oR2YlUaOeaRcYS9fNMqpuUnIqDjsB9W3+k0q1kB0/OKkOjdJrqvWAMDUA+qqx+cuoyT6psQwmArVY3GEt+Y9UeJUq3olUgdZni77KwBOmCw7Fof4WNLZmS52S9H/2Q=="/>
          <p:cNvSpPr>
            <a:spLocks noChangeAspect="1" noChangeArrowheads="1"/>
          </p:cNvSpPr>
          <p:nvPr/>
        </p:nvSpPr>
        <p:spPr bwMode="auto">
          <a:xfrm>
            <a:off x="0" y="-776288"/>
            <a:ext cx="238125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6090" name="AutoShape 10" descr="data:image/jpeg;base64,/9j/4AAQSkZJRgABAQAAAQABAAD/2wCEAAkGBhMSERQUEhQUFRUWGBgaGBUUFxQYFxQYGBgWFxUUFxUXHCYeFxwjGRUUHy8gIycpLCwsFR4xNTAqNSYrLCkBCQoKDgwOGg8PGiwkHCUsKiwsKSksLCksLCkpLCkpKSwsKSwsLCwsKSwsLCwsLCwpKSwsKSksLCwpKSwpLCwsLP/AABEIAKoA+gMBIgACEQEDEQH/xAAcAAAABwEBAAAAAAAAAAAAAAABAgMEBQYHAAj/xAA/EAABAwIDBAcHAQgCAQUAAAABAAIRAyEEMUEFElFhBiJxgZGhsQcTMlLB0fBCFCMzYnKC4fEkskMVU3OSov/EABoBAAIDAQEAAAAAAAAAAAAAAAIDAQQFAAb/xAAnEQACAgIDAAIBBAMBAAAAAAAAAQIRAyEEEjEiQQUTMkJRFGGxUv/aAAwDAQACEQMRAD8Aw5G92YnRFhHq0i0w4QbW7RI8lxIRKUMO57g1gLicgBJ8kmrx7JsYW4t1OG/vGG5FwWXEHTO6CcusWyYq2PehfQKqHCviA6mGdZjAd17nD4Ta7QM1ojsM1w6wDh/N1rnM39Us9xm4z8MtE2oOPw9qz3Nydsb54M8T0bw7wJo0z/aPKFE4voFg3D+GG/0lw8laKbtEFQDXLnpOvioU2jrKNifZlh3t/dve08ZDh4FNMJ7PH0H77KgcQD1S0tV9w9STHbNoE6wnDWTl4HJFLK/DqMvf0XxDKThu7zn1JJEG0QOeZUZW6MYkttSedLCfKVr7qAnKD5FFGDEa9ozB7FyyfZ16oxjBdBsbV+Cg6OLob/2IU5gugWPp06jRSpy9pbdzSRMSWmYBgRPNaU6j8wDh8wmUR2Fdmxx7N5G80paA8MW2j0RxVE9ei+PmAlveRICiKlIgwQQea9C4bEvGd+IIWU+0rG4d+J/dNG+B+8cDaYgMAyEZp+PK5OgXRTVy5crAJy5DC6FxwC5DC6Fxxyc4baD6bXhji33jSx8fqaSCWnvA8E1XLjgwKcv3XAS9x5HRS3RTou7FuMktY3NwE34XVpd7MKf/ALlQdgb4pMskU6DUdWZ37icjKM3BuOUHvWj0/Z3Qb+qqe9o9Ao3pV0Op0qBqUt/ebBcSZluU8oN1yyWyeqKVha5pvDgAS0zfKUlUqEkk5kz4rgVxZaU2t2A/BzsulNQWmLwtEoURutloyHoqNsdj2tLwxxZaXgSGgG6t9Da1MtaQXXA/SeCz+Su0i1htIzoFLYnFl4EhsibgAEzxjhoki1BC0Crs4OVz9lFNxx8hpIFN+8R+kEQCeUkDvVMhXD2Y1i3HUwCRvhzSAfiEEwR2gHuS837GTD02Gvkw8HBNMVTLXG+qfVh1ewhdtOmJPNZ8WMGVN5mfmSzmzM35cR2JtSPZI9OCfMUNbJCZW8kG5bglhzXOZw+iFkUIlnFHc2Ljv5o7TpCOW+CiyBEtm+vH7pP3U5Z68CnLWR2HXguqNj8siiQyJ21tEUKD6zgSaYmBm7gPHNYJi8SalR73RLnFxjKSZMLeelJeMHXLBvP3HbozzsYGtpssCcFe4/jYDCoWhcnuy8PvOvonykoq2Mw4nlmoL7JTZXRjfAc8xOQF/Hgpan0VpRYEnmclP7GwXU7IT+phI/wvO5udkcnTPVR4uDF8VFWUzHdEWBstmeHqqxi9mvYYgrT6lMxA9PBQe2sJ1Y3TOifxubO6lsXn4GHJHWn/AKKCQgT7G4eCbQUyW3F2rPM5cTxy6s1j2ZsH7Nb5jMdyubqKofslxjSypS/UDPcbLQ3t8ln5P3NEDF9Lko3aGH6sOHVdLXTwNlNuYkKjLXUwlRxge0sEaNV9N2bSR3aHwSD9Fd/aVsXdLK7deo7tHwnwkdyo9MXV+LtWD9k1idtBuGbRYCJA3jOepQ4bHsDGgh1mj5OHYoWqbqRotO6LHIaDgkPGorRZxy7SZGiqRqUb33GD2hJIQrJVTY9oYij/AOSm7tpv3T4Oa4HyU70Jr0GY6g5rnjrhsPa2DvDd+Jptc8FW6YYfiLh2AEeqlNnYBu8x9KtT3mvaQHFzCSCCDcRpxSslUw1b/o3xwBauxZkxykdyJhqocARqJGtiOPij4gddnYfRZyCIukRvzon1J9ssreCa4jD7rrfmqc0+euaNkh21JuIP5CVC4NCOGXySwdiZ5/mSEpUU7I24uaI2INfBshdrFxqEf3aCP8qdIjY3dcZSCPBYT0w2G7DYl7Y6jiXMMzLZ49q3pzFUun/Ro4qgCz+JTktHzTm3y8U7Dk6yIpmLKf2JQuIGig30i1xa4EEGCDmCMwpvAbxswGfNWORuJp/i6WTsy/bMqFogfllLYekXHd7BKrGzNl1CN6pVd2NNgpvDYssIlxPM5leXmoxn7ZuZO0/PRfadP3UhoDnc8u8pi3Zm82Xul2caeCebUfvQRr68FHihWeZa8sE6AExFxfWUakm9aQEYS6pt7ILb+Fpj4iN6Y5+CqW1cBuQZBngtGb0bYDvEFztS65+yg9u9HxuktHcr/F5UYNRtgcjAs0H5ZGezrHGnjWCbPlp7xbzW2uH2XnXCVXUazXDNjgfAyvQ2AxQqUmVBcOAKv8hfJM8xTWglQW7P8pN4Tp9OUhUYAlRZDK90i2Z7/D1KcXIMf1C7T4geKxxlAgFxGRjvC3mqwRyWO9MsOKWIewAAE7wgaOv6k+Ct45Xo5f2V9WjC7PG4zrfpHHgOSq6s+Erfu2db9LfQLuRdKhmH1lXQrgnFOnT928l5FQFu6zdlrmmd8l82IhtovPJWRA3StCsWkdqBmHcRIEhA+kRmFDp6CSa2bf0KNX3DN/dIEEBpBe1jhLd9mYGo5FWWuLyTEDW3qsCp9McYGNptxFQNa0NABAIaMm70SQO1ar0P21+0YZjny+epULnEnfiAYMgCYHfKoZMTirGKXYmsQ4uE/LY+oulKLh35/dI4VwtBlr7CQGkEW3SBYEEEI9ITI11+yWmifB/TIRydQkW8ktuHTgodAsEkDVdv2Qln0Qbihg7A3kUXOdkJpIfcm/cuO2I1skieaXqMMIgYhOMX9pODDMe4gQHhru0xDvMJxsik2kwPdNxa3orj7Rejnv8AD77Y36UuHNsS4fVU7Y7RWYwcBccxlPgmZ5XiX9fZqfj5dZMlMJtWo+RTp9X5n2HhqpDC4FzWEvcSZJv+nkITrA0gLW+yeV8P1O3OPzgsOeRN1FUjbc3FjShhHVGzftSmDe5jg18iTZwyP2XNxThvNDoaTYNz3QNSckm6uB1QDEzBJdfkTkhVENylqtElVIUVjWggpT9qnPukIldD/KyYxaM129hdyq6Ms/G62voTUDsDQI1b5ix9FlXSvCxDuX5dXv2T7Q38IaZzpuPg669Cpd8MWYHOx9Mrr72XJw4/hSNVqXqNSbmoUZ7ZH12WWWe03BxWpvizmlve0n6Fa3VpWVK9oOy/eYV7gJNOHjsFn/8A5M9yfhlTIMlU3h53G30HooQqTotG6LjIenYrORaG4PWRa5chTRA92bWiRxv4Im0akv7AiU2lhY4gwb9oyK7GN65Sq+djbfShBaf7JcXvUq1I5tcHjsIhw8gswVz9luJLcW4T8VJ3lB+67MvgwYemqEbpcIsXb4zvvRvcvinxTk/EfNKCkXbvAX/x5JGuev238lnDbHVA2SwCRw+SVkwOaigbDkoQgH4V05rqBsMucFzcl02HaFLRFhHNRHBHc5AUFHKQj7oEZTOY0WeVOjRwlV+7/Ce6W8jq1aOGqM6Q4Mvoni3rDuzHgfJDktwaLXHydJplWw9T7JfFV4aRKZ4Z4SlbrLFa+R6dUxoKkXMkkwALk8ABqpHE4d7AC80mEizCSXnkWgWUTWeA8FwMg2jPKJ8JUgzElwLaVKJEb9TM84VilVsiXZvWkI+9JbeAeXnKVcYaJ7UZmzSwda5TTaFaBGug46JepSpDE19Fe6S1wQBwlT/sfnerDk0+ap+2GOGeZKvPsfpNivfrdW0Zjlxut2EVHEkjC/I/uNDeCElVBgJeMkmfRCZFjZ4so7aOGDmkESDYjkbHyUoRZNcRTtClaZ1nnjG0Nyo9nyuI8CQpPDsO43PIcOCkPaJsv3WLLotVAd/cLO+h700wxduNt+kacuxXZu4pjcOmyAQgIELSrBXJnH4T/j0yI6uY1vGvBMcQ2WNd/ae7JEOOdubs2/LJOmC6Gi8mw5pUYtLY1tPwV2dgH1qgpsEuOQV/6JdCquGxNOs99OxgsBJMGQbxGqb9Athupn3psXEtAi+63NwPMkDuVxfWdvQ1hMZu6oE9+aqZszbcY+DYQSW/S1tbFvz8umWJH7zsEdq7B1uoC6xiCOf4ErH7wcvUDXxVVEeC7G25BKUhrpokN6baZn6BOKburn4eSlAsOunzQSuY3M+CIEUhFez1CFr12gvquZAG6iuqAG+eqI6vOWiMaUTzQWSkJVsVA4eCbtrb3ADUnJDWpyZ4GBy4n6Ipw86T238kFjkkipbawvunl7L0jqJhp+XsUI3bzN7MR6q8bf2bVrYeqymYcWwIyN7t5SLLHa2CewkEEEGCDy4oVxoTds2uLnco9fS5+/a7IgqWwePazOFmzGOEH7qQw20qjSJMiRNpMcrpU+H/AOWaGpraL3iMaXm11F47db16hFuP5dRGI6QVZIpfDPVJYA4jmJKhsa+o8y8lx55IMXEl2+TOScVpBcXi995fNh8IPqpj2cbQLNoME2qAsPaRbzCr5ongUpSouaZBLSIgjNavxUeqKebFLJGj0C9p/Pqgcy0+ixzD9MMewWr1CNN6/qn1H2k4xp67adTjvNLSeF2kJaRjy4OVfRp5Ym1RqqOB9q1M/wAag5p4sO80dzoKs2y+k2FxO6Kb2lxnqzuvtn1SpqitLFKH7kVD2lbI95hjUAl1KHT/ACzDh4EHuVBwxG43P4RoOC3TG7HFVrmgyHAgtOcGx8iqRT9l2IAAD6cAAC7tO5M/VSjTCxemStHOECBctEqgpfA1d2o0879hzTdCoatUSnTs2fZOLpspS1pkS3d1tcunQEme9SuGw5deAPFVvoFTdVohxBAMB0/q3RAg8IElW7GY0U4DQXPNmtGZPLgBxWO/i6LtitBoaRTJgvkjM5CSCdAUvAa5xcQABdziABOpJsFBt2oadYWNWoAf3TCA1pItvuP6iY58ApLC7KdUipijvvNxSNqVM/0fqPN09yFSFyVBhtYun9npOqi3XcdynwMEjecLaCEelh8SQd+qykNBTpg6Xu8n0Uo0xbPh+cEJozc3K4EjTgquf7TVvwbRHZbdSlV2IoNLnOFdjRLhuBlRrc3OaW2fAmxF09p3f2fVM+k20DRw74BL3gsYBPxPBaMu1TZFDynXa5jXMIc1w3gRqDqh3JAn/CY7JwxpUKVMm7WNByF9R5qRDT8yjtZFUAGadyAPJF9M+0I88VzmZ8xP3UM6xA0yIBzRn08hxSzmzfsCYdIa25QcRZz+q3iOJ8JUN0rYyCcpJIHaO0qWHHWMum1NpBJzuflVL6ZUKdV9Ooxsb9JrjzO84EHmIiUalhH1HhrQXOcY7SnW3wwPbTZdtJoZI1cCS4+JKqf5DlFv6NjDgWHIqdv7KqzADUfnFK/sI4eSeVmAAnQKP/8AUKjjFOnLZgvNhPJDGU5+GonQ4ZgBwEpUYEcAnmEoktkwnDMOq0srT9OcqIWpgm8PwJAYAcAp92GSRwoRRzsnsiH/AGURldJVMLOnf2KYqU0mKQhMWZ+kWQFXZwvbvUbVwBad5pIINiDB8RcK1VG/hTCrTlW8ednOEZqmix9DOm3WFDFvg2DKvPg8/XxWjtbVgdYf/X/KwPF0BNs+6yn8Nt3EtY0CtVADQAA4wABYBOnLVoxM/AalcHoy5cuXLcMQ5CgQrjjZuj206TcFScHsa3cEyQOsLOaBnO8NBqm+FxLqryZe0kQQwTiHj5QMqDOZO9qqT0EoUKlY06zQSRNMyQZGbRB1HotZw4a1gbTaGN4NETxnisjMuk6LkXasHYlIs/QymxvwUx1nb2r3v1cBOXipilTc78zRMJQ6okQnrOSWlQDlYLKcIxmEDSEliqxYwkRIE3ytxUg+iOAxzHOe1plwNhfrR8UDgARPaufV3iQBYQd63WPIcBxVfq1S95cBFh8JzN4PbeJ4WQV9nueBuVX0y0yIcd2bDLgqf61yr6LSw/ZZGsjJKhxzjvHqq9gNuvpDcxIcfle0TI5/N2qx4eo17Q5hlp4eadHJGXgrJilD0M0z2+qM3np6JI8BmPp/uUo58kR+fl0bYmg9PgcpB/wq10pxAL2t4CRyGXncqzMPVHE5fc9ypuExQfUrYtw6lIgU2n9TvhpA+Bce1IzfKNFzian2f1/0WZ/xGb7v472kMZrTac3u4E6BV33kn/eqJi8a6o9z3GXOMkotN+apy8peI3sWJr5S9Y4dhg8EHVPcHhGsZuxb6ppSdEp2x8wkdpLRM26oVbShGLVzRaEYIGhPYRDfwJKq08E83YySdRklD4EpjCqxNqlEjJP6lFJ+7TFKhykR76EpjVpaKXeyE3q0wrEMgakVvG0TmNE6ouO6Owa8k+xGEBQ08JAA5cVc/VTjsCScmZiuXLl6Q8YchCBCuOF8FinUqjHts5jg4doMrfdi4hlUU6jfhe0OA/qEhs8jK8/P0K0n2abc36bsO43p9Zn9JNx3O/7Kly4WlL+h8PuJqYqI7Hprh6pdIOmZm7e3wKrm2+m9GjLaTvfVODZDB/fr3KmnZMISk6Ra3VQLkgAakwPFVfpT0momkWMr9Ym5pAvNshOQvF1ScTj8TijNRxj5bho5ABOcFsoNuZPNJyZYx9NTF+Pfs2H2ZtvEAje6w4H7j6q2YLaIqjqjrfKfUHVQtHCpUU4Mi0ZHgs2eWLelRflx4Na9J2qwPbBjQHXuHAlEwtd2FfNzTdmPzUeaDAY4P+L4hcjj/MlMXVAaZEt0bq48kS87L0oNV8H4WSm4Egg5wQeIj7IHgb0ZD0BBDvOFD9HMfv0Y/VSNx/KZiOOo/tUnUrfC5t4duH+7/MK/GXZWZ0oOMmmF2ljRTo1HX6tNwA1ndP1hUbaWPYKdKhSdvNY0Oe6D16jhcxyyR+ne3XNqOoNs2bxcmQ07vZN1CYds3/LpeXw1eFx/5sXASjaaKwXTmm1UpM2LF6LU7pD6JKjonDFUkyvNigcua0k/nojMSgBnND2EBHNScJ3uibyiPEaZrmm0cpDWpTSe6npFsvz/AGk3UlCYfYjKoTaoxSlagkP2dNjOhikRlSlZc2lb/SkX0IlGbRCaso2E0YmuXLl7U8UchXQnFDCzmobS9DhjlN1ETaJEKT2JWqYeq2qyJbNjcGRBBjRHo4WE+w+DnJVMmZU19G5g/G/ymLbR27iMReo8x8rYa22Vhn3pTZTJcAQnNHZ4IE6cfNSVHCtCzcueKj1RqQwRx+IdYaiE/p04TfCNGXopKlTWNllsibaCBvck38E7qAT+BNqrUpAK2IDEFjg4ZiO8aqXFQTOct8ByHOfJQz22Qsx+61jQC55Ja1rbl17RyurMG/EV+RH+RNdEKm6+s3Qbp8C5sT2QpGrtHcDi24I34zh1mADnvQUh0c2XWpCo2tEvcHAMJltoPWyOluSkDs8F7S9xcAZaDkDoY4iy0IxcY0Y+SSlkbKT0vwIBw4cP3m5vPP8AM9xcZPLLuUfRMKd6aYWr75pqbu7uw3dB/SbyTmTvAqEBOt/9pWZ7o2+FvEhek257Uu1IUnQnLBKpSZbY4ppzSSFIJ0wKrNiJijQlmHLsRWsnklqbPz0QReyu2BTJ4pdzT9kpSpI7qIVtRdCXIaup3RPdJ46kNEk6kh6UEpjEU75WQOZyTkUiMyNUSoEDVILsMKoHZklGiwyRqlOdPzgjBnb5JdjoswJHZTJyQNzUhQFgveylR57j4f1XsDD4Pin1GghoqY2cwSLBUMuVnpePxoQWgMHsyblS2GwwGQCVwzRHiluPYsfJlcmW3L6E20+CVLLXQUTkl3adpSHLYLYekQpClWEKObn+cE4o69v0VfIrFTQ5e8JvUqSuP1TZ31+6iMQVoVp0nVHinTG850wBoNS4/pA4qzbG6Ptw5cXEOqu/8kWA+Vs/D9Ut0ZpNFCgQAC6d4gCXX1OqmKuX5xWtiwqKsxOVyJTl1+gmY5o27vCNfQ6ItDRHo5D81TzPZFbewAr0oE77esyT8Q4czp3hUEN8lp5+Fnes2xB/5Fb/AOQ+pVbPHXY1/wAfke4gDQpzRSP2Pqj4fI/mqz5eGzeh3SzT1jkypa/nBPaWarTETHVFhPfxTxlCyb0cin1H88k7BBMo5JMDciNUYU0q7Ts+652R7ld6oR2YlUaOeaRcYS9fNMqpuUnIqDjsB9W3+k0q1kB0/OKkOjdJrqvWAMDUA+qqx+cuoyT6psQwmArVY3GEt+Y9UeJUq3olUgdZni77KwBOmCw7Fof4WNLZmS52S9H/2Q=="/>
          <p:cNvSpPr>
            <a:spLocks noChangeAspect="1" noChangeArrowheads="1"/>
          </p:cNvSpPr>
          <p:nvPr/>
        </p:nvSpPr>
        <p:spPr bwMode="auto">
          <a:xfrm>
            <a:off x="0" y="-776288"/>
            <a:ext cx="238125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6092" name="AutoShape 12" descr="data:image/jpeg;base64,/9j/4AAQSkZJRgABAQAAAQABAAD/2wCEAAkGBhMSERQUEhQUFRUWGBgaGBUUFxQYFxQYGBgWFxUUFxUXHCYeFxwjGRUUHy8gIycpLCwsFR4xNTAqNSYrLCkBCQoKDgwOGg8PGiwkHCUsKiwsKSksLCksLCkpLCkpKSwsKSwsLCwsKSwsLCwsLCwpKSwsKSksLCwpKSwpLCwsLP/AABEIAKoA+gMBIgACEQEDEQH/xAAcAAAABwEBAAAAAAAAAAAAAAABAgMEBQYHAAj/xAA/EAABAwIDBAcHAQgCAQUAAAABAAIRAyEEMUEFElFhBiJxgZGhsQcTMlLB0fBCFCMzYnKC4fEkskMVU3OSov/EABoBAAIDAQEAAAAAAAAAAAAAAAIDAQQFAAb/xAAnEQACAgIDAAIBBAMBAAAAAAAAAQIRAyEEEjEiQQUTMkJRFGGxUv/aAAwDAQACEQMRAD8Aw5G92YnRFhHq0i0w4QbW7RI8lxIRKUMO57g1gLicgBJ8kmrx7JsYW4t1OG/vGG5FwWXEHTO6CcusWyYq2PehfQKqHCviA6mGdZjAd17nD4Ta7QM1ojsM1w6wDh/N1rnM39Us9xm4z8MtE2oOPw9qz3Nydsb54M8T0bw7wJo0z/aPKFE4voFg3D+GG/0lw8laKbtEFQDXLnpOvioU2jrKNifZlh3t/dve08ZDh4FNMJ7PH0H77KgcQD1S0tV9w9STHbNoE6wnDWTl4HJFLK/DqMvf0XxDKThu7zn1JJEG0QOeZUZW6MYkttSedLCfKVr7qAnKD5FFGDEa9ozB7FyyfZ16oxjBdBsbV+Cg6OLob/2IU5gugWPp06jRSpy9pbdzSRMSWmYBgRPNaU6j8wDh8wmUR2Fdmxx7N5G80paA8MW2j0RxVE9ei+PmAlveRICiKlIgwQQea9C4bEvGd+IIWU+0rG4d+J/dNG+B+8cDaYgMAyEZp+PK5OgXRTVy5crAJy5DC6FxwC5DC6Fxxyc4baD6bXhji33jSx8fqaSCWnvA8E1XLjgwKcv3XAS9x5HRS3RTou7FuMktY3NwE34XVpd7MKf/ALlQdgb4pMskU6DUdWZ37icjKM3BuOUHvWj0/Z3Qb+qqe9o9Ao3pV0Op0qBqUt/ebBcSZluU8oN1yyWyeqKVha5pvDgAS0zfKUlUqEkk5kz4rgVxZaU2t2A/BzsulNQWmLwtEoURutloyHoqNsdj2tLwxxZaXgSGgG6t9Da1MtaQXXA/SeCz+Su0i1htIzoFLYnFl4EhsibgAEzxjhoki1BC0Crs4OVz9lFNxx8hpIFN+8R+kEQCeUkDvVMhXD2Y1i3HUwCRvhzSAfiEEwR2gHuS837GTD02Gvkw8HBNMVTLXG+qfVh1ewhdtOmJPNZ8WMGVN5mfmSzmzM35cR2JtSPZI9OCfMUNbJCZW8kG5bglhzXOZw+iFkUIlnFHc2Ljv5o7TpCOW+CiyBEtm+vH7pP3U5Z68CnLWR2HXguqNj8siiQyJ21tEUKD6zgSaYmBm7gPHNYJi8SalR73RLnFxjKSZMLeelJeMHXLBvP3HbozzsYGtpssCcFe4/jYDCoWhcnuy8PvOvonykoq2Mw4nlmoL7JTZXRjfAc8xOQF/Hgpan0VpRYEnmclP7GwXU7IT+phI/wvO5udkcnTPVR4uDF8VFWUzHdEWBstmeHqqxi9mvYYgrT6lMxA9PBQe2sJ1Y3TOifxubO6lsXn4GHJHWn/AKKCQgT7G4eCbQUyW3F2rPM5cTxy6s1j2ZsH7Nb5jMdyubqKofslxjSypS/UDPcbLQ3t8ln5P3NEDF9Lko3aGH6sOHVdLXTwNlNuYkKjLXUwlRxge0sEaNV9N2bSR3aHwSD9Fd/aVsXdLK7deo7tHwnwkdyo9MXV+LtWD9k1idtBuGbRYCJA3jOepQ4bHsDGgh1mj5OHYoWqbqRotO6LHIaDgkPGorRZxy7SZGiqRqUb33GD2hJIQrJVTY9oYij/AOSm7tpv3T4Oa4HyU70Jr0GY6g5rnjrhsPa2DvDd+Jptc8FW6YYfiLh2AEeqlNnYBu8x9KtT3mvaQHFzCSCCDcRpxSslUw1b/o3xwBauxZkxykdyJhqocARqJGtiOPij4gddnYfRZyCIukRvzon1J9ssreCa4jD7rrfmqc0+euaNkh21JuIP5CVC4NCOGXySwdiZ5/mSEpUU7I24uaI2INfBshdrFxqEf3aCP8qdIjY3dcZSCPBYT0w2G7DYl7Y6jiXMMzLZ49q3pzFUun/Ro4qgCz+JTktHzTm3y8U7Dk6yIpmLKf2JQuIGig30i1xa4EEGCDmCMwpvAbxswGfNWORuJp/i6WTsy/bMqFogfllLYekXHd7BKrGzNl1CN6pVd2NNgpvDYssIlxPM5leXmoxn7ZuZO0/PRfadP3UhoDnc8u8pi3Zm82Xul2caeCebUfvQRr68FHihWeZa8sE6AExFxfWUakm9aQEYS6pt7ILb+Fpj4iN6Y5+CqW1cBuQZBngtGb0bYDvEFztS65+yg9u9HxuktHcr/F5UYNRtgcjAs0H5ZGezrHGnjWCbPlp7xbzW2uH2XnXCVXUazXDNjgfAyvQ2AxQqUmVBcOAKv8hfJM8xTWglQW7P8pN4Tp9OUhUYAlRZDK90i2Z7/D1KcXIMf1C7T4geKxxlAgFxGRjvC3mqwRyWO9MsOKWIewAAE7wgaOv6k+Ct45Xo5f2V9WjC7PG4zrfpHHgOSq6s+Erfu2db9LfQLuRdKhmH1lXQrgnFOnT928l5FQFu6zdlrmmd8l82IhtovPJWRA3StCsWkdqBmHcRIEhA+kRmFDp6CSa2bf0KNX3DN/dIEEBpBe1jhLd9mYGo5FWWuLyTEDW3qsCp9McYGNptxFQNa0NABAIaMm70SQO1ar0P21+0YZjny+epULnEnfiAYMgCYHfKoZMTirGKXYmsQ4uE/LY+oulKLh35/dI4VwtBlr7CQGkEW3SBYEEEI9ITI11+yWmifB/TIRydQkW8ktuHTgodAsEkDVdv2Qln0Qbihg7A3kUXOdkJpIfcm/cuO2I1skieaXqMMIgYhOMX9pODDMe4gQHhru0xDvMJxsik2kwPdNxa3orj7Rejnv8AD77Y36UuHNsS4fVU7Y7RWYwcBccxlPgmZ5XiX9fZqfj5dZMlMJtWo+RTp9X5n2HhqpDC4FzWEvcSZJv+nkITrA0gLW+yeV8P1O3OPzgsOeRN1FUjbc3FjShhHVGzftSmDe5jg18iTZwyP2XNxThvNDoaTYNz3QNSckm6uB1QDEzBJdfkTkhVENylqtElVIUVjWggpT9qnPukIldD/KyYxaM129hdyq6Ms/G62voTUDsDQI1b5ix9FlXSvCxDuX5dXv2T7Q38IaZzpuPg669Cpd8MWYHOx9Mrr72XJw4/hSNVqXqNSbmoUZ7ZH12WWWe03BxWpvizmlve0n6Fa3VpWVK9oOy/eYV7gJNOHjsFn/8A5M9yfhlTIMlU3h53G30HooQqTotG6LjIenYrORaG4PWRa5chTRA92bWiRxv4Im0akv7AiU2lhY4gwb9oyK7GN65Sq+djbfShBaf7JcXvUq1I5tcHjsIhw8gswVz9luJLcW4T8VJ3lB+67MvgwYemqEbpcIsXb4zvvRvcvinxTk/EfNKCkXbvAX/x5JGuev238lnDbHVA2SwCRw+SVkwOaigbDkoQgH4V05rqBsMucFzcl02HaFLRFhHNRHBHc5AUFHKQj7oEZTOY0WeVOjRwlV+7/Ce6W8jq1aOGqM6Q4Mvoni3rDuzHgfJDktwaLXHydJplWw9T7JfFV4aRKZ4Z4SlbrLFa+R6dUxoKkXMkkwALk8ABqpHE4d7AC80mEizCSXnkWgWUTWeA8FwMg2jPKJ8JUgzElwLaVKJEb9TM84VilVsiXZvWkI+9JbeAeXnKVcYaJ7UZmzSwda5TTaFaBGug46JepSpDE19Fe6S1wQBwlT/sfnerDk0+ap+2GOGeZKvPsfpNivfrdW0Zjlxut2EVHEkjC/I/uNDeCElVBgJeMkmfRCZFjZ4so7aOGDmkESDYjkbHyUoRZNcRTtClaZ1nnjG0Nyo9nyuI8CQpPDsO43PIcOCkPaJsv3WLLotVAd/cLO+h700wxduNt+kacuxXZu4pjcOmyAQgIELSrBXJnH4T/j0yI6uY1vGvBMcQ2WNd/ae7JEOOdubs2/LJOmC6Gi8mw5pUYtLY1tPwV2dgH1qgpsEuOQV/6JdCquGxNOs99OxgsBJMGQbxGqb9Athupn3psXEtAi+63NwPMkDuVxfWdvQ1hMZu6oE9+aqZszbcY+DYQSW/S1tbFvz8umWJH7zsEdq7B1uoC6xiCOf4ErH7wcvUDXxVVEeC7G25BKUhrpokN6baZn6BOKburn4eSlAsOunzQSuY3M+CIEUhFez1CFr12gvquZAG6iuqAG+eqI6vOWiMaUTzQWSkJVsVA4eCbtrb3ADUnJDWpyZ4GBy4n6Ipw86T238kFjkkipbawvunl7L0jqJhp+XsUI3bzN7MR6q8bf2bVrYeqymYcWwIyN7t5SLLHa2CewkEEEGCDy4oVxoTds2uLnco9fS5+/a7IgqWwePazOFmzGOEH7qQw20qjSJMiRNpMcrpU+H/AOWaGpraL3iMaXm11F47db16hFuP5dRGI6QVZIpfDPVJYA4jmJKhsa+o8y8lx55IMXEl2+TOScVpBcXi995fNh8IPqpj2cbQLNoME2qAsPaRbzCr5ongUpSouaZBLSIgjNavxUeqKebFLJGj0C9p/Pqgcy0+ixzD9MMewWr1CNN6/qn1H2k4xp67adTjvNLSeF2kJaRjy4OVfRp5Ym1RqqOB9q1M/wAag5p4sO80dzoKs2y+k2FxO6Kb2lxnqzuvtn1SpqitLFKH7kVD2lbI95hjUAl1KHT/ACzDh4EHuVBwxG43P4RoOC3TG7HFVrmgyHAgtOcGx8iqRT9l2IAAD6cAAC7tO5M/VSjTCxemStHOECBctEqgpfA1d2o0879hzTdCoatUSnTs2fZOLpspS1pkS3d1tcunQEme9SuGw5deAPFVvoFTdVohxBAMB0/q3RAg8IElW7GY0U4DQXPNmtGZPLgBxWO/i6LtitBoaRTJgvkjM5CSCdAUvAa5xcQABdziABOpJsFBt2oadYWNWoAf3TCA1pItvuP6iY58ApLC7KdUipijvvNxSNqVM/0fqPN09yFSFyVBhtYun9npOqi3XcdynwMEjecLaCEelh8SQd+qykNBTpg6Xu8n0Uo0xbPh+cEJozc3K4EjTgquf7TVvwbRHZbdSlV2IoNLnOFdjRLhuBlRrc3OaW2fAmxF09p3f2fVM+k20DRw74BL3gsYBPxPBaMu1TZFDynXa5jXMIc1w3gRqDqh3JAn/CY7JwxpUKVMm7WNByF9R5qRDT8yjtZFUAGadyAPJF9M+0I88VzmZ8xP3UM6xA0yIBzRn08hxSzmzfsCYdIa25QcRZz+q3iOJ8JUN0rYyCcpJIHaO0qWHHWMum1NpBJzuflVL6ZUKdV9Ooxsb9JrjzO84EHmIiUalhH1HhrQXOcY7SnW3wwPbTZdtJoZI1cCS4+JKqf5DlFv6NjDgWHIqdv7KqzADUfnFK/sI4eSeVmAAnQKP/8AUKjjFOnLZgvNhPJDGU5+GonQ4ZgBwEpUYEcAnmEoktkwnDMOq0srT9OcqIWpgm8PwJAYAcAp92GSRwoRRzsnsiH/AGURldJVMLOnf2KYqU0mKQhMWZ+kWQFXZwvbvUbVwBad5pIINiDB8RcK1VG/hTCrTlW8ednOEZqmix9DOm3WFDFvg2DKvPg8/XxWjtbVgdYf/X/KwPF0BNs+6yn8Nt3EtY0CtVADQAA4wABYBOnLVoxM/AalcHoy5cuXLcMQ5CgQrjjZuj206TcFScHsa3cEyQOsLOaBnO8NBqm+FxLqryZe0kQQwTiHj5QMqDOZO9qqT0EoUKlY06zQSRNMyQZGbRB1HotZw4a1gbTaGN4NETxnisjMuk6LkXasHYlIs/QymxvwUx1nb2r3v1cBOXipilTc78zRMJQ6okQnrOSWlQDlYLKcIxmEDSEliqxYwkRIE3ytxUg+iOAxzHOe1plwNhfrR8UDgARPaufV3iQBYQd63WPIcBxVfq1S95cBFh8JzN4PbeJ4WQV9nueBuVX0y0yIcd2bDLgqf61yr6LSw/ZZGsjJKhxzjvHqq9gNuvpDcxIcfle0TI5/N2qx4eo17Q5hlp4eadHJGXgrJilD0M0z2+qM3np6JI8BmPp/uUo58kR+fl0bYmg9PgcpB/wq10pxAL2t4CRyGXncqzMPVHE5fc9ypuExQfUrYtw6lIgU2n9TvhpA+Bce1IzfKNFzian2f1/0WZ/xGb7v472kMZrTac3u4E6BV33kn/eqJi8a6o9z3GXOMkotN+apy8peI3sWJr5S9Y4dhg8EHVPcHhGsZuxb6ppSdEp2x8wkdpLRM26oVbShGLVzRaEYIGhPYRDfwJKq08E83YySdRklD4EpjCqxNqlEjJP6lFJ+7TFKhykR76EpjVpaKXeyE3q0wrEMgakVvG0TmNE6ouO6Owa8k+xGEBQ08JAA5cVc/VTjsCScmZiuXLl6Q8YchCBCuOF8FinUqjHts5jg4doMrfdi4hlUU6jfhe0OA/qEhs8jK8/P0K0n2abc36bsO43p9Zn9JNx3O/7Kly4WlL+h8PuJqYqI7Hprh6pdIOmZm7e3wKrm2+m9GjLaTvfVODZDB/fr3KmnZMISk6Ra3VQLkgAakwPFVfpT0momkWMr9Ym5pAvNshOQvF1ScTj8TijNRxj5bho5ABOcFsoNuZPNJyZYx9NTF+Pfs2H2ZtvEAje6w4H7j6q2YLaIqjqjrfKfUHVQtHCpUU4Mi0ZHgs2eWLelRflx4Na9J2qwPbBjQHXuHAlEwtd2FfNzTdmPzUeaDAY4P+L4hcjj/MlMXVAaZEt0bq48kS87L0oNV8H4WSm4Egg5wQeIj7IHgb0ZD0BBDvOFD9HMfv0Y/VSNx/KZiOOo/tUnUrfC5t4duH+7/MK/GXZWZ0oOMmmF2ljRTo1HX6tNwA1ndP1hUbaWPYKdKhSdvNY0Oe6D16jhcxyyR+ne3XNqOoNs2bxcmQ07vZN1CYds3/LpeXw1eFx/5sXASjaaKwXTmm1UpM2LF6LU7pD6JKjonDFUkyvNigcua0k/nojMSgBnND2EBHNScJ3uibyiPEaZrmm0cpDWpTSe6npFsvz/AGk3UlCYfYjKoTaoxSlagkP2dNjOhikRlSlZc2lb/SkX0IlGbRCaso2E0YmuXLl7U8UchXQnFDCzmobS9DhjlN1ETaJEKT2JWqYeq2qyJbNjcGRBBjRHo4WE+w+DnJVMmZU19G5g/G/ymLbR27iMReo8x8rYa22Vhn3pTZTJcAQnNHZ4IE6cfNSVHCtCzcueKj1RqQwRx+IdYaiE/p04TfCNGXopKlTWNllsibaCBvck38E7qAT+BNqrUpAK2IDEFjg4ZiO8aqXFQTOct8ByHOfJQz22Qsx+61jQC55Ja1rbl17RyurMG/EV+RH+RNdEKm6+s3Qbp8C5sT2QpGrtHcDi24I34zh1mADnvQUh0c2XWpCo2tEvcHAMJltoPWyOluSkDs8F7S9xcAZaDkDoY4iy0IxcY0Y+SSlkbKT0vwIBw4cP3m5vPP8AM9xcZPLLuUfRMKd6aYWr75pqbu7uw3dB/SbyTmTvAqEBOt/9pWZ7o2+FvEhek257Uu1IUnQnLBKpSZbY4ppzSSFIJ0wKrNiJijQlmHLsRWsnklqbPz0QReyu2BTJ4pdzT9kpSpI7qIVtRdCXIaup3RPdJ46kNEk6kh6UEpjEU75WQOZyTkUiMyNUSoEDVILsMKoHZklGiwyRqlOdPzgjBnb5JdjoswJHZTJyQNzUhQFgveylR57j4f1XsDD4Pin1GghoqY2cwSLBUMuVnpePxoQWgMHsyblS2GwwGQCVwzRHiluPYsfJlcmW3L6E20+CVLLXQUTkl3adpSHLYLYekQpClWEKObn+cE4o69v0VfIrFTQ5e8JvUqSuP1TZ31+6iMQVoVp0nVHinTG850wBoNS4/pA4qzbG6Ptw5cXEOqu/8kWA+Vs/D9Ut0ZpNFCgQAC6d4gCXX1OqmKuX5xWtiwqKsxOVyJTl1+gmY5o27vCNfQ6ItDRHo5D81TzPZFbewAr0oE77esyT8Q4czp3hUEN8lp5+Fnes2xB/5Fb/AOQ+pVbPHXY1/wAfke4gDQpzRSP2Pqj4fI/mqz5eGzeh3SzT1jkypa/nBPaWarTETHVFhPfxTxlCyb0cin1H88k7BBMo5JMDciNUYU0q7Ts+652R7ld6oR2YlUaOeaRcYS9fNMqpuUnIqDjsB9W3+k0q1kB0/OKkOjdJrqvWAMDUA+qqx+cuoyT6psQwmArVY3GEt+Y9UeJUq3olUgdZni77KwBOmCw7Fof4WNLZmS52S9H/2Q=="/>
          <p:cNvSpPr>
            <a:spLocks noChangeAspect="1" noChangeArrowheads="1"/>
          </p:cNvSpPr>
          <p:nvPr/>
        </p:nvSpPr>
        <p:spPr bwMode="auto">
          <a:xfrm>
            <a:off x="0" y="-776288"/>
            <a:ext cx="2381250" cy="1619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" name="Picture 2" descr="http://kanchanapisek.or.th/kp6/New/pictures9/l9-217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214818"/>
            <a:ext cx="2981325" cy="2028825"/>
          </a:xfrm>
          <a:prstGeom prst="rect">
            <a:avLst/>
          </a:prstGeom>
          <a:noFill/>
        </p:spPr>
      </p:pic>
      <p:sp>
        <p:nvSpPr>
          <p:cNvPr id="12" name="สี่เหลี่ยมผืนผ้า 11"/>
          <p:cNvSpPr/>
          <p:nvPr/>
        </p:nvSpPr>
        <p:spPr>
          <a:xfrm>
            <a:off x="4143372" y="4786322"/>
            <a:ext cx="2286016" cy="95410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โรคเหน็บชา</a:t>
            </a:r>
          </a:p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ขาดวิตามิน </a:t>
            </a:r>
            <a:r>
              <a:rPr lang="en-US" b="1" dirty="0" smtClean="0">
                <a:solidFill>
                  <a:srgbClr val="FF0000"/>
                </a:solidFill>
              </a:rPr>
              <a:t>B1</a:t>
            </a:r>
            <a:endParaRPr lang="th-TH" b="1" dirty="0" smtClean="0">
              <a:solidFill>
                <a:srgbClr val="FF0000"/>
              </a:solidFill>
            </a:endParaRPr>
          </a:p>
        </p:txBody>
      </p:sp>
      <p:pic>
        <p:nvPicPr>
          <p:cNvPr id="46083" name="Picture 3" descr="D:\Teaching task\การ์ตูนตกแต่ง\ดุกดิก\1\47_74505_3c0007e6f792e0f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5357826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c.exteenblog.com/ohx3/images/pic05/worl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5804337" cy="3714776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500034" y="4500570"/>
            <a:ext cx="84296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 smtClean="0">
                <a:solidFill>
                  <a:srgbClr val="FF0000"/>
                </a:solidFill>
              </a:rPr>
              <a:t>เด็กน้อยในรูปนอนฟุบอยู่กับพื้นด้วยความหิวโหย โดยมีสายตาของอีแร้งจับจ้องอยู่อย่างคาดหวัง </a:t>
            </a:r>
            <a:br>
              <a:rPr lang="th-TH" sz="4000" dirty="0" smtClean="0">
                <a:solidFill>
                  <a:srgbClr val="FF0000"/>
                </a:solidFill>
              </a:rPr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http://uc.exteenblog.com/ohx3/images/pic05/world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143404" cy="6484065"/>
          </a:xfrm>
          <a:prstGeom prst="rect">
            <a:avLst/>
          </a:prstGeom>
          <a:noFill/>
        </p:spPr>
      </p:pic>
      <p:sp>
        <p:nvSpPr>
          <p:cNvPr id="8" name="สี่เหลี่ยมผืนผ้า 7"/>
          <p:cNvSpPr/>
          <p:nvPr/>
        </p:nvSpPr>
        <p:spPr>
          <a:xfrm>
            <a:off x="4572000" y="500042"/>
            <a:ext cx="4572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/>
              <a:t>หลังจากที่</a:t>
            </a:r>
            <a:r>
              <a:rPr lang="th-TH" sz="3200" dirty="0" err="1" smtClean="0"/>
              <a:t>เบียฟ</a:t>
            </a:r>
            <a:r>
              <a:rPr lang="th-TH" sz="3200" dirty="0" smtClean="0"/>
              <a:t>ราประกาศตนเป็นอิสระจากไนจีเรีย ทางไนจีเรียจึงได้ประกาศการคว่ำบาตรทางเศรษฐกิจส่งผลให้ในระหว่างสงครามซึ่งกินเวลาสามปีนี้ มีชาว</a:t>
            </a:r>
            <a:r>
              <a:rPr lang="th-TH" sz="3200" dirty="0" err="1" smtClean="0"/>
              <a:t>เบียฟ</a:t>
            </a:r>
            <a:r>
              <a:rPr lang="th-TH" sz="3200" dirty="0" smtClean="0"/>
              <a:t>ราเสียชีวิตกว่าล้านคน ซึ่งสาเหตุส่วนใหญ่นั้นเนื่องมาจากความอดอยาก และทำให้</a:t>
            </a:r>
            <a:r>
              <a:rPr lang="th-TH" sz="3200" dirty="0" err="1" smtClean="0"/>
              <a:t>เบียฟ</a:t>
            </a:r>
            <a:r>
              <a:rPr lang="th-TH" sz="3200" dirty="0" smtClean="0"/>
              <a:t>ราล่มสลายไปในที่สุด</a:t>
            </a:r>
            <a:br>
              <a:rPr lang="th-TH" sz="3200" dirty="0" smtClean="0"/>
            </a:br>
            <a:r>
              <a:rPr lang="th-TH" sz="3200" dirty="0" smtClean="0"/>
              <a:t>ดอน แมคคัล</a:t>
            </a:r>
            <a:r>
              <a:rPr lang="th-TH" sz="3200" dirty="0" err="1" smtClean="0"/>
              <a:t>ลิน</a:t>
            </a:r>
            <a:r>
              <a:rPr lang="th-TH" sz="3200" dirty="0" smtClean="0"/>
              <a:t>ผู้ถ่ายรูปนี้ ได้กล่าวถึงเด็ก 900 คนที่รอความตายอยู่ในค่ายเดียวกันว่าน่าสะเทือนใจ</a:t>
            </a:r>
            <a:endParaRPr lang="th-TH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785786" y="428604"/>
            <a:ext cx="9144000" cy="1071570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70C0"/>
                </a:solidFill>
              </a:rPr>
              <a:t>จงตอบคำถามต่อไปนี้</a:t>
            </a:r>
            <a:endParaRPr lang="th-TH" sz="4000" b="1" dirty="0">
              <a:solidFill>
                <a:srgbClr val="0070C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000496" y="3000372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28662" y="1430022"/>
            <a:ext cx="8858312" cy="353943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3200" b="1" dirty="0" smtClean="0"/>
              <a:t>_____________1. </a:t>
            </a:r>
            <a:r>
              <a:rPr lang="th-TH" sz="3200" b="1" dirty="0" smtClean="0"/>
              <a:t>เป็นวิตามินที่ละลายในน้ำ</a:t>
            </a:r>
          </a:p>
          <a:p>
            <a:r>
              <a:rPr lang="en-US" sz="3200" b="1" dirty="0" smtClean="0"/>
              <a:t>_____________2. </a:t>
            </a:r>
            <a:r>
              <a:rPr lang="th-TH" sz="3200" b="1" dirty="0" smtClean="0"/>
              <a:t>ช่วยบำรุงสายตา รักษาสุขภาพผิว</a:t>
            </a:r>
          </a:p>
          <a:p>
            <a:r>
              <a:rPr lang="en-US" sz="3200" b="1" dirty="0" smtClean="0"/>
              <a:t>_____________3. </a:t>
            </a:r>
            <a:r>
              <a:rPr lang="th-TH" sz="3200" b="1" dirty="0" smtClean="0"/>
              <a:t>ช่วยให้เลือดแข็งตัวได้เร็ว</a:t>
            </a:r>
          </a:p>
          <a:p>
            <a:r>
              <a:rPr lang="en-US" sz="3200" b="1" dirty="0" smtClean="0"/>
              <a:t>_____________4. </a:t>
            </a:r>
            <a:r>
              <a:rPr lang="th-TH" sz="3200" b="1" dirty="0" smtClean="0"/>
              <a:t>ถ้าขาดแล้วจะเป็นหมัน อาจทำให้แท้งได้</a:t>
            </a:r>
          </a:p>
          <a:p>
            <a:r>
              <a:rPr lang="en-US" sz="3200" b="1" dirty="0" smtClean="0"/>
              <a:t>_____________5. </a:t>
            </a:r>
            <a:r>
              <a:rPr lang="th-TH" sz="3200" b="1" dirty="0" smtClean="0"/>
              <a:t>ถ้าขาดจะเป็นโรคปากนกกระจอก</a:t>
            </a:r>
          </a:p>
          <a:p>
            <a:r>
              <a:rPr lang="en-US" sz="3200" b="1" dirty="0" smtClean="0"/>
              <a:t>_____________6. </a:t>
            </a:r>
            <a:r>
              <a:rPr lang="th-TH" sz="3200" b="1" dirty="0" smtClean="0"/>
              <a:t>ช่วยสร้างเม็ดเลือดแดง</a:t>
            </a:r>
          </a:p>
          <a:p>
            <a:r>
              <a:rPr lang="en-US" sz="3200" b="1" dirty="0" smtClean="0"/>
              <a:t>_____________7. </a:t>
            </a:r>
            <a:r>
              <a:rPr lang="th-TH" sz="3200" b="1" dirty="0" smtClean="0"/>
              <a:t>ช่วยรักษาสุขภาพของฟันและเหงือก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90112" y="1454283"/>
            <a:ext cx="285752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th-TH" b="1" dirty="0" smtClean="0">
                <a:solidFill>
                  <a:srgbClr val="FF0000"/>
                </a:solidFill>
              </a:rPr>
              <a:t>วิตามิน </a:t>
            </a:r>
            <a:r>
              <a:rPr lang="en-US" b="1" dirty="0" smtClean="0">
                <a:solidFill>
                  <a:srgbClr val="FF0000"/>
                </a:solidFill>
              </a:rPr>
              <a:t>B </a:t>
            </a:r>
            <a:r>
              <a:rPr lang="th-TH" b="1" dirty="0" smtClean="0">
                <a:solidFill>
                  <a:srgbClr val="FF0000"/>
                </a:solidFill>
              </a:rPr>
              <a:t>และ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th-TH" b="1" dirty="0" smtClean="0">
              <a:solidFill>
                <a:srgbClr val="FF0000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787949" y="1966041"/>
            <a:ext cx="2000264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th-TH" b="1" dirty="0" smtClean="0">
                <a:solidFill>
                  <a:srgbClr val="FF0000"/>
                </a:solidFill>
              </a:rPr>
              <a:t>วิตามิน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th-TH" b="1" dirty="0" smtClean="0">
              <a:solidFill>
                <a:srgbClr val="FF0000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932988" y="2440560"/>
            <a:ext cx="178595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th-TH" b="1" dirty="0" smtClean="0">
                <a:solidFill>
                  <a:srgbClr val="FF0000"/>
                </a:solidFill>
              </a:rPr>
              <a:t>วิตามิน 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  <a:endParaRPr lang="th-TH" b="1" dirty="0" smtClean="0">
              <a:solidFill>
                <a:srgbClr val="FF0000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831677" y="2926771"/>
            <a:ext cx="1857388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th-TH" b="1" dirty="0" smtClean="0">
                <a:solidFill>
                  <a:srgbClr val="FF0000"/>
                </a:solidFill>
              </a:rPr>
              <a:t>วิตามิน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endParaRPr lang="th-TH" b="1" dirty="0" smtClean="0">
              <a:solidFill>
                <a:srgbClr val="FF0000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873242" y="3385272"/>
            <a:ext cx="2000264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th-TH" b="1" dirty="0" smtClean="0">
                <a:solidFill>
                  <a:srgbClr val="FF0000"/>
                </a:solidFill>
              </a:rPr>
              <a:t>วิตามิน </a:t>
            </a:r>
            <a:r>
              <a:rPr lang="en-US" b="1" dirty="0" smtClean="0">
                <a:solidFill>
                  <a:srgbClr val="FF0000"/>
                </a:solidFill>
              </a:rPr>
              <a:t>B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endParaRPr lang="th-TH" b="1" baseline="-25000" dirty="0" smtClean="0">
              <a:solidFill>
                <a:srgbClr val="FF0000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859387" y="3913048"/>
            <a:ext cx="2214578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วิตามิน </a:t>
            </a:r>
            <a:r>
              <a:rPr lang="en-US" b="1" dirty="0" smtClean="0">
                <a:solidFill>
                  <a:srgbClr val="FF0000"/>
                </a:solidFill>
              </a:rPr>
              <a:t>B12</a:t>
            </a:r>
            <a:endParaRPr lang="th-TH" b="1" dirty="0" smtClean="0">
              <a:solidFill>
                <a:srgbClr val="FF0000"/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76257" y="4415277"/>
            <a:ext cx="2071702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วิตามิน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endParaRPr lang="th-TH" b="1" dirty="0" smtClean="0">
              <a:solidFill>
                <a:srgbClr val="FF0000"/>
              </a:solidFill>
            </a:endParaRPr>
          </a:p>
        </p:txBody>
      </p:sp>
      <p:pic>
        <p:nvPicPr>
          <p:cNvPr id="120834" name="Picture 2" descr="D:\Teaching task\การ์ตูนตกแต่ง\ดุกดิก\1\kapook_1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286388"/>
            <a:ext cx="1762125" cy="1133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1571636" cy="86834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แร่ธาตุ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928662" y="1214422"/>
            <a:ext cx="7473280" cy="4929222"/>
          </a:xfrm>
          <a:solidFill>
            <a:schemeClr val="bg2"/>
          </a:solidFill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th-TH" sz="3200" b="1" u="sng" dirty="0" smtClean="0">
                <a:solidFill>
                  <a:srgbClr val="7030A0"/>
                </a:solidFill>
              </a:rPr>
              <a:t>แร่ธาตุ </a:t>
            </a:r>
            <a:r>
              <a:rPr lang="th-TH" sz="3200" dirty="0" smtClean="0">
                <a:solidFill>
                  <a:srgbClr val="7030A0"/>
                </a:solidFill>
              </a:rPr>
              <a:t>เป็นสารอาหารอีกประเภทหนึ่งที่ร่างกายต้องการและขาดไม่ได้ เพราะแร่ธาตุบางชนิดเป็นส่วนประกอบของอวัยวะและกล้ามเนื้อบางอย่าง  เช่น  กระดูก  ฟัน  เลือด  บางชนิดเป็นส่วนของสารต่าง ๆ ที่เกี่ยวกับการเจริญเติบโตในร่างกาย เช่น ฮอร์โมน  เฮโมโกลบิน  เอนไซม์  เป็นต้น  นอกจากนี้แร่ธาตุยังช่วยในการควบคุมการทำงานของอวัยวะต่าง ๆ ของร่างกายให้ทำหน้าที่ปกติ  เช่น  ควบคุมการทำงานของกล้ามเนื้อและระบบประสาท  การแข็งตัวของเลือด  และช่วยควบคุมสมดุลของน้ำในการไหลเวียนของของเหลวในร่างกาย  เป็นต้น</a:t>
            </a:r>
            <a:endParaRPr lang="th-TH" sz="3200" dirty="0">
              <a:solidFill>
                <a:srgbClr val="7030A0"/>
              </a:solidFill>
            </a:endParaRPr>
          </a:p>
        </p:txBody>
      </p:sp>
      <p:pic>
        <p:nvPicPr>
          <p:cNvPr id="121858" name="Picture 2" descr="D:\Teaching task\การ์ตูนตกแต่ง\ดุกดิก\1\kapook_673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98731"/>
            <a:ext cx="2366963" cy="533400"/>
          </a:xfrm>
          <a:prstGeom prst="rect">
            <a:avLst/>
          </a:prstGeom>
          <a:noFill/>
        </p:spPr>
      </p:pic>
      <p:pic>
        <p:nvPicPr>
          <p:cNvPr id="121859" name="Picture 3" descr="D:\Teaching task\การ์ตูนตกแต่ง\ดุกดิก\1\kapook_712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5429264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1198" y="143950"/>
            <a:ext cx="749808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*</a:t>
            </a:r>
            <a:r>
              <a:rPr lang="en-US" dirty="0" smtClean="0"/>
              <a:t> </a:t>
            </a:r>
            <a:r>
              <a:rPr lang="th-TH" b="1" dirty="0" smtClean="0">
                <a:solidFill>
                  <a:srgbClr val="FF0000"/>
                </a:solidFill>
              </a:rPr>
              <a:t>เพราะเหตุใดสิ่งมีชีวิตจึงต้องการอาหาร ?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h-TH" dirty="0" smtClean="0"/>
          </a:p>
          <a:p>
            <a:endParaRPr lang="th-TH" dirty="0"/>
          </a:p>
        </p:txBody>
      </p:sp>
      <p:pic>
        <p:nvPicPr>
          <p:cNvPr id="10242" name="Picture 2" descr="http://t2.gstatic.com/images?q=tbn:ANd9GcTggnV31EpJgQ9hz8P1srqZe7v0X5ukzexYgu82Lei9CedcV70LWw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1131103" y="1071546"/>
            <a:ext cx="7798615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142976" y="4643446"/>
            <a:ext cx="7858180" cy="192882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*</a:t>
            </a:r>
            <a:r>
              <a:rPr kumimoji="0" lang="en-US" sz="43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h-TH" sz="3200" b="1" noProof="0" dirty="0" smtClean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ใช้ในการดำรงชีวิต พืชสร้างอาหารเองได้โดยกระบวนการสังเคราะห์ด้วยแสง คนและสัตว์สร้างอาหารเองไม่ได้ แต่ได้รับอาหารจากการกินพืชและสัตว์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D:\Teaching task\การ์ตูนตกแต่ง\ดุกดิก\1\kapook_3988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4572008"/>
            <a:ext cx="685800" cy="8191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1036769"/>
          </a:xfrm>
        </p:spPr>
        <p:txBody>
          <a:bodyPr>
            <a:normAutofit fontScale="90000"/>
          </a:bodyPr>
          <a:lstStyle/>
          <a:p>
            <a:r>
              <a:rPr lang="th-TH" b="1" u="sng" dirty="0" smtClean="0">
                <a:solidFill>
                  <a:schemeClr val="accent1">
                    <a:lumMod val="50000"/>
                  </a:schemeClr>
                </a:solidFill>
              </a:rPr>
              <a:t>ตาราง</a:t>
            </a:r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h-TH" sz="3600" b="1" dirty="0" smtClean="0">
                <a:solidFill>
                  <a:schemeClr val="accent1">
                    <a:lumMod val="50000"/>
                  </a:schemeClr>
                </a:solidFill>
              </a:rPr>
              <a:t>แสดงแหล่งอาหารที่ให้ธาตุ  ประโยชน์  และโรคหรืออาการเมื่อขาดธาตุ</a:t>
            </a:r>
            <a:endParaRPr lang="th-TH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285720" y="1269841"/>
          <a:ext cx="8644000" cy="5440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/>
                <a:gridCol w="1857388"/>
                <a:gridCol w="3268290"/>
                <a:gridCol w="2161000"/>
              </a:tblGrid>
              <a:tr h="1417628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แร่ธาตุ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แหล่งอาหาร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หน้าที่/ประโยชน์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โรค/อาการเมื่อขาดแร่ธาตุ</a:t>
                      </a:r>
                    </a:p>
                  </a:txBody>
                  <a:tcPr anchor="ctr"/>
                </a:tc>
              </a:tr>
              <a:tr h="1638148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แคลเซียม</a:t>
                      </a:r>
                      <a:endParaRPr lang="th-TH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เนื้อ นม ไข่ ปลากินได้ทั้งกระดูก กุ้งฝอย และผักสีเขียวเข้ม</a:t>
                      </a:r>
                      <a:endParaRPr lang="th-TH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1.เป็น</a:t>
                      </a:r>
                      <a:r>
                        <a:rPr lang="th-TH" sz="2800" dirty="0" smtClean="0"/>
                        <a:t>ส่วนประกอบของกระดูก</a:t>
                      </a:r>
                      <a:r>
                        <a:rPr lang="th-TH" sz="2800" dirty="0"/>
                        <a:t>และ</a:t>
                      </a:r>
                      <a:r>
                        <a:rPr lang="th-TH" sz="2800" dirty="0" smtClean="0"/>
                        <a:t>ฟัน2.</a:t>
                      </a:r>
                      <a:r>
                        <a:rPr lang="th-TH" sz="2800" dirty="0"/>
                        <a:t>ควบคุมการทำงานของหัวใจ</a:t>
                      </a:r>
                      <a:r>
                        <a:rPr lang="th-TH" sz="2800" dirty="0" smtClean="0"/>
                        <a:t>กล้ามเนื้อ3.ช่วยใน</a:t>
                      </a:r>
                    </a:p>
                    <a:p>
                      <a:pPr algn="l"/>
                      <a:r>
                        <a:rPr lang="th-TH" sz="2800" dirty="0" smtClean="0"/>
                        <a:t>การแข็งตัวของเลือด</a:t>
                      </a:r>
                      <a:endParaRPr lang="th-TH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1.โรคกระดูกอ่อนและฟันผุ</a:t>
                      </a:r>
                      <a:endParaRPr lang="th-TH" sz="3600" dirty="0"/>
                    </a:p>
                    <a:p>
                      <a:pPr algn="l"/>
                      <a:r>
                        <a:rPr lang="th-TH" sz="2800" dirty="0"/>
                        <a:t>2.เลือดออกง่ายและแข็งตัวช้า</a:t>
                      </a:r>
                      <a:endParaRPr lang="th-TH" sz="3600" dirty="0"/>
                    </a:p>
                  </a:txBody>
                  <a:tcPr anchor="ctr"/>
                </a:tc>
              </a:tr>
              <a:tr h="1417628">
                <a:tc>
                  <a:txBody>
                    <a:bodyPr/>
                    <a:lstStyle/>
                    <a:p>
                      <a:pPr algn="ctr"/>
                      <a:r>
                        <a:rPr lang="th-TH" sz="2800"/>
                        <a:t>ฟอสฟอรัส</a:t>
                      </a:r>
                      <a:endParaRPr lang="th-TH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เนื้อ นม ไข่ ปลากินได้ทั้งกระดูก กุ้งฝอย และผักต่างๆ</a:t>
                      </a:r>
                      <a:endParaRPr lang="th-TH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1.เป็นส่วนประกอบที่สำคัญของกระดูกและฟัน</a:t>
                      </a:r>
                      <a:endParaRPr lang="th-TH" sz="3600" dirty="0"/>
                    </a:p>
                    <a:p>
                      <a:pPr algn="l"/>
                      <a:r>
                        <a:rPr lang="th-TH" sz="2800" dirty="0"/>
                        <a:t>2.ช่วยสร้าง</a:t>
                      </a:r>
                      <a:r>
                        <a:rPr lang="th-TH" sz="2800" dirty="0" smtClean="0"/>
                        <a:t>เอนไซม์</a:t>
                      </a:r>
                      <a:endParaRPr lang="th-TH" sz="3600" dirty="0"/>
                    </a:p>
                    <a:p>
                      <a:pPr algn="l"/>
                      <a:r>
                        <a:rPr lang="th-TH" sz="2800" dirty="0"/>
                        <a:t>3.ช่วยสร้างเซลล์สมองและประสาท</a:t>
                      </a:r>
                      <a:endParaRPr lang="th-TH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1.โรคกระดูกอ่อนและฟันผุ</a:t>
                      </a:r>
                      <a:endParaRPr lang="th-TH" sz="3600" dirty="0"/>
                    </a:p>
                    <a:p>
                      <a:pPr algn="l"/>
                      <a:r>
                        <a:rPr lang="th-TH" sz="2800" dirty="0"/>
                        <a:t>2.การเจริญเติบโตช้า</a:t>
                      </a:r>
                      <a:endParaRPr lang="th-TH" sz="3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266" name="Picture 2" descr="D:\Teaching task\การ์ตูนตกแต่ง\ดุกดิก\2\cat-ball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214" y="357166"/>
            <a:ext cx="785786" cy="8533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285720" y="285728"/>
          <a:ext cx="8501124" cy="5866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2"/>
                <a:gridCol w="2071668"/>
                <a:gridCol w="2786082"/>
                <a:gridCol w="1857422"/>
              </a:tblGrid>
              <a:tr h="2000264">
                <a:tc>
                  <a:txBody>
                    <a:bodyPr/>
                    <a:lstStyle/>
                    <a:p>
                      <a:pPr algn="l"/>
                      <a:r>
                        <a:rPr lang="th-TH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โพแทสเซียม</a:t>
                      </a:r>
                      <a:endParaRPr lang="th-TH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เนื้อสัตว์ นม ไข่ งา ข้าว เห็ดผักสีเขียวและผลไม้บางชนิด</a:t>
                      </a:r>
                      <a:endParaRPr lang="th-TH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1.ควบคุมการทำงานของ</a:t>
                      </a:r>
                      <a:r>
                        <a:rPr lang="th-TH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กล้ามเนื้อหัวใจระบบ</a:t>
                      </a:r>
                      <a:r>
                        <a:rPr lang="th-TH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ประสาท</a:t>
                      </a:r>
                      <a:endParaRPr lang="th-TH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h-TH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รักษา</a:t>
                      </a:r>
                      <a:r>
                        <a:rPr lang="th-TH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ปริมาณ</a:t>
                      </a:r>
                      <a:r>
                        <a:rPr lang="th-TH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น้ำคงที่</a:t>
                      </a:r>
                      <a:endParaRPr lang="th-TH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1.ทำให้กล้ามเนื้ออ่อนเพลียและหัวใจวาย</a:t>
                      </a:r>
                      <a:endParaRPr lang="th-TH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14446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กำมะถัน</a:t>
                      </a:r>
                      <a:endParaRPr lang="th-TH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เนื้อสัตว์นมไข่</a:t>
                      </a:r>
                      <a:endParaRPr lang="th-TH" sz="36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1.สร้างโปรตีน</a:t>
                      </a:r>
                      <a:r>
                        <a:rPr lang="th-TH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ในร่างกาย</a:t>
                      </a:r>
                      <a:endParaRPr lang="th-TH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2.สร้างกล้ามเนื้อ</a:t>
                      </a:r>
                      <a:r>
                        <a:rPr lang="th-TH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ส่วน</a:t>
                      </a:r>
                      <a:endParaRPr lang="th-TH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เล็บเปราะง่าย</a:t>
                      </a:r>
                    </a:p>
                    <a:p>
                      <a:pPr algn="l"/>
                      <a:r>
                        <a:rPr lang="th-TH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ผมร่วง</a:t>
                      </a:r>
                      <a:endParaRPr lang="th-TH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2643206"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โซเดียม</a:t>
                      </a:r>
                      <a:endParaRPr lang="th-TH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เกลือแกง อาหารทะเล อาหารหมักดอง ไข่ นม เนย แข็ง  ผักสีเขียว</a:t>
                      </a:r>
                      <a:endParaRPr lang="th-TH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1.ควบคุมการ</a:t>
                      </a:r>
                      <a:r>
                        <a:rPr lang="th-TH" sz="2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ทำงาระบบประสาทรักษา</a:t>
                      </a:r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ปริมาณน้ำในเซลล์ให้คงที่</a:t>
                      </a:r>
                      <a:endParaRPr lang="th-TH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3.รักษาความเป็นกรด - ด่างของร่างกายให้อยู่ในสภาพสมดุล</a:t>
                      </a:r>
                      <a:endParaRPr lang="th-TH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1.โรคประสาทเสื่อม</a:t>
                      </a:r>
                      <a:endParaRPr lang="th-TH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h-TH" sz="2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2.กล้ามเนื้ออ่อนเพลีย</a:t>
                      </a:r>
                      <a:endParaRPr lang="th-TH" sz="3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291" name="Picture 3" descr="D:\Teaching task\การ์ตูนตกแต่ง\ดุกดิก\2\catspgs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500570"/>
            <a:ext cx="1666875" cy="2171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285720" y="214290"/>
          <a:ext cx="8572560" cy="651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1857388"/>
                <a:gridCol w="2786082"/>
                <a:gridCol w="2786082"/>
              </a:tblGrid>
              <a:tr h="1500198">
                <a:tc>
                  <a:txBody>
                    <a:bodyPr/>
                    <a:lstStyle/>
                    <a:p>
                      <a:pPr algn="ctr"/>
                      <a:r>
                        <a:rPr lang="th-TH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เหล็ก</a:t>
                      </a:r>
                      <a:endParaRPr lang="th-TH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เนื้อสัตว์ตับ </a:t>
                      </a:r>
                      <a:r>
                        <a:rPr lang="th-TH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เครื่อง</a:t>
                      </a:r>
                      <a:r>
                        <a:rPr lang="th-TH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ในไข่แดงและ</a:t>
                      </a:r>
                      <a:r>
                        <a:rPr lang="th-TH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ผักสีเขียว</a:t>
                      </a:r>
                      <a:endParaRPr lang="th-TH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1.เป็นส่วนประกอบของเฮโมโกลบินในเม็ดเลือด</a:t>
                      </a:r>
                      <a:r>
                        <a:rPr lang="th-TH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แดง</a:t>
                      </a:r>
                      <a:endParaRPr lang="th-TH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1.โรคโลหิตจาง</a:t>
                      </a:r>
                      <a:endParaRPr lang="th-TH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h-TH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2.เล็บเปราะหัก</a:t>
                      </a:r>
                      <a:r>
                        <a:rPr lang="th-TH" sz="28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ง่าย</a:t>
                      </a:r>
                      <a:endParaRPr lang="th-TH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  <a:p>
                      <a:pPr algn="l"/>
                      <a:r>
                        <a:rPr lang="th-TH" sz="28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3.อ่อนเพลีย ซึม</a:t>
                      </a:r>
                      <a:endParaRPr lang="th-TH" sz="3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8212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แมงกานีส</a:t>
                      </a:r>
                      <a:endParaRPr lang="th-TH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กระดูก ตับ สันหลัง </a:t>
                      </a:r>
                      <a:r>
                        <a:rPr lang="th-TH" sz="2800" dirty="0" err="1"/>
                        <a:t>ธัญญา</a:t>
                      </a:r>
                      <a:r>
                        <a:rPr lang="th-TH" sz="2800" dirty="0"/>
                        <a:t>พืช</a:t>
                      </a:r>
                      <a:endParaRPr lang="th-TH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กระตุ้นการทำงานของเอนไซม์</a:t>
                      </a:r>
                      <a:endParaRPr lang="th-TH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1.ทำให้เป็นอัมพาตได้</a:t>
                      </a:r>
                      <a:endParaRPr lang="th-TH" sz="3600" dirty="0"/>
                    </a:p>
                    <a:p>
                      <a:pPr algn="l"/>
                      <a:r>
                        <a:rPr lang="th-TH" sz="2800" dirty="0" smtClean="0"/>
                        <a:t>อาการ</a:t>
                      </a:r>
                      <a:r>
                        <a:rPr lang="th-TH" sz="2800" dirty="0"/>
                        <a:t>ชักใน</a:t>
                      </a:r>
                      <a:r>
                        <a:rPr lang="th-TH" sz="2800" dirty="0" smtClean="0"/>
                        <a:t>เด็ก</a:t>
                      </a:r>
                      <a:endParaRPr lang="th-TH" sz="3600" dirty="0"/>
                    </a:p>
                  </a:txBody>
                  <a:tcPr anchor="ctr"/>
                </a:tc>
              </a:tr>
              <a:tr h="2361213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ทองแดง</a:t>
                      </a:r>
                      <a:endParaRPr lang="th-TH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เรื่องในสัตว์ ไก่ หอยนางรม  พืชผักและผลไม</a:t>
                      </a:r>
                      <a:endParaRPr lang="th-TH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1.ช่วยในการดูดซึมธาตุ</a:t>
                      </a:r>
                      <a:r>
                        <a:rPr lang="th-TH" sz="2800" dirty="0" smtClean="0"/>
                        <a:t>เหล็ก2.</a:t>
                      </a:r>
                      <a:r>
                        <a:rPr lang="th-TH" sz="2800" dirty="0"/>
                        <a:t>ช่วย</a:t>
                      </a:r>
                      <a:r>
                        <a:rPr lang="th-TH" sz="2800" dirty="0" smtClean="0"/>
                        <a:t>สร้างฮีโม</a:t>
                      </a:r>
                      <a:r>
                        <a:rPr lang="th-TH" sz="2800" dirty="0"/>
                        <a:t>โกบิลในเม็ดเลือดแดง</a:t>
                      </a:r>
                      <a:endParaRPr lang="th-TH" sz="3600" dirty="0"/>
                    </a:p>
                    <a:p>
                      <a:pPr algn="l"/>
                      <a:r>
                        <a:rPr lang="th-TH" sz="2800" dirty="0"/>
                        <a:t>3.เป็นส่วนประกอบของเอนไซม์บางชนิด</a:t>
                      </a:r>
                      <a:endParaRPr lang="th-TH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มักพบในทารกที่คลอดก่อนกำหนด และมีน้ำหนักแรก</a:t>
                      </a:r>
                      <a:r>
                        <a:rPr lang="th-TH" sz="2800" dirty="0" smtClean="0"/>
                        <a:t>คลอดกว่า จะ</a:t>
                      </a:r>
                      <a:r>
                        <a:rPr lang="th-TH" sz="2800" dirty="0"/>
                        <a:t>เกิดภาวะโลหิตจาง อ่อนเพลีย หายใจผิดปกติ</a:t>
                      </a:r>
                      <a:endParaRPr lang="th-TH" sz="3600" dirty="0"/>
                    </a:p>
                  </a:txBody>
                  <a:tcPr anchor="ctr"/>
                </a:tc>
              </a:tr>
              <a:tr h="1282125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/>
                        <a:t>ไอโอดีน</a:t>
                      </a:r>
                      <a:endParaRPr lang="th-TH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/>
                        <a:t>อาหารทะเล เกลือสมุทร เกลืออนามัย</a:t>
                      </a:r>
                      <a:endParaRPr lang="th-TH" sz="3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 smtClean="0"/>
                        <a:t>อยู่</a:t>
                      </a:r>
                      <a:r>
                        <a:rPr lang="th-TH" sz="2800" dirty="0"/>
                        <a:t>ในต่อมไทรอยด์ป้องกันโรคคอพอก</a:t>
                      </a:r>
                      <a:endParaRPr lang="th-TH" sz="3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800" dirty="0"/>
                        <a:t>1.โรคคอพอก</a:t>
                      </a:r>
                      <a:endParaRPr lang="th-TH" sz="3600" dirty="0"/>
                    </a:p>
                    <a:p>
                      <a:pPr algn="l"/>
                      <a:r>
                        <a:rPr lang="th-TH" sz="2800" dirty="0"/>
                        <a:t>2.ร่างกายแคระแกร็น</a:t>
                      </a:r>
                      <a:endParaRPr lang="th-TH" sz="3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3314" name="Picture 2" descr="D:\Teaching task\การ์ตูนตกแต่ง\ดุกดิก\2\CatTailAni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4375" y="5200650"/>
            <a:ext cx="809625" cy="16573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857256" cy="989034"/>
          </a:xfrm>
        </p:spPr>
        <p:txBody>
          <a:bodyPr>
            <a:noAutofit/>
          </a:bodyPr>
          <a:lstStyle/>
          <a:p>
            <a:r>
              <a:rPr lang="th-TH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น้ำ</a:t>
            </a:r>
            <a:endParaRPr lang="th-TH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857224" y="1285860"/>
            <a:ext cx="7929618" cy="4143404"/>
          </a:xfr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th-TH" sz="5100" dirty="0" smtClean="0">
                <a:solidFill>
                  <a:srgbClr val="C00000"/>
                </a:solidFill>
              </a:rPr>
              <a:t>เป็นสารที่มีความสำคัญต่อการดำรงชีวิตของสิ่งมีชีวิตทุกชนิดใน</a:t>
            </a:r>
          </a:p>
          <a:p>
            <a:pPr>
              <a:buNone/>
            </a:pPr>
            <a:r>
              <a:rPr lang="th-TH" sz="5100" dirty="0" smtClean="0">
                <a:solidFill>
                  <a:srgbClr val="C00000"/>
                </a:solidFill>
              </a:rPr>
              <a:t>ร่างกายของเรามีน้ำเป็นองค์ประกอบอยู่ 2 ใน 3 ส่วนของน้ำหนัก</a:t>
            </a:r>
          </a:p>
          <a:p>
            <a:pPr>
              <a:buNone/>
            </a:pPr>
            <a:r>
              <a:rPr lang="th-TH" sz="5100" dirty="0" smtClean="0">
                <a:solidFill>
                  <a:srgbClr val="C00000"/>
                </a:solidFill>
              </a:rPr>
              <a:t>ตัวน้ำจึงมีความสำคัญต่อร่างกาย  ดังนี้</a:t>
            </a:r>
          </a:p>
          <a:p>
            <a:pPr>
              <a:buNone/>
            </a:pPr>
            <a:r>
              <a:rPr lang="th-TH" sz="5100" dirty="0" smtClean="0">
                <a:solidFill>
                  <a:srgbClr val="C00000"/>
                </a:solidFill>
              </a:rPr>
              <a:t> 	1.  เป็นองค์ประกอบของอวัยวะต่างร่างกาย เช่น เลือด ตับ ไต ลำไส้ หัวใจ เป็นต้น</a:t>
            </a:r>
          </a:p>
          <a:p>
            <a:pPr>
              <a:buNone/>
            </a:pPr>
            <a:r>
              <a:rPr lang="th-TH" sz="5100" dirty="0" smtClean="0">
                <a:solidFill>
                  <a:srgbClr val="C00000"/>
                </a:solidFill>
              </a:rPr>
              <a:t> 	2.  ช่วยควบคุมอุณหภูมิของร่างกายให้คงที่</a:t>
            </a:r>
          </a:p>
          <a:p>
            <a:pPr>
              <a:buNone/>
            </a:pPr>
            <a:r>
              <a:rPr lang="th-TH" sz="5100" dirty="0" smtClean="0">
                <a:solidFill>
                  <a:srgbClr val="C00000"/>
                </a:solidFill>
              </a:rPr>
              <a:t>	3.  ช่วยให้กลไกการเกิดปฏิกิริยาเคมีในร่างกายเป็นไปตามปกติ</a:t>
            </a:r>
          </a:p>
          <a:p>
            <a:pPr>
              <a:buNone/>
            </a:pPr>
            <a:r>
              <a:rPr lang="th-TH" sz="5100" dirty="0" smtClean="0">
                <a:solidFill>
                  <a:srgbClr val="C00000"/>
                </a:solidFill>
              </a:rPr>
              <a:t>	4.  ช่วยกำจัดของเสียออกจากร่างกายทางเหงื่อและปัสสาวะร่างกายจะได้รับน้ำโดยตรงจากการดื่มน้ำสะอาดและได้จากอาหารที่รับประทานเข้าไป  ซึ่งมีปริมาณน้ำเป็นองค์ประกอบในปริมาณที่แตกต่างกัน</a:t>
            </a:r>
          </a:p>
          <a:p>
            <a:endParaRPr lang="th-TH" dirty="0"/>
          </a:p>
        </p:txBody>
      </p:sp>
      <p:pic>
        <p:nvPicPr>
          <p:cNvPr id="1026" name="Picture 2" descr="D:\Teaching task\การ์ตูนตกแต่ง\ดุกดิก\1\kapook_3836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6504" y="152405"/>
            <a:ext cx="1181102" cy="10051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14289"/>
            <a:ext cx="9429784" cy="859419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chemeClr val="accent4">
                    <a:lumMod val="50000"/>
                  </a:schemeClr>
                </a:solidFill>
              </a:rPr>
              <a:t>ทบทวนความรู้ เรื่องวิตามิน แร่ธาตุ และน้ำ</a:t>
            </a:r>
            <a:endParaRPr lang="th-TH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71472" y="1000108"/>
            <a:ext cx="8572528" cy="649408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514350" indent="-514350">
              <a:buAutoNum type="arabicPeriod"/>
            </a:pPr>
            <a:r>
              <a:rPr lang="th-TH" sz="3200" b="1" dirty="0" smtClean="0"/>
              <a:t>คนที่เป็นโรคโลหิตจางควรรับประทานอาหารที่มีวิตามินชนิด</a:t>
            </a:r>
          </a:p>
          <a:p>
            <a:pPr marL="514350" indent="-514350">
              <a:buAutoNum type="arabicPeriod"/>
            </a:pPr>
            <a:endParaRPr lang="th-TH" sz="3200" b="1" dirty="0" smtClean="0"/>
          </a:p>
          <a:p>
            <a:pPr marL="514350" indent="-514350">
              <a:buAutoNum type="arabicPeriod"/>
            </a:pPr>
            <a:endParaRPr lang="th-TH" sz="3200" b="1" dirty="0" smtClean="0"/>
          </a:p>
          <a:p>
            <a:pPr marL="514350" indent="-514350">
              <a:buAutoNum type="arabicPeriod"/>
            </a:pPr>
            <a:endParaRPr lang="th-TH" sz="3200" b="1" dirty="0" smtClean="0"/>
          </a:p>
          <a:p>
            <a:pPr marL="514350" indent="-514350">
              <a:buAutoNum type="arabicPeriod"/>
            </a:pPr>
            <a:r>
              <a:rPr lang="th-TH" sz="3200" b="1" dirty="0" smtClean="0"/>
              <a:t>ในการทำอาหาร ควรปอกและหั่นผักผลไม้ ก่อนหรือหลังการล้าง เพราะเหตุใด</a:t>
            </a:r>
          </a:p>
          <a:p>
            <a:pPr marL="514350" indent="-514350" algn="ctr">
              <a:buAutoNum type="arabicPeriod"/>
            </a:pPr>
            <a:endParaRPr lang="th-TH" sz="3200" b="1" dirty="0" smtClean="0"/>
          </a:p>
          <a:p>
            <a:pPr marL="514350" indent="-514350" algn="ctr">
              <a:buAutoNum type="arabicPeriod"/>
            </a:pPr>
            <a:endParaRPr lang="th-TH" sz="3200" b="1" dirty="0" smtClean="0"/>
          </a:p>
          <a:p>
            <a:pPr marL="514350" indent="-514350" algn="ctr">
              <a:buAutoNum type="arabicPeriod"/>
            </a:pPr>
            <a:endParaRPr lang="th-TH" sz="3200" b="1" dirty="0" smtClean="0"/>
          </a:p>
          <a:p>
            <a:pPr marL="514350" indent="-514350">
              <a:buAutoNum type="arabicPeriod"/>
            </a:pPr>
            <a:endParaRPr lang="th-TH" sz="3200" b="1" dirty="0" smtClean="0"/>
          </a:p>
          <a:p>
            <a:pPr marL="514350" indent="-514350" algn="ctr">
              <a:buAutoNum type="arabicPeriod"/>
            </a:pPr>
            <a:endParaRPr lang="th-TH" sz="3200" b="1" dirty="0" smtClean="0"/>
          </a:p>
          <a:p>
            <a:pPr marL="514350" indent="-514350" algn="ctr">
              <a:buAutoNum type="arabicPeriod"/>
            </a:pPr>
            <a:endParaRPr lang="th-TH" sz="3200" b="1" dirty="0" smtClean="0"/>
          </a:p>
          <a:p>
            <a:pPr marL="514350" indent="-514350"/>
            <a:endParaRPr lang="th-TH" sz="3200" b="1" dirty="0" smtClean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57192" y="1500174"/>
            <a:ext cx="8286808" cy="156966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th-TH" sz="3200" b="1" u="sng" dirty="0" smtClean="0">
                <a:solidFill>
                  <a:srgbClr val="FF0000"/>
                </a:solidFill>
              </a:rPr>
              <a:t>ตอบ </a:t>
            </a:r>
            <a:r>
              <a:rPr lang="th-TH" sz="3200" b="1" dirty="0" smtClean="0">
                <a:solidFill>
                  <a:srgbClr val="FF0000"/>
                </a:solidFill>
              </a:rPr>
              <a:t>ควรรับประทานอาหารที่มีวิตามินที่ช่วยทำให้เซลล์เม็ดเลือดแดงแข็งแรง คือ วิตามินอี และ บี </a:t>
            </a:r>
            <a:r>
              <a:rPr lang="en-US" sz="3200" b="1" dirty="0" smtClean="0">
                <a:solidFill>
                  <a:srgbClr val="FF0000"/>
                </a:solidFill>
              </a:rPr>
              <a:t>12 </a:t>
            </a:r>
            <a:r>
              <a:rPr lang="th-TH" sz="3200" b="1" dirty="0" smtClean="0">
                <a:solidFill>
                  <a:srgbClr val="FF0000"/>
                </a:solidFill>
              </a:rPr>
              <a:t>ซึ่งอยู่ในอาหารพวก ตับ ไข่ เนื้อปลา ผักใบเขียว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28662" y="3929066"/>
            <a:ext cx="7929618" cy="206210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th-TH" sz="3200" b="1" u="sng" dirty="0" smtClean="0">
                <a:solidFill>
                  <a:srgbClr val="FF0000"/>
                </a:solidFill>
              </a:rPr>
              <a:t>ตอบ</a:t>
            </a:r>
            <a:r>
              <a:rPr lang="th-TH" sz="3200" b="1" dirty="0" smtClean="0">
                <a:solidFill>
                  <a:srgbClr val="FF0000"/>
                </a:solidFill>
              </a:rPr>
              <a:t> ควรล้างผักหรือผลไม้ก่อนการปอกหรือหั่น เนื่องจากวิตามินบางชนิดที่อยู่ในผักผลไม้เป็นวิตามินที่ละลายน้ำได้ ถ้าปอกหรือหั่นผักผลไม้ก่อนการล้างอาจทำให้สูญเสียวิตามินไปกับน้ำได้</a:t>
            </a:r>
          </a:p>
        </p:txBody>
      </p:sp>
      <p:pic>
        <p:nvPicPr>
          <p:cNvPr id="45060" name="Picture 4" descr="D:\Teaching task\การ์ตูนตกแต่ง\ดุกดิก\1\kapook_71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357826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928662" y="285728"/>
            <a:ext cx="8001056" cy="600164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3200" b="1" dirty="0" smtClean="0"/>
              <a:t>3. </a:t>
            </a:r>
            <a:r>
              <a:rPr lang="th-TH" sz="3200" b="1" dirty="0" smtClean="0"/>
              <a:t>ปัจจุบันมีการโฆษณารับประทานวิตามินหรืออาหารเสริมเพื่อบำรุงสุขภาพ นักเรียนมีความคิดเห็นอย่างไร</a:t>
            </a:r>
          </a:p>
          <a:p>
            <a:endParaRPr lang="th-TH" sz="3200" b="1" dirty="0" smtClean="0"/>
          </a:p>
          <a:p>
            <a:endParaRPr lang="th-TH" sz="3200" b="1" dirty="0" smtClean="0"/>
          </a:p>
          <a:p>
            <a:endParaRPr lang="th-TH" sz="3200" b="1" dirty="0" smtClean="0"/>
          </a:p>
          <a:p>
            <a:endParaRPr lang="th-TH" sz="3200" b="1" dirty="0" smtClean="0"/>
          </a:p>
          <a:p>
            <a:r>
              <a:rPr lang="en-US" sz="3200" b="1" dirty="0" smtClean="0"/>
              <a:t>4. </a:t>
            </a:r>
            <a:r>
              <a:rPr lang="th-TH" sz="3200" b="1" dirty="0" smtClean="0"/>
              <a:t>ผู้ที่เสียเลือดมากหรือสตรีมีประจำเดือน ควรรับประทานอาหารที่มีแร่ธาตุประเภทใด</a:t>
            </a:r>
          </a:p>
          <a:p>
            <a:endParaRPr lang="th-TH" sz="3200" b="1" dirty="0" smtClean="0"/>
          </a:p>
          <a:p>
            <a:endParaRPr lang="th-TH" sz="3200" b="1" dirty="0" smtClean="0"/>
          </a:p>
          <a:p>
            <a:r>
              <a:rPr lang="en-US" sz="3200" b="1" dirty="0" smtClean="0"/>
              <a:t>5. </a:t>
            </a:r>
            <a:r>
              <a:rPr lang="th-TH" sz="3200" b="1" dirty="0" smtClean="0"/>
              <a:t>สารอาหารใดบ้างที่มีบทบาทสำคัญต่อความแข็งแรงของกระดูก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00628" y="2428868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00100" y="1428736"/>
            <a:ext cx="7929618" cy="206210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th-TH" sz="3200" b="1" u="sng" dirty="0" smtClean="0">
                <a:solidFill>
                  <a:srgbClr val="FF0000"/>
                </a:solidFill>
              </a:rPr>
              <a:t>ตอบ</a:t>
            </a:r>
            <a:r>
              <a:rPr lang="th-TH" sz="3200" b="1" dirty="0" smtClean="0">
                <a:solidFill>
                  <a:srgbClr val="FF0000"/>
                </a:solidFill>
              </a:rPr>
              <a:t> ควรเลือกรับประทานอาหารที่มีสารอาหารครบถ้วนดีกว่าที่จะรับประทานวิตามินหรืออาหารเสริม ยกเว้นในกรณีเจ็บป่วยที่ต้องได้รับวิตามินบางชนิดเพิ่มแต่ควรอยู่ภายใต้คำแนะนำของแพทย์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28630" y="4286256"/>
            <a:ext cx="8215370" cy="107721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th-TH" sz="3200" b="1" u="sng" dirty="0" smtClean="0">
                <a:solidFill>
                  <a:srgbClr val="FF0000"/>
                </a:solidFill>
              </a:rPr>
              <a:t>ตอบ</a:t>
            </a:r>
            <a:r>
              <a:rPr lang="th-TH" sz="3200" b="1" dirty="0" smtClean="0">
                <a:solidFill>
                  <a:srgbClr val="FF0000"/>
                </a:solidFill>
              </a:rPr>
              <a:t> ควรรับประทานอาหารที่มีแร่ธาตุเหล็ก ซึ่งมีมากในตับ ถั่ว ไข่และผักใบเขียว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785918" y="5929330"/>
            <a:ext cx="7143768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FF0000"/>
                </a:solidFill>
              </a:rPr>
              <a:t>ตอบ</a:t>
            </a:r>
            <a:r>
              <a:rPr lang="th-TH" sz="3200" b="1" dirty="0" smtClean="0">
                <a:solidFill>
                  <a:srgbClr val="FF0000"/>
                </a:solidFill>
              </a:rPr>
              <a:t> แคลเซียม ฟอสฟอรัส แมกนีเซียม และวิตามินดี</a:t>
            </a:r>
          </a:p>
        </p:txBody>
      </p:sp>
      <p:pic>
        <p:nvPicPr>
          <p:cNvPr id="44033" name="Picture 1" descr="D:\Teaching task\การ์ตูนตกแต่ง\ดุกดิก\1\kapook_71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928662" y="357166"/>
            <a:ext cx="7858180" cy="600164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3200" b="1" dirty="0" smtClean="0"/>
              <a:t>6. </a:t>
            </a:r>
            <a:r>
              <a:rPr lang="th-TH" sz="3200" b="1" dirty="0" smtClean="0"/>
              <a:t>แร่ธาตุที่ช่วยในการเจริญเติบโตและป้องกันโรคเอ่อ คือ</a:t>
            </a:r>
          </a:p>
          <a:p>
            <a:endParaRPr lang="th-TH" sz="3200" b="1" dirty="0" smtClean="0"/>
          </a:p>
          <a:p>
            <a:r>
              <a:rPr lang="en-US" sz="3200" b="1" dirty="0" smtClean="0"/>
              <a:t>7. </a:t>
            </a:r>
            <a:r>
              <a:rPr lang="th-TH" sz="3200" b="1" dirty="0" smtClean="0"/>
              <a:t>คนที่เป็นโรคโลหิตจาง ควรรับประทานอาหารประเภท</a:t>
            </a:r>
          </a:p>
          <a:p>
            <a:endParaRPr lang="th-TH" sz="3200" b="1" dirty="0" smtClean="0"/>
          </a:p>
          <a:p>
            <a:r>
              <a:rPr lang="en-US" sz="3200" b="1" dirty="0" smtClean="0"/>
              <a:t>8. </a:t>
            </a:r>
            <a:r>
              <a:rPr lang="th-TH" sz="3200" b="1" dirty="0" smtClean="0"/>
              <a:t>แร่ธาตุที่มีความจำเป็นสำหรับการสร้างโปรตีนในร่างกาย คือ</a:t>
            </a:r>
          </a:p>
          <a:p>
            <a:r>
              <a:rPr lang="en-US" sz="3200" b="1" dirty="0" smtClean="0"/>
              <a:t>9. </a:t>
            </a:r>
            <a:r>
              <a:rPr lang="th-TH" sz="3200" b="1" dirty="0" smtClean="0"/>
              <a:t>แร่ธาตุที่ทำงานร่วมกับวิตามินดี ช่วยให้กระดูกและฟันแข็งแรง คือ</a:t>
            </a:r>
          </a:p>
          <a:p>
            <a:r>
              <a:rPr lang="en-US" sz="3200" b="1" dirty="0" smtClean="0"/>
              <a:t>10. </a:t>
            </a:r>
            <a:r>
              <a:rPr lang="th-TH" sz="3200" b="1" dirty="0" smtClean="0"/>
              <a:t>ประชาชนในภาคตะวันออกเฉียงเหนือของประเทศเกิดโรคคอพอกมากที่สุด เนื่องจาก</a:t>
            </a:r>
          </a:p>
          <a:p>
            <a:r>
              <a:rPr lang="th-TH" sz="3200" b="1" dirty="0" smtClean="0"/>
              <a:t>วิธีป้องกันทำได้โดย</a:t>
            </a:r>
          </a:p>
          <a:p>
            <a:r>
              <a:rPr lang="th-TH" sz="3200" b="1" dirty="0" smtClean="0"/>
              <a:t>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11333" y="928670"/>
            <a:ext cx="2214578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C00000"/>
                </a:solidFill>
              </a:rPr>
              <a:t>ตอบ </a:t>
            </a:r>
            <a:r>
              <a:rPr lang="th-TH" sz="3200" b="1" dirty="0" smtClean="0">
                <a:solidFill>
                  <a:srgbClr val="C00000"/>
                </a:solidFill>
              </a:rPr>
              <a:t>ไอโอดีน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714612" y="928670"/>
            <a:ext cx="2643206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/>
              <a:t>แหล่งที่พบได้แก่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214942" y="928670"/>
            <a:ext cx="3286148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C00000"/>
                </a:solidFill>
              </a:rPr>
              <a:t>อาหารทะเล เกลือสมุทร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429124" y="2500306"/>
            <a:ext cx="1714512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857224" y="1857364"/>
            <a:ext cx="3786214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C00000"/>
                </a:solidFill>
              </a:rPr>
              <a:t>ตอบ</a:t>
            </a:r>
            <a:r>
              <a:rPr lang="th-TH" sz="3200" b="1" dirty="0" smtClean="0">
                <a:solidFill>
                  <a:srgbClr val="C00000"/>
                </a:solidFill>
              </a:rPr>
              <a:t> ตับ ไข่แดง ผักสีเขียว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286248" y="1857364"/>
            <a:ext cx="3500462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/>
              <a:t>เพราะเป็นแหล่งของธาตุ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544686" y="1877708"/>
            <a:ext cx="914400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C00000"/>
                </a:solidFill>
              </a:rPr>
              <a:t>เหล็ก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442715" y="2829786"/>
            <a:ext cx="2071702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C00000"/>
                </a:solidFill>
              </a:rPr>
              <a:t>ตอบ</a:t>
            </a:r>
            <a:r>
              <a:rPr lang="th-TH" sz="3200" b="1" dirty="0" smtClean="0">
                <a:solidFill>
                  <a:srgbClr val="C00000"/>
                </a:solidFill>
              </a:rPr>
              <a:t> กำมะถัน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391621" y="3781864"/>
            <a:ext cx="4071966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C00000"/>
                </a:solidFill>
              </a:rPr>
              <a:t>ตอบ</a:t>
            </a:r>
            <a:r>
              <a:rPr lang="th-TH" sz="3200" b="1" dirty="0" smtClean="0">
                <a:solidFill>
                  <a:srgbClr val="C00000"/>
                </a:solidFill>
              </a:rPr>
              <a:t> แคลเซียมกับฟอสฟอรัส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835244" y="4774630"/>
            <a:ext cx="2955791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C00000"/>
                </a:solidFill>
              </a:rPr>
              <a:t>ตอบ</a:t>
            </a:r>
            <a:r>
              <a:rPr lang="th-TH" sz="3200" b="1" dirty="0" smtClean="0">
                <a:solidFill>
                  <a:srgbClr val="C00000"/>
                </a:solidFill>
              </a:rPr>
              <a:t> ขาดธาตุไอโอดีน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3078291" y="5242660"/>
            <a:ext cx="6360145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C00000"/>
                </a:solidFill>
              </a:rPr>
              <a:t>ตอบ</a:t>
            </a:r>
            <a:r>
              <a:rPr lang="th-TH" sz="3200" b="1" dirty="0" smtClean="0">
                <a:solidFill>
                  <a:srgbClr val="C00000"/>
                </a:solidFill>
              </a:rPr>
              <a:t> </a:t>
            </a:r>
            <a:r>
              <a:rPr lang="th-TH" b="1" dirty="0" smtClean="0">
                <a:solidFill>
                  <a:srgbClr val="C00000"/>
                </a:solidFill>
              </a:rPr>
              <a:t>รับประทานอาหารทะเลหรือใช้เกลืออนามัย</a:t>
            </a:r>
            <a:endParaRPr lang="th-TH" sz="3200" b="1" dirty="0" smtClean="0">
              <a:solidFill>
                <a:srgbClr val="C00000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714348" y="5929330"/>
            <a:ext cx="8643998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C00000"/>
                </a:solidFill>
              </a:rPr>
              <a:t>ในการปรุงอาหาร ซึ่งจะทำให้ร่างกายได้รับธาตุไอโอดีนเพียงพอ</a:t>
            </a:r>
          </a:p>
        </p:txBody>
      </p:sp>
      <p:pic>
        <p:nvPicPr>
          <p:cNvPr id="3075" name="Picture 3" descr="D:\Teaching task\การ์ตูนตกแต่ง\ดุกดิก\1\kapook_3758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235743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57818" y="1428736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28662" y="214290"/>
            <a:ext cx="7500990" cy="2062103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sz="3200" b="1" dirty="0" smtClean="0"/>
              <a:t>11. </a:t>
            </a:r>
            <a:r>
              <a:rPr lang="th-TH" sz="3200" b="1" dirty="0" smtClean="0"/>
              <a:t>น้ำเป็นสารอาหารประเภท</a:t>
            </a:r>
          </a:p>
          <a:p>
            <a:r>
              <a:rPr lang="th-TH" sz="3200" b="1" dirty="0" smtClean="0"/>
              <a:t>เป็นองค์ประกอบประมาณร้อยละ</a:t>
            </a:r>
          </a:p>
          <a:p>
            <a:r>
              <a:rPr lang="en-US" sz="3200" b="1" dirty="0" smtClean="0"/>
              <a:t>12. </a:t>
            </a:r>
            <a:r>
              <a:rPr lang="th-TH" sz="3200" b="1" dirty="0" smtClean="0"/>
              <a:t>การดื่มน้ำมีความสำคัญต่อร่างกาย ดังนี้</a:t>
            </a:r>
          </a:p>
          <a:p>
            <a:endParaRPr lang="th-TH" sz="3200" b="1" dirty="0" smtClean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781111" y="230308"/>
            <a:ext cx="2857520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C00000"/>
                </a:solidFill>
              </a:rPr>
              <a:t>ตอบ</a:t>
            </a:r>
            <a:r>
              <a:rPr lang="th-TH" sz="3200" b="1" dirty="0" smtClean="0">
                <a:solidFill>
                  <a:srgbClr val="C00000"/>
                </a:solidFill>
              </a:rPr>
              <a:t> ไม่ให้พลังงาน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217369" y="228145"/>
            <a:ext cx="2143140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/>
              <a:t>มนุษย์จะมีน้ำ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984610" y="744229"/>
            <a:ext cx="142876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50-70</a:t>
            </a:r>
            <a:endParaRPr lang="th-TH" b="1" dirty="0" smtClean="0">
              <a:solidFill>
                <a:srgbClr val="C00000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965684" y="700501"/>
            <a:ext cx="2428892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/>
              <a:t>ของน้ำหนักตัว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000100" y="1643050"/>
            <a:ext cx="8786874" cy="107721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514350" indent="-514350"/>
            <a:r>
              <a:rPr lang="th-TH" sz="3200" b="1" u="sng" dirty="0" smtClean="0">
                <a:solidFill>
                  <a:srgbClr val="C00000"/>
                </a:solidFill>
              </a:rPr>
              <a:t>ตอบ</a:t>
            </a:r>
            <a:r>
              <a:rPr lang="th-TH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1. </a:t>
            </a:r>
            <a:r>
              <a:rPr lang="th-TH" sz="3200" b="1" dirty="0" smtClean="0">
                <a:solidFill>
                  <a:srgbClr val="C00000"/>
                </a:solidFill>
              </a:rPr>
              <a:t>ช่วยลำเลียงสารอาหารและออกซิเจนนำไปเลี้ยงส่วน</a:t>
            </a:r>
          </a:p>
          <a:p>
            <a:pPr marL="514350" indent="-514350"/>
            <a:r>
              <a:rPr lang="th-TH" sz="3200" b="1" dirty="0" smtClean="0">
                <a:solidFill>
                  <a:srgbClr val="C00000"/>
                </a:solidFill>
              </a:rPr>
              <a:t>ต่างๆของร่างกาย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810456" y="2599454"/>
            <a:ext cx="5214974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2. </a:t>
            </a:r>
            <a:r>
              <a:rPr lang="th-TH" sz="3200" b="1" dirty="0" smtClean="0">
                <a:solidFill>
                  <a:srgbClr val="C00000"/>
                </a:solidFill>
              </a:rPr>
              <a:t>ช่วยควบคุมอุณหภูมิของร่างกาย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42910" y="3143248"/>
            <a:ext cx="8072494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3. </a:t>
            </a:r>
            <a:r>
              <a:rPr lang="th-TH" sz="3200" b="1" dirty="0" smtClean="0">
                <a:solidFill>
                  <a:srgbClr val="C00000"/>
                </a:solidFill>
              </a:rPr>
              <a:t>ช่วยนำของเสียออกจากร่างกายทางเหงื่อและปัสสาวะ</a:t>
            </a:r>
          </a:p>
        </p:txBody>
      </p:sp>
      <p:pic>
        <p:nvPicPr>
          <p:cNvPr id="2053" name="Picture 5" descr="D:\Teaching task\การ์ตูนตกแต่ง\ดุกดิก\1\kapook_395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143512"/>
            <a:ext cx="971550" cy="1095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5000628" y="1714488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143108" y="1500174"/>
            <a:ext cx="4714908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214414" y="1000108"/>
            <a:ext cx="7429552" cy="23083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h-TH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ถ้าต้องการทราบว่าอาหารเหล่านี้มี แป้ง น้ำตาล โปรตีน และไขมันเป็นส่วนประกอบหรือไม่ต้องทำอย่างไร ?</a:t>
            </a:r>
          </a:p>
        </p:txBody>
      </p:sp>
      <p:pic>
        <p:nvPicPr>
          <p:cNvPr id="30724" name="Picture 4" descr="D:\Teaching task\การ์ตูนตกแต่ง\ดุกดิก\1\kapook_578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143380"/>
            <a:ext cx="2171712" cy="1974284"/>
          </a:xfrm>
          <a:prstGeom prst="rect">
            <a:avLst/>
          </a:prstGeom>
          <a:noFill/>
        </p:spPr>
      </p:pic>
      <p:pic>
        <p:nvPicPr>
          <p:cNvPr id="30725" name="Picture 5" descr="D:\Teaching task\การ์ตูนตกแต่ง\ดุกดิก\1\kapook_577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143380"/>
            <a:ext cx="2143140" cy="18900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3214710" cy="714380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B050"/>
                </a:solidFill>
              </a:rPr>
              <a:t>การทดสอบน้ำตาล</a:t>
            </a:r>
            <a:endParaRPr lang="th-TH" b="1" dirty="0">
              <a:solidFill>
                <a:srgbClr val="00B050"/>
              </a:solidFill>
            </a:endParaRPr>
          </a:p>
        </p:txBody>
      </p:sp>
      <p:pic>
        <p:nvPicPr>
          <p:cNvPr id="29698" name="Picture 2" descr="D:\Teaching task\การ์ตูนตกแต่ง\ดุกดิก\1\kapook_71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-89643"/>
            <a:ext cx="1428760" cy="1714512"/>
          </a:xfrm>
          <a:prstGeom prst="rect">
            <a:avLst/>
          </a:prstGeom>
          <a:noFill/>
        </p:spPr>
      </p:pic>
      <p:sp>
        <p:nvSpPr>
          <p:cNvPr id="29700" name="AutoShape 4" descr="data:image/jpeg;base64,/9j/4AAQSkZJRgABAQAAAQABAAD/2wCEAAkGBhQSEBQUEhQVFBQUFRQUFBQUFRQUFBQUFBUVFBQUFBQXHCYeFxkkGRQUHy8gIycpLCwsFR4xNTAqNSYrLCkBCQoKDgwOGg8PGikcHBwqKSkpKSwsLCksKSwsKSwpLCwsLCkpLCkpLCkpKSwpLCwpKSkpKSksLCkpKSksLCkpLP/AABEIAQMAwgMBIgACEQEDEQH/xAAcAAABBQEBAQAAAAAAAAAAAAABAAIDBAYFBwj/xABCEAACAQIDBQQHBQYDCQAAAAAAAQIDEQQSIQUTMUFRBmFxkRQiIzJSgbEHQqHB0RUWM2Jy8BckkkNTgoOissLh8f/EABoBAAMBAQEBAAAAAAAAAAAAAAABAgMEBQb/xAApEQACAgEEAQIFBQAAAAAAAAAAAQIRAwQSITFBUaETFDJCYQUiIzNx/9oADAMBAAIRAxEAPwDmZrPuYovVojT0sFyOc0HR5obfQTlrcSeogFJ6IEuQlwA3oIAviLmBvgFcQAERLgBcxcgoYeQnwQHyFzCgDLkB8QX5jbiEOzagzcxr6Ab1AB6kLNb5kaBfmOgJM3IF76Ij+o6nxXiACb17kPhC4KkbyZcw9AGNEG4fEDpMuTaRVqYjoSMjyMAswhCH3CMzAuaCHichmYFwAlzajcwzNwFfViAkcuAk9SK+gc2oASJ6FvA7Kq1tKUJTa45VexQvoes/ZZhbYWc+c6jXyil+bZUVbEzA0+y2KbdqE3bjoUMbgalF5akHCXSSsz6BseOfaP2ho1cYo5m4U1klKK4yv61m+NuF+4J1BWyoJydIzDAw4irSzeynnXK6yyXcR3M4yT5Q5RcXTHAsHMhXRRIBWDmQs66AALD6UNfAbvO4u4PFRS1Q1V8gS0cIm7sWJxCjohz2hC1iBwg+YnyUU6k2xuUtSoLqans19nlTEWnVbp0nqtPXmu5cl3sSTZNmMsE9hX2bYX4ZebEPYw3HjWcWcG+pfGHf0viNNjJ3IDkLMHf0viFv6XxBsYWhtxXHb+l8QN/S+INjDcgXHZhb6l8Qd9S+IWxhuQEz2/sBQy7Po/zKUv8AVJ/keJKtS+I6eE7T1KUVCniakYrhGMmkvAajJO6E2me09pMU6eErzi7SVOVn0bVk/wAT5s2z77NhU7VVasd3LE1Jxeji5XT569eBj9sv12ZZm/KOzTLhlPBTedW6mhzGewP8ReJpFk+NEY430GfwMuK49qHxobaHxo22s5bQ24rj8sfjQt3H40G1hYy4cw7dr4kJUl8SFtYWC5PgsJOrNQpxc5S4KKu//SItz/Mju9l+0U8FKbhGnPOknmvpbXRpiphZu+yf2eRoWqYi1SrxUeMIP/yl38PqaraW1KdCDnVkopdeL8FzPO/8U6+W26pX65pW8jIbW2jWxE3OrLM+l9F4I03UuESehT+1ijd2pyau7O61Qjy70eXcEn9w6RmhXHOILHoHOC4gCQwHXFcAQANwpgSHxiIAII9QDuwAm2a/aw8X9GQ7Y99lnZ8Pax8fyZV2tL1mcGp7PR0n0srbO/iR8Sas/Wfi/qRbMftI+KJMR70v6n9WPS+SdX0huYGYAjtOAOYOYag2AAqQVICiSKAANzPqFTfV+Y/dgyCAbvn1fmH0iXV+YHAbKIUA/wBKl8T8xEVhCoC3OkQSpnTnTK1SmWBSaBYmnAZlGAyw5IKRJCAgGxplinSDSplqnTACKNEeqJZjTHqmIRBhaVpr++Rydqr12d+ENTPbWXrs4dSelpPpI9mx9pHxX1LGJh68vF/Ur7LvvYf1L6l/E0/Wfi/qPS+SdX4KVgWJZQG5TtOAakOUQxgT06YgGwpFiFEfTpFmFMAK6oC9HLqpidMBHOnRIKlI6k6ZWqUwA52QRb3QhgX5xIKkC1JEM4gBSnTInAuSgRuAxlZQJoQHqmSQgABpwLMIkcETQEIkih9uoqT1GbXVsP8A8xf9rMMuRx4SPQ0ujWaO6Uq5oXpEU/eXmZ/aNGUpNxV7vrFfVgbG1naPicGTLKfdHr4tFjx8Jv2Jtl7Mqxqxk4WSab9en1/qOjXwsrt2b15a/Qzu8YY131YY80odJDyaDHk7kzq1KNuKa8VYj3Z0sDJvDQfG85p31vZQt9WV6kNX4nfiyufao8XVaVYOU7IIQLFOAIwJ4RNjhH04E8ERwRNEAHJCaHIDARFKJBUiWZEM0AFbIIkyhGBNIjkdZ7LUaeeb4uyt+ZUrYBpN6O3LnYSkiqZQaGOJM4gcSxEaiOUS1hMHnu27JcWTSwMXFuErtcU+ncS2lwFFJImpRuyKxYw/CXgDBE25ySWbg1yI9orerJBZU5Zrtrja1rDale6iuiGKWplLHu7OvDq5YlUTlYrZ27vmkrrlzObWxMeGv4Gnx2GW7Urat1E+fBxt9TL4ql/fzOOWFI74azI/JHGSfXyOhhdiSqe7JPzRzKMNTR7PpJUU9btyv+FvqyY4lJ0OetyRVlnZ1NQpqE37spNNZcrvZX6vhzIZw1Y6wbHdjxKB52fUyzdojUSSKFYckanKOiSRZEh6EIluBsbcDYwC2RSHtkcgAbYARABocZiYuEor7rT8yHEfxJW4OBDUX8Z/0/giarBppvnD5mXCNezjtCsSqk3yD6NLoza0Z0yeivYS/qRWwuIUJXfDVF+lhZbiStrdFDG4GSi7JvS5FrkqmRt6lrDUnaWj1WhFQwc5RTUXwRcw+ArO/qytYUn+RJFCULcXrzFB6osywFTnFjVgJ/CxpquwpjsTG9P/AIp/iomXxUDeYLYznSk3KEXyzSTduHu/I4eL7Nr/AH1Pj1V/K5hkTfJ0wmkZajDU0GCb3du8kw/ZdN331N69V+p2do7GlSpwipU5KK1yZczbejklq+l2RjVMeSVqkcYRNLCT+FjVhKlvdk/kzq3o5lFsZYKJvQ5291r5MXo0g3IW1kQb2Jq2FatZ3J54dNXdr2/EW9D2MoekR6iVVPgUKuz6jlo9PEsYTBST9Z/iSpP1KcUWLjWFyV7ZlfxHbvvRe5EbWRCJd13oQWhbWX32ooxbi0lrqTx7T0JcXHoYvGYHPKb6K5n6lVWb1BqPk1TZ61T2xQfBx8y3Sx1F9H8zySjg9FK71E5SXCT82OMYsTbR69HEQs0uD7wOMH1PJI4uouE5ebJobVrL/aS8y/hx9BWz1iEIrg2CttPJpdvQ82we3K7f8SRodqYyfokaifrW4mWSEapdlRb8ndljk+TGrErkmYbZ21qs21KT5WNthdkunRhWrN+u/Uhe0nGL9aXDhyv1fOzOemjS0dzZmLUKU95CKzP1XJxUuC4JvN/98SOpuZUszjC2a13FXvbqzibQp2s5SaTSmoJNySl8Xf38y3QxMZYLI3le9zKbvwyNWt5FrlckdHQlTowpZ8sLKSV1GN72uV9p7SUnFwiklHVrg3pxXJ/qVq+IXoagkr76+f7zWTT6s51HFLRO746p28NLdSXGl6js6NPa8o8HH8CaPaepH70fJHGxOFssy1Wifc2r8OjXB89ehTq8C1ii47g3u6NHX7UzkrSlHyRz5bTXVeRxGC5GOMW6Kk2i5tLGZoera1+KOU5y6ssxXs/mQZS9+3gmrI3J9WN1vxZK0NNIT3PkmSoz05P0zi/7RobaczON/wCc/voaW+gJ1bBkd/EQ4RPxWPaT4eKc6qfwsz9LZ0ZQV4vXoehVvs6cpOW9tfircug2r9nE3K6rWXTKZZcidbWa4412YKrRyQ0bsuqKmeL1V/I9JxH2dSnBRdXxeXiQ4X7Lsia3t7/yixZ3BcjnCMujzm65NDlQk+Gp6V/hjF8Z/wDShkvsqi+FVx8EbrVR8mTxPwedRoyT4M1deN9nLwO7H7Mmklv5adyOmuxXsd26l0udkN5cT6ZO2S7Mf2O2DGnKFWum48cqeuW17X6vhflfqbTEwxFZ75QyxikqcdLKEfdjTg/eSXCyfMzn7b3VN0qtOM5xnkzxvbdxVm0tLyvfmV8X2rUbqEZqF07ZpR16uKbXzLemn2kYrUQfk6EpuUm3JuTerb1udSGCbws+OZVYWXc4zTfmkZrCdpcO7yqKotfu+s23rrdEku3sVBwhCSTknmablZJ9Elz6BHDO+glkjXZo44B+i2t629Xlkf5sofsibvolbq1r1OVL7Qlu8qpS0d3L1m766J20Xd3HPqdtLu6hL5zk/wBCXgyeg1lianDSd1CazJJqz45eLjfu4roznbUwWW7jrHl+Rw59rZ/dgtdXp+Gr1NThqixPo0ZKMIuvkm07zlHLCVtFlSWZ63YPT5IJvpAs0W6M8wI9Jq9icIuDl85IhfZDCrr/AKjihkSdnVKNowVSHs0VT0d9mMNa3LxI/wB18L0/FjnkTdoEqPOmiKcT0r92sL8K82D93cL8K/EI5KYOJ4rb/Of30NDGFtbnov7sYNSzbuN+ttSX9j4b4I+RXxV6C2nmoj0n9k4b4I+Qid46LDnLqxueXVj2BkjGOT6sWd9WFisFgBSfVhu+rCggALvqw69WOQUNPkTXBicbsOdXNKEJNZpJtNcb8kzhY3Yc48YzXjBnoGzcdDWle071JWs9VmfB2s33cSTFRdj1HqZxbo8mGlTinbPKngWk734rimuox6K3e2eiVXp8ynU8CPn5o1+Tv7vYxUK3s5Q6tPyK6w/96m5sug5Cf6hNgtHX3exjKOAk3pGT8Is3Ww9nVLU24tJVHLXT7kVw+QaPU7+Ffqrxdv8ASjOWqyTjyaR0yjK7slyhyDrCRwncDIHIFCAAZBZRwLhYAyDXTHXA5AAzdiHXEFgOBcIAGASCIQBsKwkGwAIKAK4wMbicfuam8SzSjnyw72qq3j6pXs1f764Dq/ayUHJV6WVRTu4yvLNGkqrjl4a6r3uniaTZ8U6LTSac6iaeqab1TRzsbsDDu/so63TSvFawyPRO3u6He+2ceP6UZfbnaGNXC1FGM1PJKTs7ZFGSWbNdNptq1l8h9DbFOKkvazlvKiyNKUlu4xc8iT9xXXfqdHH9nqdSNnKpfK4OWduTg2nlblfRNKxT/d2MZZoVKkZ55yzeo37RJTVnG1nZcjNo2RVw2KnWcpPNTjRrybtpmpwj7koptyeuv6lvD7XpyoSrJSyRu9UrtJJ6WfDX5akuG2bu95ac2qknJ+6nGUlZuLS4/oMw2xoQpSpqU/Xd5SulK9krqysuC5a634k0MpYzb8Z0ZxUHadNpu8WoynCc4rTjpBu66r5aDZG151KlPhFXy5Vro4xbd35XtwZQw3Z6gtMrtazWZ2fvK7Ssr2lJXXJmm2XgqdNepCMbtt2WrulfX5A+mLydAQQHKbCEAQAG4LiYAATA0EOUVgMsAfYIWMQg2FYAGiHWFYAEgiSDYAG2FYdlCojsDnbMrLJKN9Y1J6c7N3TG4qRkNs4xwqz7puzTs+JTl2iqLhUl4S9b63PYeCTVo8haja9skaurIrVJmbfaap1g/FW/QZLtLPpD8f1MHhmvBstTD8mjzBTM0+0k/hh+P6jX2kqfyr5fqyfgz9CvmIGtovU7WFrpWu7Xdkub+R5t+3ar++14JL6Hd7L4hyrwvd6vV3b4FPBNRbZK1MZSSRugWCI8w9Ea0IIBgAQR9OFxACMB+QtU6I2dIVjorZQE2QQxFcQhAMQRCAAhAFAII6KGj4jA8x7SRtWqf1P6nBq8TQdp37ep/U/qZ+qtT6fC1tR8/kTUnZBIEWTxoXJFs9vh+SOijPfFdlVjUTzwzT1GboljUlQ+BqeyD9vDxf0MrGJp+yCe/h4v6HNqX/G/8NcH9iPQxMGYGY+aPeEJgzAzAA9InpRIIsmhMQy3CQZu5BGY7OIYsohu8EAiowCAUAbiuAQAG4swyTIKlUYieeIsU8TtZRRRxuMscbEV7mkY2S2Uts05VZymlo3eX8r5N9z69flfjVcFNa5XbqtV+BoYYmGSScfWuss1Jppc01zXDyKUpS5NNd+jPQx5ZQquThy4I5Dn4WJLVi0m+S8i/SxVuMX5Jr8GXcHjMO5e1Vl3Ql+jOz59qNbPc4HoLle72MvVIrGl2hjKCk92k13wf5pFL01v3Y+UUvqYvVt+DVaOvJRw+zZy1ytLq1ZGp7MYRQrRu09HZLjfm30X6nMw+Hqzersnzer8uBp9hYCNJX4zfGT426I5MudyTTZ2YtOoO0dyQyTE6g1yODg7hXEpAEhASKQ5TI0G4hk6qCdUhAwAk3oiEQATAEIYCEEDACOoVK5bmVqqGhHGxlO5Qq0Dt1aRVnRNEyaOLPDDfRTryoA9HNlMijnQwxLHCF6NAmhRKWQnYc30FdCelgF0OjGgTQomUplqJWw+DOnRp2G06ZYjEzbKodGIcoYjrGZRHlFYe0KwhjbCHWFYAGhDYVgAaIdYQDHMQhDAQmIQCIpleoIQxFaoQSQhFIQ1oSQBF+CRyRJBCEIZLFE8EIRLGiaKHiEIPI6I8QiRiGhEIYmJCEACEIQAIQhAB//Z"/>
          <p:cNvSpPr>
            <a:spLocks noChangeAspect="1" noChangeArrowheads="1"/>
          </p:cNvSpPr>
          <p:nvPr/>
        </p:nvSpPr>
        <p:spPr bwMode="auto">
          <a:xfrm>
            <a:off x="0" y="-1181100"/>
            <a:ext cx="1847850" cy="24669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9704" name="AutoShape 8" descr="http://61.19.145.8/student/web4142/M402/402-06/menu4/images/dsc00024.jpg"/>
          <p:cNvSpPr>
            <a:spLocks noChangeAspect="1" noChangeArrowheads="1"/>
          </p:cNvSpPr>
          <p:nvPr/>
        </p:nvSpPr>
        <p:spPr bwMode="auto">
          <a:xfrm>
            <a:off x="190500" y="-3262313"/>
            <a:ext cx="6096000" cy="4572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714612" y="1643050"/>
            <a:ext cx="6072230" cy="156966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r>
              <a:rPr lang="th-TH" sz="3200" b="1" dirty="0" smtClean="0"/>
              <a:t>สารละลาย</a:t>
            </a:r>
            <a:r>
              <a:rPr lang="th-TH" sz="3200" b="1" dirty="0" err="1" smtClean="0"/>
              <a:t>เบเนดิกต์</a:t>
            </a:r>
            <a:r>
              <a:rPr lang="th-TH" sz="3200" b="1" dirty="0" smtClean="0"/>
              <a:t>มี</a:t>
            </a:r>
            <a:r>
              <a:rPr lang="th-TH" sz="3200" b="1" dirty="0" smtClean="0">
                <a:solidFill>
                  <a:srgbClr val="0070C0"/>
                </a:solidFill>
              </a:rPr>
              <a:t>สีฟ้า </a:t>
            </a:r>
            <a:r>
              <a:rPr lang="th-TH" sz="3200" b="1" dirty="0" smtClean="0"/>
              <a:t>ทดสอบ</a:t>
            </a:r>
            <a:r>
              <a:rPr lang="th-TH" sz="3200" b="1" u="sng" dirty="0" smtClean="0"/>
              <a:t>น้ำตาล</a:t>
            </a:r>
          </a:p>
          <a:p>
            <a:r>
              <a:rPr lang="th-TH" sz="3200" b="1" dirty="0" smtClean="0"/>
              <a:t>ถ้านำไปทดสอบสารใดใดแล้วเปลี่ยนจาก</a:t>
            </a:r>
            <a:r>
              <a:rPr lang="th-TH" sz="3200" b="1" dirty="0" smtClean="0">
                <a:solidFill>
                  <a:srgbClr val="0070C0"/>
                </a:solidFill>
              </a:rPr>
              <a:t>สีฟ้า</a:t>
            </a:r>
            <a:r>
              <a:rPr lang="th-TH" sz="3200" b="1" dirty="0" smtClean="0"/>
              <a:t>เป็นสี </a:t>
            </a:r>
            <a:r>
              <a:rPr lang="th-TH" sz="3200" b="1" dirty="0" smtClean="0">
                <a:solidFill>
                  <a:schemeClr val="accent1">
                    <a:lumMod val="75000"/>
                  </a:schemeClr>
                </a:solidFill>
              </a:rPr>
              <a:t>ส้ม สีแดงอิฐ </a:t>
            </a:r>
            <a:r>
              <a:rPr lang="th-TH" sz="3200" b="1" dirty="0" smtClean="0"/>
              <a:t>แสดงว่าสารนั้นมีน้ำตาล</a:t>
            </a:r>
          </a:p>
        </p:txBody>
      </p:sp>
      <p:pic>
        <p:nvPicPr>
          <p:cNvPr id="12" name="Picture 2" descr="http://www.geocities.ws/rianratchata/70701.jpg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/>
          <a:stretch>
            <a:fillRect/>
          </a:stretch>
        </p:blipFill>
        <p:spPr bwMode="auto">
          <a:xfrm>
            <a:off x="1428728" y="3340702"/>
            <a:ext cx="7277108" cy="2836264"/>
          </a:xfrm>
          <a:prstGeom prst="rect">
            <a:avLst/>
          </a:prstGeom>
          <a:noFill/>
        </p:spPr>
      </p:pic>
      <p:pic>
        <p:nvPicPr>
          <p:cNvPr id="29702" name="Picture 6" descr="http://www.promma.ac.th/main/chemistry/boonrawd_site/images/benedict_soln2.jpg"/>
          <p:cNvPicPr>
            <a:picLocks noChangeAspect="1" noChangeArrowheads="1"/>
          </p:cNvPicPr>
          <p:nvPr/>
        </p:nvPicPr>
        <p:blipFill>
          <a:blip r:embed="rId5"/>
          <a:srcRect l="27150" t="2543" r="28732" b="3354"/>
          <a:stretch>
            <a:fillRect/>
          </a:stretch>
        </p:blipFill>
        <p:spPr bwMode="auto">
          <a:xfrm>
            <a:off x="1214414" y="1357298"/>
            <a:ext cx="1071570" cy="3049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71438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แบบทดสอบก่อนเรียนที่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31474" y="1000108"/>
            <a:ext cx="8712526" cy="55721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6000" dirty="0" smtClean="0"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16000" b="1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อาหาร </a:t>
            </a:r>
            <a:r>
              <a:rPr lang="th-TH" sz="160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 คือ อะไร</a:t>
            </a:r>
            <a:r>
              <a:rPr lang="th-TH" sz="160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16000" dirty="0" smtClean="0">
                <a:latin typeface="Angsana New" pitchFamily="18" charset="-34"/>
                <a:cs typeface="Angsana New" pitchFamily="18" charset="-34"/>
              </a:rPr>
            </a:br>
            <a:endParaRPr lang="en-US" sz="16000" b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16000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16000" dirty="0" smtClean="0">
                <a:latin typeface="Angsana New" pitchFamily="18" charset="-34"/>
                <a:cs typeface="Angsana New" pitchFamily="18" charset="-34"/>
              </a:rPr>
              <a:t> สารอาหาร คือ อะไร</a:t>
            </a:r>
          </a:p>
          <a:p>
            <a:pPr>
              <a:buNone/>
            </a:pPr>
            <a:endParaRPr lang="th-TH" sz="160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16000" dirty="0" smtClean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16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อาหารและสารอาหารแตกต่างกันอย่างไร</a:t>
            </a:r>
            <a:r>
              <a:rPr lang="en-US" sz="16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….</a:t>
            </a:r>
            <a:r>
              <a:rPr lang="th-TH" sz="16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?</a:t>
            </a:r>
          </a:p>
          <a:p>
            <a:pPr>
              <a:buNone/>
            </a:pPr>
            <a:endParaRPr lang="en-US" sz="160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16000" dirty="0" smtClean="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16000" dirty="0" smtClean="0">
                <a:latin typeface="Angsana New" pitchFamily="18" charset="-34"/>
                <a:cs typeface="Angsana New" pitchFamily="18" charset="-34"/>
              </a:rPr>
              <a:t>สารอาหารที่ร่างกายต้องการแบ่งเป็นกี่ประเภท อะไรบ้าง</a:t>
            </a:r>
          </a:p>
          <a:p>
            <a:pPr>
              <a:buNone/>
            </a:pPr>
            <a:endParaRPr lang="en-US" sz="160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16000" dirty="0" smtClean="0">
                <a:latin typeface="Angsana New" pitchFamily="18" charset="-34"/>
                <a:cs typeface="Angsana New" pitchFamily="18" charset="-34"/>
              </a:rPr>
              <a:t>5.</a:t>
            </a:r>
            <a:r>
              <a:rPr lang="th-TH" sz="16000" b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สารอาหารที่ให้พลังงานและไม่ให้พลังงานแก่ร่างกาย ได้แก่ อะไรบ้าง</a:t>
            </a:r>
            <a:endParaRPr lang="th-TH" sz="160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12800" dirty="0" smtClean="0"/>
          </a:p>
          <a:p>
            <a:pPr>
              <a:buNone/>
            </a:pPr>
            <a:r>
              <a:rPr lang="th-TH" sz="11200" b="1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11200" b="1" dirty="0" smtClean="0">
                <a:latin typeface="Angsana New" pitchFamily="18" charset="-34"/>
                <a:cs typeface="Angsana New" pitchFamily="18" charset="-34"/>
              </a:rPr>
            </a:br>
            <a:endParaRPr lang="en-US" sz="112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2050" name="Picture 2" descr="D:\Teaching task\การ์ตูนตกแต่ง\ดุกดิก\1\kapook_43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500174"/>
            <a:ext cx="1685930" cy="16032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t1.gstatic.com/images?q=tbn:ANd9GcRajXvxHp0-Y-gCHAX1KkHHwQrhoh7M3GPqIHTTMTL41qgba5qhovqAUSAe"/>
          <p:cNvPicPr>
            <a:picLocks noChangeAspect="1" noChangeArrowheads="1"/>
          </p:cNvPicPr>
          <p:nvPr/>
        </p:nvPicPr>
        <p:blipFill>
          <a:blip r:embed="rId3"/>
          <a:srcRect l="2896" t="27062" r="76834"/>
          <a:stretch>
            <a:fillRect/>
          </a:stretch>
        </p:blipFill>
        <p:spPr bwMode="auto">
          <a:xfrm>
            <a:off x="642910" y="1928802"/>
            <a:ext cx="1248029" cy="3363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สี่เหลี่ยมผืนผ้า 4"/>
          <p:cNvSpPr/>
          <p:nvPr/>
        </p:nvSpPr>
        <p:spPr>
          <a:xfrm>
            <a:off x="2143108" y="1071546"/>
            <a:ext cx="6786610" cy="156966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th-TH" sz="3200" b="1" dirty="0" smtClean="0"/>
              <a:t>สารละลายไอโอดีนมี</a:t>
            </a:r>
            <a:r>
              <a:rPr lang="th-TH" sz="3200" b="1" dirty="0" smtClean="0">
                <a:solidFill>
                  <a:srgbClr val="FFC000"/>
                </a:solidFill>
              </a:rPr>
              <a:t> </a:t>
            </a:r>
            <a:r>
              <a:rPr lang="th-TH" sz="3200" b="1" dirty="0" smtClean="0">
                <a:solidFill>
                  <a:schemeClr val="bg2">
                    <a:lumMod val="25000"/>
                  </a:schemeClr>
                </a:solidFill>
              </a:rPr>
              <a:t>สีน้ำตาลเหลือง </a:t>
            </a:r>
            <a:r>
              <a:rPr lang="th-TH" sz="3200" b="1" dirty="0" smtClean="0"/>
              <a:t>ทดสอบ</a:t>
            </a:r>
            <a:r>
              <a:rPr lang="th-TH" sz="3200" b="1" u="sng" dirty="0" smtClean="0"/>
              <a:t>แป้ง</a:t>
            </a:r>
            <a:r>
              <a:rPr lang="th-TH" sz="3200" b="1" dirty="0" smtClean="0"/>
              <a:t> ถ้านำไปทดสอบสารใดใดแล้วเปลี่ยนจาก</a:t>
            </a:r>
            <a:r>
              <a:rPr lang="th-TH" sz="3200" b="1" dirty="0" smtClean="0">
                <a:solidFill>
                  <a:schemeClr val="bg2">
                    <a:lumMod val="25000"/>
                  </a:schemeClr>
                </a:solidFill>
              </a:rPr>
              <a:t>สีน้ำตาลเหลือง </a:t>
            </a:r>
            <a:r>
              <a:rPr lang="th-TH" sz="3200" b="1" dirty="0" smtClean="0"/>
              <a:t>เป็น</a:t>
            </a:r>
            <a:r>
              <a:rPr lang="th-TH" sz="3200" b="1" dirty="0" smtClean="0">
                <a:solidFill>
                  <a:srgbClr val="002060"/>
                </a:solidFill>
              </a:rPr>
              <a:t>สีน้ำเงินเข้ม </a:t>
            </a:r>
            <a:r>
              <a:rPr lang="th-TH" sz="3200" b="1" dirty="0" smtClean="0"/>
              <a:t>แสดงว่ามีแป้ง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71538" y="214290"/>
            <a:ext cx="378621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/>
              <a:t>การทดสอบคาร์โบไฮเดรต</a:t>
            </a:r>
          </a:p>
        </p:txBody>
      </p:sp>
      <p:pic>
        <p:nvPicPr>
          <p:cNvPr id="69634" name="Picture 2" descr="http://www.geocities.ws/rianratchata/70702.jpg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/>
          <a:stretch>
            <a:fillRect/>
          </a:stretch>
        </p:blipFill>
        <p:spPr bwMode="auto">
          <a:xfrm>
            <a:off x="2071670" y="2928934"/>
            <a:ext cx="6786610" cy="3448095"/>
          </a:xfrm>
          <a:prstGeom prst="rect">
            <a:avLst/>
          </a:prstGeom>
          <a:noFill/>
        </p:spPr>
      </p:pic>
      <p:pic>
        <p:nvPicPr>
          <p:cNvPr id="69636" name="Picture 4" descr="D:\Teaching task\การ์ตูนตกแต่ง\ดุกดิก\2\1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91500" y="214290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142976" y="285728"/>
            <a:ext cx="364333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bg1"/>
                </a:solidFill>
              </a:rPr>
              <a:t>การทดสอบโปรตีน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000628" y="1785926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143240" y="1089727"/>
            <a:ext cx="5857884" cy="2677656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th-TH" b="1" dirty="0" smtClean="0"/>
              <a:t>สารละลายใบยู</a:t>
            </a:r>
            <a:r>
              <a:rPr lang="th-TH" b="1" dirty="0" err="1" smtClean="0"/>
              <a:t>เร็ต</a:t>
            </a:r>
            <a:r>
              <a:rPr lang="th-TH" b="1" dirty="0" smtClean="0"/>
              <a:t> 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</a:rPr>
              <a:t>ประกอบด้วย สารละลาย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</a:rPr>
              <a:t>โซเดียม </a:t>
            </a:r>
            <a:r>
              <a:rPr lang="th-TH" b="1" dirty="0" err="1" smtClean="0">
                <a:solidFill>
                  <a:schemeClr val="accent4">
                    <a:lumMod val="50000"/>
                  </a:schemeClr>
                </a:solidFill>
              </a:rPr>
              <a:t>ไฮด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</a:rPr>
              <a:t>รอกไซด์ (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</a:rPr>
              <a:t>NaOH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</a:rPr>
              <a:t>) และ สารละลาย</a:t>
            </a:r>
            <a:r>
              <a:rPr lang="th-TH" b="1" dirty="0" err="1" smtClean="0">
                <a:solidFill>
                  <a:schemeClr val="accent4">
                    <a:lumMod val="50000"/>
                  </a:schemeClr>
                </a:solidFill>
              </a:rPr>
              <a:t>คอปเปอร์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II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</a:rPr>
              <a:t>)</a:t>
            </a:r>
            <a:r>
              <a:rPr lang="th-TH" b="1" dirty="0" err="1" smtClean="0">
                <a:solidFill>
                  <a:schemeClr val="accent4">
                    <a:lumMod val="50000"/>
                  </a:schemeClr>
                </a:solidFill>
              </a:rPr>
              <a:t>ซัน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</a:rPr>
              <a:t>เฟส (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CuSo</a:t>
            </a:r>
            <a:r>
              <a:rPr lang="en-US" b="1" baseline="-250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h-TH" b="1" dirty="0" smtClean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th-TH" b="1" dirty="0" smtClean="0"/>
              <a:t>ทดสอบโปรตีนมี</a:t>
            </a:r>
            <a:r>
              <a:rPr lang="th-TH" b="1" dirty="0" smtClean="0">
                <a:solidFill>
                  <a:srgbClr val="00B0F0"/>
                </a:solidFill>
              </a:rPr>
              <a:t>สีฟ้าอ่อน</a:t>
            </a:r>
            <a:r>
              <a:rPr lang="th-TH" b="1" dirty="0" smtClean="0"/>
              <a:t>ถ้านำไปทดสอบสารใดใดแล้วเปลี่ยนจาก</a:t>
            </a:r>
            <a:r>
              <a:rPr lang="th-TH" b="1" dirty="0" smtClean="0">
                <a:solidFill>
                  <a:srgbClr val="00B0F0"/>
                </a:solidFill>
              </a:rPr>
              <a:t>สีฟ้าอ่อน</a:t>
            </a:r>
            <a:r>
              <a:rPr lang="th-TH" b="1" dirty="0" smtClean="0"/>
              <a:t>เป็นสี </a:t>
            </a:r>
            <a:r>
              <a:rPr lang="th-TH" b="1" dirty="0" smtClean="0">
                <a:solidFill>
                  <a:srgbClr val="7030A0"/>
                </a:solidFill>
              </a:rPr>
              <a:t>ม่วง</a:t>
            </a:r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h-TH" b="1" dirty="0" smtClean="0"/>
              <a:t>แสดงว่าสารนั้นมีโปรตีนอยู่</a:t>
            </a:r>
          </a:p>
          <a:p>
            <a:endParaRPr lang="th-TH" b="1" dirty="0" smtClean="0"/>
          </a:p>
        </p:txBody>
      </p:sp>
      <p:pic>
        <p:nvPicPr>
          <p:cNvPr id="33794" name="Picture 2" descr="http://www.promma.ac.th/main/chemistry/boonrawd_site/pict_protein/biuret_resul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287476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5" name="Picture 3" descr="D:\Teaching task\การ์ตูนตกแต่ง\ดุกดิก\2\01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8988" y="4857760"/>
            <a:ext cx="1035845" cy="1428752"/>
          </a:xfrm>
          <a:prstGeom prst="rect">
            <a:avLst/>
          </a:prstGeom>
          <a:noFill/>
        </p:spPr>
      </p:pic>
      <p:pic>
        <p:nvPicPr>
          <p:cNvPr id="33797" name="Picture 5" descr="http://www.geocities.ws/rianratchata/71101.jpg"/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/>
          <a:stretch>
            <a:fillRect/>
          </a:stretch>
        </p:blipFill>
        <p:spPr bwMode="auto">
          <a:xfrm>
            <a:off x="1078904" y="3972794"/>
            <a:ext cx="6715172" cy="25919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ocities.ws/rianratchata/71503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1036955" y="1285860"/>
            <a:ext cx="7982778" cy="4188864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1214414" y="357166"/>
            <a:ext cx="30718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3600" b="1" dirty="0" smtClean="0"/>
              <a:t>การทดสอบไขมัน</a:t>
            </a:r>
          </a:p>
        </p:txBody>
      </p:sp>
      <p:pic>
        <p:nvPicPr>
          <p:cNvPr id="1029" name="Picture 5" descr="D:\Teaching task\การ์ตูนตกแต่ง\ดุกดิก\2\0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14290"/>
            <a:ext cx="1114425" cy="952500"/>
          </a:xfrm>
          <a:prstGeom prst="rect">
            <a:avLst/>
          </a:prstGeom>
          <a:noFill/>
        </p:spPr>
      </p:pic>
      <p:pic>
        <p:nvPicPr>
          <p:cNvPr id="1030" name="Picture 6" descr="D:\Teaching task\การ์ตูนตกแต่ง\ดุกดิก\2\00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14289"/>
            <a:ext cx="1285884" cy="8792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216453"/>
            <a:ext cx="7498080" cy="714380"/>
          </a:xfrm>
          <a:ln w="28575"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4400" b="1" dirty="0" smtClean="0">
                <a:solidFill>
                  <a:srgbClr val="7030A0"/>
                </a:solidFill>
              </a:rPr>
              <a:t>กิจกรรมที่ </a:t>
            </a:r>
            <a:r>
              <a:rPr lang="en-US" sz="4400" b="1" dirty="0" smtClean="0">
                <a:solidFill>
                  <a:srgbClr val="7030A0"/>
                </a:solidFill>
              </a:rPr>
              <a:t>1.1 </a:t>
            </a:r>
            <a:r>
              <a:rPr lang="th-TH" sz="4400" b="1" dirty="0" smtClean="0">
                <a:solidFill>
                  <a:srgbClr val="7030A0"/>
                </a:solidFill>
              </a:rPr>
              <a:t>การตรวจสอบสารอาหาร</a:t>
            </a:r>
            <a:endParaRPr lang="th-TH" sz="4400" b="1" dirty="0">
              <a:solidFill>
                <a:srgbClr val="7030A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928662" y="1142984"/>
            <a:ext cx="8215338" cy="5500726"/>
          </a:xfrm>
        </p:spPr>
        <p:txBody>
          <a:bodyPr/>
          <a:lstStyle/>
          <a:p>
            <a:pPr>
              <a:buNone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จุดประสงค์ของกิจกรรม</a:t>
            </a:r>
          </a:p>
          <a:p>
            <a:pPr marL="596646" indent="-514350">
              <a:buNone/>
            </a:pPr>
            <a:r>
              <a:rPr lang="en-US" dirty="0" smtClean="0">
                <a:solidFill>
                  <a:srgbClr val="0070C0"/>
                </a:solidFill>
              </a:rPr>
              <a:t>1. </a:t>
            </a:r>
            <a:r>
              <a:rPr lang="th-TH" dirty="0" smtClean="0">
                <a:solidFill>
                  <a:srgbClr val="0070C0"/>
                </a:solidFill>
              </a:rPr>
              <a:t>ทดสอบและอธิบายวิธีการทดสอบแป้ง น้ำตาล โปรตีน และไขมัน</a:t>
            </a:r>
          </a:p>
          <a:p>
            <a:pPr marL="596646" indent="-514350">
              <a:buNone/>
            </a:pPr>
            <a:r>
              <a:rPr lang="en-US" dirty="0" smtClean="0">
                <a:solidFill>
                  <a:srgbClr val="0070C0"/>
                </a:solidFill>
              </a:rPr>
              <a:t>2. </a:t>
            </a:r>
            <a:r>
              <a:rPr lang="th-TH" dirty="0" smtClean="0">
                <a:solidFill>
                  <a:srgbClr val="0070C0"/>
                </a:solidFill>
              </a:rPr>
              <a:t>อธิบายได้ว่าอาหารประกอบด้วยสารอาหารหลายชนิด</a:t>
            </a:r>
          </a:p>
          <a:p>
            <a:pPr marL="596646" indent="-514350">
              <a:buNone/>
            </a:pP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วัสดุอุปกรณ์</a:t>
            </a:r>
          </a:p>
          <a:p>
            <a:pPr marL="596646" indent="-514350">
              <a:buNone/>
            </a:pP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285852" y="3555858"/>
          <a:ext cx="7167570" cy="2682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207724"/>
                <a:gridCol w="19598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600" dirty="0" smtClean="0"/>
                        <a:t>รายการ</a:t>
                      </a:r>
                      <a:endParaRPr lang="th-TH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จำนาน/กลุ่ม</a:t>
                      </a:r>
                      <a:endParaRPr lang="th-TH" sz="3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60184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</a:t>
                      </a:r>
                      <a:r>
                        <a:rPr lang="th-TH" sz="3200" dirty="0" smtClean="0"/>
                        <a:t>หลอดทดลองขนาดกลาง</a:t>
                      </a:r>
                    </a:p>
                    <a:p>
                      <a:r>
                        <a:rPr lang="en-US" sz="3200" dirty="0" smtClean="0"/>
                        <a:t>2.</a:t>
                      </a:r>
                      <a:r>
                        <a:rPr lang="th-TH" sz="3200" dirty="0" err="1" smtClean="0"/>
                        <a:t>บิกเกอร์</a:t>
                      </a:r>
                      <a:r>
                        <a:rPr lang="th-TH" sz="3200" dirty="0" smtClean="0"/>
                        <a:t> </a:t>
                      </a:r>
                      <a:r>
                        <a:rPr lang="en-US" sz="3200" dirty="0" smtClean="0"/>
                        <a:t>250 </a:t>
                      </a:r>
                      <a:r>
                        <a:rPr lang="en-US" sz="2000" dirty="0" smtClean="0"/>
                        <a:t>cm</a:t>
                      </a:r>
                      <a:r>
                        <a:rPr lang="en-US" sz="2400" baseline="30000" dirty="0" smtClean="0"/>
                        <a:t>3</a:t>
                      </a:r>
                      <a:endParaRPr lang="th-TH" sz="2400" baseline="30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3.</a:t>
                      </a:r>
                      <a:r>
                        <a:rPr lang="th-TH" sz="3200" dirty="0" smtClean="0"/>
                        <a:t>น้ำมันพืช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4.</a:t>
                      </a:r>
                      <a:r>
                        <a:rPr lang="th-TH" sz="3200" dirty="0" smtClean="0"/>
                        <a:t>อาหารที่นำมาทดลอง</a:t>
                      </a:r>
                      <a:endParaRPr lang="th-TH" sz="3200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/>
                        <a:t> </a:t>
                      </a:r>
                      <a:r>
                        <a:rPr lang="en-US" sz="3200" dirty="0" smtClean="0"/>
                        <a:t>8 </a:t>
                      </a:r>
                      <a:r>
                        <a:rPr lang="th-TH" sz="3200" dirty="0" smtClean="0"/>
                        <a:t>หลอด</a:t>
                      </a:r>
                    </a:p>
                    <a:p>
                      <a:r>
                        <a:rPr lang="en-US" sz="3200" dirty="0" smtClean="0"/>
                        <a:t>1</a:t>
                      </a:r>
                      <a:r>
                        <a:rPr lang="th-TH" sz="3200" dirty="0" smtClean="0"/>
                        <a:t>ใบ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cs typeface="+mn-cs"/>
                        </a:rPr>
                        <a:t>5 </a:t>
                      </a:r>
                      <a:r>
                        <a:rPr lang="en-US" sz="2400" dirty="0" smtClean="0"/>
                        <a:t>cm</a:t>
                      </a:r>
                      <a:r>
                        <a:rPr lang="en-US" sz="2800" baseline="30000" dirty="0" smtClean="0"/>
                        <a:t>3</a:t>
                      </a:r>
                      <a:endParaRPr lang="th-TH" sz="3200" b="1" baseline="0" dirty="0" smtClean="0">
                        <a:cs typeface="+mn-cs"/>
                      </a:endParaRPr>
                    </a:p>
                    <a:p>
                      <a:r>
                        <a:rPr lang="th-TH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ชนิดละ </a:t>
                      </a:r>
                      <a:r>
                        <a:rPr lang="en-US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3 </a:t>
                      </a:r>
                      <a:r>
                        <a:rPr lang="th-TH" sz="3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กรัม</a:t>
                      </a:r>
                      <a:endParaRPr lang="th-TH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2769" name="Picture 1" descr="D:\Teaching task\การ์ตูนตกแต่ง\ดุกดิก\2\0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2428868"/>
            <a:ext cx="8382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1071538" y="346375"/>
          <a:ext cx="7429552" cy="61569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00686"/>
                <a:gridCol w="2228866"/>
              </a:tblGrid>
              <a:tr h="46301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</a:t>
                      </a:r>
                      <a:r>
                        <a:rPr lang="th-TH" sz="2800" dirty="0" smtClean="0"/>
                        <a:t>หลอดหยด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 </a:t>
                      </a:r>
                      <a:r>
                        <a:rPr lang="th-TH" sz="2800" dirty="0" smtClean="0"/>
                        <a:t>อัน</a:t>
                      </a:r>
                      <a:endParaRPr lang="th-TH" sz="2800" dirty="0"/>
                    </a:p>
                  </a:txBody>
                  <a:tcPr/>
                </a:tc>
              </a:tr>
              <a:tr h="4751962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cs typeface="+mn-cs"/>
                        </a:rPr>
                        <a:t>6.</a:t>
                      </a:r>
                      <a:r>
                        <a:rPr lang="th-TH" sz="2800" b="1" dirty="0" smtClean="0">
                          <a:cs typeface="+mn-cs"/>
                        </a:rPr>
                        <a:t>กระบอกตวง</a:t>
                      </a:r>
                      <a:r>
                        <a:rPr lang="th-TH" sz="2800" b="1" baseline="0" dirty="0" smtClean="0">
                          <a:cs typeface="+mn-cs"/>
                        </a:rPr>
                        <a:t> หลอดฉีดยา</a:t>
                      </a:r>
                    </a:p>
                    <a:p>
                      <a:r>
                        <a:rPr lang="en-US" sz="2800" b="1" baseline="0" dirty="0" smtClean="0">
                          <a:cs typeface="+mn-cs"/>
                        </a:rPr>
                        <a:t>7.</a:t>
                      </a:r>
                      <a:r>
                        <a:rPr lang="th-TH" sz="2800" b="1" baseline="0" dirty="0" smtClean="0">
                          <a:cs typeface="+mn-cs"/>
                        </a:rPr>
                        <a:t>ชุดตะเกียงแอ</a:t>
                      </a:r>
                      <a:r>
                        <a:rPr lang="th-TH" sz="2800" b="1" baseline="0" dirty="0" err="1" smtClean="0">
                          <a:cs typeface="+mn-cs"/>
                        </a:rPr>
                        <a:t>ลกอฮอลล์</a:t>
                      </a:r>
                      <a:endParaRPr lang="th-TH" sz="2800" b="1" baseline="0" dirty="0" smtClean="0">
                        <a:cs typeface="+mn-cs"/>
                      </a:endParaRPr>
                    </a:p>
                    <a:p>
                      <a:r>
                        <a:rPr lang="en-US" sz="2800" b="1" baseline="0" dirty="0" smtClean="0">
                          <a:cs typeface="+mn-cs"/>
                        </a:rPr>
                        <a:t>8.</a:t>
                      </a:r>
                      <a:r>
                        <a:rPr lang="th-TH" sz="2800" b="1" baseline="0" dirty="0" smtClean="0">
                          <a:cs typeface="+mn-cs"/>
                        </a:rPr>
                        <a:t>ไม้ขีด</a:t>
                      </a:r>
                    </a:p>
                    <a:p>
                      <a:r>
                        <a:rPr lang="en-US" sz="2800" b="1" baseline="0" dirty="0" smtClean="0">
                          <a:cs typeface="+mn-cs"/>
                        </a:rPr>
                        <a:t>9.</a:t>
                      </a:r>
                      <a:r>
                        <a:rPr lang="th-TH" sz="2800" b="1" baseline="0" dirty="0" smtClean="0">
                          <a:cs typeface="+mn-cs"/>
                        </a:rPr>
                        <a:t>ที่ตั้งหลอดทดลอง</a:t>
                      </a:r>
                    </a:p>
                    <a:p>
                      <a:r>
                        <a:rPr lang="en-US" sz="2800" b="1" baseline="0" dirty="0" smtClean="0">
                          <a:cs typeface="+mn-cs"/>
                        </a:rPr>
                        <a:t>10.</a:t>
                      </a:r>
                      <a:r>
                        <a:rPr lang="th-TH" sz="2800" b="1" baseline="0" dirty="0" smtClean="0">
                          <a:cs typeface="+mn-cs"/>
                        </a:rPr>
                        <a:t>กระดาษ ทดสอบไขมัน</a:t>
                      </a:r>
                    </a:p>
                    <a:p>
                      <a:r>
                        <a:rPr lang="en-US" sz="2800" b="1" baseline="0" dirty="0" smtClean="0">
                          <a:cs typeface="+mn-cs"/>
                        </a:rPr>
                        <a:t>11.</a:t>
                      </a:r>
                      <a:r>
                        <a:rPr lang="th-TH" sz="2800" b="1" baseline="0" dirty="0" smtClean="0">
                          <a:cs typeface="+mn-cs"/>
                        </a:rPr>
                        <a:t>แป้งสุก</a:t>
                      </a:r>
                      <a:endParaRPr lang="en-US" sz="2800" b="1" baseline="0" dirty="0" smtClean="0">
                        <a:cs typeface="+mn-cs"/>
                      </a:endParaRPr>
                    </a:p>
                    <a:p>
                      <a:r>
                        <a:rPr lang="en-US" sz="2800" b="1" baseline="0" dirty="0" smtClean="0">
                          <a:cs typeface="+mn-cs"/>
                        </a:rPr>
                        <a:t>12.</a:t>
                      </a:r>
                      <a:r>
                        <a:rPr lang="th-TH" sz="2800" b="1" baseline="0" dirty="0" smtClean="0">
                          <a:cs typeface="+mn-cs"/>
                        </a:rPr>
                        <a:t>สารละลายกลูโคส</a:t>
                      </a:r>
                    </a:p>
                    <a:p>
                      <a:r>
                        <a:rPr lang="en-US" sz="2800" b="1" baseline="0" dirty="0" smtClean="0">
                          <a:cs typeface="+mn-cs"/>
                        </a:rPr>
                        <a:t>13.</a:t>
                      </a:r>
                      <a:r>
                        <a:rPr lang="th-TH" sz="2800" b="1" baseline="0" dirty="0" smtClean="0">
                          <a:cs typeface="+mn-cs"/>
                        </a:rPr>
                        <a:t>สารละลายไอโอดีน</a:t>
                      </a:r>
                    </a:p>
                    <a:p>
                      <a:r>
                        <a:rPr lang="en-US" sz="2800" b="1" baseline="0" dirty="0" smtClean="0">
                          <a:cs typeface="+mn-cs"/>
                        </a:rPr>
                        <a:t>14.</a:t>
                      </a:r>
                      <a:r>
                        <a:rPr lang="th-TH" sz="2800" b="1" baseline="0" smtClean="0">
                          <a:cs typeface="+mn-cs"/>
                        </a:rPr>
                        <a:t>ไข่ขาว</a:t>
                      </a:r>
                      <a:r>
                        <a:rPr lang="th-TH" sz="2800" b="1" baseline="0" dirty="0" smtClean="0">
                          <a:cs typeface="+mn-cs"/>
                        </a:rPr>
                        <a:t>ดิบ</a:t>
                      </a:r>
                      <a:endParaRPr lang="en-US" sz="2800" b="1" baseline="0" dirty="0" smtClean="0">
                        <a:cs typeface="+mn-cs"/>
                      </a:endParaRPr>
                    </a:p>
                    <a:p>
                      <a:r>
                        <a:rPr lang="en-US" sz="2800" b="1" baseline="0" dirty="0" smtClean="0">
                          <a:cs typeface="+mn-cs"/>
                        </a:rPr>
                        <a:t>15.</a:t>
                      </a:r>
                      <a:r>
                        <a:rPr lang="th-TH" sz="2800" b="1" baseline="0" dirty="0" smtClean="0">
                          <a:cs typeface="+mn-cs"/>
                        </a:rPr>
                        <a:t>สารละลาย</a:t>
                      </a:r>
                      <a:r>
                        <a:rPr lang="th-TH" sz="2800" b="1" baseline="0" dirty="0" err="1" smtClean="0">
                          <a:cs typeface="+mn-cs"/>
                        </a:rPr>
                        <a:t>เบเนดิกต์</a:t>
                      </a:r>
                      <a:endParaRPr lang="en-US" sz="2800" b="1" baseline="0" dirty="0" smtClean="0">
                        <a:cs typeface="+mn-cs"/>
                      </a:endParaRPr>
                    </a:p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16.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</a:rPr>
                        <a:t>สารละลาย</a:t>
                      </a:r>
                      <a:r>
                        <a:rPr lang="th-TH" sz="2800" b="1" dirty="0" err="1" smtClean="0">
                          <a:solidFill>
                            <a:schemeClr val="tx1"/>
                          </a:solidFill>
                        </a:rPr>
                        <a:t>โซเดียมไฮ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</a:rPr>
                        <a:t>ดรอกไซด์ (</a:t>
                      </a:r>
                      <a:r>
                        <a:rPr lang="en-US" sz="2000" b="1" dirty="0" err="1" smtClean="0">
                          <a:solidFill>
                            <a:schemeClr val="tx1"/>
                          </a:solidFill>
                        </a:rPr>
                        <a:t>NaOH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</a:rPr>
                        <a:t>) และ สารละลายคอ</a:t>
                      </a:r>
                      <a:r>
                        <a:rPr lang="th-TH" sz="2800" b="1" dirty="0" err="1" smtClean="0">
                          <a:solidFill>
                            <a:schemeClr val="tx1"/>
                          </a:solidFill>
                        </a:rPr>
                        <a:t>เปอร์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II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th-TH" sz="2800" b="1" dirty="0" err="1" smtClean="0">
                          <a:solidFill>
                            <a:schemeClr val="tx1"/>
                          </a:solidFill>
                        </a:rPr>
                        <a:t>ซัน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</a:rPr>
                        <a:t>เฟส (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CuSo</a:t>
                      </a:r>
                      <a:r>
                        <a:rPr lang="en-US" sz="2000" b="1" baseline="-25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17.</a:t>
                      </a:r>
                      <a:r>
                        <a:rPr lang="th-TH" sz="2800" b="1" dirty="0" smtClean="0">
                          <a:solidFill>
                            <a:schemeClr val="tx1"/>
                          </a:solidFill>
                        </a:rPr>
                        <a:t>น้ำกลั่น </a:t>
                      </a:r>
                      <a:endParaRPr lang="en-US" sz="2800" b="1" baseline="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cs typeface="+mn-cs"/>
                        </a:rPr>
                        <a:t>3</a:t>
                      </a:r>
                      <a:r>
                        <a:rPr lang="en-US" sz="2800" b="1" baseline="0" dirty="0" smtClean="0">
                          <a:cs typeface="+mn-cs"/>
                        </a:rPr>
                        <a:t> </a:t>
                      </a:r>
                      <a:r>
                        <a:rPr lang="th-TH" sz="2800" b="1" baseline="0" dirty="0" smtClean="0">
                          <a:cs typeface="+mn-cs"/>
                        </a:rPr>
                        <a:t>อัน</a:t>
                      </a:r>
                    </a:p>
                    <a:p>
                      <a:r>
                        <a:rPr lang="en-US" sz="2800" b="1" baseline="0" dirty="0" smtClean="0">
                          <a:cs typeface="+mn-cs"/>
                        </a:rPr>
                        <a:t>1 </a:t>
                      </a:r>
                      <a:r>
                        <a:rPr lang="th-TH" sz="2800" b="1" baseline="0" dirty="0" smtClean="0">
                          <a:cs typeface="+mn-cs"/>
                        </a:rPr>
                        <a:t>ชุด</a:t>
                      </a:r>
                    </a:p>
                    <a:p>
                      <a:r>
                        <a:rPr lang="en-US" sz="2800" b="1" baseline="0" dirty="0" smtClean="0">
                          <a:cs typeface="+mn-cs"/>
                        </a:rPr>
                        <a:t>1 </a:t>
                      </a:r>
                      <a:r>
                        <a:rPr lang="th-TH" sz="2800" b="1" baseline="0" dirty="0" smtClean="0">
                          <a:cs typeface="+mn-cs"/>
                        </a:rPr>
                        <a:t>กลัด</a:t>
                      </a:r>
                    </a:p>
                    <a:p>
                      <a:r>
                        <a:rPr lang="en-US" sz="2800" b="1" baseline="0" dirty="0" smtClean="0">
                          <a:cs typeface="+mn-cs"/>
                        </a:rPr>
                        <a:t>1 </a:t>
                      </a:r>
                      <a:r>
                        <a:rPr lang="th-TH" sz="2800" b="1" baseline="0" dirty="0" smtClean="0">
                          <a:cs typeface="+mn-cs"/>
                        </a:rPr>
                        <a:t>อัน</a:t>
                      </a:r>
                    </a:p>
                    <a:p>
                      <a:r>
                        <a:rPr lang="en-US" sz="2800" b="1" baseline="0" dirty="0" smtClean="0">
                          <a:cs typeface="+mn-cs"/>
                        </a:rPr>
                        <a:t>1 </a:t>
                      </a:r>
                      <a:r>
                        <a:rPr lang="th-TH" sz="2800" b="1" baseline="0" dirty="0" smtClean="0">
                          <a:cs typeface="+mn-cs"/>
                        </a:rPr>
                        <a:t>แผ่น</a:t>
                      </a:r>
                    </a:p>
                    <a:p>
                      <a:r>
                        <a:rPr lang="en-US" sz="2800" b="1" baseline="0" dirty="0" smtClean="0">
                          <a:cs typeface="+mn-cs"/>
                        </a:rPr>
                        <a:t>10 </a:t>
                      </a:r>
                      <a:r>
                        <a:rPr lang="en-US" sz="1800" dirty="0" smtClean="0"/>
                        <a:t>cm</a:t>
                      </a:r>
                      <a:r>
                        <a:rPr lang="en-US" sz="2000" baseline="30000" dirty="0" smtClean="0"/>
                        <a:t>3</a:t>
                      </a:r>
                      <a:endParaRPr lang="th-TH" sz="2800" b="1" baseline="0" dirty="0" smtClean="0"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cs typeface="+mn-cs"/>
                        </a:rPr>
                        <a:t>10 </a:t>
                      </a:r>
                      <a:r>
                        <a:rPr lang="en-US" sz="1800" dirty="0" smtClean="0"/>
                        <a:t>cm</a:t>
                      </a:r>
                      <a:r>
                        <a:rPr lang="en-US" sz="2000" baseline="30000" dirty="0" smtClean="0"/>
                        <a:t>3</a:t>
                      </a:r>
                      <a:endParaRPr lang="en-US" sz="3200" baseline="30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cs typeface="+mn-cs"/>
                        </a:rPr>
                        <a:t>3 </a:t>
                      </a:r>
                      <a:r>
                        <a:rPr lang="en-US" sz="1800" dirty="0" smtClean="0"/>
                        <a:t>cm</a:t>
                      </a:r>
                      <a:r>
                        <a:rPr lang="en-US" sz="2000" baseline="30000" dirty="0" smtClean="0"/>
                        <a:t>3</a:t>
                      </a:r>
                      <a:endParaRPr lang="th-TH" sz="2800" b="1" baseline="0" dirty="0" smtClean="0">
                        <a:cs typeface="+mn-cs"/>
                      </a:endParaRPr>
                    </a:p>
                    <a:p>
                      <a:r>
                        <a:rPr lang="en-US" sz="2800" b="1" baseline="0" dirty="0" smtClean="0">
                          <a:cs typeface="+mn-cs"/>
                        </a:rPr>
                        <a:t>3 </a:t>
                      </a:r>
                      <a:r>
                        <a:rPr lang="en-US" sz="2000" dirty="0" smtClean="0"/>
                        <a:t>cm</a:t>
                      </a:r>
                      <a:r>
                        <a:rPr lang="en-US" sz="2400" baseline="30000" dirty="0" smtClean="0"/>
                        <a:t>3</a:t>
                      </a:r>
                      <a:endParaRPr lang="th-TH" sz="2800" b="1" baseline="0" dirty="0" smtClean="0"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cs typeface="+mn-cs"/>
                        </a:rPr>
                        <a:t>10 </a:t>
                      </a:r>
                      <a:r>
                        <a:rPr lang="en-US" sz="1800" dirty="0" smtClean="0"/>
                        <a:t>cm</a:t>
                      </a:r>
                      <a:r>
                        <a:rPr lang="en-US" sz="2000" baseline="30000" dirty="0" smtClean="0"/>
                        <a:t>3</a:t>
                      </a:r>
                      <a:endParaRPr lang="en-US" sz="3200" baseline="30000" dirty="0" smtClean="0"/>
                    </a:p>
                    <a:p>
                      <a:endParaRPr lang="th-TH" sz="2800" b="1" baseline="0" dirty="0" smtClean="0"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cs typeface="+mn-cs"/>
                        </a:rPr>
                        <a:t>5 </a:t>
                      </a:r>
                      <a:r>
                        <a:rPr lang="en-US" sz="2000" dirty="0" smtClean="0"/>
                        <a:t>cm</a:t>
                      </a:r>
                      <a:r>
                        <a:rPr lang="en-US" sz="2400" baseline="30000" dirty="0" smtClean="0"/>
                        <a:t>3</a:t>
                      </a:r>
                      <a:endParaRPr lang="en-US" sz="2800" b="1" baseline="0" dirty="0" smtClean="0"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cs typeface="+mn-cs"/>
                        </a:rPr>
                        <a:t>5 </a:t>
                      </a:r>
                      <a:r>
                        <a:rPr lang="en-US" sz="2000" dirty="0" smtClean="0"/>
                        <a:t>cm</a:t>
                      </a:r>
                      <a:r>
                        <a:rPr lang="en-US" sz="2400" baseline="30000" dirty="0" smtClean="0"/>
                        <a:t>3</a:t>
                      </a:r>
                      <a:endParaRPr lang="th-TH" sz="2800" b="1" baseline="0" dirty="0" smtClean="0"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745" name="Picture 1" descr="D:\Teaching task\การ์ตูนตกแต่ง\ดุกดิก\2\0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16" y="5214950"/>
            <a:ext cx="1285884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6143668" cy="654032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ตอนที่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 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วิธีการตรวจสอบสารอาหาร</a:t>
            </a:r>
            <a:endParaRPr lang="th-TH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71538" y="1071546"/>
            <a:ext cx="5929354" cy="95410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การตรวจสอบแป้งและน้ำตาล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1.1 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นำหลอดทดลองขนาดกลางมา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 </a:t>
            </a:r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หลอด</a:t>
            </a:r>
          </a:p>
        </p:txBody>
      </p:sp>
      <p:pic>
        <p:nvPicPr>
          <p:cNvPr id="30724" name="Picture 4" descr="http://www.geocities.ws/rianratchata/70702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24689" t="31369" r="69150" b="4289"/>
          <a:stretch>
            <a:fillRect/>
          </a:stretch>
        </p:blipFill>
        <p:spPr bwMode="auto">
          <a:xfrm>
            <a:off x="928662" y="3214686"/>
            <a:ext cx="428628" cy="2143140"/>
          </a:xfrm>
          <a:prstGeom prst="rect">
            <a:avLst/>
          </a:prstGeom>
          <a:noFill/>
        </p:spPr>
      </p:pic>
      <p:pic>
        <p:nvPicPr>
          <p:cNvPr id="6" name="Picture 4" descr="http://www.geocities.ws/rianratchata/70702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24689" t="31369" r="69150" b="4289"/>
          <a:stretch>
            <a:fillRect/>
          </a:stretch>
        </p:blipFill>
        <p:spPr bwMode="auto">
          <a:xfrm>
            <a:off x="2000232" y="3258414"/>
            <a:ext cx="428628" cy="2143140"/>
          </a:xfrm>
          <a:prstGeom prst="rect">
            <a:avLst/>
          </a:prstGeom>
          <a:noFill/>
        </p:spPr>
      </p:pic>
      <p:pic>
        <p:nvPicPr>
          <p:cNvPr id="7" name="Picture 4" descr="http://www.geocities.ws/rianratchata/70702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24689" t="31369" r="69150" b="4289"/>
          <a:stretch>
            <a:fillRect/>
          </a:stretch>
        </p:blipFill>
        <p:spPr bwMode="auto">
          <a:xfrm>
            <a:off x="4214810" y="3286124"/>
            <a:ext cx="428628" cy="2143140"/>
          </a:xfrm>
          <a:prstGeom prst="rect">
            <a:avLst/>
          </a:prstGeom>
          <a:noFill/>
        </p:spPr>
      </p:pic>
      <p:pic>
        <p:nvPicPr>
          <p:cNvPr id="8" name="Picture 4" descr="http://www.geocities.ws/rianratchata/70702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24689" t="31369" r="69150" b="4289"/>
          <a:stretch>
            <a:fillRect/>
          </a:stretch>
        </p:blipFill>
        <p:spPr bwMode="auto">
          <a:xfrm>
            <a:off x="5143504" y="3286124"/>
            <a:ext cx="428628" cy="2143140"/>
          </a:xfrm>
          <a:prstGeom prst="rect">
            <a:avLst/>
          </a:prstGeom>
          <a:noFill/>
        </p:spPr>
      </p:pic>
      <p:pic>
        <p:nvPicPr>
          <p:cNvPr id="9" name="Picture 4" descr="http://www.geocities.ws/rianratchata/70702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24689" t="31369" r="69150" b="4289"/>
          <a:stretch>
            <a:fillRect/>
          </a:stretch>
        </p:blipFill>
        <p:spPr bwMode="auto">
          <a:xfrm>
            <a:off x="7000892" y="3214686"/>
            <a:ext cx="428628" cy="2143140"/>
          </a:xfrm>
          <a:prstGeom prst="rect">
            <a:avLst/>
          </a:prstGeom>
          <a:noFill/>
        </p:spPr>
      </p:pic>
      <p:pic>
        <p:nvPicPr>
          <p:cNvPr id="10" name="Picture 4" descr="http://www.geocities.ws/rianratchata/70702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24689" t="31369" r="69150" b="4289"/>
          <a:stretch>
            <a:fillRect/>
          </a:stretch>
        </p:blipFill>
        <p:spPr bwMode="auto">
          <a:xfrm>
            <a:off x="8001024" y="3214686"/>
            <a:ext cx="428628" cy="2143140"/>
          </a:xfrm>
          <a:prstGeom prst="rect">
            <a:avLst/>
          </a:prstGeom>
          <a:noFill/>
        </p:spPr>
      </p:pic>
      <p:sp>
        <p:nvSpPr>
          <p:cNvPr id="11" name="สี่เหลี่ยมผืนผ้า 10"/>
          <p:cNvSpPr/>
          <p:nvPr/>
        </p:nvSpPr>
        <p:spPr>
          <a:xfrm>
            <a:off x="716511" y="2956644"/>
            <a:ext cx="91440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th-TH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785918" y="2998209"/>
            <a:ext cx="91440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2</a:t>
            </a:r>
            <a:endParaRPr lang="th-TH" b="1" dirty="0" smtClean="0">
              <a:solidFill>
                <a:srgbClr val="0070C0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961094" y="3039774"/>
            <a:ext cx="91440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th-TH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770692" y="2956644"/>
            <a:ext cx="91440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6</a:t>
            </a:r>
            <a:endParaRPr lang="th-TH" b="1" dirty="0" smtClean="0">
              <a:solidFill>
                <a:srgbClr val="0070C0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913172" y="3053629"/>
            <a:ext cx="91440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4</a:t>
            </a:r>
            <a:endParaRPr lang="th-TH" b="1" dirty="0" smtClean="0">
              <a:solidFill>
                <a:srgbClr val="0070C0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772723" y="2986517"/>
            <a:ext cx="91440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th-TH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14348" y="5715016"/>
            <a:ext cx="1643074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น้ำแป้งสุก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428992" y="5715016"/>
            <a:ext cx="3143272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/>
              <a:t>สารละลายน้ำตาลกลูโคส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358082" y="5698998"/>
            <a:ext cx="771524" cy="52322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น้ำ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2463059" y="1974693"/>
            <a:ext cx="4857784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หยดสารละลายไอโอดีน หลอดที่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1  3  5</a:t>
            </a:r>
            <a:endParaRPr lang="th-TH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2071670" y="2500306"/>
            <a:ext cx="5429288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หยดสารละลาย</a:t>
            </a:r>
            <a:r>
              <a:rPr lang="th-TH" b="1" dirty="0" err="1" smtClean="0">
                <a:solidFill>
                  <a:srgbClr val="0070C0"/>
                </a:solidFill>
              </a:rPr>
              <a:t>เบเนดิกต์</a:t>
            </a:r>
            <a:r>
              <a:rPr lang="th-TH" b="1" dirty="0" smtClean="0">
                <a:solidFill>
                  <a:srgbClr val="0070C0"/>
                </a:solidFill>
              </a:rPr>
              <a:t> หลอดที่ </a:t>
            </a:r>
            <a:r>
              <a:rPr lang="en-US" b="1" dirty="0" smtClean="0">
                <a:solidFill>
                  <a:srgbClr val="0070C0"/>
                </a:solidFill>
              </a:rPr>
              <a:t>2  4  6</a:t>
            </a:r>
            <a:endParaRPr lang="th-TH" b="1" dirty="0" smtClean="0">
              <a:solidFill>
                <a:srgbClr val="0070C0"/>
              </a:solidFill>
            </a:endParaRPr>
          </a:p>
        </p:txBody>
      </p:sp>
      <p:pic>
        <p:nvPicPr>
          <p:cNvPr id="30726" name="Picture 6" descr="D:\Teaching task\การ์ตูนตกแต่ง\ดุกดิก\2\1983_2203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357166"/>
            <a:ext cx="1500166" cy="1098060"/>
          </a:xfrm>
          <a:prstGeom prst="rect">
            <a:avLst/>
          </a:prstGeom>
          <a:noFill/>
        </p:spPr>
      </p:pic>
      <p:sp>
        <p:nvSpPr>
          <p:cNvPr id="24" name="สี่เหลี่ยมผืนผ้า 23"/>
          <p:cNvSpPr/>
          <p:nvPr/>
        </p:nvSpPr>
        <p:spPr>
          <a:xfrm>
            <a:off x="3214678" y="3786190"/>
            <a:ext cx="3357586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นำหลอดที่ </a:t>
            </a:r>
            <a:r>
              <a:rPr lang="en-US" b="1" dirty="0" smtClean="0">
                <a:solidFill>
                  <a:srgbClr val="0070C0"/>
                </a:solidFill>
              </a:rPr>
              <a:t>2 4 6</a:t>
            </a:r>
            <a:r>
              <a:rPr lang="th-TH" b="1" dirty="0" smtClean="0">
                <a:solidFill>
                  <a:srgbClr val="0070C0"/>
                </a:solidFill>
              </a:rPr>
              <a:t> ไปต้มน้ำเดือด ประมาณ </a:t>
            </a:r>
            <a:r>
              <a:rPr lang="en-US" b="1" dirty="0" smtClean="0">
                <a:solidFill>
                  <a:srgbClr val="0070C0"/>
                </a:solidFill>
              </a:rPr>
              <a:t>3</a:t>
            </a:r>
            <a:r>
              <a:rPr lang="th-TH" b="1" dirty="0" smtClean="0">
                <a:solidFill>
                  <a:srgbClr val="0070C0"/>
                </a:solidFill>
              </a:rPr>
              <a:t> นาที</a:t>
            </a:r>
          </a:p>
        </p:txBody>
      </p:sp>
    </p:spTree>
  </p:cSld>
  <p:clrMapOvr>
    <a:masterClrMapping/>
  </p:clrMapOvr>
  <p:transition spd="med">
    <p:wip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  <p:bldP spid="21" grpId="0"/>
      <p:bldP spid="2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4708028" cy="58259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</a:t>
            </a: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การตรวจสอบโปรตีน</a:t>
            </a:r>
            <a:endParaRPr lang="th-TH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85720" y="792285"/>
            <a:ext cx="8572560" cy="310854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2.1 </a:t>
            </a:r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นำหลอดทดสองขนาดกลางมา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หลอด ใส่ไข่ขาวที่เตรียมไว้ลงไปทั้ง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หลอดทำให้เจือจางด้วยการเติมน้ำในหลอดทดลองแล้วเขย่าให้เข้ากัน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2.2 </a:t>
            </a:r>
            <a:r>
              <a:rPr lang="th-TH" b="1" dirty="0" smtClean="0">
                <a:solidFill>
                  <a:srgbClr val="002060"/>
                </a:solidFill>
              </a:rPr>
              <a:t>หยดสารสารละลาย</a:t>
            </a:r>
            <a:r>
              <a:rPr lang="th-TH" b="1" dirty="0" err="1" smtClean="0">
                <a:solidFill>
                  <a:srgbClr val="002060"/>
                </a:solidFill>
              </a:rPr>
              <a:t>โซเดียมไฮ</a:t>
            </a:r>
            <a:r>
              <a:rPr lang="th-TH" b="1" dirty="0" smtClean="0">
                <a:solidFill>
                  <a:srgbClr val="002060"/>
                </a:solidFill>
              </a:rPr>
              <a:t>ดรอกไซด์ (</a:t>
            </a:r>
            <a:r>
              <a:rPr lang="en-US" sz="2000" b="1" dirty="0" err="1" smtClean="0">
                <a:solidFill>
                  <a:srgbClr val="002060"/>
                </a:solidFill>
              </a:rPr>
              <a:t>NaOH</a:t>
            </a:r>
            <a:r>
              <a:rPr lang="th-TH" b="1" dirty="0" smtClean="0">
                <a:solidFill>
                  <a:srgbClr val="002060"/>
                </a:solidFill>
              </a:rPr>
              <a:t>) </a:t>
            </a:r>
            <a:r>
              <a:rPr lang="en-US" b="1" dirty="0" smtClean="0">
                <a:solidFill>
                  <a:srgbClr val="002060"/>
                </a:solidFill>
              </a:rPr>
              <a:t>3 </a:t>
            </a:r>
            <a:r>
              <a:rPr lang="th-TH" b="1" dirty="0" smtClean="0">
                <a:solidFill>
                  <a:srgbClr val="002060"/>
                </a:solidFill>
              </a:rPr>
              <a:t>หยด และ สารละลาย</a:t>
            </a:r>
          </a:p>
          <a:p>
            <a:r>
              <a:rPr lang="th-TH" b="1" dirty="0" smtClean="0">
                <a:solidFill>
                  <a:srgbClr val="002060"/>
                </a:solidFill>
              </a:rPr>
              <a:t>คอปเปอร์(</a:t>
            </a:r>
            <a:r>
              <a:rPr lang="en-US" sz="2400" b="1" dirty="0" smtClean="0">
                <a:solidFill>
                  <a:srgbClr val="002060"/>
                </a:solidFill>
              </a:rPr>
              <a:t>II</a:t>
            </a:r>
            <a:r>
              <a:rPr lang="th-TH" b="1" dirty="0" smtClean="0">
                <a:solidFill>
                  <a:srgbClr val="002060"/>
                </a:solidFill>
              </a:rPr>
              <a:t>)</a:t>
            </a:r>
            <a:r>
              <a:rPr lang="th-TH" b="1" dirty="0" err="1" smtClean="0">
                <a:solidFill>
                  <a:srgbClr val="002060"/>
                </a:solidFill>
              </a:rPr>
              <a:t>ซัน</a:t>
            </a:r>
            <a:r>
              <a:rPr lang="th-TH" b="1" dirty="0" smtClean="0">
                <a:solidFill>
                  <a:srgbClr val="002060"/>
                </a:solidFill>
              </a:rPr>
              <a:t>เฟส (</a:t>
            </a:r>
            <a:r>
              <a:rPr lang="en-US" sz="2000" b="1" dirty="0" smtClean="0">
                <a:solidFill>
                  <a:srgbClr val="002060"/>
                </a:solidFill>
              </a:rPr>
              <a:t>CuSo</a:t>
            </a:r>
            <a:r>
              <a:rPr lang="en-US" sz="2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th-TH" b="1" dirty="0" smtClean="0">
                <a:solidFill>
                  <a:srgbClr val="002060"/>
                </a:solidFill>
              </a:rPr>
              <a:t>) </a:t>
            </a:r>
            <a:r>
              <a:rPr lang="en-US" b="1" dirty="0" smtClean="0">
                <a:solidFill>
                  <a:srgbClr val="002060"/>
                </a:solidFill>
              </a:rPr>
              <a:t>5 </a:t>
            </a:r>
            <a:r>
              <a:rPr lang="th-TH" b="1" dirty="0" smtClean="0">
                <a:solidFill>
                  <a:srgbClr val="002060"/>
                </a:solidFill>
              </a:rPr>
              <a:t>หยด ลงในหลอดทดลอง เขย่า</a:t>
            </a:r>
            <a:r>
              <a:rPr lang="th-TH" b="1" dirty="0" err="1" smtClean="0">
                <a:solidFill>
                  <a:srgbClr val="002060"/>
                </a:solidFill>
              </a:rPr>
              <a:t>เบ่าๆ</a:t>
            </a:r>
            <a:r>
              <a:rPr lang="th-TH" b="1" dirty="0" smtClean="0">
                <a:solidFill>
                  <a:srgbClr val="002060"/>
                </a:solidFill>
              </a:rPr>
              <a:t> สังเกตและบันทึกผล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2.3 </a:t>
            </a:r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ทำซ้ำข้อ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2.1 </a:t>
            </a:r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และ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2.2 </a:t>
            </a:r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โดยใช้น้ำแทนไข่ขาว</a:t>
            </a:r>
          </a:p>
          <a:p>
            <a:endParaRPr lang="th-TH" b="1" dirty="0" smtClean="0"/>
          </a:p>
        </p:txBody>
      </p:sp>
      <p:pic>
        <p:nvPicPr>
          <p:cNvPr id="5" name="Picture 4" descr="http://www.geocities.ws/rianratchata/70702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24689" t="31369" r="69150" b="4289"/>
          <a:stretch>
            <a:fillRect/>
          </a:stretch>
        </p:blipFill>
        <p:spPr bwMode="auto">
          <a:xfrm>
            <a:off x="3071802" y="4214818"/>
            <a:ext cx="428628" cy="2143140"/>
          </a:xfrm>
          <a:prstGeom prst="rect">
            <a:avLst/>
          </a:prstGeom>
          <a:noFill/>
        </p:spPr>
      </p:pic>
      <p:pic>
        <p:nvPicPr>
          <p:cNvPr id="6" name="Picture 4" descr="http://www.geocities.ws/rianratchata/70702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24689" t="31369" r="69150" b="4289"/>
          <a:stretch>
            <a:fillRect/>
          </a:stretch>
        </p:blipFill>
        <p:spPr bwMode="auto">
          <a:xfrm>
            <a:off x="5500694" y="4214818"/>
            <a:ext cx="428628" cy="2143140"/>
          </a:xfrm>
          <a:prstGeom prst="rect">
            <a:avLst/>
          </a:prstGeom>
          <a:noFill/>
        </p:spPr>
      </p:pic>
      <p:sp>
        <p:nvSpPr>
          <p:cNvPr id="7" name="สี่เหลี่ยมผืนผ้า 6"/>
          <p:cNvSpPr/>
          <p:nvPr/>
        </p:nvSpPr>
        <p:spPr>
          <a:xfrm>
            <a:off x="2857488" y="3857628"/>
            <a:ext cx="91440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6</a:t>
            </a:r>
            <a:endParaRPr lang="th-TH" b="1" dirty="0" smtClean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286380" y="3857628"/>
            <a:ext cx="91440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7</a:t>
            </a:r>
            <a:endParaRPr lang="th-TH" b="1" dirty="0" smtClean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000760" y="5786454"/>
            <a:ext cx="785818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0070C0"/>
                </a:solidFill>
              </a:rPr>
              <a:t>น้ำ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358082" y="4500570"/>
            <a:ext cx="1500198" cy="1323439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ทดสอบ</a:t>
            </a:r>
          </a:p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ไบยูเร็ต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785918" y="5786454"/>
            <a:ext cx="1347798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</a:rPr>
              <a:t>ใส่ไข่ขาว</a:t>
            </a:r>
          </a:p>
        </p:txBody>
      </p:sp>
      <p:pic>
        <p:nvPicPr>
          <p:cNvPr id="12290" name="Picture 2" descr="D:\Teaching task\การ์ตูนตกแต่ง\ดุกดิก\2\162758_2763567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-41565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0100" y="338985"/>
            <a:ext cx="5572164" cy="511156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70C0"/>
                </a:solidFill>
                <a:cs typeface="+mn-cs"/>
              </a:rPr>
              <a:t>ตารางบันทึกผลการทดลอง ตอนที่ </a:t>
            </a:r>
            <a:r>
              <a:rPr lang="en-US" sz="3600" b="1" dirty="0" smtClean="0">
                <a:solidFill>
                  <a:srgbClr val="0070C0"/>
                </a:solidFill>
                <a:cs typeface="+mn-cs"/>
              </a:rPr>
              <a:t>1</a:t>
            </a:r>
            <a:endParaRPr lang="th-TH" sz="3600" b="1" dirty="0">
              <a:solidFill>
                <a:srgbClr val="0070C0"/>
              </a:solidFill>
              <a:cs typeface="+mn-cs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147170" y="1005311"/>
          <a:ext cx="8858280" cy="51511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28662"/>
                <a:gridCol w="5572164"/>
                <a:gridCol w="2357454"/>
              </a:tblGrid>
              <a:tr h="37084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solidFill>
                            <a:schemeClr val="tx1"/>
                          </a:solidFill>
                        </a:rPr>
                        <a:t>หลอดที่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ส่วนประกอบ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solidFill>
                            <a:schemeClr val="tx1"/>
                          </a:solidFill>
                        </a:rPr>
                        <a:t>ผลการสังเกต</a:t>
                      </a:r>
                      <a:endParaRPr lang="th-TH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endParaRPr lang="th-TH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rgbClr val="C00000"/>
                          </a:solidFill>
                        </a:rPr>
                        <a:t>น้ำแป้งสุก+สารละลายไอโอดีน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th-TH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solidFill>
                            <a:srgbClr val="C00000"/>
                          </a:solidFill>
                        </a:rPr>
                        <a:t>น้ำแป้งสุก+สารละลาย</a:t>
                      </a:r>
                      <a:r>
                        <a:rPr lang="th-TH" sz="3200" dirty="0" err="1" smtClean="0">
                          <a:solidFill>
                            <a:srgbClr val="C00000"/>
                          </a:solidFill>
                        </a:rPr>
                        <a:t>เบเนดิกต์</a:t>
                      </a:r>
                      <a:endParaRPr lang="th-TH" sz="320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th-TH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dirty="0" smtClean="0">
                          <a:solidFill>
                            <a:srgbClr val="C00000"/>
                          </a:solidFill>
                        </a:rPr>
                        <a:t>สารละลายน้ำตาลกลูโคส+สารละลายไอโอดีน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2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th-TH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rgbClr val="C00000"/>
                          </a:solidFill>
                        </a:rPr>
                        <a:t>สารละลายน้ำตาลกลูโคส+สารละลาย</a:t>
                      </a:r>
                      <a:r>
                        <a:rPr lang="th-TH" sz="3200" dirty="0" err="1" smtClean="0">
                          <a:solidFill>
                            <a:srgbClr val="C00000"/>
                          </a:solidFill>
                        </a:rPr>
                        <a:t>เบเนดิกต์</a:t>
                      </a:r>
                      <a:endParaRPr lang="th-TH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5</a:t>
                      </a:r>
                      <a:endParaRPr lang="th-TH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rgbClr val="C00000"/>
                          </a:solidFill>
                        </a:rPr>
                        <a:t>น้ำ+สารละลายไอโอดีน</a:t>
                      </a:r>
                      <a:endParaRPr lang="th-TH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2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th-TH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rgbClr val="C00000"/>
                          </a:solidFill>
                        </a:rPr>
                        <a:t>น้ำ+สารละลาย</a:t>
                      </a:r>
                      <a:r>
                        <a:rPr lang="th-TH" sz="3200" dirty="0" err="1" smtClean="0">
                          <a:solidFill>
                            <a:srgbClr val="C00000"/>
                          </a:solidFill>
                        </a:rPr>
                        <a:t>เบเนดิกต์</a:t>
                      </a:r>
                      <a:endParaRPr lang="th-TH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2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7</a:t>
                      </a:r>
                      <a:endParaRPr lang="th-TH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>
                          <a:solidFill>
                            <a:srgbClr val="C00000"/>
                          </a:solidFill>
                        </a:rPr>
                        <a:t>ไข่ขาวดิบ+น้ำ+สารละลาย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</a:rPr>
                        <a:t>CuCo</a:t>
                      </a:r>
                      <a:r>
                        <a:rPr lang="en-US" sz="1600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sz="20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h-TH" sz="2800" baseline="0" dirty="0" smtClean="0">
                          <a:solidFill>
                            <a:srgbClr val="C00000"/>
                          </a:solidFill>
                        </a:rPr>
                        <a:t>+ สารละลาย</a:t>
                      </a:r>
                      <a:r>
                        <a:rPr lang="en-US" sz="1600" baseline="0" dirty="0" err="1" smtClean="0">
                          <a:solidFill>
                            <a:srgbClr val="C00000"/>
                          </a:solidFill>
                        </a:rPr>
                        <a:t>NaoH</a:t>
                      </a:r>
                      <a:endParaRPr lang="th-TH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32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8</a:t>
                      </a:r>
                      <a:endParaRPr lang="th-TH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3200" dirty="0" smtClean="0">
                          <a:solidFill>
                            <a:srgbClr val="C00000"/>
                          </a:solidFill>
                        </a:rPr>
                        <a:t>น้ำ+สารละลาย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CuCo</a:t>
                      </a:r>
                      <a:r>
                        <a:rPr lang="en-US" sz="2400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en-US" sz="3200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h-TH" sz="3200" baseline="0" dirty="0" smtClean="0">
                          <a:solidFill>
                            <a:srgbClr val="C00000"/>
                          </a:solidFill>
                        </a:rPr>
                        <a:t>+ สารละลาย</a:t>
                      </a:r>
                      <a:r>
                        <a:rPr lang="en-US" sz="2400" baseline="0" dirty="0" err="1" smtClean="0">
                          <a:solidFill>
                            <a:srgbClr val="C00000"/>
                          </a:solidFill>
                        </a:rPr>
                        <a:t>NaoH</a:t>
                      </a:r>
                      <a:endParaRPr lang="th-TH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3200" b="0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697" name="Picture 1" descr="D:\Teaching task\การ์ตูนตกแต่ง\ดุกดิก\2\1983_2203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-55420"/>
            <a:ext cx="952500" cy="1143000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6691756" y="1500174"/>
            <a:ext cx="2353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rgbClr val="C00000"/>
                </a:solidFill>
              </a:rPr>
              <a:t>เปลี่ยนเป็นสีน้ำเงิน</a:t>
            </a:r>
            <a:endParaRPr lang="th-TH" sz="3200" dirty="0">
              <a:solidFill>
                <a:srgbClr val="C0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717303" y="2143116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rgbClr val="C00000"/>
                </a:solidFill>
              </a:rPr>
              <a:t>ไม่เปลี่ยนแปลง</a:t>
            </a:r>
            <a:endParaRPr lang="th-TH" sz="3200" dirty="0">
              <a:solidFill>
                <a:srgbClr val="C0000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715140" y="2714620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dirty="0" smtClean="0">
                <a:solidFill>
                  <a:srgbClr val="C00000"/>
                </a:solidFill>
              </a:rPr>
              <a:t>ไม่เปลี่ยนแปลง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671412" y="3286124"/>
            <a:ext cx="213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 smtClean="0">
                <a:solidFill>
                  <a:srgbClr val="C00000"/>
                </a:solidFill>
              </a:rPr>
              <a:t>พบตะกอนสีแดงอิฐ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715140" y="3857628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dirty="0" smtClean="0">
                <a:solidFill>
                  <a:srgbClr val="C00000"/>
                </a:solidFill>
              </a:rPr>
              <a:t>ไม่เปลี่ยนแปลง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717303" y="4429132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dirty="0" smtClean="0">
                <a:solidFill>
                  <a:srgbClr val="C00000"/>
                </a:solidFill>
              </a:rPr>
              <a:t>ไม่เปลี่ยนแปลง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715140" y="5072074"/>
            <a:ext cx="2122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dirty="0" smtClean="0">
                <a:solidFill>
                  <a:srgbClr val="C00000"/>
                </a:solidFill>
              </a:rPr>
              <a:t>เปลี่ยนเป็นสีม่วง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6715140" y="5643578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dirty="0" smtClean="0">
                <a:solidFill>
                  <a:srgbClr val="C00000"/>
                </a:solidFill>
              </a:rPr>
              <a:t>ไม่เปลี่ยนแปลง</a:t>
            </a:r>
          </a:p>
        </p:txBody>
      </p:sp>
    </p:spTree>
  </p:cSld>
  <p:clrMapOvr>
    <a:masterClrMapping/>
  </p:clrMapOvr>
  <p:transition spd="med">
    <p:wip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4065086" cy="511156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cs typeface="+mn-cs"/>
              </a:rPr>
              <a:t>3. </a:t>
            </a:r>
            <a:r>
              <a:rPr lang="th-TH" sz="4000" b="1" dirty="0" smtClean="0">
                <a:solidFill>
                  <a:schemeClr val="tx1"/>
                </a:solidFill>
                <a:cs typeface="+mn-cs"/>
              </a:rPr>
              <a:t>การตรวจสอบไขมัน</a:t>
            </a:r>
            <a:endParaRPr lang="th-TH" sz="4000" b="1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000496" y="1785926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7158" y="785794"/>
            <a:ext cx="857256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3.1 </a:t>
            </a:r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หยดน้ำมันพืช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หยดลงบนกระดาษ แล้วเกลี่ยหยดน้ำมันให้กระจาย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3.2 </a:t>
            </a:r>
            <a:r>
              <a:rPr lang="th-TH" b="1" dirty="0" smtClean="0">
                <a:solidFill>
                  <a:srgbClr val="002060"/>
                </a:solidFill>
              </a:rPr>
              <a:t>หยดน้ำ </a:t>
            </a:r>
            <a:r>
              <a:rPr lang="en-US" b="1" dirty="0" smtClean="0">
                <a:solidFill>
                  <a:srgbClr val="002060"/>
                </a:solidFill>
              </a:rPr>
              <a:t>2 </a:t>
            </a:r>
            <a:r>
              <a:rPr lang="th-TH" b="1" dirty="0" smtClean="0">
                <a:solidFill>
                  <a:srgbClr val="002060"/>
                </a:solidFill>
              </a:rPr>
              <a:t>หยดลงบนกระดาษชนิดเดียวกันอีกแผ่นหนึ่ง เกลี่ยให้กระจาย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3.3 </a:t>
            </a:r>
            <a:r>
              <a:rPr lang="th-TH" b="1" dirty="0" smtClean="0">
                <a:solidFill>
                  <a:schemeClr val="accent1">
                    <a:lumMod val="75000"/>
                  </a:schemeClr>
                </a:solidFill>
              </a:rPr>
              <a:t>รอจนกระดาษแห้ง ยกขึ้นให้แสงส่องผ่านกระดาษ สังเกตกระดาษบริเวณที่หยดน้ำมัน และบริเวณที่หยดน้ำ และบันทึกผล</a:t>
            </a:r>
          </a:p>
        </p:txBody>
      </p:sp>
      <p:pic>
        <p:nvPicPr>
          <p:cNvPr id="6" name="Picture 2" descr="http://www.geocities.ws/rianratchata/71503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1470293" y="3168795"/>
            <a:ext cx="6696894" cy="3514112"/>
          </a:xfrm>
          <a:prstGeom prst="rect">
            <a:avLst/>
          </a:prstGeom>
          <a:noFill/>
        </p:spPr>
      </p:pic>
      <p:pic>
        <p:nvPicPr>
          <p:cNvPr id="28673" name="Picture 1" descr="D:\Teaching task\การ์ตูนตกแต่ง\ดุกดิก\2\1983_2243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260" y="5185981"/>
            <a:ext cx="1166782" cy="14001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85852" y="928670"/>
            <a:ext cx="3500462" cy="857256"/>
          </a:xfr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 smtClean="0">
                <a:solidFill>
                  <a:schemeClr val="tx1"/>
                </a:solidFill>
              </a:rPr>
              <a:t>การตรวจสอบไขมัน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214414" y="2214554"/>
            <a:ext cx="7498080" cy="1357322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7030A0"/>
                </a:solidFill>
              </a:rPr>
              <a:t>กระดาษที่หยดไขมัน	ปรากฏเป็นรอย โปร่งแสง</a:t>
            </a:r>
          </a:p>
          <a:p>
            <a:r>
              <a:rPr lang="th-TH" b="1" dirty="0" smtClean="0">
                <a:solidFill>
                  <a:schemeClr val="bg2">
                    <a:lumMod val="10000"/>
                  </a:schemeClr>
                </a:solidFill>
              </a:rPr>
              <a:t>กระดาษที่หยดน้ำ		ปรากฏเป็นรอย ไม่โปร่งแสง</a:t>
            </a:r>
            <a:endParaRPr lang="th-TH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Picture 2" descr="http://www.geocities.ws/rianratchata/71503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t="33832"/>
          <a:stretch>
            <a:fillRect/>
          </a:stretch>
        </p:blipFill>
        <p:spPr bwMode="auto">
          <a:xfrm>
            <a:off x="1428728" y="3643314"/>
            <a:ext cx="6696894" cy="2325213"/>
          </a:xfrm>
          <a:prstGeom prst="rect">
            <a:avLst/>
          </a:prstGeom>
          <a:noFill/>
        </p:spPr>
      </p:pic>
      <p:pic>
        <p:nvPicPr>
          <p:cNvPr id="27649" name="Picture 1" descr="D:\Teaching task\การ์ตูนตกแต่ง\ดุกดิก\2\1983_2205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57166"/>
            <a:ext cx="1214446" cy="14573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4350838" cy="7969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อาหารและสารอาหาร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ตัวยึดเนื้อหา 12"/>
          <p:cNvSpPr>
            <a:spLocks noGrp="1"/>
          </p:cNvSpPr>
          <p:nvPr>
            <p:ph sz="quarter" idx="1"/>
          </p:nvPr>
        </p:nvSpPr>
        <p:spPr>
          <a:xfrm>
            <a:off x="1142976" y="2285992"/>
            <a:ext cx="7572428" cy="3929090"/>
          </a:xfrm>
        </p:spPr>
        <p:txBody>
          <a:bodyPr>
            <a:normAutofit fontScale="77500" lnSpcReduction="20000"/>
          </a:bodyPr>
          <a:lstStyle/>
          <a:p>
            <a:pPr algn="thaiDist">
              <a:buNone/>
              <a:defRPr/>
            </a:pPr>
            <a:r>
              <a:rPr lang="th-TH" sz="4300" b="1" u="sng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อาหาร </a:t>
            </a:r>
            <a:r>
              <a:rPr lang="th-TH" sz="43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  คือ สิ่งที่รับประทานได้ไม่เป็นพิษและก่อให้เกิดประโยชน์</a:t>
            </a:r>
          </a:p>
          <a:p>
            <a:pPr algn="thaiDist">
              <a:buNone/>
              <a:defRPr/>
            </a:pPr>
            <a:r>
              <a:rPr lang="th-TH" sz="4300" dirty="0" smtClean="0">
                <a:solidFill>
                  <a:srgbClr val="FF0066"/>
                </a:solidFill>
                <a:latin typeface="Angsana New" pitchFamily="18" charset="-34"/>
                <a:cs typeface="Angsana New" pitchFamily="18" charset="-34"/>
              </a:rPr>
              <a:t>ต่อร่างกาย ช่วยให้ร่างกายเจริญเติบโตแข็งแรงต้านทานโรค</a:t>
            </a:r>
          </a:p>
          <a:p>
            <a:pPr algn="thaiDist">
              <a:buNone/>
              <a:defRPr/>
            </a:pPr>
            <a:endParaRPr lang="th-TH" sz="2100" dirty="0" smtClean="0">
              <a:latin typeface="Angsana New" pitchFamily="18" charset="-34"/>
              <a:cs typeface="Angsana New" pitchFamily="18" charset="-34"/>
            </a:endParaRPr>
          </a:p>
          <a:p>
            <a:pPr algn="thaiDist">
              <a:buNone/>
              <a:defRPr/>
            </a:pPr>
            <a:r>
              <a:rPr lang="th-TH" sz="4300" b="1" u="sng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สารอาหาร</a:t>
            </a:r>
            <a:r>
              <a:rPr lang="th-TH" sz="4300" b="1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300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 คือ สารเคมีที่เป็นส่วนประกอบของอาหารเป็นสิ่งที่กิน</a:t>
            </a:r>
          </a:p>
          <a:p>
            <a:pPr algn="thaiDist">
              <a:buNone/>
              <a:defRPr/>
            </a:pPr>
            <a:r>
              <a:rPr lang="th-TH" sz="4300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เข้าไปแล้วมีประโยชน์ต่อร่างกายใช้เผาผลาญเป็นพลังงาน ใช้ใน</a:t>
            </a:r>
          </a:p>
          <a:p>
            <a:pPr algn="thaiDist">
              <a:buNone/>
              <a:defRPr/>
            </a:pPr>
            <a:r>
              <a:rPr lang="th-TH" sz="4300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การเจริญเติบโตและซ่อมแซมส่วนที่สึกหรอและใช้ในกิจกรรม</a:t>
            </a:r>
          </a:p>
          <a:p>
            <a:pPr algn="thaiDist">
              <a:buNone/>
              <a:defRPr/>
            </a:pPr>
            <a:r>
              <a:rPr lang="th-TH" sz="4300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ต่างๆของสิ่งมีชีวิต มี </a:t>
            </a:r>
            <a:r>
              <a:rPr lang="en-US" sz="4300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6 </a:t>
            </a:r>
            <a:r>
              <a:rPr lang="th-TH" sz="4300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ชนิด คือ คาร์โบโฮเดรต โปรตีน ไขมัน            </a:t>
            </a:r>
          </a:p>
          <a:p>
            <a:pPr algn="thaiDist">
              <a:buNone/>
              <a:defRPr/>
            </a:pPr>
            <a:r>
              <a:rPr lang="th-TH" sz="4300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แ ร่ธาตุ วิตามิน และน้ำ</a:t>
            </a:r>
          </a:p>
          <a:p>
            <a:endParaRPr lang="th-TH" dirty="0"/>
          </a:p>
        </p:txBody>
      </p:sp>
      <p:pic>
        <p:nvPicPr>
          <p:cNvPr id="4" name="รูปภาพ 3" descr="http://www.rittiya.ac.th/files/u26/2955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0"/>
            <a:ext cx="1190625" cy="114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สี่เหลี่ยมมุมมน 7"/>
          <p:cNvSpPr/>
          <p:nvPr/>
        </p:nvSpPr>
        <p:spPr>
          <a:xfrm>
            <a:off x="1142976" y="1357298"/>
            <a:ext cx="7085332" cy="6418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rgbClr val="FF0000"/>
                </a:solidFill>
              </a:rPr>
              <a:t>อาหารและสารอาหารแตกต่างกันอย่างไร</a:t>
            </a:r>
            <a:r>
              <a:rPr lang="en-US" sz="3600" b="1" dirty="0" smtClean="0">
                <a:solidFill>
                  <a:srgbClr val="FF0000"/>
                </a:solidFill>
              </a:rPr>
              <a:t>….</a:t>
            </a:r>
            <a:r>
              <a:rPr lang="th-TH" sz="3600" b="1" dirty="0" smtClean="0">
                <a:solidFill>
                  <a:srgbClr val="FF0000"/>
                </a:solidFill>
              </a:rPr>
              <a:t> ?</a:t>
            </a:r>
            <a:endParaRPr lang="th-TH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065350" cy="725470"/>
          </a:xfr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</a:rPr>
              <a:t>ตารางบันทึกผลของกิจกรรม ตอนที่ </a:t>
            </a:r>
            <a:r>
              <a:rPr lang="en-US" sz="3600" b="1" dirty="0" smtClean="0">
                <a:solidFill>
                  <a:srgbClr val="002060"/>
                </a:solidFill>
              </a:rPr>
              <a:t>2</a:t>
            </a:r>
            <a:endParaRPr lang="th-TH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221680" y="1285860"/>
          <a:ext cx="8715405" cy="49360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9531"/>
                <a:gridCol w="1857388"/>
                <a:gridCol w="1928826"/>
                <a:gridCol w="1714512"/>
                <a:gridCol w="1565148"/>
              </a:tblGrid>
              <a:tr h="429911">
                <a:tc rowSpan="2">
                  <a:txBody>
                    <a:bodyPr/>
                    <a:lstStyle/>
                    <a:p>
                      <a:pPr algn="ctr"/>
                      <a:r>
                        <a:rPr lang="th-TH" sz="4400" dirty="0" smtClean="0"/>
                        <a:t>อาหาร</a:t>
                      </a:r>
                      <a:endParaRPr lang="th-TH" sz="4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3600" dirty="0" smtClean="0"/>
                        <a:t>ผลการทดสอบสารอาหารโดยวิธีการต่างๆ</a:t>
                      </a:r>
                      <a:endParaRPr lang="th-TH" sz="3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773840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เติมสารละลายไอโอดีน</a:t>
                      </a:r>
                      <a:endParaRPr lang="th-TH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เติมสารละลาย</a:t>
                      </a:r>
                      <a:r>
                        <a:rPr lang="th-TH" sz="2400" dirty="0" err="1" smtClean="0"/>
                        <a:t>เบเนดิกต์</a:t>
                      </a:r>
                      <a:r>
                        <a:rPr lang="th-TH" sz="2400" dirty="0" smtClean="0"/>
                        <a:t>และให้ความร้อน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/>
                        <a:t>เติมสารละลาย</a:t>
                      </a:r>
                      <a:r>
                        <a:rPr lang="th-TH" sz="2400" baseline="0" dirty="0" smtClean="0"/>
                        <a:t> </a:t>
                      </a:r>
                    </a:p>
                    <a:p>
                      <a:r>
                        <a:rPr lang="th-TH" sz="2400" baseline="0" dirty="0" err="1" smtClean="0"/>
                        <a:t>ไบยูเรต</a:t>
                      </a:r>
                      <a:endParaRPr lang="th-T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 smtClean="0"/>
                        <a:t>วางบนกระดาษ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72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r>
                        <a:rPr lang="th-TH" sz="2800" dirty="0" smtClean="0"/>
                        <a:t>ข้าวสุก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สีน้ำเงินอมม่วง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ไม่เปลี่ยนแปลง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สีชมพูอ่อน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ไม่โปร่งแสง</a:t>
                      </a:r>
                      <a:endParaRPr lang="th-TH" sz="2800" dirty="0"/>
                    </a:p>
                  </a:txBody>
                  <a:tcPr/>
                </a:tc>
              </a:tr>
              <a:tr h="55056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</a:t>
                      </a:r>
                      <a:r>
                        <a:rPr lang="th-TH" sz="2400" dirty="0" smtClean="0"/>
                        <a:t>นมถั่วเหลือง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ไม่เปลี่ยนแปลง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สีเหลือง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สีม่วง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smtClean="0"/>
                        <a:t>ไม่โปร่ง</a:t>
                      </a:r>
                      <a:r>
                        <a:rPr lang="th-TH" sz="2800" dirty="0" smtClean="0"/>
                        <a:t>แสง</a:t>
                      </a:r>
                    </a:p>
                  </a:txBody>
                  <a:tcPr/>
                </a:tc>
              </a:tr>
              <a:tr h="48723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</a:t>
                      </a:r>
                      <a:r>
                        <a:rPr lang="th-TH" sz="2800" baseline="0" dirty="0" smtClean="0"/>
                        <a:t>เนย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ไม่เปลี่ยนแปลง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ไม่เปลี่ยนแปลง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dirty="0" smtClean="0"/>
                        <a:t>ไมเปลี่ยนแปลง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โปร่งแสง</a:t>
                      </a:r>
                    </a:p>
                  </a:txBody>
                  <a:tcPr/>
                </a:tc>
              </a:tr>
              <a:tr h="63191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</a:t>
                      </a:r>
                      <a:r>
                        <a:rPr lang="th-TH" sz="2800" dirty="0" smtClean="0"/>
                        <a:t>ถั่วลิสงดิบ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สีม่วง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ไม่เปลี่ยนแปลง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สีม่วง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โปร่งแสง</a:t>
                      </a:r>
                    </a:p>
                  </a:txBody>
                  <a:tcPr/>
                </a:tc>
              </a:tr>
              <a:tr h="88848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</a:t>
                      </a:r>
                      <a:r>
                        <a:rPr lang="th-TH" sz="2800" dirty="0" smtClean="0"/>
                        <a:t>เนื้อสัตว์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ไม่เปลี่ยนแปลง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ไม่เปลี่ยนแปลง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สีม่วง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dirty="0" smtClean="0"/>
                        <a:t>ไม่โปร่งแสง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5" name="Picture 1" descr="D:\Teaching task\การ์ตูนตกแต่ง\ดุกดิก\2\1983_2203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-69275"/>
            <a:ext cx="1071570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5065218" cy="796908"/>
          </a:xfrm>
        </p:spPr>
        <p:txBody>
          <a:bodyPr/>
          <a:lstStyle/>
          <a:p>
            <a:r>
              <a:rPr lang="th-TH" b="1" u="sng" dirty="0" smtClean="0">
                <a:solidFill>
                  <a:srgbClr val="00B050"/>
                </a:solidFill>
              </a:rPr>
              <a:t>สรุปผลการทดลอง ตอนที่ </a:t>
            </a:r>
            <a:r>
              <a:rPr lang="en-US" b="1" u="sng" dirty="0" smtClean="0">
                <a:solidFill>
                  <a:srgbClr val="00B050"/>
                </a:solidFill>
              </a:rPr>
              <a:t>1</a:t>
            </a:r>
            <a:endParaRPr lang="th-TH" b="1" u="sng" dirty="0">
              <a:solidFill>
                <a:srgbClr val="00B050"/>
              </a:solidFill>
            </a:endParaRPr>
          </a:p>
        </p:txBody>
      </p:sp>
      <p:pic>
        <p:nvPicPr>
          <p:cNvPr id="25601" name="Picture 1" descr="D:\Teaching task\การ์ตูนตกแต่ง\ดุกดิก\2\16109iyah9de9zq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088092"/>
            <a:ext cx="2857500" cy="1438275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642910" y="1226114"/>
            <a:ext cx="8286776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th-TH" sz="3200" b="1" dirty="0" smtClean="0"/>
              <a:t>การทดสอบแป้ง</a:t>
            </a:r>
            <a:r>
              <a:rPr lang="en-US" sz="3200" b="1" dirty="0" smtClean="0"/>
              <a:t> :</a:t>
            </a:r>
            <a:r>
              <a:rPr lang="th-TH" sz="3200" b="1" dirty="0" smtClean="0">
                <a:solidFill>
                  <a:srgbClr val="371DD3"/>
                </a:solidFill>
              </a:rPr>
              <a:t>ใช้สารละลายไอโอดีน ซึ่งจะเปลี่ยนเป็นสีน้ำเงิน</a:t>
            </a:r>
          </a:p>
          <a:p>
            <a:r>
              <a:rPr lang="th-TH" sz="3200" b="1" dirty="0" smtClean="0"/>
              <a:t>การทดสอบน้ำตาล </a:t>
            </a:r>
            <a:r>
              <a:rPr lang="en-US" sz="3200" b="1" dirty="0" smtClean="0"/>
              <a:t> :</a:t>
            </a:r>
            <a:r>
              <a:rPr lang="th-TH" sz="3200" b="1" dirty="0" smtClean="0">
                <a:solidFill>
                  <a:srgbClr val="371DD3"/>
                </a:solidFill>
              </a:rPr>
              <a:t>ใช้สารละลาย</a:t>
            </a:r>
            <a:r>
              <a:rPr lang="th-TH" sz="3200" b="1" dirty="0" err="1" smtClean="0">
                <a:solidFill>
                  <a:srgbClr val="371DD3"/>
                </a:solidFill>
              </a:rPr>
              <a:t>เบเนดิกต์</a:t>
            </a:r>
            <a:r>
              <a:rPr lang="th-TH" sz="3200" b="1" dirty="0" smtClean="0">
                <a:solidFill>
                  <a:srgbClr val="371DD3"/>
                </a:solidFill>
              </a:rPr>
              <a:t> ซึ่งเมื่อให้ความร้อนจะเกิดตะกอนสีแดงอิฐ</a:t>
            </a:r>
          </a:p>
          <a:p>
            <a:r>
              <a:rPr lang="th-TH" sz="3200" b="1" dirty="0" smtClean="0"/>
              <a:t>การทดสอบโปรตีน </a:t>
            </a:r>
            <a:r>
              <a:rPr lang="en-US" sz="3200" b="1" dirty="0" smtClean="0"/>
              <a:t> :</a:t>
            </a:r>
            <a:r>
              <a:rPr lang="th-TH" sz="3200" b="1" dirty="0" smtClean="0">
                <a:solidFill>
                  <a:srgbClr val="371DD3"/>
                </a:solidFill>
              </a:rPr>
              <a:t>ใช้สารละลาย</a:t>
            </a:r>
            <a:r>
              <a:rPr lang="th-TH" sz="3200" b="1" dirty="0" err="1" smtClean="0">
                <a:solidFill>
                  <a:srgbClr val="371DD3"/>
                </a:solidFill>
              </a:rPr>
              <a:t>คอปเปอร์</a:t>
            </a:r>
            <a:r>
              <a:rPr lang="th-TH" sz="3200" b="1" dirty="0" smtClean="0">
                <a:solidFill>
                  <a:srgbClr val="371DD3"/>
                </a:solidFill>
              </a:rPr>
              <a:t> </a:t>
            </a:r>
            <a:r>
              <a:rPr lang="en-US" sz="3200" b="1" dirty="0" smtClean="0">
                <a:solidFill>
                  <a:srgbClr val="371DD3"/>
                </a:solidFill>
              </a:rPr>
              <a:t>(II) </a:t>
            </a:r>
            <a:r>
              <a:rPr lang="th-TH" sz="3200" b="1" dirty="0" smtClean="0">
                <a:solidFill>
                  <a:srgbClr val="371DD3"/>
                </a:solidFill>
              </a:rPr>
              <a:t>ซัลเฟสและสารละลายโซเดียมไฮดรอกไซด์ ซึ่งจะเปลี่ยนเป็นสีม่วง</a:t>
            </a:r>
          </a:p>
          <a:p>
            <a:r>
              <a:rPr lang="th-TH" sz="3200" b="1" dirty="0" smtClean="0"/>
              <a:t>การทดสอบไขมัน </a:t>
            </a:r>
            <a:r>
              <a:rPr lang="en-US" sz="3200" b="1" dirty="0" smtClean="0"/>
              <a:t> :</a:t>
            </a:r>
            <a:r>
              <a:rPr lang="th-TH" sz="3200" b="1" dirty="0" smtClean="0">
                <a:solidFill>
                  <a:srgbClr val="371DD3"/>
                </a:solidFill>
              </a:rPr>
              <a:t>ใช้การหยดบนกระดาษจะเปลี่ยนแปลงโดยมีลักษณะโปร่งแสง</a:t>
            </a:r>
          </a:p>
        </p:txBody>
      </p:sp>
    </p:spTree>
  </p:cSld>
  <p:clrMapOvr>
    <a:masterClrMapping/>
  </p:clrMapOvr>
  <p:transition spd="med">
    <p:wip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5636722" cy="939784"/>
          </a:xfrm>
        </p:spPr>
        <p:txBody>
          <a:bodyPr>
            <a:normAutofit/>
          </a:bodyPr>
          <a:lstStyle/>
          <a:p>
            <a:r>
              <a:rPr lang="th-TH" b="1" u="sng" dirty="0" smtClean="0">
                <a:solidFill>
                  <a:srgbClr val="0070C0"/>
                </a:solidFill>
              </a:rPr>
              <a:t>แบบทดสอบหลังกิจกรรม ที่ </a:t>
            </a:r>
            <a:r>
              <a:rPr lang="en-US" b="1" u="sng" dirty="0" smtClean="0">
                <a:solidFill>
                  <a:srgbClr val="0070C0"/>
                </a:solidFill>
              </a:rPr>
              <a:t>1.1</a:t>
            </a:r>
            <a:endParaRPr lang="th-TH" b="1" u="sng" dirty="0">
              <a:solidFill>
                <a:srgbClr val="0070C0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935150" y="1285860"/>
            <a:ext cx="792313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dirty="0" smtClean="0"/>
              <a:t>1. </a:t>
            </a:r>
            <a:r>
              <a:rPr lang="th-TH" dirty="0" smtClean="0"/>
              <a:t>อาหารที่ทำให้สีของสารละลายไอโอดีนเปลี่ยนแปลง คือ</a:t>
            </a:r>
          </a:p>
          <a:p>
            <a:pPr marL="514350" indent="-514350"/>
            <a:r>
              <a:rPr lang="th-TH" dirty="0" smtClean="0"/>
              <a:t>และการเปลี่ยนแปลงที่สังเกตได้คือ การเปลี่ยนสีของสารละลายไอโอดีนจาก</a:t>
            </a:r>
          </a:p>
          <a:p>
            <a:pPr marL="514350" indent="-514350"/>
            <a:endParaRPr lang="th-TH" dirty="0" smtClean="0"/>
          </a:p>
          <a:p>
            <a:pPr marL="514350" indent="-514350"/>
            <a:r>
              <a:rPr lang="en-US" dirty="0" smtClean="0"/>
              <a:t>2.</a:t>
            </a:r>
            <a:r>
              <a:rPr lang="th-TH" dirty="0" smtClean="0"/>
              <a:t> อาหารที่ทำให้สีของสารละลาย</a:t>
            </a:r>
            <a:r>
              <a:rPr lang="th-TH" dirty="0" err="1" smtClean="0"/>
              <a:t>เบเนดิกต์</a:t>
            </a:r>
            <a:r>
              <a:rPr lang="th-TH" dirty="0" smtClean="0"/>
              <a:t>เปลี่ยนแปลง คือ</a:t>
            </a:r>
          </a:p>
          <a:p>
            <a:pPr marL="514350" indent="-514350"/>
            <a:r>
              <a:rPr lang="th-TH" dirty="0" smtClean="0"/>
              <a:t>การเปลี่ยนแปลงที่สังเกตได้หลังการให้ความร้อนคือ</a:t>
            </a:r>
          </a:p>
          <a:p>
            <a:pPr marL="514350" indent="-514350"/>
            <a:endParaRPr lang="th-TH" dirty="0" smtClean="0"/>
          </a:p>
          <a:p>
            <a:pPr marL="514350" indent="-514350"/>
            <a:r>
              <a:rPr lang="en-US" dirty="0" smtClean="0"/>
              <a:t>3. </a:t>
            </a:r>
            <a:r>
              <a:rPr lang="th-TH" dirty="0" smtClean="0"/>
              <a:t>อาหารที่ทำให้สารละลาย</a:t>
            </a:r>
            <a:r>
              <a:rPr lang="th-TH" dirty="0" err="1" smtClean="0"/>
              <a:t>คอปเปอร์</a:t>
            </a:r>
            <a:r>
              <a:rPr lang="th-TH" dirty="0" smtClean="0"/>
              <a:t>(</a:t>
            </a:r>
            <a:r>
              <a:rPr lang="en-US" dirty="0" smtClean="0"/>
              <a:t>II</a:t>
            </a:r>
            <a:r>
              <a:rPr lang="th-TH" dirty="0" smtClean="0"/>
              <a:t>)ซัลเฟตกับสารละลายโซเดียมไฮ</a:t>
            </a:r>
          </a:p>
          <a:p>
            <a:pPr marL="514350" indent="-514350"/>
            <a:r>
              <a:rPr lang="th-TH" dirty="0" smtClean="0"/>
              <a:t>ดรอกไซด์เปลี่ยนแปลง คือ</a:t>
            </a:r>
          </a:p>
          <a:p>
            <a:pPr marL="514350" indent="-514350"/>
            <a:r>
              <a:rPr lang="th-TH" dirty="0" smtClean="0"/>
              <a:t>การเปลี่ยนแปลงที่สังเกตได้ คือ</a:t>
            </a:r>
          </a:p>
          <a:p>
            <a:pPr marL="514350" indent="-514350"/>
            <a:r>
              <a:rPr lang="en-US" dirty="0" smtClean="0"/>
              <a:t>4. </a:t>
            </a:r>
            <a:r>
              <a:rPr lang="th-TH" dirty="0" smtClean="0"/>
              <a:t>อาหารที่นำไปถูกับกระดาษขาว แล้วทำให้กระดาษโปร่งแสง คือ</a:t>
            </a:r>
          </a:p>
          <a:p>
            <a:pPr marL="514350" indent="-514350"/>
            <a:r>
              <a:rPr lang="en-US" dirty="0" smtClean="0"/>
              <a:t>5. </a:t>
            </a:r>
            <a:r>
              <a:rPr lang="th-TH" dirty="0" smtClean="0"/>
              <a:t>ในการทดสอบสารอาหารด้วยสารเคมีที่ต้องใช้ความร้อนคือ</a:t>
            </a:r>
          </a:p>
          <a:p>
            <a:pPr marL="514350" indent="-514350"/>
            <a:r>
              <a:rPr lang="en-US" dirty="0" smtClean="0"/>
              <a:t>6. </a:t>
            </a:r>
            <a:r>
              <a:rPr lang="th-TH" dirty="0" smtClean="0"/>
              <a:t>จากผลการทำกิจกรรม สามารถจำแนกอาหารได้    กลุ่ม         ดังนี้</a:t>
            </a:r>
          </a:p>
          <a:p>
            <a:pPr marL="514350" indent="-514350"/>
            <a:endParaRPr lang="th-TH" dirty="0" smtClean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002178" y="1285860"/>
            <a:ext cx="1214446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แป้งมัน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12160" y="2143116"/>
            <a:ext cx="600076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สีน้ำตาลเหลืองเป็นตะกอนสีม่วงเข้มเป็นน้ำเงิน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000892" y="2569581"/>
            <a:ext cx="178595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น้ำตาลกลูโคส</a:t>
            </a: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5557828" y="2986084"/>
            <a:ext cx="3714776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เปลี่ยนจากสีฟ้าเป็น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143372" y="4500570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28614" y="3400428"/>
            <a:ext cx="3000396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เป็นตะกอนสีแดงอิฐ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186072" y="4271960"/>
            <a:ext cx="3286116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ไข่ขาวและน้ำนมสด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929052" y="4686308"/>
            <a:ext cx="428628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เปลี่ยนจากสีฟ้าเป็นตะกอนสีม่วง</a:t>
            </a: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500926" y="5143514"/>
            <a:ext cx="1414466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น้ำมันพืช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7272362" y="5572140"/>
            <a:ext cx="1357322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err="1" smtClean="0">
                <a:solidFill>
                  <a:srgbClr val="FF0000"/>
                </a:solidFill>
              </a:rPr>
              <a:t>เบเนดิกต์</a:t>
            </a:r>
            <a:endParaRPr lang="th-TH" b="1" dirty="0" smtClean="0">
              <a:solidFill>
                <a:srgbClr val="FF0000"/>
              </a:solidFill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500826" y="6000768"/>
            <a:ext cx="771524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3</a:t>
            </a:r>
            <a:endParaRPr lang="th-TH" b="1" dirty="0" smtClean="0">
              <a:solidFill>
                <a:srgbClr val="FF0000"/>
              </a:solidFill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700056" y="6363356"/>
            <a:ext cx="4429156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คาร์โบไฮเดรต  โปรตีน  และไขมัน</a:t>
            </a:r>
          </a:p>
        </p:txBody>
      </p:sp>
      <p:pic>
        <p:nvPicPr>
          <p:cNvPr id="24579" name="Picture 3" descr="D:\Teaching task\การ์ตูนตกแต่ง\ดุกดิก\2\46563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790575" cy="218122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500826" y="28572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10 </a:t>
            </a:r>
            <a:r>
              <a:rPr lang="th-TH" dirty="0" smtClean="0"/>
              <a:t>คะแนน</a:t>
            </a:r>
            <a:endParaRPr lang="th-TH" dirty="0"/>
          </a:p>
        </p:txBody>
      </p:sp>
    </p:spTree>
  </p:cSld>
  <p:clrMapOvr>
    <a:masterClrMapping/>
  </p:clrMapOvr>
  <p:transition spd="med">
    <p:wip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358114" cy="785818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2060"/>
                </a:solidFill>
              </a:rPr>
              <a:t>กิจกรรมที่ </a:t>
            </a:r>
            <a:r>
              <a:rPr lang="en-US" b="1" dirty="0" smtClean="0">
                <a:solidFill>
                  <a:srgbClr val="002060"/>
                </a:solidFill>
              </a:rPr>
              <a:t>3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3600" dirty="0" smtClean="0">
                <a:solidFill>
                  <a:srgbClr val="C00000"/>
                </a:solidFill>
              </a:rPr>
              <a:t>ทดสอบความเข้าใจเกี่ยวกับสารอาหารที่ให้พลังงาน</a:t>
            </a:r>
            <a:endParaRPr lang="th-TH" sz="3600" dirty="0">
              <a:solidFill>
                <a:srgbClr val="C0000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43240" y="1142984"/>
            <a:ext cx="29289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ln w="28575">
                  <a:noFill/>
                </a:ln>
              </a:rPr>
              <a:t>สารอาหารที่ให้พลังงาน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642910" y="2000240"/>
            <a:ext cx="200026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/>
              <a:t>คาร์โบไฮเดรต</a:t>
            </a: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642910" y="3143248"/>
            <a:ext cx="200026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4 </a:t>
            </a:r>
            <a:r>
              <a:rPr lang="th-TH" b="1" dirty="0" smtClean="0"/>
              <a:t>/กิโลแคลอรี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6643702" y="3143248"/>
            <a:ext cx="192882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9 </a:t>
            </a:r>
            <a:r>
              <a:rPr lang="th-TH" b="1" dirty="0" smtClean="0">
                <a:solidFill>
                  <a:schemeClr val="tx1"/>
                </a:solidFill>
              </a:rPr>
              <a:t>/กิโลแคลอรี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571868" y="3143248"/>
            <a:ext cx="207170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b="1" dirty="0" smtClean="0"/>
              <a:t>4 </a:t>
            </a:r>
            <a:r>
              <a:rPr lang="th-TH" b="1" dirty="0" smtClean="0"/>
              <a:t>/กิโลแคลอรี</a:t>
            </a: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643702" y="1984222"/>
            <a:ext cx="191453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ไขมัน</a:t>
            </a: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3571868" y="2000240"/>
            <a:ext cx="207170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/>
              <a:t>ไป</a:t>
            </a:r>
            <a:r>
              <a:rPr lang="th-TH" b="1" dirty="0" err="1" smtClean="0"/>
              <a:t>รตีน</a:t>
            </a:r>
            <a:endParaRPr lang="th-TH" b="1" dirty="0" smtClean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357158" y="4673319"/>
            <a:ext cx="271464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/>
              <a:t>แหล่งที่ให้สารอาหาร</a:t>
            </a:r>
          </a:p>
          <a:p>
            <a:pPr algn="ctr"/>
            <a:r>
              <a:rPr lang="th-TH" dirty="0" smtClean="0"/>
              <a:t>ข้าว เผือก แป้ง น้ำตาล น้ำอ้อย มัน น้ำมะพร้าว</a:t>
            </a: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268331" y="4659464"/>
            <a:ext cx="264320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</a:rPr>
              <a:t>แหล่งที่ให้สารอาหาร</a:t>
            </a:r>
          </a:p>
          <a:p>
            <a:pPr algn="ctr"/>
            <a:r>
              <a:rPr lang="th-TH" dirty="0" smtClean="0">
                <a:solidFill>
                  <a:schemeClr val="tx1"/>
                </a:solidFill>
              </a:rPr>
              <a:t>น้ำมันและไขมัน จากพืชและสัตว์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3315989" y="4659464"/>
            <a:ext cx="2714644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/>
              <a:t>แหล่งที่ให้สารอาหาร</a:t>
            </a:r>
          </a:p>
          <a:p>
            <a:pPr algn="ctr"/>
            <a:r>
              <a:rPr lang="th-TH" dirty="0" smtClean="0"/>
              <a:t>เนื้อสัตว์ ไข่ นม และถั่วต่างๆ</a:t>
            </a:r>
          </a:p>
        </p:txBody>
      </p:sp>
      <p:cxnSp>
        <p:nvCxnSpPr>
          <p:cNvPr id="32" name="ตัวเชื่อมต่อตรง 31"/>
          <p:cNvCxnSpPr>
            <a:stCxn id="25" idx="1"/>
            <a:endCxn id="20" idx="3"/>
          </p:cNvCxnSpPr>
          <p:nvPr/>
        </p:nvCxnSpPr>
        <p:spPr>
          <a:xfrm rot="10800000">
            <a:off x="2643174" y="2261850"/>
            <a:ext cx="928694" cy="15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>
            <a:stCxn id="23" idx="1"/>
            <a:endCxn id="21" idx="3"/>
          </p:cNvCxnSpPr>
          <p:nvPr/>
        </p:nvCxnSpPr>
        <p:spPr>
          <a:xfrm rot="10800000">
            <a:off x="2643174" y="3404858"/>
            <a:ext cx="928694" cy="15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/>
          <p:cNvCxnSpPr>
            <a:stCxn id="24" idx="1"/>
            <a:endCxn id="25" idx="3"/>
          </p:cNvCxnSpPr>
          <p:nvPr/>
        </p:nvCxnSpPr>
        <p:spPr>
          <a:xfrm rot="10800000" flipV="1">
            <a:off x="5643570" y="2245832"/>
            <a:ext cx="1000132" cy="1601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>
            <a:stCxn id="22" idx="1"/>
            <a:endCxn id="23" idx="3"/>
          </p:cNvCxnSpPr>
          <p:nvPr/>
        </p:nvCxnSpPr>
        <p:spPr>
          <a:xfrm rot="10800000">
            <a:off x="5643570" y="3404858"/>
            <a:ext cx="1000132" cy="15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ตรง 47"/>
          <p:cNvCxnSpPr>
            <a:stCxn id="4" idx="2"/>
            <a:endCxn id="25" idx="0"/>
          </p:cNvCxnSpPr>
          <p:nvPr/>
        </p:nvCxnSpPr>
        <p:spPr>
          <a:xfrm rot="5400000">
            <a:off x="4440701" y="1833222"/>
            <a:ext cx="334036" cy="15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ตรง 49"/>
          <p:cNvCxnSpPr>
            <a:stCxn id="25" idx="2"/>
            <a:endCxn id="23" idx="0"/>
          </p:cNvCxnSpPr>
          <p:nvPr/>
        </p:nvCxnSpPr>
        <p:spPr>
          <a:xfrm rot="5400000">
            <a:off x="4297825" y="2833354"/>
            <a:ext cx="619788" cy="15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ตัวเชื่อมต่อตรง 53"/>
          <p:cNvCxnSpPr>
            <a:stCxn id="20" idx="2"/>
            <a:endCxn id="21" idx="0"/>
          </p:cNvCxnSpPr>
          <p:nvPr/>
        </p:nvCxnSpPr>
        <p:spPr>
          <a:xfrm rot="5400000">
            <a:off x="1333148" y="2833354"/>
            <a:ext cx="619788" cy="15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ตรง 59"/>
          <p:cNvCxnSpPr>
            <a:stCxn id="24" idx="2"/>
            <a:endCxn id="22" idx="0"/>
          </p:cNvCxnSpPr>
          <p:nvPr/>
        </p:nvCxnSpPr>
        <p:spPr>
          <a:xfrm rot="16200000" flipH="1">
            <a:off x="7286638" y="2821771"/>
            <a:ext cx="635806" cy="714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ตัวเชื่อมต่อตรง 70"/>
          <p:cNvCxnSpPr>
            <a:stCxn id="21" idx="2"/>
          </p:cNvCxnSpPr>
          <p:nvPr/>
        </p:nvCxnSpPr>
        <p:spPr>
          <a:xfrm rot="5400000">
            <a:off x="1154553" y="4154957"/>
            <a:ext cx="976978" cy="15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ตัวเชื่อมต่อตรง 73"/>
          <p:cNvCxnSpPr/>
          <p:nvPr/>
        </p:nvCxnSpPr>
        <p:spPr>
          <a:xfrm rot="5400000">
            <a:off x="4084305" y="4131009"/>
            <a:ext cx="976978" cy="15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ตัวเชื่อมต่อตรง 74"/>
          <p:cNvCxnSpPr/>
          <p:nvPr/>
        </p:nvCxnSpPr>
        <p:spPr>
          <a:xfrm rot="5400000">
            <a:off x="7156139" y="4131009"/>
            <a:ext cx="976978" cy="15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Teaching task\การ์ตูนตกแต่ง\ดุกดิก\2\0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00042"/>
            <a:ext cx="819150" cy="1047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719406" cy="511156"/>
          </a:xfrm>
        </p:spPr>
        <p:txBody>
          <a:bodyPr>
            <a:noAutofit/>
          </a:bodyPr>
          <a:lstStyle/>
          <a:p>
            <a:r>
              <a:rPr lang="th-TH" sz="3600" b="1" dirty="0" smtClean="0"/>
              <a:t>กิจกรรมที่ </a:t>
            </a:r>
            <a:r>
              <a:rPr lang="en-US" sz="3600" b="1" dirty="0" smtClean="0"/>
              <a:t>4</a:t>
            </a:r>
            <a:r>
              <a:rPr lang="th-TH" sz="3600" b="1" dirty="0" smtClean="0">
                <a:solidFill>
                  <a:srgbClr val="C00000"/>
                </a:solidFill>
              </a:rPr>
              <a:t> </a:t>
            </a:r>
            <a:r>
              <a:rPr lang="th-TH" sz="3200" b="1" dirty="0" smtClean="0">
                <a:solidFill>
                  <a:srgbClr val="C00000"/>
                </a:solidFill>
              </a:rPr>
              <a:t>ทดสอบความเข้าใจเกี่ยวกับสารอาหารที่ให้พลังงาน</a:t>
            </a:r>
            <a:r>
              <a:rPr lang="en-US" sz="3200" b="1" dirty="0" smtClean="0"/>
              <a:t> </a:t>
            </a:r>
            <a:endParaRPr lang="th-TH" sz="32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2844" y="1000108"/>
            <a:ext cx="7000924" cy="612475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514350" indent="-514350"/>
            <a:r>
              <a:rPr lang="en-US" b="1" dirty="0" smtClean="0"/>
              <a:t>1.</a:t>
            </a:r>
            <a:r>
              <a:rPr lang="th-TH" b="1" dirty="0" smtClean="0"/>
              <a:t> คนส่วนใหญ่ได้รับคาร์โบไฮเดรตจากอาหารจำพวกใด</a:t>
            </a:r>
          </a:p>
          <a:p>
            <a:pPr marL="514350" indent="-514350"/>
            <a:r>
              <a:rPr lang="en-US" b="1" dirty="0" smtClean="0"/>
              <a:t>2. </a:t>
            </a:r>
            <a:r>
              <a:rPr lang="th-TH" b="1" dirty="0" smtClean="0"/>
              <a:t>คาร์โบไฮเดรต พบมากในธัญพืชชนิดใด </a:t>
            </a:r>
          </a:p>
          <a:p>
            <a:pPr marL="514350" indent="-514350"/>
            <a:r>
              <a:rPr lang="en-US" b="1" dirty="0" smtClean="0"/>
              <a:t>3. </a:t>
            </a:r>
            <a:r>
              <a:rPr lang="th-TH" b="1" dirty="0" err="1" smtClean="0"/>
              <a:t>คาร์</a:t>
            </a:r>
            <a:r>
              <a:rPr lang="th-TH" b="1" dirty="0" smtClean="0"/>
              <a:t>โบไอ</a:t>
            </a:r>
            <a:r>
              <a:rPr lang="th-TH" b="1" dirty="0" err="1" smtClean="0"/>
              <a:t>เดรต</a:t>
            </a:r>
            <a:r>
              <a:rPr lang="th-TH" b="1" dirty="0" smtClean="0"/>
              <a:t> ประกอบด้วยธาตุชนิดใดบ้าง</a:t>
            </a:r>
          </a:p>
          <a:p>
            <a:pPr marL="514350" indent="-514350"/>
            <a:r>
              <a:rPr lang="en-US" b="1" dirty="0" smtClean="0"/>
              <a:t>4. </a:t>
            </a:r>
            <a:r>
              <a:rPr lang="th-TH" b="1" dirty="0" smtClean="0"/>
              <a:t>หน่วยย่อยของคาร์โบไฮเดรต คือ</a:t>
            </a:r>
          </a:p>
          <a:p>
            <a:pPr marL="514350" indent="-514350"/>
            <a:r>
              <a:rPr lang="en-US" b="1" dirty="0" smtClean="0"/>
              <a:t>5. </a:t>
            </a:r>
            <a:r>
              <a:rPr lang="th-TH" b="1" dirty="0" smtClean="0"/>
              <a:t>น้ำตาลโมเลกุลเดียว ได้แก่</a:t>
            </a:r>
          </a:p>
          <a:p>
            <a:pPr marL="514350" indent="-514350"/>
            <a:r>
              <a:rPr lang="en-US" b="1" dirty="0" smtClean="0"/>
              <a:t>6. </a:t>
            </a:r>
            <a:r>
              <a:rPr lang="th-TH" b="1" dirty="0" smtClean="0"/>
              <a:t>ประโยชน์ของโปรตีน คือ</a:t>
            </a:r>
          </a:p>
          <a:p>
            <a:pPr marL="514350" indent="-514350"/>
            <a:endParaRPr lang="th-TH" b="1" dirty="0" smtClean="0"/>
          </a:p>
          <a:p>
            <a:pPr marL="514350" indent="-514350"/>
            <a:r>
              <a:rPr lang="en-US" b="1" dirty="0" smtClean="0"/>
              <a:t>7. </a:t>
            </a:r>
            <a:r>
              <a:rPr lang="th-TH" b="1" dirty="0" smtClean="0"/>
              <a:t>อาหารที่มีโปรตีนมากได้แก่</a:t>
            </a:r>
          </a:p>
          <a:p>
            <a:pPr marL="514350" indent="-514350"/>
            <a:r>
              <a:rPr lang="en-US" b="1" dirty="0" smtClean="0"/>
              <a:t>8. </a:t>
            </a:r>
            <a:r>
              <a:rPr lang="th-TH" b="1" dirty="0" smtClean="0"/>
              <a:t>โปรตีนประกอบด้วยธาตุชนิดใดบ้าง</a:t>
            </a:r>
          </a:p>
          <a:p>
            <a:pPr marL="514350" indent="-514350"/>
            <a:r>
              <a:rPr lang="en-US" b="1" dirty="0" smtClean="0"/>
              <a:t>9. </a:t>
            </a:r>
            <a:r>
              <a:rPr lang="th-TH" b="1" dirty="0" smtClean="0"/>
              <a:t>จงบอกประโยชน์ของไขมัน </a:t>
            </a:r>
          </a:p>
          <a:p>
            <a:pPr marL="514350" indent="-514350"/>
            <a:endParaRPr lang="th-TH" b="1" dirty="0" smtClean="0"/>
          </a:p>
          <a:p>
            <a:pPr marL="514350" indent="-514350"/>
            <a:r>
              <a:rPr lang="en-US" b="1" dirty="0" smtClean="0"/>
              <a:t>10. </a:t>
            </a:r>
            <a:r>
              <a:rPr lang="th-TH" b="1" dirty="0" smtClean="0"/>
              <a:t>ในเด็กกรดไขมันมีบทบาทสำคัญต่ออวัยวะใด</a:t>
            </a:r>
          </a:p>
          <a:p>
            <a:pPr marL="514350" indent="-514350"/>
            <a:r>
              <a:rPr lang="th-TH" b="1" dirty="0" smtClean="0"/>
              <a:t> </a:t>
            </a:r>
          </a:p>
          <a:p>
            <a:pPr marL="514350" indent="-514350"/>
            <a:endParaRPr lang="th-TH" b="1" dirty="0" smtClean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583079" y="1000108"/>
            <a:ext cx="2000264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แป้งและน้ำตาล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850386" y="1430899"/>
            <a:ext cx="3500462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เผือก มันฝรั่ง มันสำปะหลัง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302366" y="1887237"/>
            <a:ext cx="3786214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</a:rPr>
              <a:t>คาร์บอน ไอโดรเจน และออกซิเจน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254621" y="2302010"/>
            <a:ext cx="1143008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น้ำตาล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405608" y="2742330"/>
            <a:ext cx="2286016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กลูโคส ฟรุกโทส</a:t>
            </a: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198660" y="3157103"/>
            <a:ext cx="5786478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ช่วยเสริมสร้างการเจริญเติบโต และซ่อมแซมส่วน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85720" y="3571876"/>
            <a:ext cx="285752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เซลล์ต่างของร่างกาย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615596" y="4016522"/>
            <a:ext cx="3357586" cy="95410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เนื้อสัตว์ ไข่ นม ถั่วเมล็ดแห้ง </a:t>
            </a:r>
          </a:p>
          <a:p>
            <a:endParaRPr lang="th-TH" b="1" dirty="0" smtClean="0">
              <a:solidFill>
                <a:srgbClr val="FF0000"/>
              </a:solidFill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449468" y="4512262"/>
            <a:ext cx="2071702" cy="46166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C,H,O,N,S</a:t>
            </a:r>
            <a:endParaRPr lang="th-TH" sz="2400" b="1" dirty="0" smtClean="0">
              <a:solidFill>
                <a:srgbClr val="FF0000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528141" y="4899325"/>
            <a:ext cx="5491164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เป็นพลังงานสะสมเมื่อร่างกายต้องการ ปกป้อง</a:t>
            </a: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9275" y="5233131"/>
            <a:ext cx="5500726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อวัยวะภายใน ช่วยดูดซึมวิตามินบางชนิด</a:t>
            </a: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57158" y="6126955"/>
            <a:ext cx="642942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โครงสร้างการทำงานของสมอง ตับ และระบบประสาท</a:t>
            </a:r>
          </a:p>
        </p:txBody>
      </p:sp>
      <p:pic>
        <p:nvPicPr>
          <p:cNvPr id="61441" name="Picture 1" descr="D:\Teaching task\การ์ตูนตกแต่ง\ดุกดิก\1\47_20259_74299b75b7049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786454"/>
            <a:ext cx="785818" cy="785818"/>
          </a:xfrm>
          <a:prstGeom prst="rect">
            <a:avLst/>
          </a:prstGeom>
          <a:noFill/>
        </p:spPr>
      </p:pic>
      <p:pic>
        <p:nvPicPr>
          <p:cNvPr id="19" name="Picture 1" descr="D:\Teaching task\การ์ตูนตกแต่ง\ดุกดิก\1\47_20259_74299b75b7049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715016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3429024" cy="868346"/>
          </a:xfrm>
        </p:spPr>
        <p:txBody>
          <a:bodyPr>
            <a:noAutofit/>
          </a:bodyPr>
          <a:lstStyle/>
          <a:p>
            <a:r>
              <a:rPr lang="th-TH" sz="4800" b="1" dirty="0" smtClean="0">
                <a:solidFill>
                  <a:srgbClr val="371DD3"/>
                </a:solidFill>
              </a:rPr>
              <a:t>คำถามเพิ่มเติม</a:t>
            </a:r>
            <a:endParaRPr lang="th-TH" sz="4800" b="1" dirty="0">
              <a:solidFill>
                <a:srgbClr val="371DD3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28662" y="1071546"/>
            <a:ext cx="8001056" cy="569386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marL="514350" indent="-514350"/>
            <a:r>
              <a:rPr lang="en-US" b="1" dirty="0" smtClean="0"/>
              <a:t>1. </a:t>
            </a:r>
            <a:r>
              <a:rPr lang="th-TH" b="1" dirty="0" smtClean="0"/>
              <a:t>แป้งและน้ำตาลในพืชมาจากไหน</a:t>
            </a:r>
          </a:p>
          <a:p>
            <a:pPr marL="514350" indent="-514350" algn="ctr">
              <a:buAutoNum type="arabicPeriod"/>
            </a:pPr>
            <a:endParaRPr lang="th-TH" b="1" dirty="0" smtClean="0"/>
          </a:p>
          <a:p>
            <a:pPr marL="514350" indent="-514350" algn="ctr">
              <a:buAutoNum type="arabicPeriod"/>
            </a:pPr>
            <a:endParaRPr lang="th-TH" b="1" dirty="0" smtClean="0"/>
          </a:p>
          <a:p>
            <a:pPr marL="514350" indent="-514350" algn="ctr">
              <a:buAutoNum type="arabicPeriod"/>
            </a:pPr>
            <a:endParaRPr lang="th-TH" b="1" dirty="0" smtClean="0"/>
          </a:p>
          <a:p>
            <a:pPr marL="514350" indent="-514350"/>
            <a:r>
              <a:rPr lang="en-US" b="1" dirty="0" smtClean="0"/>
              <a:t>2. </a:t>
            </a:r>
            <a:r>
              <a:rPr lang="th-TH" b="1" dirty="0" smtClean="0"/>
              <a:t>เหตุใดเราจึงควรบริโภคใยอาหาร ทั่งๆ ที่ร่างกายดูดซึมใยอาหาร</a:t>
            </a:r>
          </a:p>
          <a:p>
            <a:pPr marL="514350" indent="-514350"/>
            <a:r>
              <a:rPr lang="th-TH" b="1" dirty="0" smtClean="0"/>
              <a:t>ไม่ได้ </a:t>
            </a:r>
          </a:p>
          <a:p>
            <a:pPr marL="514350" indent="-514350"/>
            <a:endParaRPr lang="th-TH" b="1" dirty="0" smtClean="0"/>
          </a:p>
          <a:p>
            <a:pPr marL="514350" indent="-514350"/>
            <a:endParaRPr lang="th-TH" b="1" dirty="0" smtClean="0"/>
          </a:p>
          <a:p>
            <a:pPr marL="514350" indent="-514350"/>
            <a:endParaRPr lang="th-TH" b="1" dirty="0" smtClean="0"/>
          </a:p>
          <a:p>
            <a:pPr marL="514350" indent="-514350"/>
            <a:endParaRPr lang="th-TH" b="1" dirty="0" smtClean="0"/>
          </a:p>
          <a:p>
            <a:pPr marL="514350" indent="-514350"/>
            <a:r>
              <a:rPr lang="en-US" b="1" dirty="0" smtClean="0"/>
              <a:t>3. </a:t>
            </a:r>
            <a:r>
              <a:rPr lang="th-TH" b="1" dirty="0" smtClean="0"/>
              <a:t>ระหว่างเด็กในวัยเจริญเติบโต วันใดต้องการโปรตีนมากกว่ากัน </a:t>
            </a:r>
          </a:p>
          <a:p>
            <a:pPr marL="514350" indent="-514350"/>
            <a:r>
              <a:rPr lang="th-TH" b="1" dirty="0" smtClean="0"/>
              <a:t>เพราะเหตุใด</a:t>
            </a:r>
          </a:p>
          <a:p>
            <a:pPr marL="514350" indent="-514350"/>
            <a:endParaRPr lang="th-TH" b="1" dirty="0" smtClean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54209" y="1571612"/>
            <a:ext cx="8072494" cy="138499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th-TH" b="1" u="sng" dirty="0" smtClean="0">
                <a:solidFill>
                  <a:srgbClr val="FF0000"/>
                </a:solidFill>
              </a:rPr>
              <a:t>ตอบ</a:t>
            </a:r>
            <a:r>
              <a:rPr lang="th-TH" b="1" dirty="0" smtClean="0">
                <a:solidFill>
                  <a:srgbClr val="FF0000"/>
                </a:solidFill>
              </a:rPr>
              <a:t> น้ำตาลได้จากการสังเคราะห์ด้วยแสง หรือเปลี่ยนแปลงมาจากผลผลิตของการสังเคราะห์ด้วยแสง ส่วนแป้งสังเคราะห์ขึ้นจากน้ำตาลกลูโคสจำนานมาก เพื่อสะสมไว้ในเซลล์พืชบางชนิด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12644" y="3544166"/>
            <a:ext cx="8088512" cy="1815882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th-TH" b="1" u="sng" dirty="0" smtClean="0">
                <a:solidFill>
                  <a:srgbClr val="FF0000"/>
                </a:solidFill>
              </a:rPr>
              <a:t>ตอบ </a:t>
            </a:r>
            <a:r>
              <a:rPr lang="th-TH" b="1" dirty="0" smtClean="0">
                <a:solidFill>
                  <a:srgbClr val="FF0000"/>
                </a:solidFill>
              </a:rPr>
              <a:t>กระตุ้นการเคลื่อนไหวของลำไส้ใหญ่ ช่วยในการดุดซับน้ำของกากอาหารทำให้อาหารไม่อยู่ในสำไส้นาน ท้องไม่ผูก ลดความเสี่ยงต่อการเป็นมะเร็งลำไส้ใหญ่ นอกจากนี้ยังลดความเสี่ยงต่อโรคอื่น เช่น โรคริดสีดวงทวารหนัก</a:t>
            </a:r>
          </a:p>
        </p:txBody>
      </p:sp>
      <p:pic>
        <p:nvPicPr>
          <p:cNvPr id="11269" name="Picture 5" descr="D:\Teaching task\การ์ตูนตกแต่ง\ดุกดิก\2\2874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952500" cy="1143000"/>
          </a:xfrm>
          <a:prstGeom prst="rect">
            <a:avLst/>
          </a:prstGeom>
          <a:noFill/>
        </p:spPr>
      </p:pic>
      <p:pic>
        <p:nvPicPr>
          <p:cNvPr id="11270" name="Picture 6" descr="D:\Teaching task\การ์ตูนตกแต่ง\ดุกดิก\2\12718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85728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00100" y="357166"/>
            <a:ext cx="7929618" cy="2677656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th-TH" b="1" u="sng" dirty="0" smtClean="0">
                <a:solidFill>
                  <a:srgbClr val="FF0000"/>
                </a:solidFill>
              </a:rPr>
              <a:t>ตอบ</a:t>
            </a:r>
            <a:r>
              <a:rPr lang="th-TH" b="1" dirty="0" smtClean="0">
                <a:solidFill>
                  <a:srgbClr val="FF0000"/>
                </a:solidFill>
              </a:rPr>
              <a:t> เด็กในวัยเจริญเติบโตต้องการโปรตีนเป็นปริมาณมากกว่าผู้ใหญ่ เนื่องจากต้องการโปรตีนไปใช้ในการเสริมสร้างเนื้อเยื้อและอวัยวะต่างๆ เพื่อการเจริญเติบโต</a:t>
            </a:r>
          </a:p>
          <a:p>
            <a:endParaRPr lang="th-TH" b="1" dirty="0" smtClean="0">
              <a:solidFill>
                <a:srgbClr val="FF0000"/>
              </a:solidFill>
            </a:endParaRPr>
          </a:p>
          <a:p>
            <a:endParaRPr lang="th-TH" b="1" dirty="0" smtClean="0">
              <a:solidFill>
                <a:srgbClr val="FF0000"/>
              </a:solidFill>
            </a:endParaRPr>
          </a:p>
          <a:p>
            <a:endParaRPr lang="th-TH" b="1" dirty="0" smtClean="0">
              <a:solidFill>
                <a:srgbClr val="FF00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28662" y="1624869"/>
            <a:ext cx="8001056" cy="3970318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en-US" b="1" dirty="0" smtClean="0"/>
              <a:t>4. </a:t>
            </a:r>
            <a:r>
              <a:rPr lang="th-TH" b="1" dirty="0" smtClean="0"/>
              <a:t>ผู้ที่รับประทานมังสวิรัติจะงดรับประทานเนื้อสัตว์ ได้รับโปรตีนจากอาหารอย่างไร</a:t>
            </a:r>
          </a:p>
          <a:p>
            <a:endParaRPr lang="th-TH" b="1" dirty="0" smtClean="0"/>
          </a:p>
          <a:p>
            <a:endParaRPr lang="th-TH" b="1" dirty="0" smtClean="0"/>
          </a:p>
          <a:p>
            <a:endParaRPr lang="en-US" b="1" dirty="0" smtClean="0"/>
          </a:p>
          <a:p>
            <a:r>
              <a:rPr lang="en-US" b="1" dirty="0" smtClean="0"/>
              <a:t>5. </a:t>
            </a:r>
            <a:r>
              <a:rPr lang="th-TH" b="1" dirty="0" smtClean="0"/>
              <a:t>กรดไขมันกลุ่มโอเมกา พบมากในอาหารประเภทใดบ้าง</a:t>
            </a:r>
          </a:p>
          <a:p>
            <a:r>
              <a:rPr lang="th-TH" b="1" u="sng" dirty="0" smtClean="0">
                <a:solidFill>
                  <a:srgbClr val="FF0000"/>
                </a:solidFill>
              </a:rPr>
              <a:t>ตอบ</a:t>
            </a:r>
            <a:r>
              <a:rPr lang="th-TH" b="1" dirty="0" smtClean="0">
                <a:solidFill>
                  <a:srgbClr val="FF0000"/>
                </a:solidFill>
              </a:rPr>
              <a:t> โอเมกา </a:t>
            </a:r>
            <a:r>
              <a:rPr lang="en-US" b="1" dirty="0" smtClean="0">
                <a:solidFill>
                  <a:srgbClr val="FF0000"/>
                </a:solidFill>
              </a:rPr>
              <a:t>3 </a:t>
            </a:r>
            <a:r>
              <a:rPr lang="th-TH" b="1" dirty="0" smtClean="0">
                <a:solidFill>
                  <a:srgbClr val="FF0000"/>
                </a:solidFill>
              </a:rPr>
              <a:t>พบมากในปลาที่มีไขมันมาก เช่น แซ</a:t>
            </a:r>
            <a:r>
              <a:rPr lang="th-TH" b="1" dirty="0" err="1" smtClean="0">
                <a:solidFill>
                  <a:srgbClr val="FF0000"/>
                </a:solidFill>
              </a:rPr>
              <a:t>ลมอล</a:t>
            </a:r>
            <a:r>
              <a:rPr lang="th-TH" b="1" dirty="0" smtClean="0">
                <a:solidFill>
                  <a:srgbClr val="FF0000"/>
                </a:solidFill>
              </a:rPr>
              <a:t> ซาร์ดีน ผักที่มีใบสีเขียวเข้ม โอเมกา </a:t>
            </a:r>
            <a:r>
              <a:rPr lang="en-US" b="1" dirty="0" smtClean="0">
                <a:solidFill>
                  <a:srgbClr val="FF0000"/>
                </a:solidFill>
              </a:rPr>
              <a:t>6 </a:t>
            </a:r>
            <a:r>
              <a:rPr lang="th-TH" b="1" dirty="0" smtClean="0">
                <a:solidFill>
                  <a:srgbClr val="FF0000"/>
                </a:solidFill>
              </a:rPr>
              <a:t>พบมากในเนื้อสัตว์ ไข่ ข้าวโพด น้ำมันถั่วเหลือง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56372" y="2406361"/>
            <a:ext cx="7286676" cy="138499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th-TH" b="1" u="sng" dirty="0" smtClean="0">
                <a:solidFill>
                  <a:srgbClr val="FF0000"/>
                </a:solidFill>
              </a:rPr>
              <a:t>ตอบ</a:t>
            </a:r>
            <a:r>
              <a:rPr lang="th-TH" b="1" dirty="0" smtClean="0">
                <a:solidFill>
                  <a:srgbClr val="FF0000"/>
                </a:solidFill>
              </a:rPr>
              <a:t> ผู้ที่รับประทานมังสวิรัติ สามารถรับประทานอาหารชนิดอื่นที่มีโปรตีนสูง </a:t>
            </a:r>
            <a:r>
              <a:rPr lang="th-TH" b="1" smtClean="0">
                <a:solidFill>
                  <a:srgbClr val="FF0000"/>
                </a:solidFill>
              </a:rPr>
              <a:t>เช่น ถั่วชนิด</a:t>
            </a:r>
            <a:r>
              <a:rPr lang="th-TH" b="1" dirty="0" smtClean="0">
                <a:solidFill>
                  <a:srgbClr val="FF0000"/>
                </a:solidFill>
              </a:rPr>
              <a:t>ต่างๆ นม หรือผลิตภัณฑ์จากถั่วและนม</a:t>
            </a:r>
            <a:r>
              <a:rPr lang="th-TH" b="1" dirty="0" smtClean="0"/>
              <a:t>  </a:t>
            </a:r>
          </a:p>
        </p:txBody>
      </p:sp>
      <p:pic>
        <p:nvPicPr>
          <p:cNvPr id="111620" name="Picture 4" descr="D:\Teaching task\การ์ตูนตกแต่ง\ดุกดิก\2\01-1..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21495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57158" y="5715016"/>
            <a:ext cx="8429684" cy="909630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371DD3"/>
                </a:solidFill>
              </a:rPr>
              <a:t>นักเรียนจะตรวจสอบวิตามินบางชนิดได้อย่างไร ?</a:t>
            </a:r>
            <a:endParaRPr lang="th-TH" sz="4000" b="1" dirty="0">
              <a:solidFill>
                <a:srgbClr val="371DD3"/>
              </a:solidFill>
            </a:endParaRPr>
          </a:p>
        </p:txBody>
      </p:sp>
      <p:pic>
        <p:nvPicPr>
          <p:cNvPr id="59396" name="Picture 4" descr="http://www.siamdara.com/Picture_Girl/2011042811011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500042"/>
            <a:ext cx="3333750" cy="2124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8" name="Picture 6" descr="http://picpost.mthai.com/pic/31350/5198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14290"/>
            <a:ext cx="4171950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0" name="Picture 8" descr="http://www.mof.or.th/web/uploads/farmers/68_guav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2857496"/>
            <a:ext cx="3071834" cy="293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2" name="Picture 10" descr="http://herbal.muasua.com/wp-content/uploads/2010/08/pineapples-300x2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3000372"/>
            <a:ext cx="3129933" cy="2462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403" name="Picture 11" descr="D:\Teaching task\การ์ตูนตกแต่ง\ดุกดิก\2\02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3900" y="4643446"/>
            <a:ext cx="74295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1538" y="161033"/>
            <a:ext cx="6000792" cy="714380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FFFF00"/>
                </a:solidFill>
              </a:rPr>
              <a:t>กิจกรรมที่ </a:t>
            </a:r>
            <a:r>
              <a:rPr lang="en-US" b="1" dirty="0" smtClean="0">
                <a:solidFill>
                  <a:srgbClr val="FFFF00"/>
                </a:solidFill>
              </a:rPr>
              <a:t>1.2 </a:t>
            </a:r>
            <a:r>
              <a:rPr lang="th-TH" b="1" dirty="0" smtClean="0">
                <a:solidFill>
                  <a:srgbClr val="FFFF00"/>
                </a:solidFill>
              </a:rPr>
              <a:t>ตรวจสอบวิตามินซี</a:t>
            </a:r>
            <a:endParaRPr lang="th-TH" b="1" dirty="0">
              <a:solidFill>
                <a:srgbClr val="FFFF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0" y="866761"/>
            <a:ext cx="9144000" cy="15235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b="1" u="sng" dirty="0" smtClean="0"/>
              <a:t>จุดประสงค์การเรียนรู้</a:t>
            </a:r>
          </a:p>
          <a:p>
            <a:pPr>
              <a:buNone/>
            </a:pPr>
            <a:r>
              <a:rPr lang="th-TH" dirty="0" smtClean="0"/>
              <a:t>	</a:t>
            </a:r>
            <a:r>
              <a:rPr lang="th-TH" dirty="0" smtClean="0">
                <a:solidFill>
                  <a:srgbClr val="002060"/>
                </a:solidFill>
              </a:rPr>
              <a:t>นักเรียนสามารถตรวจสอบและเปรียบเทียบปริมาณวิตามินซีในผลไม้ได้</a:t>
            </a:r>
            <a:endParaRPr lang="th-TH" dirty="0">
              <a:solidFill>
                <a:srgbClr val="002060"/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571472" y="2000240"/>
          <a:ext cx="7929618" cy="47244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072262"/>
                <a:gridCol w="1857356"/>
              </a:tblGrid>
              <a:tr h="397629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รายการ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จำนวน/กลุ่ม</a:t>
                      </a:r>
                      <a:endParaRPr lang="th-TH" sz="3200" dirty="0"/>
                    </a:p>
                  </a:txBody>
                  <a:tcPr/>
                </a:tc>
              </a:tr>
              <a:tr h="39762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1. </a:t>
                      </a:r>
                      <a:r>
                        <a:rPr lang="th-TH" sz="2800" b="1" dirty="0" smtClean="0"/>
                        <a:t>หลอดทดลองขนาดกลาง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6 </a:t>
                      </a:r>
                      <a:r>
                        <a:rPr lang="th-TH" sz="2800" b="1" dirty="0" smtClean="0"/>
                        <a:t>หลอด</a:t>
                      </a:r>
                      <a:endParaRPr lang="th-TH" sz="2800" b="1" dirty="0"/>
                    </a:p>
                  </a:txBody>
                  <a:tcPr/>
                </a:tc>
              </a:tr>
              <a:tr h="39762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2. </a:t>
                      </a:r>
                      <a:r>
                        <a:rPr lang="th-TH" sz="2800" b="1" dirty="0" smtClean="0"/>
                        <a:t>หลอดหยด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2 </a:t>
                      </a:r>
                      <a:r>
                        <a:rPr lang="th-TH" sz="2800" b="1" dirty="0" smtClean="0"/>
                        <a:t>อัน</a:t>
                      </a:r>
                      <a:endParaRPr lang="th-TH" sz="2800" b="1" dirty="0"/>
                    </a:p>
                  </a:txBody>
                  <a:tcPr/>
                </a:tc>
              </a:tr>
              <a:tr h="397629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3. </a:t>
                      </a:r>
                      <a:r>
                        <a:rPr lang="th-TH" sz="2800" b="1" dirty="0" smtClean="0"/>
                        <a:t>กระบอกตวง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1 </a:t>
                      </a:r>
                      <a:r>
                        <a:rPr lang="th-TH" sz="2800" b="1" dirty="0" smtClean="0"/>
                        <a:t>อัน</a:t>
                      </a:r>
                      <a:endParaRPr lang="th-TH" sz="2800" b="1" dirty="0"/>
                    </a:p>
                  </a:txBody>
                  <a:tcPr/>
                </a:tc>
              </a:tr>
              <a:tr h="397629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4. </a:t>
                      </a:r>
                      <a:r>
                        <a:rPr lang="th-TH" sz="2800" b="1" dirty="0" smtClean="0"/>
                        <a:t>ที่ตั้งหลอดทดลอง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 </a:t>
                      </a:r>
                      <a:r>
                        <a:rPr lang="th-TH" sz="2800" b="1" dirty="0" smtClean="0"/>
                        <a:t>อัน</a:t>
                      </a:r>
                    </a:p>
                  </a:txBody>
                  <a:tcPr/>
                </a:tc>
              </a:tr>
              <a:tr h="397629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5. </a:t>
                      </a:r>
                      <a:r>
                        <a:rPr lang="th-TH" sz="2800" b="1" dirty="0" smtClean="0"/>
                        <a:t>น้ำแป้งสุก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12 cm</a:t>
                      </a:r>
                      <a:r>
                        <a:rPr lang="en-US" sz="2800" b="1" baseline="30000" dirty="0" smtClean="0"/>
                        <a:t>3</a:t>
                      </a:r>
                      <a:endParaRPr lang="th-TH" sz="2800" b="1" baseline="30000" dirty="0"/>
                    </a:p>
                  </a:txBody>
                  <a:tcPr/>
                </a:tc>
              </a:tr>
              <a:tr h="397629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6. </a:t>
                      </a:r>
                      <a:r>
                        <a:rPr lang="th-TH" sz="2800" b="1" dirty="0" smtClean="0"/>
                        <a:t>สารละลายไอโอดีน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5 cm</a:t>
                      </a:r>
                      <a:r>
                        <a:rPr lang="en-US" sz="2800" b="1" baseline="30000" dirty="0" smtClean="0"/>
                        <a:t>3</a:t>
                      </a:r>
                      <a:endParaRPr lang="th-TH" sz="2800" b="1" baseline="30000" dirty="0" smtClean="0"/>
                    </a:p>
                  </a:txBody>
                  <a:tcPr/>
                </a:tc>
              </a:tr>
              <a:tr h="397629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7. </a:t>
                      </a:r>
                      <a:r>
                        <a:rPr lang="th-TH" sz="2800" b="1" dirty="0" smtClean="0"/>
                        <a:t>น้ำผลไม้ต่างๆ ที่ต้องการทดสอบ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12 cm</a:t>
                      </a:r>
                      <a:r>
                        <a:rPr lang="en-US" sz="2800" b="1" baseline="30000" dirty="0" smtClean="0"/>
                        <a:t>3</a:t>
                      </a:r>
                      <a:endParaRPr lang="th-TH" sz="2800" b="1" baseline="30000" dirty="0" smtClean="0"/>
                    </a:p>
                  </a:txBody>
                  <a:tcPr/>
                </a:tc>
              </a:tr>
              <a:tr h="397629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/>
                        <a:t>8. </a:t>
                      </a:r>
                      <a:r>
                        <a:rPr lang="th-TH" sz="2800" b="1" dirty="0" smtClean="0"/>
                        <a:t>สารละลายวิตามินซี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5 cm</a:t>
                      </a:r>
                      <a:r>
                        <a:rPr lang="en-US" sz="2800" b="1" baseline="30000" dirty="0" smtClean="0"/>
                        <a:t>3</a:t>
                      </a:r>
                      <a:endParaRPr lang="th-TH" sz="2800" b="1" baseline="30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D:\Teaching task\การ์ตูนตกแต่ง\ดุกดิก\2\0000002249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57166"/>
            <a:ext cx="1038225" cy="10382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u="sng" dirty="0" smtClean="0">
                <a:solidFill>
                  <a:srgbClr val="C00000"/>
                </a:solidFill>
              </a:rPr>
              <a:t>สิ่งที่ต้องเตรียมมาก่อนการทดลอง</a:t>
            </a:r>
            <a:endParaRPr lang="th-TH" sz="4800" b="1" u="sng" dirty="0">
              <a:solidFill>
                <a:srgbClr val="C0000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lvl="2"/>
            <a:r>
              <a:rPr lang="th-TH" sz="4000" b="1" dirty="0" smtClean="0"/>
              <a:t>กลุ่มที่ </a:t>
            </a:r>
            <a:r>
              <a:rPr lang="en-US" sz="4000" b="1" dirty="0" smtClean="0"/>
              <a:t>1 </a:t>
            </a:r>
            <a:r>
              <a:rPr lang="th-TH" sz="4000" b="1" dirty="0" smtClean="0"/>
              <a:t>มะเขือเทศ</a:t>
            </a:r>
          </a:p>
          <a:p>
            <a:pPr lvl="2"/>
            <a:r>
              <a:rPr lang="th-TH" sz="4000" b="1" dirty="0" smtClean="0"/>
              <a:t>กลุ่มที่ </a:t>
            </a:r>
            <a:r>
              <a:rPr lang="en-US" sz="4000" b="1" dirty="0" smtClean="0"/>
              <a:t>2 </a:t>
            </a:r>
            <a:r>
              <a:rPr lang="th-TH" sz="4000" b="1" dirty="0" smtClean="0"/>
              <a:t>มะนาว</a:t>
            </a:r>
          </a:p>
          <a:p>
            <a:pPr lvl="2"/>
            <a:r>
              <a:rPr lang="th-TH" sz="4000" b="1" dirty="0" smtClean="0"/>
              <a:t>กลุ่มที่ </a:t>
            </a:r>
            <a:r>
              <a:rPr lang="en-US" sz="4000" b="1" dirty="0" smtClean="0"/>
              <a:t>3 </a:t>
            </a:r>
            <a:r>
              <a:rPr lang="th-TH" sz="4000" b="1" dirty="0" smtClean="0"/>
              <a:t>ส้ม</a:t>
            </a:r>
          </a:p>
          <a:p>
            <a:pPr lvl="2"/>
            <a:r>
              <a:rPr lang="th-TH" sz="4000" b="1" dirty="0" smtClean="0"/>
              <a:t>กลุ่มที่ </a:t>
            </a:r>
            <a:r>
              <a:rPr lang="en-US" sz="4000" b="1" dirty="0" smtClean="0"/>
              <a:t>4 </a:t>
            </a:r>
            <a:r>
              <a:rPr lang="th-TH" sz="4000" b="1" dirty="0" smtClean="0"/>
              <a:t>สับปรด</a:t>
            </a:r>
          </a:p>
          <a:p>
            <a:pPr lvl="2"/>
            <a:r>
              <a:rPr lang="th-TH" sz="4000" b="1" dirty="0" smtClean="0"/>
              <a:t>กลุ่มที่ </a:t>
            </a:r>
            <a:r>
              <a:rPr lang="en-US" sz="4000" b="1" dirty="0" smtClean="0"/>
              <a:t>5 </a:t>
            </a:r>
            <a:r>
              <a:rPr lang="th-TH" sz="4000" b="1" dirty="0" smtClean="0"/>
              <a:t>มะละกอสุก</a:t>
            </a:r>
          </a:p>
          <a:p>
            <a:pPr lvl="2"/>
            <a:r>
              <a:rPr lang="th-TH" sz="4000" b="1" dirty="0" smtClean="0"/>
              <a:t>กลุ่มที่ </a:t>
            </a:r>
            <a:r>
              <a:rPr lang="en-US" sz="4000" b="1" dirty="0" smtClean="0"/>
              <a:t>6 </a:t>
            </a:r>
            <a:r>
              <a:rPr lang="th-TH" sz="4000" b="1" dirty="0" smtClean="0"/>
              <a:t>แตงโม</a:t>
            </a:r>
            <a:endParaRPr lang="th-TH" sz="4000" b="1" dirty="0"/>
          </a:p>
        </p:txBody>
      </p:sp>
      <p:pic>
        <p:nvPicPr>
          <p:cNvPr id="1033" name="Picture 9" descr="D:\Teaching task\การ์ตูนตกแต่ง\ดุกดิก\2\0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357694"/>
            <a:ext cx="1628783" cy="2246597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7072330" y="6072206"/>
            <a:ext cx="1785918" cy="461665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00B050"/>
                </a:solidFill>
              </a:rPr>
              <a:t>หนังสือหน้า </a:t>
            </a:r>
            <a:r>
              <a:rPr lang="en-US" sz="2400" b="1" dirty="0" smtClean="0">
                <a:solidFill>
                  <a:srgbClr val="00B050"/>
                </a:solidFill>
              </a:rPr>
              <a:t>12</a:t>
            </a:r>
            <a:endParaRPr lang="th-TH" sz="2400" b="1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Teaching task\การ์ตูนตกแต่ง\ม 2\five-major-food-groups5.jpg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1643042" y="214290"/>
            <a:ext cx="6786610" cy="6436948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214282" y="216486"/>
            <a:ext cx="2500330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rgbClr val="00B050"/>
                </a:solidFill>
              </a:rPr>
              <a:t>อาหารหลัก </a:t>
            </a:r>
            <a:r>
              <a:rPr lang="en-US" sz="3200" b="1" dirty="0" smtClean="0">
                <a:solidFill>
                  <a:srgbClr val="00B050"/>
                </a:solidFill>
              </a:rPr>
              <a:t>5 </a:t>
            </a:r>
            <a:r>
              <a:rPr lang="th-TH" sz="3200" b="1" dirty="0" smtClean="0">
                <a:solidFill>
                  <a:srgbClr val="00B050"/>
                </a:solidFill>
              </a:rPr>
              <a:t>หมู่</a:t>
            </a:r>
            <a:endParaRPr lang="th-TH" sz="3200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D:\Teaching task\การ์ตูนตกแต่ง\ดุกดิก\1\kapook_1038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4884"/>
            <a:ext cx="1406657" cy="24765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2976" y="642918"/>
            <a:ext cx="6500858" cy="725470"/>
          </a:xfrm>
        </p:spPr>
        <p:txBody>
          <a:bodyPr>
            <a:normAutofit fontScale="90000"/>
          </a:bodyPr>
          <a:lstStyle/>
          <a:p>
            <a:r>
              <a:rPr lang="th-TH" b="1" dirty="0" smtClean="0"/>
              <a:t/>
            </a:r>
            <a:br>
              <a:rPr lang="th-TH" b="1" dirty="0" smtClean="0"/>
            </a:br>
            <a:r>
              <a:rPr lang="th-TH" sz="4900" b="1" u="sng" dirty="0" smtClean="0">
                <a:solidFill>
                  <a:srgbClr val="002060"/>
                </a:solidFill>
              </a:rPr>
              <a:t>ตอนที่ </a:t>
            </a:r>
            <a:r>
              <a:rPr lang="en-US" sz="4900" b="1" u="sng" dirty="0" smtClean="0">
                <a:solidFill>
                  <a:srgbClr val="002060"/>
                </a:solidFill>
              </a:rPr>
              <a:t>1</a:t>
            </a:r>
            <a:r>
              <a:rPr lang="en-US" sz="4900" u="sng" dirty="0" smtClean="0">
                <a:solidFill>
                  <a:srgbClr val="002060"/>
                </a:solidFill>
              </a:rPr>
              <a:t> </a:t>
            </a:r>
            <a:r>
              <a:rPr lang="th-TH" sz="4900" dirty="0" smtClean="0">
                <a:solidFill>
                  <a:srgbClr val="002060"/>
                </a:solidFill>
              </a:rPr>
              <a:t>วิธีการตรวจสอบวิตามินซี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9" name="Picture 4" descr="http://www.geocities.ws/rianratchata/70702.jpg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24689" t="31369" r="69150" b="4289"/>
          <a:stretch>
            <a:fillRect/>
          </a:stretch>
        </p:blipFill>
        <p:spPr bwMode="auto">
          <a:xfrm>
            <a:off x="2714612" y="2285992"/>
            <a:ext cx="785818" cy="2857520"/>
          </a:xfrm>
          <a:prstGeom prst="rect">
            <a:avLst/>
          </a:prstGeom>
          <a:noFill/>
        </p:spPr>
      </p:pic>
      <p:cxnSp>
        <p:nvCxnSpPr>
          <p:cNvPr id="13" name="ลูกศรเชื่อมต่อแบบตรง 12"/>
          <p:cNvCxnSpPr/>
          <p:nvPr/>
        </p:nvCxnSpPr>
        <p:spPr>
          <a:xfrm rot="10800000">
            <a:off x="3500430" y="4857760"/>
            <a:ext cx="571504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/>
          <p:cNvSpPr/>
          <p:nvPr/>
        </p:nvSpPr>
        <p:spPr>
          <a:xfrm>
            <a:off x="4010025" y="4560316"/>
            <a:ext cx="42005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2060"/>
                </a:solidFill>
              </a:rPr>
              <a:t>น้ำแป้งสุก + สารละลายไอโอดีน</a:t>
            </a:r>
          </a:p>
        </p:txBody>
      </p:sp>
      <p:sp>
        <p:nvSpPr>
          <p:cNvPr id="20" name="แผนผังลำดับงาน: หน่วงเวลา 19"/>
          <p:cNvSpPr/>
          <p:nvPr/>
        </p:nvSpPr>
        <p:spPr>
          <a:xfrm>
            <a:off x="2071670" y="3714752"/>
            <a:ext cx="612648" cy="612648"/>
          </a:xfrm>
          <a:prstGeom prst="flowChartDelay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21" name="แผนผังลำดับงาน: หน่วงเวลา 20"/>
          <p:cNvSpPr/>
          <p:nvPr/>
        </p:nvSpPr>
        <p:spPr>
          <a:xfrm rot="5400000">
            <a:off x="2692339" y="4350094"/>
            <a:ext cx="863423" cy="735747"/>
          </a:xfrm>
          <a:prstGeom prst="flowChartDelay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pic>
        <p:nvPicPr>
          <p:cNvPr id="55305" name="Picture 9" descr="http://i243.photobucket.com/albums/ff206/ice_working02/sugar004.gif"/>
          <p:cNvPicPr>
            <a:picLocks noChangeAspect="1" noChangeArrowheads="1"/>
          </p:cNvPicPr>
          <p:nvPr/>
        </p:nvPicPr>
        <p:blipFill>
          <a:blip r:embed="rId4"/>
          <a:srcRect l="53165" t="82469" r="29746" b="1970"/>
          <a:stretch>
            <a:fillRect/>
          </a:stretch>
        </p:blipFill>
        <p:spPr bwMode="auto">
          <a:xfrm>
            <a:off x="3929058" y="1785926"/>
            <a:ext cx="1500198" cy="1666887"/>
          </a:xfrm>
          <a:prstGeom prst="rect">
            <a:avLst/>
          </a:prstGeom>
          <a:noFill/>
        </p:spPr>
      </p:pic>
      <p:pic>
        <p:nvPicPr>
          <p:cNvPr id="55307" name="Picture 11" descr="http://i243.photobucket.com/albums/ff206/ice_working02/sugar004.gif"/>
          <p:cNvPicPr>
            <a:picLocks noChangeAspect="1" noChangeArrowheads="1"/>
          </p:cNvPicPr>
          <p:nvPr/>
        </p:nvPicPr>
        <p:blipFill>
          <a:blip r:embed="rId4"/>
          <a:srcRect l="3375" t="68465" r="77497" b="17704"/>
          <a:stretch>
            <a:fillRect/>
          </a:stretch>
        </p:blipFill>
        <p:spPr bwMode="auto">
          <a:xfrm>
            <a:off x="2643174" y="1428736"/>
            <a:ext cx="1214446" cy="1071570"/>
          </a:xfrm>
          <a:prstGeom prst="rect">
            <a:avLst/>
          </a:prstGeom>
          <a:noFill/>
        </p:spPr>
      </p:pic>
      <p:sp>
        <p:nvSpPr>
          <p:cNvPr id="26" name="สี่เหลี่ยมผืนผ้า 25"/>
          <p:cNvSpPr/>
          <p:nvPr/>
        </p:nvSpPr>
        <p:spPr>
          <a:xfrm>
            <a:off x="5786446" y="2071678"/>
            <a:ext cx="300039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สารละลายวิตามินซี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0.01%</a:t>
            </a:r>
            <a:endParaRPr lang="th-TH" sz="3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7" name="ลูกศรเชื่อมต่อแบบตรง 26"/>
          <p:cNvCxnSpPr/>
          <p:nvPr/>
        </p:nvCxnSpPr>
        <p:spPr>
          <a:xfrm rot="10800000">
            <a:off x="5143504" y="2643182"/>
            <a:ext cx="571504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 rot="10800000">
            <a:off x="4071934" y="1643050"/>
            <a:ext cx="428628" cy="21590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สี่เหลี่ยมผืนผ้า 29"/>
          <p:cNvSpPr/>
          <p:nvPr/>
        </p:nvSpPr>
        <p:spPr>
          <a:xfrm>
            <a:off x="214282" y="1071546"/>
            <a:ext cx="3000396" cy="156966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r>
              <a:rPr lang="th-TH" sz="3200" b="1" u="sng" dirty="0" smtClean="0">
                <a:solidFill>
                  <a:srgbClr val="C00000"/>
                </a:solidFill>
              </a:rPr>
              <a:t>นับจำนวนหยดจนกว่าสารละลานน้ำแป้งสุขจะเปลี่ยนสี</a:t>
            </a: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714348" y="5857892"/>
            <a:ext cx="914400" cy="914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sp>
        <p:nvSpPr>
          <p:cNvPr id="32" name="แผนผังลำดับงาน: หน่วงเวลา 31"/>
          <p:cNvSpPr/>
          <p:nvPr/>
        </p:nvSpPr>
        <p:spPr>
          <a:xfrm rot="5400000">
            <a:off x="2692339" y="4350094"/>
            <a:ext cx="863423" cy="735747"/>
          </a:xfrm>
          <a:prstGeom prst="flowChartDelay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th-TH" b="1" dirty="0" smtClean="0"/>
          </a:p>
        </p:txBody>
      </p:sp>
      <p:pic>
        <p:nvPicPr>
          <p:cNvPr id="55308" name="Picture 12" descr="D:\Teaching task\การ์ตูนตกแต่ง\ดุกดิก\1\kapook_439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500042"/>
            <a:ext cx="1571636" cy="12210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6" grpId="0" animBg="1"/>
      <p:bldP spid="30" grpId="0"/>
      <p:bldP spid="3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th-TH" sz="4400" b="1" u="sng" dirty="0" smtClean="0">
                <a:solidFill>
                  <a:srgbClr val="00B050"/>
                </a:solidFill>
              </a:rPr>
              <a:t/>
            </a:r>
            <a:br>
              <a:rPr lang="th-TH" sz="4400" b="1" u="sng" dirty="0" smtClean="0">
                <a:solidFill>
                  <a:srgbClr val="00B050"/>
                </a:solidFill>
              </a:rPr>
            </a:br>
            <a:r>
              <a:rPr lang="th-TH" sz="4400" b="1" u="sng" dirty="0" smtClean="0">
                <a:solidFill>
                  <a:srgbClr val="00B050"/>
                </a:solidFill>
              </a:rPr>
              <a:t>ตอนที่ </a:t>
            </a:r>
            <a:r>
              <a:rPr lang="en-US" sz="4400" b="1" u="sng" dirty="0" smtClean="0">
                <a:solidFill>
                  <a:srgbClr val="00B050"/>
                </a:solidFill>
              </a:rPr>
              <a:t>2</a:t>
            </a:r>
            <a:r>
              <a:rPr lang="en-US" sz="4400" u="sng" dirty="0" smtClean="0">
                <a:solidFill>
                  <a:srgbClr val="00B050"/>
                </a:solidFill>
              </a:rPr>
              <a:t> </a:t>
            </a:r>
            <a:r>
              <a:rPr lang="th-TH" sz="4400" dirty="0" smtClean="0">
                <a:solidFill>
                  <a:srgbClr val="00B050"/>
                </a:solidFill>
              </a:rPr>
              <a:t>วิธีการตรวจสอบวิตามินซีในน้ำผลไม้</a:t>
            </a:r>
            <a:r>
              <a:rPr lang="th-TH" dirty="0" smtClean="0">
                <a:solidFill>
                  <a:srgbClr val="00B050"/>
                </a:solidFill>
              </a:rPr>
              <a:t/>
            </a:r>
            <a:br>
              <a:rPr lang="th-TH" dirty="0" smtClean="0">
                <a:solidFill>
                  <a:srgbClr val="00B050"/>
                </a:solidFill>
              </a:rPr>
            </a:br>
            <a:endParaRPr lang="th-TH" dirty="0">
              <a:solidFill>
                <a:srgbClr val="00B050"/>
              </a:solidFill>
            </a:endParaRPr>
          </a:p>
        </p:txBody>
      </p:sp>
      <p:pic>
        <p:nvPicPr>
          <p:cNvPr id="4" name="Picture 2" descr="http://www.geocities.ws/rianratchata/72502.jp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130556" y="997068"/>
            <a:ext cx="8902604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สี่เหลี่ยมผืนผ้า 6"/>
          <p:cNvSpPr/>
          <p:nvPr/>
        </p:nvSpPr>
        <p:spPr>
          <a:xfrm>
            <a:off x="758953" y="6072206"/>
            <a:ext cx="8572560" cy="52322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อย่าลืมนับจำนวนหยดจนกว่าจะใสแล้วบันทึกผลการทดลองนะครัชช</a:t>
            </a:r>
          </a:p>
        </p:txBody>
      </p:sp>
      <p:pic>
        <p:nvPicPr>
          <p:cNvPr id="54273" name="Picture 1" descr="D:\Teaching task\การ์ตูนตกแต่ง\ดุกดิก\1\kapook_580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3162" y="5145675"/>
            <a:ext cx="1369209" cy="1643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71538" y="767613"/>
            <a:ext cx="6929486" cy="582594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</a:rPr>
              <a:t>บันทึกผลการทดลอง </a:t>
            </a:r>
            <a:br>
              <a:rPr lang="th-TH" sz="4000" b="1" dirty="0" smtClean="0">
                <a:solidFill>
                  <a:srgbClr val="002060"/>
                </a:solidFill>
              </a:rPr>
            </a:br>
            <a:r>
              <a:rPr lang="th-TH" sz="4000" b="1" u="sng" dirty="0" smtClean="0">
                <a:solidFill>
                  <a:srgbClr val="002060"/>
                </a:solidFill>
              </a:rPr>
              <a:t>ตอนที่ </a:t>
            </a:r>
            <a:r>
              <a:rPr lang="en-US" sz="4000" b="1" u="sng" dirty="0" smtClean="0">
                <a:solidFill>
                  <a:srgbClr val="002060"/>
                </a:solidFill>
              </a:rPr>
              <a:t>1</a:t>
            </a:r>
            <a:r>
              <a:rPr lang="th-TH" sz="4000" b="1" u="sng" dirty="0" smtClean="0">
                <a:solidFill>
                  <a:srgbClr val="002060"/>
                </a:solidFill>
              </a:rPr>
              <a:t> </a:t>
            </a:r>
            <a:r>
              <a:rPr lang="th-TH" sz="4000" b="1" dirty="0" smtClean="0">
                <a:solidFill>
                  <a:srgbClr val="002060"/>
                </a:solidFill>
              </a:rPr>
              <a:t>วิธีการตรวจสอบวิตามินซี</a:t>
            </a:r>
            <a:endParaRPr lang="th-TH" sz="4000" b="1" dirty="0">
              <a:solidFill>
                <a:srgbClr val="002060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000100" y="1785926"/>
            <a:ext cx="7783832" cy="2571768"/>
          </a:xfrm>
          <a:solidFill>
            <a:schemeClr val="bg2"/>
          </a:solidFill>
          <a:ln w="57150">
            <a:solidFill>
              <a:srgbClr val="0033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เมื่อหยดสารละลายไอโอดีนลงในน้ำแป้งสุก น้ำแป้งเปลี่ยนเป็นสีน้ำเงินและต้องใช้สารละลายวิตามินซี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0.01% </a:t>
            </a: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ประมาณ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 </a:t>
            </a:r>
            <a:r>
              <a:rPr lang="th-TH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หยด จึงจะทำให้น้ำแป้งเปลี่ยนจากสีน้ำเงินเป็นไม่มีสี</a:t>
            </a:r>
            <a:endParaRPr lang="th-TH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Teaching task\การ์ตูนตกแต่ง\ดุกดิก\2\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929198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33588" cy="1143000"/>
          </a:xfrm>
        </p:spPr>
        <p:txBody>
          <a:bodyPr>
            <a:normAutofit fontScale="90000"/>
          </a:bodyPr>
          <a:lstStyle/>
          <a:p>
            <a:r>
              <a:rPr lang="th-TH" sz="4400" b="1" dirty="0" smtClean="0">
                <a:solidFill>
                  <a:srgbClr val="C00000"/>
                </a:solidFill>
              </a:rPr>
              <a:t>บันทึกผลการทดลอง </a:t>
            </a:r>
            <a:br>
              <a:rPr lang="th-TH" sz="4400" b="1" dirty="0" smtClean="0">
                <a:solidFill>
                  <a:srgbClr val="C00000"/>
                </a:solidFill>
              </a:rPr>
            </a:br>
            <a:r>
              <a:rPr lang="th-TH" sz="4400" b="1" u="sng" dirty="0" smtClean="0">
                <a:solidFill>
                  <a:srgbClr val="C00000"/>
                </a:solidFill>
              </a:rPr>
              <a:t>ตอนที่ </a:t>
            </a:r>
            <a:r>
              <a:rPr lang="en-US" sz="4400" b="1" u="sng" dirty="0" smtClean="0">
                <a:solidFill>
                  <a:srgbClr val="C00000"/>
                </a:solidFill>
              </a:rPr>
              <a:t>2</a:t>
            </a:r>
            <a:r>
              <a:rPr lang="th-TH" sz="4400" b="1" u="sng" dirty="0" smtClean="0">
                <a:solidFill>
                  <a:srgbClr val="C00000"/>
                </a:solidFill>
              </a:rPr>
              <a:t> </a:t>
            </a:r>
            <a:r>
              <a:rPr lang="th-TH" sz="4400" b="1" dirty="0" smtClean="0">
                <a:solidFill>
                  <a:srgbClr val="C00000"/>
                </a:solidFill>
              </a:rPr>
              <a:t>วิธีการตรวจสอบวิตามินซีในผักผลไม้</a:t>
            </a:r>
            <a:endParaRPr lang="th-TH" dirty="0"/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2000232" y="1357298"/>
          <a:ext cx="6072230" cy="5242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71966"/>
                <a:gridCol w="20002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 smtClean="0"/>
                        <a:t>ชนิดของน้ำผักและผลไม้</a:t>
                      </a:r>
                      <a:endParaRPr lang="th-T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800" dirty="0" smtClean="0"/>
                        <a:t>จำนวนหยดที่ใช้</a:t>
                      </a:r>
                      <a:endParaRPr lang="th-TH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1. </a:t>
                      </a:r>
                      <a:r>
                        <a:rPr lang="th-TH" sz="2800" b="1" dirty="0" smtClean="0"/>
                        <a:t>มะเขือเทศ</a:t>
                      </a:r>
                      <a:endParaRPr lang="th-TH" sz="28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2.</a:t>
                      </a:r>
                      <a:r>
                        <a:rPr lang="en-US" sz="2800" b="1" baseline="0" dirty="0" smtClean="0"/>
                        <a:t> </a:t>
                      </a:r>
                      <a:r>
                        <a:rPr lang="th-TH" sz="2800" b="1" dirty="0" smtClean="0"/>
                        <a:t>มะนาว</a:t>
                      </a:r>
                      <a:endParaRPr lang="th-TH" sz="28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3. </a:t>
                      </a:r>
                      <a:r>
                        <a:rPr lang="th-TH" sz="2800" b="1" dirty="0" smtClean="0"/>
                        <a:t>ส้ม</a:t>
                      </a:r>
                      <a:endParaRPr lang="th-TH" sz="28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4. </a:t>
                      </a:r>
                      <a:r>
                        <a:rPr lang="th-TH" sz="2800" b="1" dirty="0" smtClean="0"/>
                        <a:t>สับปะรด</a:t>
                      </a:r>
                      <a:endParaRPr lang="th-TH" sz="28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5. </a:t>
                      </a:r>
                      <a:r>
                        <a:rPr lang="th-TH" sz="2800" b="1" dirty="0" smtClean="0"/>
                        <a:t>มะละกอสุก</a:t>
                      </a:r>
                      <a:endParaRPr lang="th-TH" sz="28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6. </a:t>
                      </a:r>
                      <a:r>
                        <a:rPr lang="th-TH" sz="2800" b="1" dirty="0" smtClean="0"/>
                        <a:t>แตงโม</a:t>
                      </a:r>
                      <a:endParaRPr lang="th-TH" sz="28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7. </a:t>
                      </a:r>
                      <a:r>
                        <a:rPr lang="th-TH" sz="2800" b="1" dirty="0" smtClean="0"/>
                        <a:t>น้ำฝรั่ง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8. </a:t>
                      </a:r>
                      <a:r>
                        <a:rPr lang="th-TH" sz="2800" b="1" dirty="0" smtClean="0"/>
                        <a:t>น้ำผักคะน้า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th-T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9. </a:t>
                      </a:r>
                      <a:r>
                        <a:rPr lang="th-TH" sz="2800" b="1" dirty="0" smtClean="0"/>
                        <a:t>น้ำกะหล่ำปลี</a:t>
                      </a:r>
                      <a:endParaRPr lang="th-TH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D:\Teaching task\การ์ตูนตกแต่ง\ดุกดิก\2\135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500702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572560" cy="4800600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3200" b="1" dirty="0" smtClean="0"/>
              <a:t>ถ้าสีน้ำเงินในสารผสมระหว่างน้ำแป้งสุกและสารละลายไอโอดีนจางหายไป แสดงว่าสารนั้นมีวิตามินซี</a:t>
            </a:r>
            <a:r>
              <a:rPr lang="th-TH" sz="3200" dirty="0" smtClean="0"/>
              <a:t/>
            </a:r>
            <a:br>
              <a:rPr lang="th-TH" sz="3200" dirty="0" smtClean="0"/>
            </a:br>
            <a:r>
              <a:rPr lang="th-TH" sz="3200" dirty="0" smtClean="0"/>
              <a:t>     </a:t>
            </a:r>
            <a:r>
              <a:rPr lang="th-TH" sz="3200" b="1" dirty="0" smtClean="0">
                <a:solidFill>
                  <a:srgbClr val="0033CC"/>
                </a:solidFill>
              </a:rPr>
              <a:t>ดังนั้น</a:t>
            </a:r>
            <a:r>
              <a:rPr lang="th-TH" sz="3200" dirty="0" smtClean="0">
                <a:solidFill>
                  <a:srgbClr val="0033CC"/>
                </a:solidFill>
              </a:rPr>
              <a:t> ถ้าใช้น้ำผลไม้จำนวนหยดน้อย แล้วทำให้สีน้ำเงินในน้ำแป้งจางหายไปหมด </a:t>
            </a:r>
            <a:r>
              <a:rPr lang="th-TH" sz="3200" b="1" dirty="0" smtClean="0">
                <a:solidFill>
                  <a:srgbClr val="FF0000"/>
                </a:solidFill>
              </a:rPr>
              <a:t>แสดงว่า</a:t>
            </a:r>
            <a:r>
              <a:rPr lang="th-TH" sz="3200" dirty="0" smtClean="0">
                <a:solidFill>
                  <a:srgbClr val="0033CC"/>
                </a:solidFill>
              </a:rPr>
              <a:t>ผลไม้ชนิดนั้นทีมีปริมาณวิตามินซี</a:t>
            </a:r>
            <a:r>
              <a:rPr lang="th-TH" sz="3200" b="1" dirty="0" smtClean="0">
                <a:solidFill>
                  <a:srgbClr val="FF0000"/>
                </a:solidFill>
              </a:rPr>
              <a:t>มาก</a:t>
            </a:r>
          </a:p>
          <a:p>
            <a:r>
              <a:rPr lang="th-TH" sz="3200" dirty="0" smtClean="0">
                <a:solidFill>
                  <a:srgbClr val="0033CC"/>
                </a:solidFill>
              </a:rPr>
              <a:t>ในทางตรงกันข้ามถ้าน้ำผลไม้นั้นมีจำนวนหยดมาก ในการเปลี่ยนสีของน้ำแป้งผสมกับไอโอดีน</a:t>
            </a:r>
            <a:r>
              <a:rPr lang="th-TH" sz="3200" b="1" dirty="0" smtClean="0">
                <a:solidFill>
                  <a:srgbClr val="FF0000"/>
                </a:solidFill>
              </a:rPr>
              <a:t>แสดงว่</a:t>
            </a:r>
            <a:r>
              <a:rPr lang="th-TH" sz="3200" b="1" dirty="0" smtClean="0">
                <a:solidFill>
                  <a:srgbClr val="0033CC"/>
                </a:solidFill>
              </a:rPr>
              <a:t>า</a:t>
            </a:r>
            <a:r>
              <a:rPr lang="th-TH" sz="3200" dirty="0" smtClean="0">
                <a:solidFill>
                  <a:srgbClr val="0033CC"/>
                </a:solidFill>
              </a:rPr>
              <a:t>ในผลไม้นั้นมีวิตามินซีอยู่</a:t>
            </a:r>
            <a:r>
              <a:rPr lang="th-TH" sz="3200" b="1" dirty="0" smtClean="0">
                <a:solidFill>
                  <a:srgbClr val="FF0000"/>
                </a:solidFill>
              </a:rPr>
              <a:t>น้อย</a:t>
            </a:r>
            <a:r>
              <a:rPr lang="th-TH" sz="3200" dirty="0" smtClean="0">
                <a:solidFill>
                  <a:srgbClr val="0033CC"/>
                </a:solidFill>
              </a:rPr>
              <a:t>ตามลำดับ</a:t>
            </a:r>
            <a:r>
              <a:rPr lang="th-TH" sz="3200" dirty="0" smtClean="0"/>
              <a:t/>
            </a:r>
            <a:br>
              <a:rPr lang="th-TH" sz="3200" dirty="0" smtClean="0"/>
            </a:br>
            <a:r>
              <a:rPr lang="th-TH" sz="3200" dirty="0" smtClean="0"/>
              <a:t>     </a:t>
            </a:r>
            <a:r>
              <a:rPr lang="th-TH" sz="3200" dirty="0" smtClean="0">
                <a:solidFill>
                  <a:srgbClr val="C00000"/>
                </a:solidFill>
              </a:rPr>
              <a:t>ซึ่งจะพบว่าในน้ำผมไม้จะมีจำนวนหยดไม่เท่ากัน เพราะฉะนั้นผลไม่ทุกชนิดก็จะมีปริมาณวิตามินซีไม่เท่ากันอีกด้วย</a:t>
            </a:r>
            <a:endParaRPr lang="th-TH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Teaching task\การ์ตูนตกแต่ง\ดุกดิก\2\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290"/>
            <a:ext cx="1190625" cy="1190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1142976" y="1071546"/>
            <a:ext cx="7498080" cy="5143536"/>
          </a:xfr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1. </a:t>
            </a:r>
            <a:r>
              <a:rPr lang="th-TH" sz="3200" dirty="0" smtClean="0">
                <a:solidFill>
                  <a:srgbClr val="0070C0"/>
                </a:solidFill>
              </a:rPr>
              <a:t>ในการทดลองวิตามินอย่างง่ายใช้วิตามินซีทำปฏิกิริยากับน้ำแป้งสุกผสมกับสารละลายไอโอดีนจากสีน้ำเงินของสารละลายน้ำแป้งสุกจนเปลี่ยนเป็นไม่มีสี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2. </a:t>
            </a:r>
            <a:r>
              <a:rPr lang="th-TH" sz="3200" dirty="0" smtClean="0">
                <a:solidFill>
                  <a:srgbClr val="0070C0"/>
                </a:solidFill>
              </a:rPr>
              <a:t>การหาปริมาณมากน้อยของวิตามินซี ทำได้โดยเทียบจำนวนหยดของสารนั้นที่เปลี่ยนสีน้ำเงินของน้ำแป้งสุกเป็นไม่มีสีกับสารละลายวิตามินซี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0.01%</a:t>
            </a:r>
            <a:endParaRPr lang="th-TH" sz="3200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3. </a:t>
            </a:r>
            <a:r>
              <a:rPr lang="th-TH" sz="3200" dirty="0" smtClean="0">
                <a:solidFill>
                  <a:srgbClr val="0070C0"/>
                </a:solidFill>
              </a:rPr>
              <a:t>ผลการเปรียบเทียบจำนวนหยดของน้ำผลไม้กับวิตามินซี </a:t>
            </a:r>
            <a:r>
              <a:rPr lang="en-US" sz="3200" dirty="0" smtClean="0">
                <a:solidFill>
                  <a:srgbClr val="0070C0"/>
                </a:solidFill>
              </a:rPr>
              <a:t>0.01%</a:t>
            </a:r>
            <a:r>
              <a:rPr lang="th-TH" sz="3200" dirty="0" smtClean="0">
                <a:solidFill>
                  <a:srgbClr val="0070C0"/>
                </a:solidFill>
              </a:rPr>
              <a:t> พบว่า น้ำมะเขือเทศมีวิตามินซีมากกว่า </a:t>
            </a:r>
            <a:r>
              <a:rPr lang="en-US" sz="3200" dirty="0" smtClean="0">
                <a:solidFill>
                  <a:srgbClr val="0070C0"/>
                </a:solidFill>
              </a:rPr>
              <a:t>0.01%</a:t>
            </a:r>
            <a:r>
              <a:rPr lang="th-TH" sz="3200" dirty="0" smtClean="0">
                <a:solidFill>
                  <a:srgbClr val="0070C0"/>
                </a:solidFill>
              </a:rPr>
              <a:t>ส่วนน้ำผลไม้ชนิดอื่น เรียงลำดับจากมีวิตามินซีมากไปยังวิตามินซีน้อยมีดังนี้ มะละกอสุก</a:t>
            </a:r>
            <a:r>
              <a:rPr lang="en-US" sz="3200" dirty="0" smtClean="0">
                <a:solidFill>
                  <a:srgbClr val="0070C0"/>
                </a:solidFill>
              </a:rPr>
              <a:t>&gt;</a:t>
            </a:r>
            <a:r>
              <a:rPr lang="th-TH" sz="3200" dirty="0" smtClean="0">
                <a:solidFill>
                  <a:srgbClr val="0070C0"/>
                </a:solidFill>
              </a:rPr>
              <a:t>น้ำส้ม</a:t>
            </a:r>
            <a:r>
              <a:rPr lang="en-US" sz="3200" dirty="0" smtClean="0">
                <a:solidFill>
                  <a:srgbClr val="0070C0"/>
                </a:solidFill>
              </a:rPr>
              <a:t>&gt;</a:t>
            </a:r>
            <a:r>
              <a:rPr lang="th-TH" sz="3200" dirty="0" smtClean="0">
                <a:solidFill>
                  <a:srgbClr val="0070C0"/>
                </a:solidFill>
              </a:rPr>
              <a:t>น้ำมะนาว</a:t>
            </a:r>
            <a:r>
              <a:rPr lang="en-US" sz="3200" dirty="0" smtClean="0">
                <a:solidFill>
                  <a:srgbClr val="0070C0"/>
                </a:solidFill>
              </a:rPr>
              <a:t>&gt;</a:t>
            </a:r>
            <a:r>
              <a:rPr lang="th-TH" sz="3200" dirty="0" smtClean="0">
                <a:solidFill>
                  <a:srgbClr val="0070C0"/>
                </a:solidFill>
              </a:rPr>
              <a:t>น้ำสับปะรด</a:t>
            </a:r>
            <a:r>
              <a:rPr lang="en-US" sz="3200" dirty="0" smtClean="0">
                <a:solidFill>
                  <a:srgbClr val="0070C0"/>
                </a:solidFill>
              </a:rPr>
              <a:t>&gt;</a:t>
            </a:r>
            <a:r>
              <a:rPr lang="th-TH" sz="3200" dirty="0" smtClean="0">
                <a:solidFill>
                  <a:srgbClr val="0070C0"/>
                </a:solidFill>
              </a:rPr>
              <a:t>น้ำแตงโม</a:t>
            </a:r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71538" y="285728"/>
            <a:ext cx="4286280" cy="769441"/>
          </a:xfrm>
          <a:prstGeom prst="rect">
            <a:avLst/>
          </a:prstGeom>
        </p:spPr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สรุปผลการทดลอง</a:t>
            </a:r>
          </a:p>
        </p:txBody>
      </p:sp>
      <p:pic>
        <p:nvPicPr>
          <p:cNvPr id="5122" name="Picture 2" descr="D:\Teaching task\การ์ตูนตกแต่ง\ดุกดิก\2\136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297" y="5468666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0"/>
            <a:ext cx="7772400" cy="1143000"/>
          </a:xfrm>
        </p:spPr>
        <p:txBody>
          <a:bodyPr/>
          <a:lstStyle/>
          <a:p>
            <a:r>
              <a:rPr lang="th-TH" dirty="0" smtClean="0"/>
              <a:t>คำถามท้ายกิจกรรม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834555" y="1002271"/>
            <a:ext cx="8212460" cy="4800600"/>
          </a:xfrm>
        </p:spPr>
        <p:txBody>
          <a:bodyPr>
            <a:normAutofit/>
          </a:bodyPr>
          <a:lstStyle/>
          <a:p>
            <a:pPr marL="596646" indent="-514350">
              <a:buAutoNum type="arabicPeriod"/>
            </a:pPr>
            <a:r>
              <a:rPr lang="th-TH" dirty="0" smtClean="0"/>
              <a:t>น้ำแป้งสุกเมื่อทำปฏิกิริยากับสารละลายไอโอดีนจะเปลี่ยนเป็น</a:t>
            </a:r>
          </a:p>
          <a:p>
            <a:pPr marL="596646" indent="-514350">
              <a:buAutoNum type="arabicPeriod"/>
            </a:pPr>
            <a:endParaRPr lang="th-TH" dirty="0" smtClean="0"/>
          </a:p>
          <a:p>
            <a:pPr marL="596646" indent="-514350">
              <a:buAutoNum type="arabicPeriod"/>
            </a:pPr>
            <a:r>
              <a:rPr lang="th-TH" dirty="0" smtClean="0"/>
              <a:t>เมื่อหยดวิตามินซี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0.01%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ลงในน้ำแป้งสุกสีน้ำเงินทีละหยดให้ทำปฏิกิริยากันพอดี จะเปลี่ยนเป็น</a:t>
            </a:r>
          </a:p>
          <a:p>
            <a:pPr marL="596646" indent="-514350">
              <a:buAutoNum type="arabicPeriod"/>
            </a:pP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การทดลองนี้ต้องควบคุมสิ่งใดบ้าง</a:t>
            </a:r>
          </a:p>
          <a:p>
            <a:pPr marL="596646" indent="-514350">
              <a:buAutoNum type="arabicPeriod"/>
            </a:pPr>
            <a:endParaRPr lang="th-TH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96646" indent="-514350">
              <a:buAutoNum type="arabicPeriod"/>
            </a:pP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จากผลการทดลอง น้ำผลไม้ที่มีปริมาณวิตามินซีมากกว่า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0.01%</a:t>
            </a:r>
            <a:r>
              <a:rPr lang="th-TH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ทราบได้จาก</a:t>
            </a:r>
          </a:p>
          <a:p>
            <a:pPr marL="596646" indent="-514350">
              <a:buAutoNum type="arabicPeriod"/>
            </a:pPr>
            <a:endParaRPr lang="th-TH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96646" indent="-514350">
              <a:buAutoNum type="arabicPeriod"/>
            </a:pP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ผลไม้ที่มีวิตามินซีมากว่า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0.01%</a:t>
            </a:r>
            <a:r>
              <a:rPr lang="th-TH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ได้แก่</a:t>
            </a:r>
          </a:p>
          <a:p>
            <a:pPr marL="596646" indent="-514350">
              <a:buAutoNum type="arabicPeriod"/>
            </a:pP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71604" y="1357298"/>
            <a:ext cx="2071702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สีน้ำเงิน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428992" y="2285992"/>
            <a:ext cx="914400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ไม่มีสี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43438" y="2786058"/>
            <a:ext cx="3837276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ปริมาณของน้ำแป้งสุกและ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57192" y="3143248"/>
            <a:ext cx="8286808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จำนวนหยดของสารละลายไอโอดีน และขนาดของหยดน้ำผลไม้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714744" y="4214818"/>
            <a:ext cx="3500462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ใช้จำนวนหยดน้อยกว่า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357818" y="4857760"/>
            <a:ext cx="1557342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มะเขือเทศ</a:t>
            </a:r>
          </a:p>
        </p:txBody>
      </p:sp>
      <p:pic>
        <p:nvPicPr>
          <p:cNvPr id="9218" name="Picture 2" descr="D:\Teaching task\การ์ตูนตกแต่ง\ดุกดิก\2\16097tedj1v9oiw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5072074"/>
            <a:ext cx="1200150" cy="1333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3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928662" y="357166"/>
            <a:ext cx="8215338" cy="4800600"/>
          </a:xfrm>
        </p:spPr>
        <p:txBody>
          <a:bodyPr/>
          <a:lstStyle/>
          <a:p>
            <a:pPr marL="596646" indent="-514350">
              <a:buAutoNum type="arabicPeriod" startAt="6"/>
            </a:pP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น้ำผลไม้ที่มีปริมาณวิตามินซีน้อยกว่า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0.01%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ทราบได้จาก </a:t>
            </a:r>
          </a:p>
          <a:p>
            <a:pPr marL="596646" indent="-514350">
              <a:buAutoNum type="arabicPeriod" startAt="6"/>
            </a:pPr>
            <a:endParaRPr lang="th-TH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96646" indent="-514350">
              <a:buAutoNum type="arabicPeriod" startAt="6"/>
            </a:pP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ผลไม้ที่มีวิตามินซีน้อยที่สุดคือ           เพราะ</a:t>
            </a:r>
          </a:p>
          <a:p>
            <a:pPr marL="596646" indent="-514350">
              <a:buAutoNum type="arabicPeriod" startAt="6"/>
            </a:pPr>
            <a:endParaRPr lang="th-TH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96646" indent="-514350">
              <a:buAutoNum type="arabicPeriod" startAt="6"/>
            </a:pP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น้ำผลไม้ที่นำมาทดลองที่มีปริมาณวิตามินซีจากมากไปหาน้อย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</a:t>
            </a:r>
            <a:r>
              <a:rPr lang="th-TH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อันดับ ได้แก่ </a:t>
            </a:r>
          </a:p>
          <a:p>
            <a:pPr marL="596646" indent="-514350">
              <a:buNone/>
            </a:pPr>
            <a:endParaRPr lang="th-TH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96646" indent="-514350">
              <a:buNone/>
            </a:pPr>
            <a:endParaRPr lang="th-TH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57290" y="785794"/>
            <a:ext cx="7286676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ใช้จำนวนหยดมากว่าจำนวนหยดของวิตามินซี </a:t>
            </a:r>
            <a:r>
              <a:rPr lang="en-US" sz="2000" dirty="0" smtClean="0">
                <a:solidFill>
                  <a:srgbClr val="FF0000"/>
                </a:solidFill>
              </a:rPr>
              <a:t>0.01</a:t>
            </a:r>
            <a:r>
              <a:rPr lang="en-US" sz="1600" dirty="0" smtClean="0">
                <a:solidFill>
                  <a:srgbClr val="FF0000"/>
                </a:solidFill>
              </a:rPr>
              <a:t>%</a:t>
            </a:r>
            <a:endParaRPr lang="th-TH" sz="3200" b="1" dirty="0" smtClean="0">
              <a:solidFill>
                <a:srgbClr val="FF0000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428992" y="1214422"/>
            <a:ext cx="2643206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แตงโม</a:t>
            </a:r>
            <a:r>
              <a:rPr lang="th-TH" sz="3200" b="1" dirty="0" smtClean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14480" y="1643050"/>
            <a:ext cx="5572164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ใช้จำนานหยดมากที่สุด ใช้ถึง </a:t>
            </a:r>
            <a:r>
              <a:rPr lang="en-US" sz="2000" b="1" dirty="0" smtClean="0">
                <a:solidFill>
                  <a:srgbClr val="FF0000"/>
                </a:solidFill>
              </a:rPr>
              <a:t>109 </a:t>
            </a:r>
            <a:r>
              <a:rPr lang="th-TH" sz="3200" b="1" dirty="0" smtClean="0">
                <a:solidFill>
                  <a:srgbClr val="FF0000"/>
                </a:solidFill>
              </a:rPr>
              <a:t>หยด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428860" y="2857496"/>
            <a:ext cx="5929354" cy="58477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</a:rPr>
              <a:t>มะเขือเทศ </a:t>
            </a:r>
            <a:r>
              <a:rPr lang="en-US" sz="3200" b="1" dirty="0" smtClean="0">
                <a:solidFill>
                  <a:srgbClr val="FF0000"/>
                </a:solidFill>
              </a:rPr>
              <a:t>&gt;</a:t>
            </a:r>
            <a:r>
              <a:rPr lang="th-TH" sz="3200" b="1" dirty="0" smtClean="0">
                <a:solidFill>
                  <a:srgbClr val="FF0000"/>
                </a:solidFill>
              </a:rPr>
              <a:t>น้ำส้ม</a:t>
            </a:r>
            <a:r>
              <a:rPr lang="en-US" sz="3200" b="1" dirty="0" smtClean="0">
                <a:solidFill>
                  <a:srgbClr val="FF0000"/>
                </a:solidFill>
              </a:rPr>
              <a:t>&gt;</a:t>
            </a:r>
            <a:r>
              <a:rPr lang="th-TH" sz="3200" b="1" dirty="0" smtClean="0">
                <a:solidFill>
                  <a:srgbClr val="FF0000"/>
                </a:solidFill>
              </a:rPr>
              <a:t>น้ำมะนาว</a:t>
            </a:r>
            <a:r>
              <a:rPr lang="en-US" sz="3200" b="1" dirty="0" smtClean="0">
                <a:solidFill>
                  <a:srgbClr val="FF0000"/>
                </a:solidFill>
              </a:rPr>
              <a:t>&gt;</a:t>
            </a:r>
            <a:r>
              <a:rPr lang="th-TH" sz="3200" b="1" dirty="0" smtClean="0">
                <a:solidFill>
                  <a:srgbClr val="FF0000"/>
                </a:solidFill>
              </a:rPr>
              <a:t>น้ำสับปะรด</a:t>
            </a:r>
          </a:p>
        </p:txBody>
      </p:sp>
      <p:pic>
        <p:nvPicPr>
          <p:cNvPr id="8194" name="Picture 2" descr="D:\Teaching task\การ์ตูนตกแต่ง\ดุกดิก\2\16133o8960h3k9w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000504"/>
            <a:ext cx="3429024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8" y="2571744"/>
            <a:ext cx="7772400" cy="1143000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en-US" sz="6000" dirty="0" smtClean="0"/>
              <a:t>1.2 </a:t>
            </a:r>
            <a:r>
              <a:rPr lang="th-TH" sz="6000" dirty="0" smtClean="0"/>
              <a:t>ความต้องการสารอาหารและพลังงานของร่างกาย</a:t>
            </a:r>
            <a:endParaRPr lang="th-TH" sz="6000" dirty="0"/>
          </a:p>
        </p:txBody>
      </p:sp>
      <p:pic>
        <p:nvPicPr>
          <p:cNvPr id="4" name="Picture 2" descr="D:\Teaching task\การ์ตูนตกแต่ง\ดุกดิก\2\16133o8960h3k9w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786322"/>
            <a:ext cx="2400317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647836" cy="796908"/>
          </a:xfrm>
        </p:spPr>
        <p:txBody>
          <a:bodyPr>
            <a:normAutofit/>
          </a:bodyPr>
          <a:lstStyle/>
          <a:p>
            <a:r>
              <a:rPr lang="th-TH" dirty="0" smtClean="0"/>
              <a:t> </a:t>
            </a:r>
            <a:r>
              <a:rPr lang="th-TH" b="1" dirty="0" smtClean="0">
                <a:solidFill>
                  <a:srgbClr val="371DD3"/>
                </a:solidFill>
              </a:rPr>
              <a:t>การคำนวณหาค่าพลังงานที่สะสมอยู่ในอาหาร</a:t>
            </a:r>
            <a:endParaRPr lang="th-TH" b="1" dirty="0">
              <a:solidFill>
                <a:srgbClr val="371DD3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quarter" idx="1"/>
          </p:nvPr>
        </p:nvSpPr>
        <p:spPr>
          <a:xfrm>
            <a:off x="428596" y="997945"/>
            <a:ext cx="8501122" cy="5217137"/>
          </a:xfr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h-TH" sz="3600" dirty="0" smtClean="0">
                <a:solidFill>
                  <a:schemeClr val="accent3">
                    <a:lumMod val="50000"/>
                  </a:schemeClr>
                </a:solidFill>
              </a:rPr>
              <a:t>ในอาหารแต่ละชนิดมีพลังงานสะสมอยู่ในรูปของ</a:t>
            </a:r>
            <a:r>
              <a:rPr lang="th-TH" sz="3600" b="1" dirty="0" smtClean="0">
                <a:solidFill>
                  <a:schemeClr val="accent3">
                    <a:lumMod val="50000"/>
                  </a:schemeClr>
                </a:solidFill>
              </a:rPr>
              <a:t>พลังงานเคมี</a:t>
            </a:r>
            <a:r>
              <a:rPr lang="th-TH" sz="3600" dirty="0" smtClean="0">
                <a:solidFill>
                  <a:schemeClr val="accent3">
                    <a:lumMod val="50000"/>
                  </a:schemeClr>
                </a:solidFill>
              </a:rPr>
              <a:t> ซึ่งเราไม่สามารถมองเห็นได้  แต่เราสามารถ</a:t>
            </a:r>
            <a:r>
              <a:rPr lang="th-TH" sz="3600" b="1" dirty="0" smtClean="0">
                <a:solidFill>
                  <a:schemeClr val="accent3">
                    <a:lumMod val="50000"/>
                  </a:schemeClr>
                </a:solidFill>
              </a:rPr>
              <a:t>คำนวณ</a:t>
            </a:r>
            <a:r>
              <a:rPr lang="th-TH" sz="3600" dirty="0" smtClean="0">
                <a:solidFill>
                  <a:schemeClr val="accent3">
                    <a:lumMod val="50000"/>
                  </a:schemeClr>
                </a:solidFill>
              </a:rPr>
              <a:t>หาค่าพลังงานที่สะสมอยู่ในอาหารเหล่านั้นได้ ในรูปของพลังงานความร้อน  </a:t>
            </a:r>
            <a:r>
              <a:rPr lang="th-TH" sz="3600" u="sng" dirty="0" smtClean="0">
                <a:solidFill>
                  <a:schemeClr val="accent3">
                    <a:lumMod val="50000"/>
                  </a:schemeClr>
                </a:solidFill>
              </a:rPr>
              <a:t>ซึ่งทำได้โดยนำอาหารที่ต้องการหาพลังงานมาใช้เป็นเชื้อเพลิงในการต้มน้ำพลังงานเคมีที่สะสมอยู่ในอาหารจะเปลี่ยนรูปมาเป็นพลังงานความร้อนแล้วถ่ายเทไปในน้ำมีอุณหภูมิสูงขึ้น   ด้วยเหตุนี้เองเราจึง</a:t>
            </a:r>
            <a:r>
              <a:rPr lang="th-TH" sz="3600" u="sng" dirty="0" err="1" smtClean="0">
                <a:solidFill>
                  <a:schemeClr val="accent3">
                    <a:lumMod val="50000"/>
                  </a:schemeClr>
                </a:solidFill>
              </a:rPr>
              <a:t>คำนวน</a:t>
            </a:r>
            <a:r>
              <a:rPr lang="th-TH" sz="3600" u="sng" dirty="0" smtClean="0">
                <a:solidFill>
                  <a:schemeClr val="accent3">
                    <a:lumMod val="50000"/>
                  </a:schemeClr>
                </a:solidFill>
              </a:rPr>
              <a:t>หาค่าพลังงานความร้อนที่ทำให้อุณหภูมิของน้ำสูงขึ้นแทนพลังงานเคมีที่สะสมอยู่ในอาหาร</a:t>
            </a:r>
            <a:endParaRPr lang="th-TH" sz="36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D:\Teaching task\การ์ตูนตกแต่ง\ดุกดิก\2\002..........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5429264"/>
            <a:ext cx="571500" cy="762000"/>
          </a:xfrm>
          <a:prstGeom prst="rect">
            <a:avLst/>
          </a:prstGeom>
          <a:noFill/>
        </p:spPr>
      </p:pic>
      <p:pic>
        <p:nvPicPr>
          <p:cNvPr id="5" name="Picture 2" descr="D:\Teaching task\การ์ตูนตกแต่ง\ดุกดิก\2\002..........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429264"/>
            <a:ext cx="571500" cy="762000"/>
          </a:xfrm>
          <a:prstGeom prst="rect">
            <a:avLst/>
          </a:prstGeom>
          <a:noFill/>
        </p:spPr>
      </p:pic>
      <p:pic>
        <p:nvPicPr>
          <p:cNvPr id="6" name="Picture 2" descr="D:\Teaching task\การ์ตูนตกแต่ง\ดุกดิก\2\002..........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429264"/>
            <a:ext cx="571500" cy="762000"/>
          </a:xfrm>
          <a:prstGeom prst="rect">
            <a:avLst/>
          </a:prstGeom>
          <a:noFill/>
        </p:spPr>
      </p:pic>
      <p:pic>
        <p:nvPicPr>
          <p:cNvPr id="7" name="Picture 2" descr="D:\Teaching task\การ์ตูนตกแต่ง\ดุกดิก\2\002..........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429264"/>
            <a:ext cx="571500" cy="76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6147</TotalTime>
  <Words>8676</Words>
  <Application>Microsoft Office PowerPoint</Application>
  <PresentationFormat>นำเสนอทางหน้าจอ (4:3)</PresentationFormat>
  <Paragraphs>1122</Paragraphs>
  <Slides>149</Slides>
  <Notes>4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149</vt:i4>
      </vt:variant>
    </vt:vector>
  </HeadingPairs>
  <TitlesOfParts>
    <vt:vector size="150" baseType="lpstr">
      <vt:lpstr>Equity</vt:lpstr>
      <vt:lpstr>บทที่ 1  อาหารกับการดำรงชีวิต </vt:lpstr>
      <vt:lpstr>ภาพนิ่ง 2</vt:lpstr>
      <vt:lpstr>ภาพนิ่ง 3</vt:lpstr>
      <vt:lpstr>ภาพนิ่ง 4</vt:lpstr>
      <vt:lpstr>ภาพนิ่ง 5</vt:lpstr>
      <vt:lpstr>* เพราะเหตุใดสิ่งมีชีวิตจึงต้องการอาหาร ?</vt:lpstr>
      <vt:lpstr>แบบทดสอบก่อนเรียนที่ 1</vt:lpstr>
      <vt:lpstr>1.1 อาหารและสารอาหาร</vt:lpstr>
      <vt:lpstr>ภาพนิ่ง 9</vt:lpstr>
      <vt:lpstr>ภาพนิ่ง 10</vt:lpstr>
      <vt:lpstr>ภาพนิ่ง 11</vt:lpstr>
      <vt:lpstr>1. สารอาหารที่ให้พลังงานแก่ร่างกาย ได้แก่ โปรตีน คาร์โบไฮเดรต ไขมัน 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หน้าที่ของโปรตีน 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2.สารอาหารที่ไม่ให้พลังงาน</vt:lpstr>
      <vt:lpstr>2. สารอาหารที่ไม่ให้พลังงาน</vt:lpstr>
      <vt:lpstr>วิตามิน (Vitamin)</vt:lpstr>
      <vt:lpstr>ภาพนิ่ง 52</vt:lpstr>
      <vt:lpstr>แหล่งอาหาร ความสำคัญ และผลจากการขาดวิตามินชนิดต่างๆ</vt:lpstr>
      <vt:lpstr>ภาพนิ่ง 54</vt:lpstr>
      <vt:lpstr>ผลจากการขาดวิตามินชนิดต่างๆ</vt:lpstr>
      <vt:lpstr>ภาพนิ่ง 56</vt:lpstr>
      <vt:lpstr>ภาพนิ่ง 57</vt:lpstr>
      <vt:lpstr>ภาพนิ่ง 58</vt:lpstr>
      <vt:lpstr>แร่ธาตุ</vt:lpstr>
      <vt:lpstr>ตาราง แสดงแหล่งอาหารที่ให้ธาตุ  ประโยชน์  และโรคหรืออาการเมื่อขาดธาตุ</vt:lpstr>
      <vt:lpstr>ภาพนิ่ง 61</vt:lpstr>
      <vt:lpstr>ภาพนิ่ง 62</vt:lpstr>
      <vt:lpstr>น้ำ</vt:lpstr>
      <vt:lpstr>ทบทวนความรู้ เรื่องวิตามิน แร่ธาตุ และน้ำ</vt:lpstr>
      <vt:lpstr>ภาพนิ่ง 65</vt:lpstr>
      <vt:lpstr>ภาพนิ่ง 66</vt:lpstr>
      <vt:lpstr>ภาพนิ่ง 67</vt:lpstr>
      <vt:lpstr>ภาพนิ่ง 68</vt:lpstr>
      <vt:lpstr>การทดสอบน้ำตาล</vt:lpstr>
      <vt:lpstr>ภาพนิ่ง 70</vt:lpstr>
      <vt:lpstr>ภาพนิ่ง 71</vt:lpstr>
      <vt:lpstr>ภาพนิ่ง 72</vt:lpstr>
      <vt:lpstr>กิจกรรมที่ 1.1 การตรวจสอบสารอาหาร</vt:lpstr>
      <vt:lpstr>ภาพนิ่ง 74</vt:lpstr>
      <vt:lpstr>ตอนที่ 1 วิธีการตรวจสอบสารอาหาร</vt:lpstr>
      <vt:lpstr>2. การตรวจสอบโปรตีน</vt:lpstr>
      <vt:lpstr>ตารางบันทึกผลการทดลอง ตอนที่ 1</vt:lpstr>
      <vt:lpstr>3. การตรวจสอบไขมัน</vt:lpstr>
      <vt:lpstr>การตรวจสอบไขมัน</vt:lpstr>
      <vt:lpstr>ตารางบันทึกผลของกิจกรรม ตอนที่ 2</vt:lpstr>
      <vt:lpstr>สรุปผลการทดลอง ตอนที่ 1</vt:lpstr>
      <vt:lpstr>แบบทดสอบหลังกิจกรรม ที่ 1.1</vt:lpstr>
      <vt:lpstr>กิจกรรมที่ 3 ทดสอบความเข้าใจเกี่ยวกับสารอาหารที่ให้พลังงาน</vt:lpstr>
      <vt:lpstr>กิจกรรมที่ 4 ทดสอบความเข้าใจเกี่ยวกับสารอาหารที่ให้พลังงาน </vt:lpstr>
      <vt:lpstr>คำถามเพิ่มเติม</vt:lpstr>
      <vt:lpstr>ภาพนิ่ง 86</vt:lpstr>
      <vt:lpstr>ภาพนิ่ง 87</vt:lpstr>
      <vt:lpstr>กิจกรรมที่ 1.2 ตรวจสอบวิตามินซี</vt:lpstr>
      <vt:lpstr>สิ่งที่ต้องเตรียมมาก่อนการทดลอง</vt:lpstr>
      <vt:lpstr> ตอนที่ 1 วิธีการตรวจสอบวิตามินซี </vt:lpstr>
      <vt:lpstr> ตอนที่ 2 วิธีการตรวจสอบวิตามินซีในน้ำผลไม้ </vt:lpstr>
      <vt:lpstr>บันทึกผลการทดลอง  ตอนที่ 1 วิธีการตรวจสอบวิตามินซี</vt:lpstr>
      <vt:lpstr>บันทึกผลการทดลอง  ตอนที่ 2 วิธีการตรวจสอบวิตามินซีในผักผลไม้</vt:lpstr>
      <vt:lpstr>ภาพนิ่ง 94</vt:lpstr>
      <vt:lpstr>ภาพนิ่ง 95</vt:lpstr>
      <vt:lpstr>คำถามท้ายกิจกรรม</vt:lpstr>
      <vt:lpstr>ภาพนิ่ง 97</vt:lpstr>
      <vt:lpstr>1.2 ความต้องการสารอาหารและพลังงานของร่างกาย</vt:lpstr>
      <vt:lpstr> การคำนวณหาค่าพลังงานที่สะสมอยู่ในอาหาร</vt:lpstr>
      <vt:lpstr>ภาพนิ่ง 100</vt:lpstr>
      <vt:lpstr>หน่วยของพลังงานความร้อน</vt:lpstr>
      <vt:lpstr>ความหมายของปริมาณความร้อน 1 แคลอรี</vt:lpstr>
      <vt:lpstr>ภาพนิ่ง 103</vt:lpstr>
      <vt:lpstr>ตัวอย่าง</vt:lpstr>
      <vt:lpstr>ภาพนิ่ง 105</vt:lpstr>
      <vt:lpstr>ภาพนิ่ง 106</vt:lpstr>
      <vt:lpstr>ภาพนิ่ง 107</vt:lpstr>
      <vt:lpstr>ภาพนิ่ง 108</vt:lpstr>
      <vt:lpstr>ใยอาหาร</vt:lpstr>
      <vt:lpstr>ภาพนิ่ง 110</vt:lpstr>
      <vt:lpstr>กิจกรรมที่ 6</vt:lpstr>
      <vt:lpstr>ภาพนิ่ง 112</vt:lpstr>
      <vt:lpstr>ภาพนิ่ง 113</vt:lpstr>
      <vt:lpstr>1.3  การเลือกบริโภค  </vt:lpstr>
      <vt:lpstr>ภาพนิ่ง 115</vt:lpstr>
      <vt:lpstr>ภาพนิ่ง 116</vt:lpstr>
      <vt:lpstr>ภาพนิ่ง 117</vt:lpstr>
      <vt:lpstr>ภาพนิ่ง 118</vt:lpstr>
      <vt:lpstr>ปริมาณพลังงานที่ใช้ในกิจกรรมต่างๆ</vt:lpstr>
      <vt:lpstr>ตาราง   แสดงพลังงานที่ใช้ในการทำกิจกรรมต่าง ๆ ในเวลา 1 ชั่วโมงต่อน้ำหนักของร่างกาย 1 กิโลกรัม </vt:lpstr>
      <vt:lpstr>ภาพนิ่ง 121</vt:lpstr>
      <vt:lpstr>ภาพนิ่ง 122</vt:lpstr>
      <vt:lpstr>ภาพนิ่ง 123</vt:lpstr>
      <vt:lpstr>ภาพนิ่ง 124</vt:lpstr>
      <vt:lpstr>ภาพนิ่ง 125</vt:lpstr>
      <vt:lpstr>ภาพนิ่ง 126</vt:lpstr>
      <vt:lpstr>ภาพนิ่ง 127</vt:lpstr>
      <vt:lpstr>ภาพนิ่ง 128</vt:lpstr>
      <vt:lpstr>ภาพนิ่ง 129</vt:lpstr>
      <vt:lpstr>ภาพนิ่ง 130</vt:lpstr>
      <vt:lpstr>ภาพนิ่ง 131</vt:lpstr>
      <vt:lpstr>ภาพนิ่ง 132</vt:lpstr>
      <vt:lpstr>ภาพนิ่ง 133</vt:lpstr>
      <vt:lpstr>ภาพนิ่ง 134</vt:lpstr>
      <vt:lpstr>ภาพนิ่ง 135</vt:lpstr>
      <vt:lpstr>ภาพนิ่ง 136</vt:lpstr>
      <vt:lpstr>ภาพนิ่ง 137</vt:lpstr>
      <vt:lpstr>ภาพนิ่ง 138</vt:lpstr>
      <vt:lpstr>ภาพนิ่ง 139</vt:lpstr>
      <vt:lpstr>ภาพนิ่ง 140</vt:lpstr>
      <vt:lpstr>ภาพนิ่ง 141</vt:lpstr>
      <vt:lpstr>ภาพนิ่ง 142</vt:lpstr>
      <vt:lpstr>ภาพนิ่ง 143</vt:lpstr>
      <vt:lpstr>ภาพนิ่ง 144</vt:lpstr>
      <vt:lpstr>ภาพนิ่ง 145</vt:lpstr>
      <vt:lpstr>ภาพนิ่ง 146</vt:lpstr>
      <vt:lpstr>ภาพนิ่ง 147</vt:lpstr>
      <vt:lpstr>กิจกรรมที่ 6</vt:lpstr>
      <vt:lpstr>คำสั่ง จงเติมคำหรือข้อความลงในช่องว่างให้ถูกต้อง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 อาหารกับการดำรงชีวิต</dc:title>
  <dc:creator>User</dc:creator>
  <cp:lastModifiedBy>Eix</cp:lastModifiedBy>
  <cp:revision>587</cp:revision>
  <dcterms:created xsi:type="dcterms:W3CDTF">2012-09-23T07:37:59Z</dcterms:created>
  <dcterms:modified xsi:type="dcterms:W3CDTF">2015-05-12T01:15:39Z</dcterms:modified>
</cp:coreProperties>
</file>