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</p:sldMasterIdLst>
  <p:sldIdLst>
    <p:sldId id="296" r:id="rId3"/>
    <p:sldId id="297" r:id="rId4"/>
    <p:sldId id="341" r:id="rId5"/>
    <p:sldId id="298" r:id="rId6"/>
    <p:sldId id="299" r:id="rId7"/>
    <p:sldId id="300" r:id="rId8"/>
    <p:sldId id="301" r:id="rId9"/>
    <p:sldId id="319" r:id="rId10"/>
    <p:sldId id="339" r:id="rId11"/>
    <p:sldId id="320" r:id="rId12"/>
    <p:sldId id="340" r:id="rId13"/>
    <p:sldId id="321" r:id="rId14"/>
    <p:sldId id="322" r:id="rId15"/>
    <p:sldId id="318" r:id="rId16"/>
    <p:sldId id="323" r:id="rId17"/>
    <p:sldId id="342" r:id="rId18"/>
    <p:sldId id="324" r:id="rId19"/>
    <p:sldId id="343" r:id="rId20"/>
    <p:sldId id="344" r:id="rId21"/>
    <p:sldId id="345" r:id="rId22"/>
    <p:sldId id="325" r:id="rId23"/>
    <p:sldId id="346" r:id="rId24"/>
    <p:sldId id="326" r:id="rId25"/>
    <p:sldId id="327" r:id="rId26"/>
    <p:sldId id="328" r:id="rId27"/>
    <p:sldId id="329" r:id="rId28"/>
    <p:sldId id="330" r:id="rId29"/>
    <p:sldId id="331" r:id="rId30"/>
    <p:sldId id="347" r:id="rId31"/>
    <p:sldId id="332" r:id="rId32"/>
    <p:sldId id="334" r:id="rId33"/>
    <p:sldId id="335" r:id="rId34"/>
    <p:sldId id="336" r:id="rId35"/>
    <p:sldId id="338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676400" y="41148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812681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41148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9208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07472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104900" y="901700"/>
            <a:ext cx="7859713" cy="92075"/>
            <a:chOff x="409" y="526"/>
            <a:chExt cx="5111" cy="51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24" y="528"/>
              <a:ext cx="5096" cy="4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 userDrawn="1"/>
          </p:nvSpPr>
          <p:spPr bwMode="auto">
            <a:xfrm>
              <a:off x="409" y="526"/>
              <a:ext cx="51" cy="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19/12/57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104900" y="901700"/>
            <a:ext cx="7859713" cy="92075"/>
            <a:chOff x="409" y="526"/>
            <a:chExt cx="5111" cy="51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24" y="528"/>
              <a:ext cx="5096" cy="4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 userDrawn="1"/>
          </p:nvSpPr>
          <p:spPr bwMode="auto">
            <a:xfrm>
              <a:off x="409" y="526"/>
              <a:ext cx="51" cy="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0.png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6.png"/><Relationship Id="rId4" Type="http://schemas.openxmlformats.org/officeDocument/2006/relationships/image" Target="../media/image1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5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4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701824"/>
            <a:ext cx="5738564" cy="854968"/>
          </a:xfrm>
        </p:spPr>
        <p:txBody>
          <a:bodyPr/>
          <a:lstStyle/>
          <a:p>
            <a:pPr algn="l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อิทธิพลของอุณหภูมิต่อค่าสมดุลเคมี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724" name="Rectangle 4"/>
          <p:cNvSpPr>
            <a:spLocks noGrp="1" noChangeArrowheads="1"/>
          </p:cNvSpPr>
          <p:nvPr>
            <p:ph idx="1"/>
          </p:nvPr>
        </p:nvSpPr>
        <p:spPr>
          <a:xfrm>
            <a:off x="755650" y="1352376"/>
            <a:ext cx="7931150" cy="5172075"/>
          </a:xfrm>
        </p:spPr>
        <p:txBody>
          <a:bodyPr/>
          <a:lstStyle/>
          <a:p>
            <a:r>
              <a:rPr lang="en-US" b="1"/>
              <a:t>ค่าคงที่สมดุลขึ้นกับอัตราส่วนระหว่าง k</a:t>
            </a:r>
            <a:r>
              <a:rPr lang="en-US" b="1" baseline="-25000"/>
              <a:t>f</a:t>
            </a:r>
            <a:r>
              <a:rPr lang="en-US" b="1"/>
              <a:t> และ k</a:t>
            </a:r>
            <a:r>
              <a:rPr lang="en-US" b="1" baseline="-25000"/>
              <a:t>b</a:t>
            </a:r>
          </a:p>
          <a:p>
            <a:r>
              <a:rPr lang="en-US" b="1"/>
              <a:t>ค่า k เปลี่ยนแปลงขึ้นกับ T ตามสมการของ Arrhenius</a:t>
            </a:r>
          </a:p>
          <a:p>
            <a:pPr lvl="1"/>
            <a:endParaRPr lang="en-US" sz="6600" b="1"/>
          </a:p>
          <a:p>
            <a:pPr lvl="1"/>
            <a:endParaRPr lang="en-US" sz="4000" b="1">
              <a:sym typeface="Symbol" pitchFamily="18" charset="2"/>
            </a:endParaRPr>
          </a:p>
          <a:p>
            <a:pPr lvl="1"/>
            <a:endParaRPr lang="en-US" sz="4000" b="1">
              <a:sym typeface="Symbol" pitchFamily="18" charset="2"/>
            </a:endParaRPr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956250"/>
              </p:ext>
            </p:extLst>
          </p:nvPr>
        </p:nvGraphicFramePr>
        <p:xfrm>
          <a:off x="4359275" y="3155776"/>
          <a:ext cx="25177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Equation" r:id="rId5" imgW="863280" imgH="203040" progId="Equation.3">
                  <p:embed/>
                </p:oleObj>
              </mc:Choice>
              <mc:Fallback>
                <p:oleObj name="Equation" r:id="rId5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3155776"/>
                        <a:ext cx="2517775" cy="592137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726" name="Group 6"/>
          <p:cNvGrpSpPr>
            <a:grpSpLocks/>
          </p:cNvGrpSpPr>
          <p:nvPr/>
        </p:nvGrpSpPr>
        <p:grpSpPr bwMode="auto">
          <a:xfrm>
            <a:off x="566738" y="3935238"/>
            <a:ext cx="3038475" cy="2878138"/>
            <a:chOff x="365" y="2294"/>
            <a:chExt cx="1914" cy="1813"/>
          </a:xfrm>
        </p:grpSpPr>
        <p:sp>
          <p:nvSpPr>
            <p:cNvPr id="158727" name="Text Box 7"/>
            <p:cNvSpPr txBox="1">
              <a:spLocks noChangeArrowheads="1"/>
            </p:cNvSpPr>
            <p:nvPr/>
          </p:nvSpPr>
          <p:spPr bwMode="auto">
            <a:xfrm>
              <a:off x="835" y="3857"/>
              <a:ext cx="13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  <a:cs typeface="Angsana New" charset="-34"/>
                </a:rPr>
                <a:t>Rxn Coordinate</a:t>
              </a:r>
            </a:p>
          </p:txBody>
        </p:sp>
        <p:grpSp>
          <p:nvGrpSpPr>
            <p:cNvPr id="158728" name="Group 8"/>
            <p:cNvGrpSpPr>
              <a:grpSpLocks/>
            </p:cNvGrpSpPr>
            <p:nvPr/>
          </p:nvGrpSpPr>
          <p:grpSpPr bwMode="auto">
            <a:xfrm>
              <a:off x="365" y="2294"/>
              <a:ext cx="1914" cy="1574"/>
              <a:chOff x="3028" y="2369"/>
              <a:chExt cx="1914" cy="1574"/>
            </a:xfrm>
          </p:grpSpPr>
          <p:grpSp>
            <p:nvGrpSpPr>
              <p:cNvPr id="158729" name="Group 9"/>
              <p:cNvGrpSpPr>
                <a:grpSpLocks/>
              </p:cNvGrpSpPr>
              <p:nvPr/>
            </p:nvGrpSpPr>
            <p:grpSpPr bwMode="auto">
              <a:xfrm>
                <a:off x="3340" y="2508"/>
                <a:ext cx="359" cy="1170"/>
                <a:chOff x="3340" y="2508"/>
                <a:chExt cx="359" cy="1170"/>
              </a:xfrm>
            </p:grpSpPr>
            <p:sp>
              <p:nvSpPr>
                <p:cNvPr id="1587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468" y="2508"/>
                  <a:ext cx="0" cy="440"/>
                </a:xfrm>
                <a:prstGeom prst="line">
                  <a:avLst/>
                </a:prstGeom>
                <a:noFill/>
                <a:ln w="28575" cap="sq">
                  <a:solidFill>
                    <a:srgbClr val="CC3399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>
                    <a:solidFill>
                      <a:srgbClr val="000000"/>
                    </a:solidFill>
                    <a:latin typeface="Arial" charset="0"/>
                    <a:cs typeface="Angsana New" charset="-34"/>
                  </a:endParaRPr>
                </a:p>
              </p:txBody>
            </p:sp>
            <p:sp>
              <p:nvSpPr>
                <p:cNvPr id="158731" name="Line 11"/>
                <p:cNvSpPr>
                  <a:spLocks noChangeShapeType="1"/>
                </p:cNvSpPr>
                <p:nvPr/>
              </p:nvSpPr>
              <p:spPr bwMode="auto">
                <a:xfrm>
                  <a:off x="3467" y="3170"/>
                  <a:ext cx="0" cy="508"/>
                </a:xfrm>
                <a:prstGeom prst="line">
                  <a:avLst/>
                </a:prstGeom>
                <a:noFill/>
                <a:ln w="28575" cap="sq">
                  <a:solidFill>
                    <a:srgbClr val="CC3399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>
                    <a:solidFill>
                      <a:srgbClr val="000000"/>
                    </a:solidFill>
                    <a:latin typeface="Arial" charset="0"/>
                    <a:cs typeface="Angsana New" charset="-34"/>
                  </a:endParaRPr>
                </a:p>
              </p:txBody>
            </p:sp>
            <p:sp>
              <p:nvSpPr>
                <p:cNvPr id="1587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40" y="2932"/>
                  <a:ext cx="35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FF00FF"/>
                      </a:solidFill>
                      <a:latin typeface="Arial" charset="0"/>
                      <a:cs typeface="Angsana New" charset="-34"/>
                    </a:rPr>
                    <a:t>E</a:t>
                  </a:r>
                  <a:r>
                    <a:rPr lang="en-US" sz="2000" b="1" baseline="-25000">
                      <a:solidFill>
                        <a:srgbClr val="FF00FF"/>
                      </a:solidFill>
                      <a:latin typeface="Arial" charset="0"/>
                      <a:cs typeface="Angsana New" charset="-34"/>
                    </a:rPr>
                    <a:t>af</a:t>
                  </a:r>
                </a:p>
              </p:txBody>
            </p:sp>
          </p:grpSp>
          <p:grpSp>
            <p:nvGrpSpPr>
              <p:cNvPr id="158733" name="Group 13"/>
              <p:cNvGrpSpPr>
                <a:grpSpLocks/>
              </p:cNvGrpSpPr>
              <p:nvPr/>
            </p:nvGrpSpPr>
            <p:grpSpPr bwMode="auto">
              <a:xfrm>
                <a:off x="4522" y="2506"/>
                <a:ext cx="359" cy="758"/>
                <a:chOff x="4522" y="2506"/>
                <a:chExt cx="359" cy="758"/>
              </a:xfrm>
            </p:grpSpPr>
            <p:sp>
              <p:nvSpPr>
                <p:cNvPr id="15873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647" y="2506"/>
                  <a:ext cx="0" cy="296"/>
                </a:xfrm>
                <a:prstGeom prst="line">
                  <a:avLst/>
                </a:prstGeom>
                <a:noFill/>
                <a:ln w="28575" cap="sq">
                  <a:solidFill>
                    <a:srgbClr val="6600CC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>
                    <a:solidFill>
                      <a:srgbClr val="000000"/>
                    </a:solidFill>
                    <a:latin typeface="Arial" charset="0"/>
                    <a:cs typeface="Angsana New" charset="-34"/>
                  </a:endParaRPr>
                </a:p>
              </p:txBody>
            </p:sp>
            <p:sp>
              <p:nvSpPr>
                <p:cNvPr id="158735" name="Line 15"/>
                <p:cNvSpPr>
                  <a:spLocks noChangeShapeType="1"/>
                </p:cNvSpPr>
                <p:nvPr/>
              </p:nvSpPr>
              <p:spPr bwMode="auto">
                <a:xfrm>
                  <a:off x="4646" y="2995"/>
                  <a:ext cx="0" cy="269"/>
                </a:xfrm>
                <a:prstGeom prst="line">
                  <a:avLst/>
                </a:prstGeom>
                <a:noFill/>
                <a:ln w="28575" cap="sq">
                  <a:solidFill>
                    <a:srgbClr val="6600CC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="1">
                    <a:solidFill>
                      <a:srgbClr val="000000"/>
                    </a:solidFill>
                    <a:latin typeface="Arial" charset="0"/>
                    <a:cs typeface="Angsana New" charset="-34"/>
                  </a:endParaRPr>
                </a:p>
              </p:txBody>
            </p:sp>
            <p:sp>
              <p:nvSpPr>
                <p:cNvPr id="1587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522" y="2770"/>
                  <a:ext cx="35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>
                      <a:solidFill>
                        <a:srgbClr val="6600CC"/>
                      </a:solidFill>
                      <a:latin typeface="Arial" charset="0"/>
                      <a:cs typeface="Angsana New" charset="-34"/>
                    </a:rPr>
                    <a:t>E</a:t>
                  </a:r>
                  <a:r>
                    <a:rPr lang="en-US" sz="2000" b="1" baseline="-25000">
                      <a:solidFill>
                        <a:srgbClr val="6600CC"/>
                      </a:solidFill>
                      <a:latin typeface="Arial" charset="0"/>
                      <a:cs typeface="Angsana New" charset="-34"/>
                    </a:rPr>
                    <a:t>ab</a:t>
                  </a:r>
                </a:p>
              </p:txBody>
            </p:sp>
          </p:grpSp>
          <p:sp>
            <p:nvSpPr>
              <p:cNvPr id="158737" name="Line 17"/>
              <p:cNvSpPr>
                <a:spLocks noChangeShapeType="1"/>
              </p:cNvSpPr>
              <p:nvPr/>
            </p:nvSpPr>
            <p:spPr bwMode="auto">
              <a:xfrm flipH="1">
                <a:off x="3397" y="2506"/>
                <a:ext cx="12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58738" name="Freeform 18"/>
              <p:cNvSpPr>
                <a:spLocks/>
              </p:cNvSpPr>
              <p:nvPr/>
            </p:nvSpPr>
            <p:spPr bwMode="auto">
              <a:xfrm>
                <a:off x="3328" y="2449"/>
                <a:ext cx="1341" cy="1255"/>
              </a:xfrm>
              <a:custGeom>
                <a:avLst/>
                <a:gdLst>
                  <a:gd name="T0" fmla="*/ 0 w 1316"/>
                  <a:gd name="T1" fmla="*/ 808 h 808"/>
                  <a:gd name="T2" fmla="*/ 413 w 1316"/>
                  <a:gd name="T3" fmla="*/ 674 h 808"/>
                  <a:gd name="T4" fmla="*/ 653 w 1316"/>
                  <a:gd name="T5" fmla="*/ 40 h 808"/>
                  <a:gd name="T6" fmla="*/ 922 w 1316"/>
                  <a:gd name="T7" fmla="*/ 434 h 808"/>
                  <a:gd name="T8" fmla="*/ 1316 w 1316"/>
                  <a:gd name="T9" fmla="*/ 53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808">
                    <a:moveTo>
                      <a:pt x="0" y="808"/>
                    </a:moveTo>
                    <a:cubicBezTo>
                      <a:pt x="152" y="805"/>
                      <a:pt x="304" y="802"/>
                      <a:pt x="413" y="674"/>
                    </a:cubicBezTo>
                    <a:cubicBezTo>
                      <a:pt x="522" y="546"/>
                      <a:pt x="568" y="80"/>
                      <a:pt x="653" y="40"/>
                    </a:cubicBezTo>
                    <a:cubicBezTo>
                      <a:pt x="738" y="0"/>
                      <a:pt x="812" y="352"/>
                      <a:pt x="922" y="434"/>
                    </a:cubicBezTo>
                    <a:cubicBezTo>
                      <a:pt x="1032" y="516"/>
                      <a:pt x="1174" y="523"/>
                      <a:pt x="1316" y="530"/>
                    </a:cubicBezTo>
                  </a:path>
                </a:pathLst>
              </a:custGeom>
              <a:noFill/>
              <a:ln w="38100" cap="sq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58739" name="Freeform 19"/>
              <p:cNvSpPr>
                <a:spLocks/>
              </p:cNvSpPr>
              <p:nvPr/>
            </p:nvSpPr>
            <p:spPr bwMode="auto">
              <a:xfrm>
                <a:off x="3328" y="2369"/>
                <a:ext cx="1614" cy="1574"/>
              </a:xfrm>
              <a:custGeom>
                <a:avLst/>
                <a:gdLst>
                  <a:gd name="T0" fmla="*/ 0 w 1565"/>
                  <a:gd name="T1" fmla="*/ 0 h 1392"/>
                  <a:gd name="T2" fmla="*/ 0 w 1565"/>
                  <a:gd name="T3" fmla="*/ 1392 h 1392"/>
                  <a:gd name="T4" fmla="*/ 1565 w 1565"/>
                  <a:gd name="T5" fmla="*/ 1392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5" h="1392">
                    <a:moveTo>
                      <a:pt x="0" y="0"/>
                    </a:moveTo>
                    <a:lnTo>
                      <a:pt x="0" y="1392"/>
                    </a:lnTo>
                    <a:lnTo>
                      <a:pt x="1565" y="1392"/>
                    </a:lnTo>
                  </a:path>
                </a:pathLst>
              </a:custGeom>
              <a:noFill/>
              <a:ln w="38100" cap="sq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58740" name="Text Box 20"/>
              <p:cNvSpPr txBox="1">
                <a:spLocks noChangeArrowheads="1"/>
              </p:cNvSpPr>
              <p:nvPr/>
            </p:nvSpPr>
            <p:spPr bwMode="auto">
              <a:xfrm rot="-5400000">
                <a:off x="2824" y="3099"/>
                <a:ext cx="65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00000"/>
                    </a:solidFill>
                    <a:latin typeface="Arial" charset="0"/>
                    <a:cs typeface="Angsana New" charset="-34"/>
                  </a:rPr>
                  <a:t>Energy</a:t>
                </a:r>
              </a:p>
            </p:txBody>
          </p:sp>
          <p:sp>
            <p:nvSpPr>
              <p:cNvPr id="158741" name="Text Box 21"/>
              <p:cNvSpPr txBox="1">
                <a:spLocks noChangeArrowheads="1"/>
              </p:cNvSpPr>
              <p:nvPr/>
            </p:nvSpPr>
            <p:spPr bwMode="auto">
              <a:xfrm>
                <a:off x="3311" y="3662"/>
                <a:ext cx="7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1">
                    <a:solidFill>
                      <a:srgbClr val="0000FF"/>
                    </a:solidFill>
                    <a:latin typeface="Arial" charset="0"/>
                    <a:cs typeface="Angsana New" charset="-34"/>
                  </a:rPr>
                  <a:t>reactants</a:t>
                </a:r>
              </a:p>
            </p:txBody>
          </p:sp>
          <p:sp>
            <p:nvSpPr>
              <p:cNvPr id="158742" name="Text Box 22"/>
              <p:cNvSpPr txBox="1">
                <a:spLocks noChangeArrowheads="1"/>
              </p:cNvSpPr>
              <p:nvPr/>
            </p:nvSpPr>
            <p:spPr bwMode="auto">
              <a:xfrm>
                <a:off x="4176" y="3261"/>
                <a:ext cx="7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1">
                    <a:solidFill>
                      <a:srgbClr val="0000FF"/>
                    </a:solidFill>
                    <a:latin typeface="Arial" charset="0"/>
                    <a:cs typeface="Angsana New" charset="-34"/>
                  </a:rPr>
                  <a:t>products</a:t>
                </a:r>
              </a:p>
            </p:txBody>
          </p:sp>
        </p:grpSp>
      </p:grpSp>
      <p:graphicFrame>
        <p:nvGraphicFramePr>
          <p:cNvPr id="1587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667745"/>
              </p:ext>
            </p:extLst>
          </p:nvPr>
        </p:nvGraphicFramePr>
        <p:xfrm>
          <a:off x="2719388" y="2947813"/>
          <a:ext cx="11985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quation" r:id="rId7" imgW="507960" imgH="457200" progId="Equation.3">
                  <p:embed/>
                </p:oleObj>
              </mc:Choice>
              <mc:Fallback>
                <p:oleObj name="Equation" r:id="rId7" imgW="50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947813"/>
                        <a:ext cx="1198562" cy="1077913"/>
                      </a:xfrm>
                      <a:prstGeom prst="rect">
                        <a:avLst/>
                      </a:prstGeom>
                      <a:solidFill>
                        <a:srgbClr val="99CCFF">
                          <a:alpha val="3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7" name="Text Box 27"/>
          <p:cNvSpPr txBox="1">
            <a:spLocks noChangeArrowheads="1"/>
          </p:cNvSpPr>
          <p:nvPr/>
        </p:nvSpPr>
        <p:spPr bwMode="auto">
          <a:xfrm>
            <a:off x="3465513" y="4460701"/>
            <a:ext cx="5337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90513" indent="-290513"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2pPr>
            <a:lvl3pPr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3pPr>
            <a:lvl4pPr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4pPr>
            <a:lvl5pPr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D60093"/>
              </a:buClr>
              <a:buFont typeface="Wingdings" pitchFamily="2" charset="2"/>
              <a:buChar char="§"/>
            </a:pPr>
            <a:r>
              <a:rPr lang="en-US" sz="3200" b="1">
                <a:solidFill>
                  <a:srgbClr val="000066"/>
                </a:solidFill>
                <a:latin typeface="Cordia New" pitchFamily="34" charset="-34"/>
                <a:cs typeface="Cordia New" pitchFamily="34" charset="-34"/>
              </a:rPr>
              <a:t>ถ้า </a:t>
            </a:r>
            <a:r>
              <a:rPr lang="en-US" sz="3200" b="1">
                <a:solidFill>
                  <a:srgbClr val="000066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H เป็นบวก K จะเพิ่มขึ้นเมื่อ T เพิ่ม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D60093"/>
              </a:buClr>
              <a:buFont typeface="Wingdings" pitchFamily="2" charset="2"/>
              <a:buChar char="§"/>
            </a:pPr>
            <a:r>
              <a:rPr lang="en-US" sz="3200" b="1">
                <a:solidFill>
                  <a:srgbClr val="000066"/>
                </a:solidFill>
                <a:latin typeface="Cordia New" pitchFamily="34" charset="-34"/>
                <a:cs typeface="Cordia New" pitchFamily="34" charset="-34"/>
              </a:rPr>
              <a:t>ถ้า </a:t>
            </a:r>
            <a:r>
              <a:rPr lang="en-US" sz="3200" b="1">
                <a:solidFill>
                  <a:srgbClr val="000066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H เป็นลบ   K จะลดลงเมื่อ   T เพิ่ม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-6540" y="-45387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5" name="ดาว 8 แฉก 2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177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0" t="20199" r="28183" b="57180"/>
          <a:stretch/>
        </p:blipFill>
        <p:spPr>
          <a:xfrm>
            <a:off x="1763688" y="2567762"/>
            <a:ext cx="6110538" cy="933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41559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11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เมื่อให้ความร้อนกับเหล็กและไอน้ำในภาชนะปิด </a:t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ที่อุณหภูมิ   700 </a:t>
            </a:r>
            <a:r>
              <a:rPr lang="en-US" sz="4000" b="1" baseline="30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ปฏิกิริยาที่ภาวะสมดุลคือ </a:t>
            </a:r>
          </a:p>
          <a:p>
            <a:endParaRPr lang="th-TH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ซึ่งเมื่อเหล็กทำปฏิกิริยากับไอน้ำจะมีความร้อนเกิดขึ้น  ดังนั้น ถ้าจะให้ได้ปริมาณของไฮโดรเจนมาก ๆ ทำได้โดยวิธีต่อไปนี้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985881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4400" b="1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th-TH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ก.เพิ่มความ</a:t>
            </a:r>
            <a:r>
              <a:rPr lang="th-TH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ดัน         ข.</a:t>
            </a:r>
            <a:r>
              <a:rPr lang="th-TH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ลดความดัน</a:t>
            </a:r>
          </a:p>
          <a:p>
            <a:r>
              <a:rPr lang="th-TH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ค.ลด</a:t>
            </a:r>
            <a:r>
              <a:rPr lang="th-TH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อุณหภูมิ            ง.</a:t>
            </a:r>
            <a:r>
              <a:rPr lang="th-TH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 ก และ </a:t>
            </a:r>
            <a:r>
              <a:rPr lang="th-TH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</a:t>
            </a:r>
            <a:endParaRPr lang="th-TH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ดาว 8 แฉก 6"/>
          <p:cNvSpPr/>
          <p:nvPr/>
        </p:nvSpPr>
        <p:spPr>
          <a:xfrm>
            <a:off x="8172400" y="6093296"/>
            <a:ext cx="943890" cy="764704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10</a:t>
            </a:r>
            <a:endParaRPr lang="th-TH" dirty="0"/>
          </a:p>
        </p:txBody>
      </p:sp>
      <p:sp>
        <p:nvSpPr>
          <p:cNvPr id="8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</p:spTree>
    <p:extLst>
      <p:ext uri="{BB962C8B-B14F-4D97-AF65-F5344CB8AC3E}">
        <p14:creationId xmlns:p14="http://schemas.microsoft.com/office/powerpoint/2010/main" val="367449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0" t="20199" r="28183" b="57180"/>
          <a:stretch/>
        </p:blipFill>
        <p:spPr>
          <a:xfrm>
            <a:off x="1187624" y="1849445"/>
            <a:ext cx="6110538" cy="933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41559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  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68" y="5805264"/>
            <a:ext cx="224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4400" b="1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th-TH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ง.</a:t>
            </a:r>
            <a:r>
              <a:rPr lang="th-TH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 ก และ </a:t>
            </a:r>
            <a:r>
              <a:rPr lang="th-TH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</a:t>
            </a:r>
            <a:endParaRPr lang="th-TH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ดาว 8 แฉก 6"/>
          <p:cNvSpPr/>
          <p:nvPr/>
        </p:nvSpPr>
        <p:spPr>
          <a:xfrm>
            <a:off x="8301996" y="6093296"/>
            <a:ext cx="814294" cy="764704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11</a:t>
            </a:r>
            <a:endParaRPr lang="th-TH" dirty="0"/>
          </a:p>
        </p:txBody>
      </p:sp>
      <p:sp>
        <p:nvSpPr>
          <p:cNvPr id="8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012160" y="1052736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จะมีความร้อนเกิดขึ้น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2782691"/>
            <a:ext cx="6146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ถ้าจะให้ได้ปริมาณของไฮโดรเจนมาก ๆ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74699" y="2085235"/>
                <a:ext cx="1264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99" y="2085235"/>
                <a:ext cx="126451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ลูกศรลง 9"/>
          <p:cNvSpPr/>
          <p:nvPr/>
        </p:nvSpPr>
        <p:spPr>
          <a:xfrm>
            <a:off x="7812360" y="1760622"/>
            <a:ext cx="294595" cy="3246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ซ้าย 10"/>
          <p:cNvSpPr/>
          <p:nvPr/>
        </p:nvSpPr>
        <p:spPr>
          <a:xfrm rot="10800000">
            <a:off x="6012160" y="2782691"/>
            <a:ext cx="838704" cy="7200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51520" y="3759235"/>
            <a:ext cx="2364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ก.เพิ่มความดัน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1520" y="4433282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ข.ลดความดัน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51520" y="5085184"/>
            <a:ext cx="2127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ค.ลดอุณหภูมิ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ลูกศรซ้าย 14"/>
          <p:cNvSpPr/>
          <p:nvPr/>
        </p:nvSpPr>
        <p:spPr>
          <a:xfrm rot="10800000">
            <a:off x="3733295" y="5141168"/>
            <a:ext cx="838704" cy="7200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949249" y="3725396"/>
            <a:ext cx="5352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gas reactant =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gas product</a:t>
            </a:r>
            <a:endParaRPr lang="th-TH" sz="4000" dirty="0">
              <a:solidFill>
                <a:srgbClr val="FF0000"/>
              </a:solidFill>
            </a:endParaRPr>
          </a:p>
        </p:txBody>
      </p:sp>
      <p:grpSp>
        <p:nvGrpSpPr>
          <p:cNvPr id="17" name="กลุ่ม 16"/>
          <p:cNvGrpSpPr/>
          <p:nvPr/>
        </p:nvGrpSpPr>
        <p:grpSpPr>
          <a:xfrm>
            <a:off x="1315272" y="3857218"/>
            <a:ext cx="740968" cy="576064"/>
            <a:chOff x="2123728" y="3429000"/>
            <a:chExt cx="956992" cy="720080"/>
          </a:xfrm>
        </p:grpSpPr>
        <p:cxnSp>
          <p:nvCxnSpPr>
            <p:cNvPr id="18" name="ตัวเชื่อมต่อตรง 17"/>
            <p:cNvCxnSpPr/>
            <p:nvPr/>
          </p:nvCxnSpPr>
          <p:spPr>
            <a:xfrm>
              <a:off x="2123728" y="3429000"/>
              <a:ext cx="956992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2137048" y="3429000"/>
              <a:ext cx="837457" cy="6210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กลุ่ม 19"/>
          <p:cNvGrpSpPr/>
          <p:nvPr/>
        </p:nvGrpSpPr>
        <p:grpSpPr>
          <a:xfrm>
            <a:off x="1299242" y="4509120"/>
            <a:ext cx="740968" cy="576064"/>
            <a:chOff x="2123728" y="3429000"/>
            <a:chExt cx="956992" cy="720080"/>
          </a:xfrm>
        </p:grpSpPr>
        <p:cxnSp>
          <p:nvCxnSpPr>
            <p:cNvPr id="21" name="ตัวเชื่อมต่อตรง 20"/>
            <p:cNvCxnSpPr/>
            <p:nvPr/>
          </p:nvCxnSpPr>
          <p:spPr>
            <a:xfrm>
              <a:off x="2123728" y="3429000"/>
              <a:ext cx="956992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/>
            <p:cNvCxnSpPr/>
            <p:nvPr/>
          </p:nvCxnSpPr>
          <p:spPr>
            <a:xfrm flipV="1">
              <a:off x="2137048" y="3429000"/>
              <a:ext cx="837457" cy="6210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กลุ่ม 22"/>
          <p:cNvGrpSpPr/>
          <p:nvPr/>
        </p:nvGrpSpPr>
        <p:grpSpPr>
          <a:xfrm>
            <a:off x="1063411" y="5935588"/>
            <a:ext cx="740968" cy="576064"/>
            <a:chOff x="2123728" y="3429000"/>
            <a:chExt cx="956992" cy="720080"/>
          </a:xfrm>
        </p:grpSpPr>
        <p:cxnSp>
          <p:nvCxnSpPr>
            <p:cNvPr id="24" name="ตัวเชื่อมต่อตรง 23"/>
            <p:cNvCxnSpPr/>
            <p:nvPr/>
          </p:nvCxnSpPr>
          <p:spPr>
            <a:xfrm>
              <a:off x="2123728" y="3429000"/>
              <a:ext cx="956992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 flipV="1">
              <a:off x="2137048" y="3429000"/>
              <a:ext cx="837457" cy="6210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กลุ่ม 25"/>
          <p:cNvGrpSpPr/>
          <p:nvPr/>
        </p:nvGrpSpPr>
        <p:grpSpPr>
          <a:xfrm>
            <a:off x="1314839" y="5187099"/>
            <a:ext cx="741833" cy="504056"/>
            <a:chOff x="1801579" y="3177842"/>
            <a:chExt cx="741833" cy="504056"/>
          </a:xfrm>
        </p:grpSpPr>
        <p:cxnSp>
          <p:nvCxnSpPr>
            <p:cNvPr id="27" name="ตัวเชื่อมต่อตรง 26"/>
            <p:cNvCxnSpPr/>
            <p:nvPr/>
          </p:nvCxnSpPr>
          <p:spPr>
            <a:xfrm flipH="1">
              <a:off x="1801579" y="3177842"/>
              <a:ext cx="741833" cy="50405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/>
            <p:cNvCxnSpPr/>
            <p:nvPr/>
          </p:nvCxnSpPr>
          <p:spPr>
            <a:xfrm>
              <a:off x="1818565" y="3429870"/>
              <a:ext cx="0" cy="2520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044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028806"/>
            <a:ext cx="883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12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จากสมการ 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393593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การเปลี่ยนแปลงในข้อใดที่มีผลทำให้สมดุลของระบบเปลี่ยนไปในทิศทางที่มีการเพิ่มปริมาณ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endParaRPr lang="th-TH" sz="40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1300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2NO(g) + 2CO(g)                 N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+   2CO</a:t>
            </a:r>
            <a:r>
              <a:rPr lang="en-US" sz="4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3454909" y="1886925"/>
            <a:ext cx="864096" cy="360040"/>
            <a:chOff x="4355976" y="980728"/>
            <a:chExt cx="1152128" cy="360040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3" name="ตัวเชื่อมต่อตรง 12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ตัวเชื่อมต่อตรง 13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1" name="ตัวเชื่อมต่อตรง 10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179512" y="357301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 อุณหภูมิต่ำ หรือ ความดันสูง</a:t>
            </a:r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36510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อุณหภูมิต่ำ หรือ ความดันต่ำ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25184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อุณหภูมิสูง หรือ ความดันสูง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6043935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อุณหภูมิสูง หรือ ความดันต่ำ</a:t>
            </a:r>
            <a:endParaRPr lang="th-TH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ดาว 8 แฉก 18"/>
          <p:cNvSpPr/>
          <p:nvPr/>
        </p:nvSpPr>
        <p:spPr>
          <a:xfrm>
            <a:off x="8172400" y="6043935"/>
            <a:ext cx="943890" cy="814065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12</a:t>
            </a:r>
            <a:endParaRPr lang="th-TH" dirty="0"/>
          </a:p>
        </p:txBody>
      </p:sp>
      <p:sp>
        <p:nvSpPr>
          <p:cNvPr id="20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</p:spTree>
    <p:extLst>
      <p:ext uri="{BB962C8B-B14F-4D97-AF65-F5344CB8AC3E}">
        <p14:creationId xmlns:p14="http://schemas.microsoft.com/office/powerpoint/2010/main" val="367449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2996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13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ปฏิกิริยาที่ภาวะสมดุลในข้อใด เมื่อมีการเปลี่ยนแปลงความดัน จะมีผลตรงกันข้ามกับการเปลี่ยนแปลงอุณหภูมิ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334" y="2499163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+ 3H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2NH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คายความร้อน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3832578" y="2703862"/>
            <a:ext cx="702078" cy="360041"/>
            <a:chOff x="4355976" y="980728"/>
            <a:chExt cx="1152128" cy="360040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" name="กลุ่ม 8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539552" y="3356992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2O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3O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คายความร้อน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423523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CO(g) + H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O(g)               CO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H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คายความร้อน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2492769" y="3610879"/>
            <a:ext cx="702078" cy="360041"/>
            <a:chOff x="4355976" y="980728"/>
            <a:chExt cx="1152128" cy="360040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21" name="ตัวเชื่อมต่อตรง 20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8" name="กลุ่ม 17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9" name="ตัวเชื่อมต่อตรง 18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ตัวเชื่อมต่อตรง 19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กลุ่ม 22"/>
          <p:cNvGrpSpPr/>
          <p:nvPr/>
        </p:nvGrpSpPr>
        <p:grpSpPr>
          <a:xfrm>
            <a:off x="4051977" y="4547344"/>
            <a:ext cx="702078" cy="360041"/>
            <a:chOff x="4355976" y="980728"/>
            <a:chExt cx="1152128" cy="360040"/>
          </a:xfrm>
        </p:grpSpPr>
        <p:grpSp>
          <p:nvGrpSpPr>
            <p:cNvPr id="24" name="กลุ่ม 23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28" name="ตัวเชื่อมต่อตรง 27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ตัวเชื่อมต่อตรง 28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5" name="กลุ่ม 24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26" name="ตัวเชื่อมต่อตรง 25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ตัวเชื่อมต่อตรง 26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539552" y="523289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2NO(g)  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ดูดความร้อน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3617032" y="5437589"/>
            <a:ext cx="702078" cy="360041"/>
            <a:chOff x="4355976" y="980728"/>
            <a:chExt cx="1152128" cy="360040"/>
          </a:xfrm>
        </p:grpSpPr>
        <p:grpSp>
          <p:nvGrpSpPr>
            <p:cNvPr id="32" name="กลุ่ม 31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36" name="ตัวเชื่อมต่อตรง 35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ตัวเชื่อมต่อตรง 36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3" name="กลุ่ม 32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34" name="ตัวเชื่อมต่อตรง 33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5" name="ตัวเชื่อมต่อตรง 34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ดาว 8 แฉก 38"/>
          <p:cNvSpPr/>
          <p:nvPr/>
        </p:nvSpPr>
        <p:spPr>
          <a:xfrm>
            <a:off x="8316416" y="6002331"/>
            <a:ext cx="857609" cy="76986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13</a:t>
            </a:r>
            <a:endParaRPr lang="th-TH" dirty="0"/>
          </a:p>
        </p:txBody>
      </p:sp>
      <p:sp>
        <p:nvSpPr>
          <p:cNvPr id="38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3851920" y="2386457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ลูกศรขวา 39"/>
          <p:cNvSpPr/>
          <p:nvPr/>
        </p:nvSpPr>
        <p:spPr>
          <a:xfrm rot="10800000">
            <a:off x="3826971" y="3091111"/>
            <a:ext cx="673021" cy="265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ลูกศรขวา 40"/>
          <p:cNvSpPr/>
          <p:nvPr/>
        </p:nvSpPr>
        <p:spPr>
          <a:xfrm rot="10800000">
            <a:off x="2483769" y="3993493"/>
            <a:ext cx="673021" cy="265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ลูกศรขวา 41"/>
          <p:cNvSpPr/>
          <p:nvPr/>
        </p:nvSpPr>
        <p:spPr>
          <a:xfrm rot="10800000">
            <a:off x="2483769" y="3284984"/>
            <a:ext cx="673021" cy="265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ลูกศรขวา 42"/>
          <p:cNvSpPr/>
          <p:nvPr/>
        </p:nvSpPr>
        <p:spPr>
          <a:xfrm rot="10800000">
            <a:off x="4051976" y="4949097"/>
            <a:ext cx="673021" cy="265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ลูกศรขวา 43"/>
          <p:cNvSpPr/>
          <p:nvPr/>
        </p:nvSpPr>
        <p:spPr>
          <a:xfrm>
            <a:off x="3635896" y="5914849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449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4051457" y="3118320"/>
            <a:ext cx="702078" cy="360041"/>
            <a:chOff x="4355976" y="980728"/>
            <a:chExt cx="1152128" cy="360040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1" name="ตัวเชื่อมต่อตรง 10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" name="กลุ่ม 7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9" name="ตัวเชื่อมต่อตรง 8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ตัวเชื่อมต่อตรง 9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251520" y="1129968"/>
            <a:ext cx="8673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14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ปฏิกิริยาในข้อใดที่เมื่อเพิ่มความดันหรืออุณหภูมิให้แก่ระบบ จะทำให้เกิดการเปลี่ยนแปลงไปสู่สมดุลใหม่ในทิศทางเดียวกัน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072" y="292494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2CO(g) + 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2CO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H  &lt;  0  kJ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072" y="3622377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2HCl(g)                H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+ Cl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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H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&gt;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0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kJ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072" y="4342457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2NO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2NO(g)  + 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+182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 kJ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412" y="5188495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2SO</a:t>
            </a:r>
            <a:r>
              <a:rPr lang="en-US" sz="4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+197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/>
              </a:rPr>
              <a:t>  kJ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2SO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+ 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4270856" y="5393194"/>
            <a:ext cx="702078" cy="360041"/>
            <a:chOff x="4355976" y="980728"/>
            <a:chExt cx="1152128" cy="360040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23" name="ตัวเชื่อมต่อตรง 22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ตัวเชื่อมต่อตรง 23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0" name="กลุ่ม 19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21" name="ตัวเชื่อมต่อตรง 20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กลุ่ม 24"/>
          <p:cNvGrpSpPr/>
          <p:nvPr/>
        </p:nvGrpSpPr>
        <p:grpSpPr>
          <a:xfrm>
            <a:off x="2880320" y="4630489"/>
            <a:ext cx="702078" cy="360041"/>
            <a:chOff x="4355976" y="980728"/>
            <a:chExt cx="1152128" cy="360040"/>
          </a:xfrm>
        </p:grpSpPr>
        <p:grpSp>
          <p:nvGrpSpPr>
            <p:cNvPr id="26" name="กลุ่ม 25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30" name="ตัวเชื่อมต่อตรง 29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1" name="ตัวเชื่อมต่อตรง 30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7" name="กลุ่ม 26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28" name="ตัวเชื่อมต่อตรง 27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ตัวเชื่อมต่อตรง 28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กลุ่ม 31"/>
          <p:cNvGrpSpPr/>
          <p:nvPr/>
        </p:nvGrpSpPr>
        <p:grpSpPr>
          <a:xfrm>
            <a:off x="2958516" y="3949399"/>
            <a:ext cx="702078" cy="360041"/>
            <a:chOff x="4355976" y="980728"/>
            <a:chExt cx="1152128" cy="360040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37" name="ตัวเชื่อมต่อตรง 36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ตัวเชื่อมต่อตรง 37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4" name="กลุ่ม 33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35" name="ตัวเชื่อมต่อตรง 34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ตัวเชื่อมต่อตรง 35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ดาว 8 แฉก 38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14</a:t>
            </a:r>
            <a:endParaRPr lang="th-TH" dirty="0"/>
          </a:p>
        </p:txBody>
      </p:sp>
      <p:sp>
        <p:nvSpPr>
          <p:cNvPr id="40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1" name="ลูกศรขวา 40"/>
          <p:cNvSpPr/>
          <p:nvPr/>
        </p:nvSpPr>
        <p:spPr>
          <a:xfrm>
            <a:off x="4055112" y="2867865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ลูกศรขวา 41"/>
          <p:cNvSpPr/>
          <p:nvPr/>
        </p:nvSpPr>
        <p:spPr>
          <a:xfrm rot="10800000">
            <a:off x="4055281" y="3438073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ลูกศรขวา 42"/>
          <p:cNvSpPr/>
          <p:nvPr/>
        </p:nvSpPr>
        <p:spPr>
          <a:xfrm>
            <a:off x="2987573" y="4237432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ลูกศรขวา 43"/>
          <p:cNvSpPr/>
          <p:nvPr/>
        </p:nvSpPr>
        <p:spPr>
          <a:xfrm rot="10800000">
            <a:off x="2880320" y="4505261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ลูกศรขวา 44"/>
          <p:cNvSpPr/>
          <p:nvPr/>
        </p:nvSpPr>
        <p:spPr>
          <a:xfrm rot="10800000">
            <a:off x="2863216" y="4979358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ลูกศรขวา 45"/>
          <p:cNvSpPr/>
          <p:nvPr/>
        </p:nvSpPr>
        <p:spPr>
          <a:xfrm rot="10800000">
            <a:off x="4235489" y="5209968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ลูกศรขวา 46"/>
          <p:cNvSpPr/>
          <p:nvPr/>
        </p:nvSpPr>
        <p:spPr>
          <a:xfrm>
            <a:off x="4270856" y="5832708"/>
            <a:ext cx="673021" cy="2504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8436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FLAS: Chemical Equilibrium</a:t>
            </a: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028C-00E1-4579-9F32-8586199419B6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5" r="6172" b="1"/>
          <a:stretch/>
        </p:blipFill>
        <p:spPr>
          <a:xfrm>
            <a:off x="251520" y="4509120"/>
            <a:ext cx="7938616" cy="2195366"/>
          </a:xfrm>
          <a:prstGeom prst="rect">
            <a:avLst/>
          </a:prstGeom>
        </p:spPr>
      </p:pic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15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สี่เหลี่ยมผืนผ้า 1"/>
              <p:cNvSpPr/>
              <p:nvPr/>
            </p:nvSpPr>
            <p:spPr>
              <a:xfrm>
                <a:off x="35496" y="1060916"/>
                <a:ext cx="8936778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ตัวอย่าง 15 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แก๊ส 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PCl</a:t>
                </a:r>
                <a:r>
                  <a:rPr lang="en-US" sz="4000" b="1" baseline="-25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5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สลายตัวดังสมการ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𝑷𝑪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𝒍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𝟓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𝒈</m:t>
                        </m:r>
                      </m:e>
                    </m:d>
                    <m:r>
                      <a:rPr lang="th-TH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         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𝑷𝑪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𝒍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𝒈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𝑪𝒍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)</m:t>
                    </m:r>
                  </m:oMath>
                </a14:m>
                <a:r>
                  <a:rPr lang="th-TH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br>
                  <a:rPr lang="th-TH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</a:b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เมื่อทำให้ 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PCl</a:t>
                </a:r>
                <a:r>
                  <a:rPr lang="en-US" sz="4000" b="1" baseline="-25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5</a:t>
                </a:r>
                <a:r>
                  <a:rPr lang="th-TH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จำนวนหนึ่ง สลายตัวในภาชนะขนาด 500 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mL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ที่ </a:t>
                </a:r>
              </a:p>
              <a:p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250 </a:t>
                </a:r>
                <a:r>
                  <a:rPr lang="en-US" sz="4000" b="1" baseline="30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o</a:t>
                </a:r>
                <a:r>
                  <a:rPr lang="en-US" sz="40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C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เมื่อถึงภาวะสมดุลพบว่ามี 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PCl</a:t>
                </a:r>
                <a:r>
                  <a:rPr lang="en-US" sz="4000" b="1" baseline="-25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5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จำนวน 0.0625  </a:t>
                </a:r>
                <a:r>
                  <a:rPr lang="en-US" sz="40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mol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และ 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Cl</a:t>
                </a:r>
                <a:r>
                  <a:rPr lang="en-US" sz="4000" b="1" baseline="-25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2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จำนวน 0.0375  </a:t>
                </a:r>
                <a:r>
                  <a:rPr lang="th-TH" sz="40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โมล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ถ้าเพิ่มอุณหภูมิให้เป็น 300 </a:t>
                </a:r>
                <a:r>
                  <a:rPr lang="en-US" sz="4000" b="1" baseline="30000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o</a:t>
                </a:r>
                <a:r>
                  <a:rPr lang="en-US" sz="40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C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พบว่าที่สมดุลใหม่มี 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PCl</a:t>
                </a:r>
                <a:r>
                  <a:rPr lang="en-US" sz="4000" b="1" baseline="-25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3</a:t>
                </a:r>
                <a:r>
                  <a:rPr lang="th-TH" sz="4000" b="1" baseline="-25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จำนวน 0.0400 </a:t>
                </a:r>
                <a:r>
                  <a:rPr lang="th-TH" sz="40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โมล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en-US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ข้อสรุปใดถูกต้อง</a:t>
                </a:r>
                <a:endParaRPr lang="th-TH" sz="4000" dirty="0"/>
              </a:p>
            </p:txBody>
          </p:sp>
        </mc:Choice>
        <mc:Fallback xmlns="">
          <p:sp>
            <p:nvSpPr>
              <p:cNvPr id="2" name="สี่เหลี่ยมผืนผ้า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60916"/>
                <a:ext cx="8936778" cy="3600986"/>
              </a:xfrm>
              <a:prstGeom prst="rect">
                <a:avLst/>
              </a:prstGeom>
              <a:blipFill rotWithShape="1">
                <a:blip r:embed="rId5"/>
                <a:stretch>
                  <a:fillRect l="-2524" t="-3215" r="-1023" b="-65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1691680" y="1698219"/>
            <a:ext cx="533863" cy="360041"/>
            <a:chOff x="6083469" y="2058260"/>
            <a:chExt cx="533863" cy="360041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6084168" y="2058260"/>
              <a:ext cx="533164" cy="141429"/>
              <a:chOff x="6084168" y="2058260"/>
              <a:chExt cx="533164" cy="141429"/>
            </a:xfrm>
          </p:grpSpPr>
          <p:cxnSp>
            <p:nvCxnSpPr>
              <p:cNvPr id="9" name="ตัวเชื่อมต่อตรง 8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กลุ่ม 16"/>
            <p:cNvGrpSpPr/>
            <p:nvPr/>
          </p:nvGrpSpPr>
          <p:grpSpPr>
            <a:xfrm rot="10800000">
              <a:off x="6083469" y="2276872"/>
              <a:ext cx="533164" cy="141429"/>
              <a:chOff x="6084168" y="2058260"/>
              <a:chExt cx="533164" cy="141429"/>
            </a:xfrm>
          </p:grpSpPr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ตัวเชื่อมต่อตรง 18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860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FLAS: Chemical Equilibrium</a:t>
            </a: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028C-00E1-4579-9F32-8586199419B6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16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5496" y="1060916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dirty="0"/>
          </a:p>
        </p:txBody>
      </p:sp>
      <p:sp>
        <p:nvSpPr>
          <p:cNvPr id="8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5364088" y="1313737"/>
            <a:ext cx="533863" cy="360041"/>
            <a:chOff x="6083469" y="2058260"/>
            <a:chExt cx="533863" cy="360041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6084168" y="2058260"/>
              <a:ext cx="533164" cy="141429"/>
              <a:chOff x="6084168" y="2058260"/>
              <a:chExt cx="533164" cy="141429"/>
            </a:xfrm>
          </p:grpSpPr>
          <p:cxnSp>
            <p:nvCxnSpPr>
              <p:cNvPr id="9" name="ตัวเชื่อมต่อตรง 8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กลุ่ม 16"/>
            <p:cNvGrpSpPr/>
            <p:nvPr/>
          </p:nvGrpSpPr>
          <p:grpSpPr>
            <a:xfrm rot="10800000">
              <a:off x="6083469" y="2276872"/>
              <a:ext cx="533164" cy="141429"/>
              <a:chOff x="6084168" y="2058260"/>
              <a:chExt cx="533164" cy="141429"/>
            </a:xfrm>
          </p:grpSpPr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ตัวเชื่อมต่อตรง 18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สี่เหลี่ยมผืนผ้า 2"/>
              <p:cNvSpPr/>
              <p:nvPr/>
            </p:nvSpPr>
            <p:spPr>
              <a:xfrm>
                <a:off x="3771274" y="1226081"/>
                <a:ext cx="53285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𝑷𝑪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𝒍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𝒈</m:t>
                        </m:r>
                      </m:e>
                    </m:d>
                    <m:r>
                      <a:rPr lang="th-TH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 </m:t>
                    </m:r>
                    <m:r>
                      <a:rPr lang="en-US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          </m:t>
                    </m:r>
                    <m:r>
                      <a:rPr lang="en-US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𝑷𝑪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𝒍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𝒈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𝑪𝒍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ngsana New" pitchFamily="18" charset="-34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(</m:t>
                    </m:r>
                    <m:r>
                      <a:rPr lang="en-US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𝒈</m:t>
                    </m:r>
                    <m:r>
                      <a:rPr lang="en-US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)</m:t>
                    </m:r>
                  </m:oMath>
                </a14:m>
                <a:r>
                  <a:rPr lang="th-TH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endParaRPr lang="th-TH" dirty="0"/>
              </a:p>
            </p:txBody>
          </p:sp>
        </mc:Choice>
        <mc:Fallback xmlns="">
          <p:sp>
            <p:nvSpPr>
              <p:cNvPr id="3" name="สี่เหลี่ยมผืนผ้า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274" y="1226081"/>
                <a:ext cx="532859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686" t="-13953" r="-458" b="-3604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สี่เหลี่ยมผืนผ้า 9"/>
          <p:cNvSpPr/>
          <p:nvPr/>
        </p:nvSpPr>
        <p:spPr>
          <a:xfrm>
            <a:off x="35496" y="1862808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สมดุลที่ 250 </a:t>
            </a:r>
            <a:r>
              <a:rPr lang="en-US" sz="4000" b="1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6021" y="3356992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สมดุลที่ 300 </a:t>
            </a:r>
            <a:r>
              <a:rPr lang="en-US" sz="4000" b="1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624706" y="1844824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0.125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868843" y="1823265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0.075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7423309" y="181945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0.075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888991" y="3356992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0.08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486078" y="3356992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0.08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681612" y="3356992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0.12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652120" y="2564904"/>
            <a:ext cx="1566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+0.005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>
              <a:solidFill>
                <a:srgbClr val="002060"/>
              </a:solidFill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7253571" y="2564904"/>
            <a:ext cx="1566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+0.005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>
              <a:solidFill>
                <a:srgbClr val="002060"/>
              </a:solidFill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587832" y="2564904"/>
            <a:ext cx="1566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-0.005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dirty="0">
              <a:solidFill>
                <a:srgbClr val="002060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6021" y="2564904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กล่องข้อความ 12"/>
              <p:cNvSpPr txBox="1"/>
              <p:nvPr/>
            </p:nvSpPr>
            <p:spPr>
              <a:xfrm>
                <a:off x="251520" y="4413511"/>
                <a:ext cx="2633606" cy="914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𝑷𝑪𝒍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𝑪𝒍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𝑷𝑪𝒍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กล่องข้อความ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13511"/>
                <a:ext cx="2633606" cy="914546"/>
              </a:xfrm>
              <a:prstGeom prst="rect">
                <a:avLst/>
              </a:prstGeom>
              <a:blipFill rotWithShape="0">
                <a:blip r:embed="rId5"/>
                <a:stretch>
                  <a:fillRect r="-463" b="-66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สี่เหลี่ยมผืนผ้า 13"/>
          <p:cNvSpPr/>
          <p:nvPr/>
        </p:nvSpPr>
        <p:spPr>
          <a:xfrm>
            <a:off x="3616109" y="5762814"/>
            <a:ext cx="139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0.0533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กล่องข้อความ 14"/>
              <p:cNvSpPr txBox="1"/>
              <p:nvPr/>
            </p:nvSpPr>
            <p:spPr>
              <a:xfrm>
                <a:off x="733106" y="5661248"/>
                <a:ext cx="239873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5" name="กล่องข้อความ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06" y="5661248"/>
                <a:ext cx="2398734" cy="809452"/>
              </a:xfrm>
              <a:prstGeom prst="rect">
                <a:avLst/>
              </a:prstGeom>
              <a:blipFill rotWithShape="0">
                <a:blip r:embed="rId6"/>
                <a:stretch>
                  <a:fillRect r="-761" b="-681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075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1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17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980728"/>
            <a:ext cx="90926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16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ภาชนะปิดใบหนึ่งบรรจุ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SO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ไว้ 0.5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ไว้ 1.0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เมื่อเกิดปฏิกิริยาที่อุณหภูมิคงที่จนได้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ขึ้น พบว่าความดันรวมเป็น  1.3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โดยที่ปฏิกิริยานี้เป็นปฏิกิริยาที่ผันกลับได้  ข้อใด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ไม่ถูกต้อง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3535273"/>
            <a:ext cx="4291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สลายตัวไปร้อยละ  80</a:t>
            </a:r>
            <a:endParaRPr lang="th-TH" sz="40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5295" y="4377298"/>
            <a:ext cx="4044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สลายตัวไปร้อยละ  20</a:t>
            </a:r>
            <a:endParaRPr lang="th-TH" sz="4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0410" y="5097378"/>
            <a:ext cx="3637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ค่าคงที่สมดุลเท่ากับ 20</a:t>
            </a:r>
            <a:endParaRPr lang="th-TH" sz="40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0185" y="5803766"/>
            <a:ext cx="6260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ร้อยละของผลได้จากปฏิกิริยาเท่ากับ 86.67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88109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18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980728"/>
            <a:ext cx="9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3347864" y="1075383"/>
            <a:ext cx="534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2SO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+ 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2SO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6372200" y="1280082"/>
            <a:ext cx="533863" cy="360041"/>
            <a:chOff x="6083469" y="2058260"/>
            <a:chExt cx="533863" cy="360041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084168" y="2058260"/>
              <a:ext cx="533164" cy="141429"/>
              <a:chOff x="6084168" y="2058260"/>
              <a:chExt cx="533164" cy="141429"/>
            </a:xfrm>
          </p:grpSpPr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ตัวเชื่อมต่อตรง 18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กลุ่ม 14"/>
            <p:cNvGrpSpPr/>
            <p:nvPr/>
          </p:nvGrpSpPr>
          <p:grpSpPr>
            <a:xfrm rot="10800000">
              <a:off x="6083469" y="2276872"/>
              <a:ext cx="533164" cy="141429"/>
              <a:chOff x="6084168" y="2058260"/>
              <a:chExt cx="533164" cy="141429"/>
            </a:xfrm>
          </p:grpSpPr>
          <p:cxnSp>
            <p:nvCxnSpPr>
              <p:cNvPr id="16" name="ตัวเชื่อมต่อตรง 15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สี่เหลี่ยมผืนผ้า 19"/>
          <p:cNvSpPr/>
          <p:nvPr/>
        </p:nvSpPr>
        <p:spPr>
          <a:xfrm>
            <a:off x="3203848" y="1844824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0.5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02332" y="1844824"/>
            <a:ext cx="178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70609" y="2573317"/>
            <a:ext cx="1943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70609" y="3278329"/>
            <a:ext cx="109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992858" y="186543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452320" y="1891584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sz="4000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957749" y="2545254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341299" y="2570443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7153098" y="2481462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160384" y="3322151"/>
            <a:ext cx="1797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0.5-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4957749" y="330324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153098" y="330324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07504" y="4050644"/>
            <a:ext cx="4023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0.5-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+ (1-x) + 2x = 1.3</a:t>
            </a:r>
            <a:endParaRPr lang="th-TH" sz="4000" dirty="0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50823" y="4755656"/>
            <a:ext cx="2205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1.5-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1.3</a:t>
            </a:r>
            <a:endParaRPr lang="th-TH" sz="4000" dirty="0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278258" y="5448296"/>
            <a:ext cx="2205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0.2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50866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19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980728"/>
            <a:ext cx="9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3347864" y="1075383"/>
            <a:ext cx="534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2SO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+ 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2SO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6372200" y="1280082"/>
            <a:ext cx="533863" cy="360041"/>
            <a:chOff x="6083469" y="2058260"/>
            <a:chExt cx="533863" cy="360041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084168" y="2058260"/>
              <a:ext cx="533164" cy="141429"/>
              <a:chOff x="6084168" y="2058260"/>
              <a:chExt cx="533164" cy="141429"/>
            </a:xfrm>
          </p:grpSpPr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ตัวเชื่อมต่อตรง 18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กลุ่ม 14"/>
            <p:cNvGrpSpPr/>
            <p:nvPr/>
          </p:nvGrpSpPr>
          <p:grpSpPr>
            <a:xfrm rot="10800000">
              <a:off x="6083469" y="2276872"/>
              <a:ext cx="533164" cy="141429"/>
              <a:chOff x="6084168" y="2058260"/>
              <a:chExt cx="533164" cy="141429"/>
            </a:xfrm>
          </p:grpSpPr>
          <p:cxnSp>
            <p:nvCxnSpPr>
              <p:cNvPr id="16" name="ตัวเชื่อมต่อตรง 15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สี่เหลี่ยมผืนผ้า 19"/>
          <p:cNvSpPr/>
          <p:nvPr/>
        </p:nvSpPr>
        <p:spPr>
          <a:xfrm>
            <a:off x="3203848" y="1844824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0.5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02332" y="1844824"/>
            <a:ext cx="178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70609" y="2573317"/>
            <a:ext cx="1943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70609" y="3278329"/>
            <a:ext cx="109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992858" y="186543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452320" y="1891584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sz="4000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957749" y="2545254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-0.2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59832" y="2570443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-0.4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7153098" y="2481462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0.4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160384" y="3322151"/>
            <a:ext cx="1797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4957749" y="330324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0.8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153098" y="330324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0.4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267972" y="4121086"/>
            <a:ext cx="3058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สลายตัวไป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กล่องข้อความ 2"/>
              <p:cNvSpPr txBox="1"/>
              <p:nvPr/>
            </p:nvSpPr>
            <p:spPr>
              <a:xfrm>
                <a:off x="3347864" y="4017887"/>
                <a:ext cx="281166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th-TH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h-TH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th-T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กล่องข้อความ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017887"/>
                <a:ext cx="2811667" cy="8094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สี่เหลี่ยมผืนผ้า 35"/>
          <p:cNvSpPr/>
          <p:nvPr/>
        </p:nvSpPr>
        <p:spPr>
          <a:xfrm>
            <a:off x="267972" y="5025370"/>
            <a:ext cx="2869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สลายตัวไป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กล่องข้อความ 36"/>
              <p:cNvSpPr txBox="1"/>
              <p:nvPr/>
            </p:nvSpPr>
            <p:spPr>
              <a:xfrm>
                <a:off x="3381363" y="4908553"/>
                <a:ext cx="2811667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h-TH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h-TH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h-TH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th-T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กล่องข้อความ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63" y="4908553"/>
                <a:ext cx="2811667" cy="806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กล่องข้อความ 3"/>
              <p:cNvSpPr txBox="1"/>
              <p:nvPr/>
            </p:nvSpPr>
            <p:spPr>
              <a:xfrm>
                <a:off x="267972" y="5733256"/>
                <a:ext cx="6520952" cy="1042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𝑺𝑶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𝑺𝑶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/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กล่องข้อความ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2" y="5733256"/>
                <a:ext cx="6520952" cy="1042208"/>
              </a:xfrm>
              <a:prstGeom prst="rect">
                <a:avLst/>
              </a:prstGeom>
              <a:blipFill rotWithShape="0">
                <a:blip r:embed="rId6"/>
                <a:stretch>
                  <a:fillRect b="-64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329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36" grpId="0"/>
      <p:bldP spid="3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11675" y="1471613"/>
            <a:ext cx="4575175" cy="4876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  <a:buSzPct val="75000"/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เพิ่มอุณหภูมิ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(T)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เพิ่มขึ้น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K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เพิ่มขึ้น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เพิ่มอุณหภูมิ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เกิดผลิตภัณฑ์มากขึ้น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ลดอุณหภูมิ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เกิดสารตั้งต้นมากขึ้น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FLAS: Chemical Equilibrium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D7E3-C117-43EA-A167-013B7718C7AF}" type="slidenum"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pPr/>
              <a:t>2</a:t>
            </a:fld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218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176431"/>
              </p:ext>
            </p:extLst>
          </p:nvPr>
        </p:nvGraphicFramePr>
        <p:xfrm>
          <a:off x="2041525" y="2098675"/>
          <a:ext cx="14795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" name="Equation" r:id="rId5" imgW="507960" imgH="164880" progId="Equation.3">
                  <p:embed/>
                </p:oleObj>
              </mc:Choice>
              <mc:Fallback>
                <p:oleObj name="Equation" r:id="rId5" imgW="507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098675"/>
                        <a:ext cx="1479550" cy="4794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3999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73678"/>
              </p:ext>
            </p:extLst>
          </p:nvPr>
        </p:nvGraphicFramePr>
        <p:xfrm>
          <a:off x="5273675" y="1692275"/>
          <a:ext cx="266541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6" name="Equation" r:id="rId7" imgW="1091880" imgH="482400" progId="Equation.3">
                  <p:embed/>
                </p:oleObj>
              </mc:Choice>
              <mc:Fallback>
                <p:oleObj name="Equation" r:id="rId7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1692275"/>
                        <a:ext cx="266541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581125"/>
              </p:ext>
            </p:extLst>
          </p:nvPr>
        </p:nvGraphicFramePr>
        <p:xfrm>
          <a:off x="5652120" y="3345890"/>
          <a:ext cx="12477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7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345890"/>
                        <a:ext cx="12477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1141413" y="1216025"/>
            <a:ext cx="28504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ปฏิกิริยาดูด</a:t>
            </a:r>
            <a:r>
              <a:rPr lang="th-TH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ความร้อน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21889" name="Group 33"/>
          <p:cNvGrpSpPr>
            <a:grpSpLocks/>
          </p:cNvGrpSpPr>
          <p:nvPr/>
        </p:nvGrpSpPr>
        <p:grpSpPr bwMode="auto">
          <a:xfrm>
            <a:off x="896938" y="2722563"/>
            <a:ext cx="3557588" cy="3798888"/>
            <a:chOff x="565" y="1715"/>
            <a:chExt cx="2241" cy="2393"/>
          </a:xfrm>
        </p:grpSpPr>
        <p:grpSp>
          <p:nvGrpSpPr>
            <p:cNvPr id="121861" name="Group 5"/>
            <p:cNvGrpSpPr>
              <a:grpSpLocks/>
            </p:cNvGrpSpPr>
            <p:nvPr/>
          </p:nvGrpSpPr>
          <p:grpSpPr bwMode="auto">
            <a:xfrm>
              <a:off x="930" y="1906"/>
              <a:ext cx="421" cy="1612"/>
              <a:chOff x="3340" y="2508"/>
              <a:chExt cx="359" cy="1170"/>
            </a:xfrm>
          </p:grpSpPr>
          <p:sp>
            <p:nvSpPr>
              <p:cNvPr id="121862" name="Line 6"/>
              <p:cNvSpPr>
                <a:spLocks noChangeShapeType="1"/>
              </p:cNvSpPr>
              <p:nvPr/>
            </p:nvSpPr>
            <p:spPr bwMode="auto">
              <a:xfrm flipV="1">
                <a:off x="3468" y="2508"/>
                <a:ext cx="0" cy="440"/>
              </a:xfrm>
              <a:prstGeom prst="line">
                <a:avLst/>
              </a:prstGeom>
              <a:noFill/>
              <a:ln w="28575" cap="sq">
                <a:solidFill>
                  <a:srgbClr val="008000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1863" name="Line 7"/>
              <p:cNvSpPr>
                <a:spLocks noChangeShapeType="1"/>
              </p:cNvSpPr>
              <p:nvPr/>
            </p:nvSpPr>
            <p:spPr bwMode="auto">
              <a:xfrm>
                <a:off x="3467" y="3170"/>
                <a:ext cx="0" cy="508"/>
              </a:xfrm>
              <a:prstGeom prst="line">
                <a:avLst/>
              </a:prstGeom>
              <a:noFill/>
              <a:ln w="28575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1864" name="Text Box 8"/>
              <p:cNvSpPr txBox="1">
                <a:spLocks noChangeArrowheads="1"/>
              </p:cNvSpPr>
              <p:nvPr/>
            </p:nvSpPr>
            <p:spPr bwMode="auto">
              <a:xfrm>
                <a:off x="3340" y="2932"/>
                <a:ext cx="35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E</a:t>
                </a:r>
                <a:r>
                  <a:rPr lang="en-US" sz="2000" b="1" baseline="-25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af</a:t>
                </a:r>
              </a:p>
            </p:txBody>
          </p:sp>
        </p:grpSp>
        <p:grpSp>
          <p:nvGrpSpPr>
            <p:cNvPr id="121865" name="Group 9"/>
            <p:cNvGrpSpPr>
              <a:grpSpLocks/>
            </p:cNvGrpSpPr>
            <p:nvPr/>
          </p:nvGrpSpPr>
          <p:grpSpPr bwMode="auto">
            <a:xfrm>
              <a:off x="2314" y="1904"/>
              <a:ext cx="421" cy="1043"/>
              <a:chOff x="4522" y="2506"/>
              <a:chExt cx="359" cy="758"/>
            </a:xfrm>
          </p:grpSpPr>
          <p:sp>
            <p:nvSpPr>
              <p:cNvPr id="121866" name="Line 10"/>
              <p:cNvSpPr>
                <a:spLocks noChangeShapeType="1"/>
              </p:cNvSpPr>
              <p:nvPr/>
            </p:nvSpPr>
            <p:spPr bwMode="auto">
              <a:xfrm flipV="1">
                <a:off x="4647" y="2506"/>
                <a:ext cx="0" cy="296"/>
              </a:xfrm>
              <a:prstGeom prst="line">
                <a:avLst/>
              </a:prstGeom>
              <a:noFill/>
              <a:ln w="28575" cap="sq">
                <a:solidFill>
                  <a:srgbClr val="6600CC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1867" name="Line 11"/>
              <p:cNvSpPr>
                <a:spLocks noChangeShapeType="1"/>
              </p:cNvSpPr>
              <p:nvPr/>
            </p:nvSpPr>
            <p:spPr bwMode="auto">
              <a:xfrm>
                <a:off x="4646" y="2995"/>
                <a:ext cx="0" cy="269"/>
              </a:xfrm>
              <a:prstGeom prst="line">
                <a:avLst/>
              </a:prstGeom>
              <a:noFill/>
              <a:ln w="28575" cap="sq">
                <a:solidFill>
                  <a:srgbClr val="66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1868" name="Text Box 12"/>
              <p:cNvSpPr txBox="1">
                <a:spLocks noChangeArrowheads="1"/>
              </p:cNvSpPr>
              <p:nvPr/>
            </p:nvSpPr>
            <p:spPr bwMode="auto">
              <a:xfrm>
                <a:off x="4522" y="2770"/>
                <a:ext cx="35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E</a:t>
                </a:r>
                <a:r>
                  <a:rPr lang="en-US" sz="2000" b="1" baseline="-25000">
                    <a:solidFill>
                      <a:srgbClr val="66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ab</a:t>
                </a:r>
              </a:p>
            </p:txBody>
          </p:sp>
        </p:grpSp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 flipH="1">
              <a:off x="997" y="1904"/>
              <a:ext cx="1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1870" name="Freeform 14"/>
            <p:cNvSpPr>
              <a:spLocks/>
            </p:cNvSpPr>
            <p:nvPr/>
          </p:nvSpPr>
          <p:spPr bwMode="auto">
            <a:xfrm>
              <a:off x="916" y="1825"/>
              <a:ext cx="1570" cy="1728"/>
            </a:xfrm>
            <a:custGeom>
              <a:avLst/>
              <a:gdLst>
                <a:gd name="T0" fmla="*/ 0 w 1316"/>
                <a:gd name="T1" fmla="*/ 808 h 808"/>
                <a:gd name="T2" fmla="*/ 413 w 1316"/>
                <a:gd name="T3" fmla="*/ 674 h 808"/>
                <a:gd name="T4" fmla="*/ 653 w 1316"/>
                <a:gd name="T5" fmla="*/ 40 h 808"/>
                <a:gd name="T6" fmla="*/ 922 w 1316"/>
                <a:gd name="T7" fmla="*/ 434 h 808"/>
                <a:gd name="T8" fmla="*/ 1316 w 1316"/>
                <a:gd name="T9" fmla="*/ 53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6" h="808">
                  <a:moveTo>
                    <a:pt x="0" y="808"/>
                  </a:moveTo>
                  <a:cubicBezTo>
                    <a:pt x="152" y="805"/>
                    <a:pt x="304" y="802"/>
                    <a:pt x="413" y="674"/>
                  </a:cubicBezTo>
                  <a:cubicBezTo>
                    <a:pt x="522" y="546"/>
                    <a:pt x="568" y="80"/>
                    <a:pt x="653" y="40"/>
                  </a:cubicBezTo>
                  <a:cubicBezTo>
                    <a:pt x="738" y="0"/>
                    <a:pt x="812" y="352"/>
                    <a:pt x="922" y="434"/>
                  </a:cubicBezTo>
                  <a:cubicBezTo>
                    <a:pt x="1032" y="516"/>
                    <a:pt x="1174" y="523"/>
                    <a:pt x="1316" y="530"/>
                  </a:cubicBezTo>
                </a:path>
              </a:pathLst>
            </a:custGeom>
            <a:noFill/>
            <a:ln w="38100" cap="sq" cmpd="sng">
              <a:solidFill>
                <a:srgbClr val="EC009D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1871" name="Freeform 15"/>
            <p:cNvSpPr>
              <a:spLocks/>
            </p:cNvSpPr>
            <p:nvPr/>
          </p:nvSpPr>
          <p:spPr bwMode="auto">
            <a:xfrm>
              <a:off x="916" y="1715"/>
              <a:ext cx="1890" cy="2168"/>
            </a:xfrm>
            <a:custGeom>
              <a:avLst/>
              <a:gdLst>
                <a:gd name="T0" fmla="*/ 0 w 1565"/>
                <a:gd name="T1" fmla="*/ 0 h 1392"/>
                <a:gd name="T2" fmla="*/ 0 w 1565"/>
                <a:gd name="T3" fmla="*/ 1392 h 1392"/>
                <a:gd name="T4" fmla="*/ 1565 w 1565"/>
                <a:gd name="T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5" h="1392">
                  <a:moveTo>
                    <a:pt x="0" y="0"/>
                  </a:moveTo>
                  <a:lnTo>
                    <a:pt x="0" y="1392"/>
                  </a:lnTo>
                  <a:lnTo>
                    <a:pt x="1565" y="1392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1872" name="Text Box 16"/>
            <p:cNvSpPr txBox="1">
              <a:spLocks noChangeArrowheads="1"/>
            </p:cNvSpPr>
            <p:nvPr/>
          </p:nvSpPr>
          <p:spPr bwMode="auto">
            <a:xfrm rot="16200000">
              <a:off x="466" y="2889"/>
              <a:ext cx="4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Energy</a:t>
              </a:r>
            </a:p>
          </p:txBody>
        </p: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1106" y="3856"/>
              <a:ext cx="8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Rxn Coordinate</a:t>
              </a:r>
            </a:p>
          </p:txBody>
        </p:sp>
        <p:sp>
          <p:nvSpPr>
            <p:cNvPr id="121874" name="Text Box 18"/>
            <p:cNvSpPr txBox="1">
              <a:spLocks noChangeArrowheads="1"/>
            </p:cNvSpPr>
            <p:nvPr/>
          </p:nvSpPr>
          <p:spPr bwMode="auto">
            <a:xfrm>
              <a:off x="896" y="3536"/>
              <a:ext cx="4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reactants</a:t>
              </a:r>
            </a:p>
          </p:txBody>
        </p:sp>
        <p:sp>
          <p:nvSpPr>
            <p:cNvPr id="121875" name="Text Box 19"/>
            <p:cNvSpPr txBox="1">
              <a:spLocks noChangeArrowheads="1"/>
            </p:cNvSpPr>
            <p:nvPr/>
          </p:nvSpPr>
          <p:spPr bwMode="auto">
            <a:xfrm>
              <a:off x="1909" y="2943"/>
              <a:ext cx="4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products</a:t>
              </a:r>
            </a:p>
          </p:txBody>
        </p:sp>
        <p:sp>
          <p:nvSpPr>
            <p:cNvPr id="121882" name="Line 26"/>
            <p:cNvSpPr>
              <a:spLocks noChangeShapeType="1"/>
            </p:cNvSpPr>
            <p:nvPr/>
          </p:nvSpPr>
          <p:spPr bwMode="auto">
            <a:xfrm flipH="1">
              <a:off x="1671" y="2966"/>
              <a:ext cx="7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1883" name="Line 27"/>
            <p:cNvSpPr>
              <a:spLocks noChangeShapeType="1"/>
            </p:cNvSpPr>
            <p:nvPr/>
          </p:nvSpPr>
          <p:spPr bwMode="auto">
            <a:xfrm flipH="1">
              <a:off x="905" y="3563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21888" name="Group 32"/>
          <p:cNvGrpSpPr>
            <a:grpSpLocks/>
          </p:cNvGrpSpPr>
          <p:nvPr/>
        </p:nvGrpSpPr>
        <p:grpSpPr bwMode="auto">
          <a:xfrm>
            <a:off x="2351088" y="4729163"/>
            <a:ext cx="866775" cy="928687"/>
            <a:chOff x="1481" y="2979"/>
            <a:chExt cx="488" cy="585"/>
          </a:xfrm>
        </p:grpSpPr>
        <p:sp>
          <p:nvSpPr>
            <p:cNvPr id="121885" name="Line 29"/>
            <p:cNvSpPr>
              <a:spLocks noChangeShapeType="1"/>
            </p:cNvSpPr>
            <p:nvPr/>
          </p:nvSpPr>
          <p:spPr bwMode="auto">
            <a:xfrm flipV="1">
              <a:off x="1695" y="2979"/>
              <a:ext cx="0" cy="176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1886" name="Line 30"/>
            <p:cNvSpPr>
              <a:spLocks noChangeShapeType="1"/>
            </p:cNvSpPr>
            <p:nvPr/>
          </p:nvSpPr>
          <p:spPr bwMode="auto">
            <a:xfrm>
              <a:off x="1693" y="3348"/>
              <a:ext cx="0" cy="216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1887" name="Text Box 31"/>
            <p:cNvSpPr txBox="1">
              <a:spLocks noChangeArrowheads="1"/>
            </p:cNvSpPr>
            <p:nvPr/>
          </p:nvSpPr>
          <p:spPr bwMode="auto">
            <a:xfrm>
              <a:off x="1481" y="3125"/>
              <a:ext cx="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(+)H</a:t>
              </a:r>
            </a:p>
          </p:txBody>
        </p:sp>
      </p:grpSp>
      <p:graphicFrame>
        <p:nvGraphicFramePr>
          <p:cNvPr id="12189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30592"/>
              </p:ext>
            </p:extLst>
          </p:nvPr>
        </p:nvGraphicFramePr>
        <p:xfrm>
          <a:off x="6876256" y="3724382"/>
          <a:ext cx="14859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8" name="Equation" r:id="rId11" imgW="583920" imgH="215640" progId="Equation.3">
                  <p:embed/>
                </p:oleObj>
              </mc:Choice>
              <mc:Fallback>
                <p:oleObj name="Equation" r:id="rId11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724382"/>
                        <a:ext cx="14859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33" name="ดาว 8 แฉก 32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44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20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980728"/>
            <a:ext cx="9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3347864" y="1075383"/>
            <a:ext cx="534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2SO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+ 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2SO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6372200" y="1280082"/>
            <a:ext cx="533863" cy="360041"/>
            <a:chOff x="6083469" y="2058260"/>
            <a:chExt cx="533863" cy="360041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084168" y="2058260"/>
              <a:ext cx="533164" cy="141429"/>
              <a:chOff x="6084168" y="2058260"/>
              <a:chExt cx="533164" cy="141429"/>
            </a:xfrm>
          </p:grpSpPr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ตัวเชื่อมต่อตรง 18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กลุ่ม 14"/>
            <p:cNvGrpSpPr/>
            <p:nvPr/>
          </p:nvGrpSpPr>
          <p:grpSpPr>
            <a:xfrm rot="10800000">
              <a:off x="6083469" y="2276872"/>
              <a:ext cx="533164" cy="141429"/>
              <a:chOff x="6084168" y="2058260"/>
              <a:chExt cx="533164" cy="141429"/>
            </a:xfrm>
          </p:grpSpPr>
          <p:cxnSp>
            <p:nvCxnSpPr>
              <p:cNvPr id="16" name="ตัวเชื่อมต่อตรง 15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สี่เหลี่ยมผืนผ้า 19"/>
          <p:cNvSpPr/>
          <p:nvPr/>
        </p:nvSpPr>
        <p:spPr>
          <a:xfrm>
            <a:off x="3203848" y="1844824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0.5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02332" y="1844824"/>
            <a:ext cx="178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70609" y="2573317"/>
            <a:ext cx="1943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70609" y="3278329"/>
            <a:ext cx="109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992858" y="186543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452320" y="1891584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sz="4000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957749" y="2545254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-0.2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59832" y="2570443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-0.4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7153098" y="2481462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0.4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160384" y="3322151"/>
            <a:ext cx="1797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4957749" y="330324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0.8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153098" y="3303241"/>
            <a:ext cx="137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0.4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atm</a:t>
            </a:r>
            <a:endParaRPr lang="th-TH" sz="4000" dirty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267972" y="4233282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ร้อยละของผลได้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กล่องข้อความ 2"/>
              <p:cNvSpPr txBox="1"/>
              <p:nvPr/>
            </p:nvSpPr>
            <p:spPr>
              <a:xfrm>
                <a:off x="3347864" y="4017887"/>
                <a:ext cx="2820900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ผลได้จริง</m:t>
                          </m:r>
                        </m:num>
                        <m:den>
                          <m: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ผลตามทฤษฎี</m:t>
                          </m:r>
                        </m:den>
                      </m:f>
                      <m:r>
                        <a:rPr lang="th-TH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h-TH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th-TH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3" name="กล่องข้อความ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017887"/>
                <a:ext cx="2820900" cy="1025665"/>
              </a:xfrm>
              <a:prstGeom prst="rect">
                <a:avLst/>
              </a:prstGeom>
              <a:blipFill rotWithShape="0">
                <a:blip r:embed="rId4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กล่องข้อความ 31"/>
              <p:cNvSpPr txBox="1"/>
              <p:nvPr/>
            </p:nvSpPr>
            <p:spPr>
              <a:xfrm>
                <a:off x="2755379" y="5188235"/>
                <a:ext cx="336758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h-TH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th-TH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h-TH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th-TH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32" name="กล่องข้อความ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79" y="5188235"/>
                <a:ext cx="3367589" cy="925190"/>
              </a:xfrm>
              <a:prstGeom prst="rect">
                <a:avLst/>
              </a:prstGeom>
              <a:blipFill rotWithShape="0"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32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21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504" y="1017027"/>
            <a:ext cx="897874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17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ภาชนะปิดใบหนึ่งบรรจุของแข็ง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ไว้ 108 กรัม </a:t>
            </a:r>
          </a:p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เมื่อเกิดการสลายตัวที่อุณหภูมิคงที่จะได้แก๊ส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ขึ้น</a:t>
            </a:r>
          </a:p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ถ้าภาชนะนี้มีขนาด 1 ลิตร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จะพบว่าที่สมดุล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จะสลายตัวไป</a:t>
            </a:r>
          </a:p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ร้อยละ 50  จงหาค่าคงที่สมดุลของปฏิกิริยานี้  </a:t>
            </a:r>
            <a:endParaRPr lang="th-TH" sz="40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43608" y="3657218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1.  0.25</a:t>
            </a:r>
            <a:endParaRPr lang="th-TH" sz="40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43608" y="430529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1.00</a:t>
            </a:r>
            <a:endParaRPr lang="th-TH" sz="4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43608" y="502537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4.00</a:t>
            </a:r>
            <a:endParaRPr lang="th-TH" sz="40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43608" y="574545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8.00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975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22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1103095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1276091"/>
                <a:ext cx="5056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th-TH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h-TH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th-TH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 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276091"/>
                <a:ext cx="5056512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724" b="-1842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กลุ่ม 10"/>
          <p:cNvGrpSpPr/>
          <p:nvPr/>
        </p:nvGrpSpPr>
        <p:grpSpPr>
          <a:xfrm>
            <a:off x="5724128" y="1340768"/>
            <a:ext cx="425851" cy="289326"/>
            <a:chOff x="6083469" y="2058260"/>
            <a:chExt cx="533863" cy="360041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6084168" y="2058260"/>
              <a:ext cx="533164" cy="141429"/>
              <a:chOff x="6084168" y="2058260"/>
              <a:chExt cx="533164" cy="141429"/>
            </a:xfrm>
          </p:grpSpPr>
          <p:cxnSp>
            <p:nvCxnSpPr>
              <p:cNvPr id="16" name="ตัวเชื่อมต่อตรง 15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 rot="10800000">
              <a:off x="6083469" y="2276872"/>
              <a:ext cx="533164" cy="141429"/>
              <a:chOff x="6084168" y="2058260"/>
              <a:chExt cx="533164" cy="141429"/>
            </a:xfrm>
          </p:grpSpPr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6084168" y="2199689"/>
                <a:ext cx="504056" cy="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ตัวเชื่อมต่อตรง 14"/>
              <p:cNvCxnSpPr/>
              <p:nvPr/>
            </p:nvCxnSpPr>
            <p:spPr>
              <a:xfrm>
                <a:off x="6509320" y="2058260"/>
                <a:ext cx="108012" cy="14142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สี่เหลี่ยมผืนผ้า 17"/>
          <p:cNvSpPr/>
          <p:nvPr/>
        </p:nvSpPr>
        <p:spPr>
          <a:xfrm>
            <a:off x="1219659" y="1844824"/>
            <a:ext cx="178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87936" y="2573317"/>
            <a:ext cx="1943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187936" y="3278329"/>
            <a:ext cx="109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995936" y="1737756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588224" y="1772816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sz="4000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8100392" y="1772816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sz="4000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851920" y="2577098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-0.5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322137" y="2505090"/>
            <a:ext cx="1178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+1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649196" y="2498477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+0.25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516216" y="3297178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7594548" y="3297178"/>
            <a:ext cx="143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0.25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9721" y="4264827"/>
                <a:ext cx="2822119" cy="532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21" y="4264827"/>
                <a:ext cx="2822119" cy="532325"/>
              </a:xfrm>
              <a:prstGeom prst="rect">
                <a:avLst/>
              </a:prstGeom>
              <a:blipFill rotWithShape="1">
                <a:blip r:embed="rId5"/>
                <a:stretch>
                  <a:fillRect r="-1944" b="-195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5209" y="5157192"/>
                <a:ext cx="2297167" cy="532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=[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[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09" y="5157192"/>
                <a:ext cx="2297167" cy="532325"/>
              </a:xfrm>
              <a:prstGeom prst="rect">
                <a:avLst/>
              </a:prstGeom>
              <a:blipFill rotWithShape="1">
                <a:blip r:embed="rId6"/>
                <a:stretch>
                  <a:fillRect r="-2387" b="-195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3568" y="5704987"/>
                <a:ext cx="14102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04987"/>
                <a:ext cx="1410258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216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96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3" y="1052736"/>
            <a:ext cx="8965495" cy="5688632"/>
          </a:xfrm>
          <a:prstGeom prst="rect">
            <a:avLst/>
          </a:prstGeom>
        </p:spPr>
      </p:pic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23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092280" y="1268760"/>
            <a:ext cx="179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18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586475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r>
              <a:rPr lang="en-US" sz="2400" dirty="0" smtClean="0"/>
              <a:t>4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504" y="1124744"/>
            <a:ext cx="9008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19 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ปฏิกิริยาในข้อใดมีค่า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เท่ากับ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dirty="0">
              <a:solidFill>
                <a:schemeClr val="tx2"/>
              </a:solidFill>
            </a:endParaRPr>
          </a:p>
        </p:txBody>
      </p:sp>
      <p:grpSp>
        <p:nvGrpSpPr>
          <p:cNvPr id="38" name="กลุ่ม 37"/>
          <p:cNvGrpSpPr/>
          <p:nvPr/>
        </p:nvGrpSpPr>
        <p:grpSpPr>
          <a:xfrm>
            <a:off x="566248" y="2060848"/>
            <a:ext cx="5589928" cy="461665"/>
            <a:chOff x="566248" y="2060848"/>
            <a:chExt cx="5589928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66248" y="2060848"/>
                  <a:ext cx="55899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h-TH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.        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th-TH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       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𝑵</m:t>
                        </m:r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48" y="2060848"/>
                  <a:ext cx="5589928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7" b="-1710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กลุ่ม 7"/>
            <p:cNvGrpSpPr/>
            <p:nvPr/>
          </p:nvGrpSpPr>
          <p:grpSpPr>
            <a:xfrm>
              <a:off x="3925874" y="2153447"/>
              <a:ext cx="702078" cy="360041"/>
              <a:chOff x="4355976" y="980728"/>
              <a:chExt cx="1152128" cy="360040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4355976" y="980728"/>
                <a:ext cx="1152128" cy="144016"/>
                <a:chOff x="4355976" y="980728"/>
                <a:chExt cx="1152128" cy="144016"/>
              </a:xfrm>
            </p:grpSpPr>
            <p:cxnSp>
              <p:nvCxnSpPr>
                <p:cNvPr id="13" name="ตัวเชื่อมต่อตรง 12"/>
                <p:cNvCxnSpPr/>
                <p:nvPr/>
              </p:nvCxnSpPr>
              <p:spPr bwMode="auto">
                <a:xfrm>
                  <a:off x="4355976" y="1124744"/>
                  <a:ext cx="1152128" cy="0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ตัวเชื่อมต่อตรง 13"/>
                <p:cNvCxnSpPr/>
                <p:nvPr/>
              </p:nvCxnSpPr>
              <p:spPr bwMode="auto">
                <a:xfrm>
                  <a:off x="5292080" y="980728"/>
                  <a:ext cx="216024" cy="144016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 rot="10800000">
                <a:off x="4355976" y="1196752"/>
                <a:ext cx="1152128" cy="144016"/>
                <a:chOff x="4355976" y="980728"/>
                <a:chExt cx="1152128" cy="144016"/>
              </a:xfrm>
            </p:grpSpPr>
            <p:cxnSp>
              <p:nvCxnSpPr>
                <p:cNvPr id="11" name="ตัวเชื่อมต่อตรง 10"/>
                <p:cNvCxnSpPr/>
                <p:nvPr/>
              </p:nvCxnSpPr>
              <p:spPr bwMode="auto">
                <a:xfrm>
                  <a:off x="4355976" y="1124744"/>
                  <a:ext cx="1152128" cy="0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ตัวเชื่อมต่อตรง 11"/>
                <p:cNvCxnSpPr/>
                <p:nvPr/>
              </p:nvCxnSpPr>
              <p:spPr bwMode="auto">
                <a:xfrm>
                  <a:off x="5292080" y="980728"/>
                  <a:ext cx="216024" cy="144016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9" name="กลุ่ม 38"/>
          <p:cNvGrpSpPr/>
          <p:nvPr/>
        </p:nvGrpSpPr>
        <p:grpSpPr>
          <a:xfrm>
            <a:off x="566248" y="2780928"/>
            <a:ext cx="6143028" cy="461665"/>
            <a:chOff x="566248" y="2780928"/>
            <a:chExt cx="6143028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6248" y="2780928"/>
                  <a:ext cx="61430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h-TH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.        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𝑪𝒂𝑪𝑶</m:t>
                            </m:r>
                          </m:e>
                          <m:sub>
                            <m:r>
                              <a:rPr lang="th-TH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</m: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      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𝑪𝒂𝑶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</m:t>
                            </m:r>
                          </m:e>
                        </m: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48" y="2780928"/>
                  <a:ext cx="614302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98" b="-1710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กลุ่ม 14"/>
            <p:cNvGrpSpPr/>
            <p:nvPr/>
          </p:nvGrpSpPr>
          <p:grpSpPr>
            <a:xfrm>
              <a:off x="3223795" y="2882552"/>
              <a:ext cx="702078" cy="360041"/>
              <a:chOff x="4355976" y="980728"/>
              <a:chExt cx="1152128" cy="360040"/>
            </a:xfrm>
          </p:grpSpPr>
          <p:grpSp>
            <p:nvGrpSpPr>
              <p:cNvPr id="16" name="กลุ่ม 15"/>
              <p:cNvGrpSpPr/>
              <p:nvPr/>
            </p:nvGrpSpPr>
            <p:grpSpPr>
              <a:xfrm>
                <a:off x="4355976" y="980728"/>
                <a:ext cx="1152128" cy="144016"/>
                <a:chOff x="4355976" y="980728"/>
                <a:chExt cx="1152128" cy="144016"/>
              </a:xfrm>
            </p:grpSpPr>
            <p:cxnSp>
              <p:nvCxnSpPr>
                <p:cNvPr id="20" name="ตัวเชื่อมต่อตรง 19"/>
                <p:cNvCxnSpPr/>
                <p:nvPr/>
              </p:nvCxnSpPr>
              <p:spPr bwMode="auto">
                <a:xfrm>
                  <a:off x="4355976" y="1124744"/>
                  <a:ext cx="1152128" cy="0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ตัวเชื่อมต่อตรง 20"/>
                <p:cNvCxnSpPr/>
                <p:nvPr/>
              </p:nvCxnSpPr>
              <p:spPr bwMode="auto">
                <a:xfrm>
                  <a:off x="5292080" y="980728"/>
                  <a:ext cx="216024" cy="144016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กลุ่ม 16"/>
              <p:cNvGrpSpPr/>
              <p:nvPr/>
            </p:nvGrpSpPr>
            <p:grpSpPr>
              <a:xfrm rot="10800000">
                <a:off x="4355976" y="1196752"/>
                <a:ext cx="1152128" cy="144016"/>
                <a:chOff x="4355976" y="980728"/>
                <a:chExt cx="1152128" cy="144016"/>
              </a:xfrm>
            </p:grpSpPr>
            <p:cxnSp>
              <p:nvCxnSpPr>
                <p:cNvPr id="18" name="ตัวเชื่อมต่อตรง 17"/>
                <p:cNvCxnSpPr/>
                <p:nvPr/>
              </p:nvCxnSpPr>
              <p:spPr bwMode="auto">
                <a:xfrm>
                  <a:off x="4355976" y="1124744"/>
                  <a:ext cx="1152128" cy="0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ตัวเชื่อมต่อตรง 18"/>
                <p:cNvCxnSpPr/>
                <p:nvPr/>
              </p:nvCxnSpPr>
              <p:spPr bwMode="auto">
                <a:xfrm>
                  <a:off x="5292080" y="980728"/>
                  <a:ext cx="216024" cy="144016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" name="กลุ่ม 39"/>
          <p:cNvGrpSpPr/>
          <p:nvPr/>
        </p:nvGrpSpPr>
        <p:grpSpPr>
          <a:xfrm>
            <a:off x="539552" y="3543399"/>
            <a:ext cx="5234125" cy="461665"/>
            <a:chOff x="539552" y="3543399"/>
            <a:chExt cx="5234125" cy="461665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3765700" y="3614193"/>
              <a:ext cx="702078" cy="360041"/>
              <a:chOff x="4355976" y="980728"/>
              <a:chExt cx="1152128" cy="360040"/>
            </a:xfrm>
          </p:grpSpPr>
          <p:grpSp>
            <p:nvGrpSpPr>
              <p:cNvPr id="23" name="กลุ่ม 22"/>
              <p:cNvGrpSpPr/>
              <p:nvPr/>
            </p:nvGrpSpPr>
            <p:grpSpPr>
              <a:xfrm>
                <a:off x="4355976" y="980728"/>
                <a:ext cx="1152128" cy="144016"/>
                <a:chOff x="4355976" y="980728"/>
                <a:chExt cx="1152128" cy="144016"/>
              </a:xfrm>
            </p:grpSpPr>
            <p:cxnSp>
              <p:nvCxnSpPr>
                <p:cNvPr id="27" name="ตัวเชื่อมต่อตรง 26"/>
                <p:cNvCxnSpPr/>
                <p:nvPr/>
              </p:nvCxnSpPr>
              <p:spPr bwMode="auto">
                <a:xfrm>
                  <a:off x="4355976" y="1124744"/>
                  <a:ext cx="1152128" cy="0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ตัวเชื่อมต่อตรง 27"/>
                <p:cNvCxnSpPr/>
                <p:nvPr/>
              </p:nvCxnSpPr>
              <p:spPr bwMode="auto">
                <a:xfrm>
                  <a:off x="5292080" y="980728"/>
                  <a:ext cx="216024" cy="144016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กลุ่ม 23"/>
              <p:cNvGrpSpPr/>
              <p:nvPr/>
            </p:nvGrpSpPr>
            <p:grpSpPr>
              <a:xfrm rot="10800000">
                <a:off x="4355976" y="1196752"/>
                <a:ext cx="1152128" cy="144016"/>
                <a:chOff x="4355976" y="980728"/>
                <a:chExt cx="1152128" cy="144016"/>
              </a:xfrm>
            </p:grpSpPr>
            <p:cxnSp>
              <p:nvCxnSpPr>
                <p:cNvPr id="25" name="ตัวเชื่อมต่อตรง 24"/>
                <p:cNvCxnSpPr/>
                <p:nvPr/>
              </p:nvCxnSpPr>
              <p:spPr bwMode="auto">
                <a:xfrm>
                  <a:off x="4355976" y="1124744"/>
                  <a:ext cx="1152128" cy="0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ตัวเชื่อมต่อตรง 25"/>
                <p:cNvCxnSpPr/>
                <p:nvPr/>
              </p:nvCxnSpPr>
              <p:spPr bwMode="auto">
                <a:xfrm>
                  <a:off x="5292080" y="980728"/>
                  <a:ext cx="216024" cy="144016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39552" y="3543399"/>
                  <a:ext cx="52341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h-TH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.        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th-TH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                   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𝑯𝑭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</m:oMath>
                    </m:oMathPara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3543399"/>
                  <a:ext cx="523412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66" b="-1710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กลุ่ม 40"/>
          <p:cNvGrpSpPr/>
          <p:nvPr/>
        </p:nvGrpSpPr>
        <p:grpSpPr>
          <a:xfrm>
            <a:off x="566248" y="4263479"/>
            <a:ext cx="4105035" cy="461665"/>
            <a:chOff x="566248" y="5301208"/>
            <a:chExt cx="4105035" cy="461665"/>
          </a:xfrm>
        </p:grpSpPr>
        <p:grpSp>
          <p:nvGrpSpPr>
            <p:cNvPr id="29" name="กลุ่ม 28"/>
            <p:cNvGrpSpPr/>
            <p:nvPr/>
          </p:nvGrpSpPr>
          <p:grpSpPr>
            <a:xfrm>
              <a:off x="2521716" y="5402832"/>
              <a:ext cx="702078" cy="360041"/>
              <a:chOff x="4355976" y="980728"/>
              <a:chExt cx="1152128" cy="360040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4355976" y="980728"/>
                <a:ext cx="1152128" cy="144016"/>
                <a:chOff x="4355976" y="980728"/>
                <a:chExt cx="1152128" cy="144016"/>
              </a:xfrm>
            </p:grpSpPr>
            <p:cxnSp>
              <p:nvCxnSpPr>
                <p:cNvPr id="34" name="ตัวเชื่อมต่อตรง 33"/>
                <p:cNvCxnSpPr/>
                <p:nvPr/>
              </p:nvCxnSpPr>
              <p:spPr bwMode="auto">
                <a:xfrm>
                  <a:off x="4355976" y="1124744"/>
                  <a:ext cx="1152128" cy="0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ตัวเชื่อมต่อตรง 34"/>
                <p:cNvCxnSpPr/>
                <p:nvPr/>
              </p:nvCxnSpPr>
              <p:spPr bwMode="auto">
                <a:xfrm>
                  <a:off x="5292080" y="980728"/>
                  <a:ext cx="216024" cy="144016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 rot="10800000">
                <a:off x="4355976" y="1196752"/>
                <a:ext cx="1152128" cy="144016"/>
                <a:chOff x="4355976" y="980728"/>
                <a:chExt cx="1152128" cy="144016"/>
              </a:xfrm>
            </p:grpSpPr>
            <p:cxnSp>
              <p:nvCxnSpPr>
                <p:cNvPr id="32" name="ตัวเชื่อมต่อตรง 31"/>
                <p:cNvCxnSpPr/>
                <p:nvPr/>
              </p:nvCxnSpPr>
              <p:spPr bwMode="auto">
                <a:xfrm>
                  <a:off x="4355976" y="1124744"/>
                  <a:ext cx="1152128" cy="0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ตัวเชื่อมต่อตรง 32"/>
                <p:cNvCxnSpPr/>
                <p:nvPr/>
              </p:nvCxnSpPr>
              <p:spPr bwMode="auto">
                <a:xfrm>
                  <a:off x="5292080" y="980728"/>
                  <a:ext cx="216024" cy="144016"/>
                </a:xfrm>
                <a:prstGeom prst="line">
                  <a:avLst/>
                </a:prstGeom>
                <a:ln>
                  <a:headEnd type="none" w="sm" len="sm"/>
                  <a:tailEnd type="none" w="sm" len="sm"/>
                </a:ln>
                <a:ex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66248" y="5301208"/>
                  <a:ext cx="41050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h-TH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.        </m:t>
                            </m:r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th-TH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     </m:t>
                        </m:r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d>
                      </m:oMath>
                    </m:oMathPara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248" y="5301208"/>
                  <a:ext cx="410503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46" b="-1052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7522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16416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r>
              <a:rPr lang="en-US" sz="2400" dirty="0" smtClean="0"/>
              <a:t>5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107504" y="1124744"/>
                <a:ext cx="900878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4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ตัวอย่าง 20  </a:t>
                </a:r>
                <a:r>
                  <a:rPr lang="en-US" sz="4000" b="1" dirty="0" err="1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HgS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มีค่า </a:t>
                </a:r>
                <a:r>
                  <a:rPr lang="en-US" sz="4000" b="1" dirty="0" err="1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K</a:t>
                </a:r>
                <a:r>
                  <a:rPr lang="en-US" sz="4000" b="1" baseline="-25000" dirty="0" err="1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sp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เท่ากับ  </a:t>
                </a:r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ngsana New" pitchFamily="18" charset="-34"/>
                      </a:rPr>
                      <m:t>𝟐</m:t>
                    </m:r>
                    <m:r>
                      <a:rPr lang="th-TH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×</m:t>
                    </m:r>
                    <m:sSup>
                      <m:sSupPr>
                        <m:ctrlPr>
                          <a:rPr lang="th-TH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Angsana New" pitchFamily="18" charset="-34"/>
                          </a:rPr>
                        </m:ctrlPr>
                      </m:sSupPr>
                      <m:e>
                        <m:r>
                          <a:rPr lang="th-TH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Angsana New" pitchFamily="18" charset="-34"/>
                          </a:rPr>
                          <m:t>𝟏𝟎</m:t>
                        </m:r>
                      </m:e>
                      <m:sup>
                        <m:r>
                          <a:rPr lang="th-TH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Angsana New" pitchFamily="18" charset="-34"/>
                          </a:rPr>
                          <m:t>−</m:t>
                        </m:r>
                        <m:r>
                          <a:rPr lang="th-TH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Angsana New" pitchFamily="18" charset="-34"/>
                          </a:rPr>
                          <m:t>𝟒𝟗</m:t>
                        </m:r>
                      </m:sup>
                    </m:sSup>
                    <m:r>
                      <a:rPr lang="th-TH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 </m:t>
                    </m:r>
                  </m:oMath>
                </a14:m>
                <a:endParaRPr lang="th-TH" sz="2400" b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ea typeface="Cambria Math"/>
                  <a:cs typeface="Angsana New" pitchFamily="18" charset="-34"/>
                </a:endParaRPr>
              </a:p>
              <a:p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ถ้าตัวอย่างน้ำเสียจากโรงงานอุตสาหกรรมมีความเข้มข้นของ 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Hg</a:t>
                </a:r>
                <a:r>
                  <a:rPr lang="en-US" sz="4000" b="1" baseline="300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2+</a:t>
                </a:r>
                <a:r>
                  <a:rPr lang="th-TH" sz="4000" b="1" baseline="300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เท่ากับ  2 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x  10</a:t>
                </a:r>
                <a:r>
                  <a:rPr lang="en-US" sz="4000" b="1" baseline="300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-20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โม</a:t>
                </a:r>
                <a:r>
                  <a:rPr lang="th-TH" sz="4000" b="1" dirty="0" err="1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ลาร์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และความเข้มข้นของ 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S</a:t>
                </a:r>
                <a:r>
                  <a:rPr lang="en-US" sz="4000" b="1" baseline="300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2-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เท่ากับ </a:t>
                </a:r>
              </a:p>
              <a:p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1 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x 10</a:t>
                </a:r>
                <a:r>
                  <a:rPr lang="en-US" sz="4000" b="1" baseline="300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-29</a:t>
                </a:r>
                <a:r>
                  <a:rPr lang="en-US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โม</a:t>
                </a:r>
                <a:r>
                  <a:rPr lang="th-TH" sz="4000" b="1" dirty="0" err="1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ลาร์</a:t>
                </a:r>
                <a:r>
                  <a:rPr lang="th-TH" sz="4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ตัวอย่างน้ำเสียนี้มีสภาวะเป็นอย่างไร</a:t>
                </a:r>
                <a:endParaRPr lang="th-TH" sz="4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24744"/>
                <a:ext cx="9008786" cy="2554545"/>
              </a:xfrm>
              <a:prstGeom prst="rect">
                <a:avLst/>
              </a:prstGeom>
              <a:blipFill rotWithShape="1">
                <a:blip r:embed="rId4"/>
                <a:stretch>
                  <a:fillRect l="-2505" t="-4773" b="-107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สี่เหลี่ยมผืนผ้า 1"/>
          <p:cNvSpPr/>
          <p:nvPr/>
        </p:nvSpPr>
        <p:spPr>
          <a:xfrm>
            <a:off x="963814" y="3694591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เป็นสารละลายเจือจางของเกลือ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HgS</a:t>
            </a:r>
            <a:endParaRPr lang="th-TH" sz="4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63814" y="443711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เป็นสารละลายอิ่มตัวของเกลือ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HgS</a:t>
            </a:r>
            <a:endParaRPr lang="th-TH" sz="40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63814" y="5169386"/>
            <a:ext cx="4288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เกิดตะกอนของเกลือ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HgS</a:t>
            </a:r>
            <a:endParaRPr lang="th-TH" sz="40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63814" y="594928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สรุปไม่ได้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23520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26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17" y="966910"/>
            <a:ext cx="8576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21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ข้อใดกล่าวถูกต้องเกี่ยวกับสมดุลเคมี</a:t>
            </a:r>
            <a:endParaRPr lang="th-TH" sz="40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1634024"/>
            <a:ext cx="85763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1.ที่สภาวะ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STP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ปฏิกิริยาผันกลับได้ของแก๊สจะมีค่าคงที่สมดุล</a:t>
            </a:r>
          </a:p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ที่คำนวณจากความดัน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สูงกว่า ค่าคงที่สมดุลที่คำนวณ</a:t>
            </a:r>
          </a:p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จากความเข้มข้น(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เสมอ</a:t>
            </a:r>
            <a:endParaRPr lang="th-TH" sz="4000" dirty="0">
              <a:solidFill>
                <a:schemeClr val="tx2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55576" y="3429000"/>
            <a:ext cx="84128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2.ค่าคงที่สมดุลมีค่าเท่ากับ ค่าคงที่อัตราเร็วของปฏิกิริยา</a:t>
            </a:r>
          </a:p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ไปข้างหน้า หารด้วย </a:t>
            </a:r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ค่าคงที่อัตราเร็วของ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ปฏิกิริยาย้อนกลับ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568" y="4725144"/>
            <a:ext cx="84128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3.ที่สมดุลอัตราเร็วการเกิดปฏิกิริยาไปข้างหน้าและย้อนกลับ</a:t>
            </a:r>
          </a:p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มีค่าเท่ากันพอดี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11560" y="5949280"/>
            <a:ext cx="4152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 มีคำตอบถูกมากกว่า  1  ข้อ</a:t>
            </a:r>
          </a:p>
        </p:txBody>
      </p:sp>
    </p:spTree>
    <p:extLst>
      <p:ext uri="{BB962C8B-B14F-4D97-AF65-F5344CB8AC3E}">
        <p14:creationId xmlns:p14="http://schemas.microsoft.com/office/powerpoint/2010/main" val="4136217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r>
              <a:rPr lang="en-US" sz="2400" dirty="0" smtClean="0"/>
              <a:t>7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16" y="966910"/>
            <a:ext cx="91117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22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ถ้าปฏิกิริยาการสลายตัวของ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40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ในภาชนะปิด</a:t>
            </a:r>
          </a:p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ปริมาตรคงที่ ได้เป็น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เป็นปฏิกิริยาดูดความร้อน เมื่อเพิ่มอุณหภูมิให้กับระบบจะเกิดเหตุการณ์ตามข้อใด</a:t>
            </a:r>
            <a:endParaRPr lang="th-TH" sz="40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2952721"/>
            <a:ext cx="857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1.ความเข้มข้น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เพิ่มขึ้น 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ค่า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eq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เพิ่มขึ้น</a:t>
            </a:r>
            <a:endParaRPr lang="th-TH" sz="4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39552" y="3645024"/>
            <a:ext cx="857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.ความเข้มข้น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เพิ่มขึ้น 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ค่า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eq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ลดลง</a:t>
            </a:r>
            <a:endParaRPr lang="th-TH" sz="40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39552" y="4365104"/>
            <a:ext cx="857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.ความเข้มข้น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 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ค่า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eq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เพิ่มขึ้น</a:t>
            </a:r>
            <a:endParaRPr lang="th-TH" sz="40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39552" y="5241394"/>
            <a:ext cx="8576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.ความเข้มข้น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 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ค่า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eq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ลดลง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44047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r>
              <a:rPr lang="en-US" sz="2400" dirty="0" smtClean="0"/>
              <a:t>8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16" y="966910"/>
            <a:ext cx="91117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23 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BaCO</a:t>
            </a:r>
            <a:r>
              <a:rPr lang="en-US" sz="40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หนัก 3.94 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mg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ละลายในสารละลาย 100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cm</a:t>
            </a:r>
            <a:r>
              <a:rPr lang="en-US" sz="4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ที่มีความเข้มข้น  10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mM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จะทำให้ความเข้มข้นของ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Ba</a:t>
            </a:r>
            <a:r>
              <a:rPr lang="en-US" sz="4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2+</a:t>
            </a:r>
            <a:r>
              <a:rPr lang="th-TH" sz="4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ในสารละลายมีค่ากี่โม</a:t>
            </a:r>
            <a:r>
              <a:rPr lang="th-TH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ลาร์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 25 </a:t>
            </a:r>
            <a:r>
              <a:rPr lang="en-US" sz="4000" b="1" baseline="30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กำหนดให้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4000" b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sp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BaCO</a:t>
            </a:r>
            <a:r>
              <a:rPr lang="en-US" sz="4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8.1 x 10</a:t>
            </a:r>
            <a:r>
              <a:rPr lang="en-US" sz="40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-9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 น้ำหนักอะตอม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Ba=137 . O=16,C=12</a:t>
            </a:r>
            <a:endParaRPr lang="th-TH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43608" y="3645024"/>
            <a:ext cx="1986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1.  8.1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 10</a:t>
            </a:r>
            <a:r>
              <a:rPr lang="en-US" sz="40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-7</a:t>
            </a:r>
            <a:endParaRPr lang="th-TH" sz="4000" baseline="30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43608" y="4448234"/>
            <a:ext cx="1986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8.1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 10</a:t>
            </a:r>
            <a:r>
              <a:rPr lang="en-US" sz="40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-8</a:t>
            </a:r>
            <a:endParaRPr lang="th-TH" sz="4000" baseline="300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60732" y="5241394"/>
            <a:ext cx="2156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1.62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 10</a:t>
            </a:r>
            <a:r>
              <a:rPr lang="en-US" sz="40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-9</a:t>
            </a:r>
            <a:endParaRPr lang="th-TH" sz="4000" baseline="300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43608" y="6021288"/>
            <a:ext cx="2098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8.1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 10</a:t>
            </a:r>
            <a:r>
              <a:rPr lang="en-US" sz="40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-11</a:t>
            </a:r>
            <a:endParaRPr lang="th-TH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42941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r>
              <a:rPr lang="en-US" sz="2400" dirty="0" smtClean="0"/>
              <a:t>8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4" y="1137807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86418" y="1137807"/>
            <a:ext cx="746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BaCO</a:t>
            </a:r>
            <a:r>
              <a:rPr lang="en-US" sz="4000" b="1" baseline="-25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หนัก 3.94  </a:t>
            </a: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mg</a:t>
            </a:r>
            <a:r>
              <a:rPr lang="th-TH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ละลายในสารละลาย 100 </a:t>
            </a: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cm</a:t>
            </a:r>
            <a:r>
              <a:rPr lang="en-US" sz="4000" b="1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3528" y="1844824"/>
            <a:ext cx="3612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4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BaCO</a:t>
            </a:r>
            <a:r>
              <a:rPr lang="en-US" sz="4000" b="1" baseline="-25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sz="4000" b="1" baseline="-250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86911" y="2852936"/>
                <a:ext cx="289662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จาก</m:t>
                      </m:r>
                      <m:r>
                        <a:rPr lang="th-TH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th-TH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𝑴𝑾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𝑴𝑽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1" y="2852936"/>
                <a:ext cx="2896626" cy="898964"/>
              </a:xfrm>
              <a:prstGeom prst="rect">
                <a:avLst/>
              </a:prstGeom>
              <a:blipFill rotWithShape="1"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03847" y="4221088"/>
                <a:ext cx="404072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𝟏𝟗𝟕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th-TH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7" y="4221088"/>
                <a:ext cx="4040722" cy="901785"/>
              </a:xfrm>
              <a:prstGeom prst="rect">
                <a:avLst/>
              </a:prstGeom>
              <a:blipFill rotWithShape="1"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สี่เหลี่ยมผืนผ้า 9"/>
          <p:cNvSpPr/>
          <p:nvPr/>
        </p:nvSpPr>
        <p:spPr>
          <a:xfrm>
            <a:off x="323527" y="5589240"/>
            <a:ext cx="5112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ความเข้มข้น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BaCO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0.0002 M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73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-6540" y="-45387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5161" y="5075312"/>
            <a:ext cx="1947808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ct val="15000"/>
              </a:spcBef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ตัวหารน้อย </a:t>
            </a:r>
            <a:b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ทำให้ผลหารมาก </a:t>
            </a:r>
            <a:b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(ติดลบมาก)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9503" y="2131356"/>
                <a:ext cx="101912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3" y="2131356"/>
                <a:ext cx="1019125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สี่เหลี่ยมผืนผ้า 11"/>
          <p:cNvSpPr/>
          <p:nvPr/>
        </p:nvSpPr>
        <p:spPr>
          <a:xfrm>
            <a:off x="226796" y="3259614"/>
            <a:ext cx="3895618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5000"/>
              </a:lnSpc>
              <a:spcBef>
                <a:spcPct val="15000"/>
              </a:spcBef>
            </a:pP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</a:t>
            </a:r>
            <a:r>
              <a:rPr lang="en-U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จากเดิม 100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 200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9207" y="3977882"/>
                <a:ext cx="109196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07" y="3977882"/>
                <a:ext cx="1091966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31941" y="3994867"/>
                <a:ext cx="109196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941" y="3994867"/>
                <a:ext cx="1091966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สี่เหลี่ยมผืนผ้า 14"/>
          <p:cNvSpPr/>
          <p:nvPr/>
        </p:nvSpPr>
        <p:spPr>
          <a:xfrm>
            <a:off x="2174606" y="5075312"/>
            <a:ext cx="1947808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ct val="15000"/>
              </a:spcBef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ตัวหารมาก</a:t>
            </a:r>
            <a:b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ทำให้ผลหารน้อย </a:t>
            </a:r>
            <a:b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(ติดลบน้อย)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12968" y="6260040"/>
                <a:ext cx="274706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ค่า</m:t>
                    </m:r>
                    <m:r>
                      <a:rPr lang="th-TH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th-TH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th-TH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th-TH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𝑯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th-TH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เพิ่มขึ้น</a:t>
                </a:r>
                <a:endParaRPr 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68" y="6260040"/>
                <a:ext cx="2747063" cy="539315"/>
              </a:xfrm>
              <a:prstGeom prst="rect">
                <a:avLst/>
              </a:prstGeom>
              <a:blipFill rotWithShape="1">
                <a:blip r:embed="rId7"/>
                <a:stretch>
                  <a:fillRect l="-889" t="-6818" b="-39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สี่เหลี่ยมผืนผ้า 16"/>
              <p:cNvSpPr/>
              <p:nvPr/>
            </p:nvSpPr>
            <p:spPr>
              <a:xfrm>
                <a:off x="237347" y="1189089"/>
                <a:ext cx="20730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เมื่อ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∆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𝑯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 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เป็น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 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บวก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17" name="สี่เหลี่ยมผืนผ้า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7" y="1189089"/>
                <a:ext cx="207300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6176" t="-10465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สี่เหลี่ยมผืนผ้า 17"/>
          <p:cNvSpPr/>
          <p:nvPr/>
        </p:nvSpPr>
        <p:spPr>
          <a:xfrm>
            <a:off x="4456744" y="5010967"/>
            <a:ext cx="1947808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ct val="15000"/>
              </a:spcBef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ตัวหารน้อย </a:t>
            </a:r>
            <a:b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ทำให้ผลหารมาก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21086" y="2067011"/>
                <a:ext cx="101912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86" y="2067011"/>
                <a:ext cx="1019125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สี่เหลี่ยมผืนผ้า 19"/>
          <p:cNvSpPr/>
          <p:nvPr/>
        </p:nvSpPr>
        <p:spPr>
          <a:xfrm>
            <a:off x="4518379" y="3195269"/>
            <a:ext cx="3895618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5000"/>
              </a:lnSpc>
              <a:spcBef>
                <a:spcPct val="15000"/>
              </a:spcBef>
            </a:pP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</a:t>
            </a:r>
            <a:r>
              <a:rPr lang="en-U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จากเดิม 100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 200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60790" y="3913537"/>
                <a:ext cx="109196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90" y="3913537"/>
                <a:ext cx="1091966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23524" y="3930522"/>
                <a:ext cx="109196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−∆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24" y="3930522"/>
                <a:ext cx="1091966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สี่เหลี่ยมผืนผ้า 22"/>
          <p:cNvSpPr/>
          <p:nvPr/>
        </p:nvSpPr>
        <p:spPr>
          <a:xfrm>
            <a:off x="6466189" y="5010967"/>
            <a:ext cx="1947808" cy="84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ct val="15000"/>
              </a:spcBef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ตัวหารมาก</a:t>
            </a:r>
            <a:b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ทำให้ผลหารน้อย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04551" y="6195695"/>
                <a:ext cx="2747063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ค่า</m:t>
                    </m:r>
                    <m:r>
                      <a:rPr lang="th-TH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th-TH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th-TH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th-TH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𝑯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th-TH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ลดลง</a:t>
                </a:r>
                <a:endParaRPr 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551" y="6195695"/>
                <a:ext cx="2747063" cy="539315"/>
              </a:xfrm>
              <a:prstGeom prst="rect">
                <a:avLst/>
              </a:prstGeom>
              <a:blipFill rotWithShape="1">
                <a:blip r:embed="rId12"/>
                <a:stretch>
                  <a:fillRect l="-889" t="-6742" b="-3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สี่เหลี่ยมผืนผ้า 24"/>
              <p:cNvSpPr/>
              <p:nvPr/>
            </p:nvSpPr>
            <p:spPr>
              <a:xfrm>
                <a:off x="4528930" y="1124744"/>
                <a:ext cx="19447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เมื่อ</a:t>
                </a:r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∆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𝑯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 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เป็น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 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ลบ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25" name="สี่เหลี่ยมผืนผ้า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30" y="1124744"/>
                <a:ext cx="194476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6583" t="-10588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สี่เหลี่ยมผืนผ้า 25"/>
              <p:cNvSpPr/>
              <p:nvPr/>
            </p:nvSpPr>
            <p:spPr>
              <a:xfrm>
                <a:off x="1907704" y="2139556"/>
                <a:ext cx="1620957" cy="556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ตัวตั้ง</m:t>
                      </m:r>
                      <m:r>
                        <a:rPr lang="th-TH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 </m:t>
                      </m:r>
                      <m:r>
                        <a:rPr lang="th-TH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เป็น</m:t>
                      </m:r>
                      <m:r>
                        <a:rPr lang="th-TH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 </m:t>
                      </m:r>
                      <m:r>
                        <a:rPr lang="th-TH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Angsana New" pitchFamily="18" charset="-34"/>
                        </a:rPr>
                        <m:t>ลบ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26" name="สี่เหลี่ยมผืนผ้า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139556"/>
                <a:ext cx="1620957" cy="55605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สี่เหลี่ยมผืนผ้า 26"/>
              <p:cNvSpPr/>
              <p:nvPr/>
            </p:nvSpPr>
            <p:spPr>
              <a:xfrm>
                <a:off x="6401110" y="2139556"/>
                <a:ext cx="1689886" cy="556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ตัวตั้ง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 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เป็น</m:t>
                    </m:r>
                    <m:r>
                      <a:rPr lang="th-TH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ngsana New" pitchFamily="18" charset="-34"/>
                      </a:rPr>
                      <m:t> </m:t>
                    </m:r>
                  </m:oMath>
                </a14:m>
                <a:r>
                  <a:rPr lang="th-TH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บวก</a:t>
                </a:r>
                <a:endParaRPr lang="en-US" dirty="0">
                  <a:solidFill>
                    <a:srgbClr val="C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27" name="สี่เหลี่ยมผืนผ้า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110" y="2139556"/>
                <a:ext cx="1689886" cy="556050"/>
              </a:xfrm>
              <a:prstGeom prst="rect">
                <a:avLst/>
              </a:prstGeom>
              <a:blipFill rotWithShape="1">
                <a:blip r:embed="rId15"/>
                <a:stretch>
                  <a:fillRect t="-3297" r="-6498" b="-3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ดาว 8 แฉก 27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9380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" y="1097360"/>
            <a:ext cx="9041313" cy="5760640"/>
          </a:xfrm>
          <a:prstGeom prst="rect">
            <a:avLst/>
          </a:prstGeom>
        </p:spPr>
      </p:pic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</a:t>
            </a:r>
            <a:r>
              <a:rPr lang="en-US" sz="2400" dirty="0" smtClean="0"/>
              <a:t>9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308304" y="1130370"/>
            <a:ext cx="179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24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91906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</a:t>
            </a:r>
            <a:r>
              <a:rPr lang="en-US" sz="2400" dirty="0" smtClean="0"/>
              <a:t>0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36512" y="1052736"/>
            <a:ext cx="1264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54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36072" y="1052736"/>
            <a:ext cx="5056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aA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+    </a:t>
            </a:r>
            <a:r>
              <a:rPr lang="en-US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bB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en-US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cC</a:t>
            </a:r>
            <a:endParaRPr lang="th-TH" sz="5400" dirty="0"/>
          </a:p>
        </p:txBody>
      </p:sp>
      <p:grpSp>
        <p:nvGrpSpPr>
          <p:cNvPr id="12" name="กลุ่ม 11"/>
          <p:cNvGrpSpPr/>
          <p:nvPr/>
        </p:nvGrpSpPr>
        <p:grpSpPr>
          <a:xfrm>
            <a:off x="6948264" y="1334380"/>
            <a:ext cx="702078" cy="360041"/>
            <a:chOff x="4355976" y="980728"/>
            <a:chExt cx="1152128" cy="360040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7" name="ตัวเชื่อมต่อตรง 16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ตัวเชื่อมต่อตรง 17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กลุ่ม 13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5" name="ตัวเชื่อมต่อตรง 14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ตัวเชื่อมต่อตรง 15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1918512"/>
                <a:ext cx="3404009" cy="1393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𝑲</m:t>
                      </m:r>
                      <m:r>
                        <a:rPr lang="en-US" sz="40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𝒂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18512"/>
                <a:ext cx="3404009" cy="13937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108520" y="3303473"/>
                <a:ext cx="4415952" cy="142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𝒂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303473"/>
                <a:ext cx="4415952" cy="14216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496" y="4815641"/>
                <a:ext cx="4796378" cy="139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𝟏𝟓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𝒂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𝟐𝟐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15641"/>
                <a:ext cx="4796378" cy="139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9570" y="1904533"/>
                <a:ext cx="4298934" cy="139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𝟏𝟓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𝟏𝟓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𝒂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/>
                            </a:rPr>
                            <m:t>(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570" y="1904533"/>
                <a:ext cx="4298934" cy="13921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ตัวเชื่อมต่อตรง 22"/>
          <p:cNvCxnSpPr/>
          <p:nvPr/>
        </p:nvCxnSpPr>
        <p:spPr>
          <a:xfrm flipV="1">
            <a:off x="4788024" y="1904533"/>
            <a:ext cx="0" cy="48368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5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</a:t>
            </a:r>
            <a:r>
              <a:rPr lang="en-US" sz="2400" dirty="0" smtClean="0"/>
              <a:t>1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28" y="1196752"/>
                <a:ext cx="23235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h-TH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2323585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3103" y="1964106"/>
                <a:ext cx="5297540" cy="1197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th-TH"/>
                </a:defPPr>
                <a:lvl1pPr>
                  <a:defRPr sz="4000" b="1" i="1">
                    <a:latin typeface="Cambria Math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𝒂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𝟏𝟓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𝒂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𝟐𝟐</m:t>
                        </m:r>
                        <m:r>
                          <a:rPr lang="en-US" sz="4400">
                            <a:latin typeface="Cambria Math"/>
                          </a:rPr>
                          <m:t>.</m:t>
                        </m:r>
                        <m:r>
                          <a:rPr lang="en-US" sz="4400"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endParaRPr lang="th-TH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03" y="1964106"/>
                <a:ext cx="5297540" cy="1197636"/>
              </a:xfrm>
              <a:prstGeom prst="rect">
                <a:avLst/>
              </a:prstGeom>
              <a:blipFill rotWithShape="1">
                <a:blip r:embed="rId3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7049" y="3161742"/>
                <a:ext cx="3318986" cy="126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th-TH"/>
                </a:defPPr>
                <a:lvl1pPr>
                  <a:defRPr sz="4000" b="1" i="1">
                    <a:latin typeface="Cambria Math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𝟐𝟐</m:t>
                        </m:r>
                        <m:r>
                          <a:rPr lang="en-US" sz="4400">
                            <a:latin typeface="Cambria Math"/>
                          </a:rPr>
                          <m:t>.</m:t>
                        </m:r>
                        <m:r>
                          <a:rPr lang="en-US" sz="4400"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endParaRPr lang="th-TH" sz="4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49" y="3161742"/>
                <a:ext cx="3318986" cy="1267719"/>
              </a:xfrm>
              <a:prstGeom prst="rect">
                <a:avLst/>
              </a:prstGeom>
              <a:blipFill rotWithShape="1">
                <a:blip r:embed="rId4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9552" y="4566915"/>
                <a:ext cx="2493440" cy="126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th-TH"/>
                </a:defPPr>
                <a:lvl1pPr>
                  <a:defRPr sz="4000" b="1" i="1">
                    <a:latin typeface="Cambria Math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endParaRPr lang="th-TH" sz="4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66915"/>
                <a:ext cx="2493440" cy="1267719"/>
              </a:xfrm>
              <a:prstGeom prst="rect">
                <a:avLst/>
              </a:prstGeom>
              <a:blipFill rotWithShape="1">
                <a:blip r:embed="rId5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74261" y="1196752"/>
                <a:ext cx="2695418" cy="126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th-TH"/>
                </a:defPPr>
                <a:lvl1pPr>
                  <a:defRPr sz="4000" b="1" i="1">
                    <a:latin typeface="Cambria Math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endParaRPr lang="th-TH" sz="4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61" y="1196752"/>
                <a:ext cx="2695418" cy="1267719"/>
              </a:xfrm>
              <a:prstGeom prst="rect">
                <a:avLst/>
              </a:prstGeom>
              <a:blipFill rotWithShape="1">
                <a:blip r:embed="rId6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18434" y="2746243"/>
                <a:ext cx="21777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/>
                        </a:rPr>
                        <m:t>𝒄</m:t>
                      </m:r>
                      <m:r>
                        <a:rPr lang="en-US" sz="4800" b="1" i="1" smtClean="0">
                          <a:latin typeface="Cambria Math"/>
                        </a:rPr>
                        <m:t>=</m:t>
                      </m:r>
                      <m:r>
                        <a:rPr lang="en-US" sz="4800" b="1" i="1" smtClean="0"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th-TH" sz="4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434" y="2746243"/>
                <a:ext cx="2177776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ตัวเชื่อมต่อตรง 27"/>
          <p:cNvCxnSpPr/>
          <p:nvPr/>
        </p:nvCxnSpPr>
        <p:spPr>
          <a:xfrm flipV="1">
            <a:off x="5405044" y="1772816"/>
            <a:ext cx="0" cy="48368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0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2" grpId="0"/>
      <p:bldP spid="26" grpId="0"/>
      <p:bldP spid="2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</a:t>
            </a:r>
            <a:r>
              <a:rPr lang="en-US" sz="2400" dirty="0" smtClean="0"/>
              <a:t>2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28" y="1196752"/>
                <a:ext cx="22450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th-TH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224503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3103" y="1964106"/>
                <a:ext cx="4965718" cy="1197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th-TH"/>
                </a:defPPr>
                <a:lvl1pPr>
                  <a:defRPr sz="4000" b="1" i="1">
                    <a:latin typeface="Cambria Math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𝒂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𝟏𝟓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𝟏𝟓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𝒂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endParaRPr lang="th-TH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03" y="1964106"/>
                <a:ext cx="4965718" cy="1197636"/>
              </a:xfrm>
              <a:prstGeom prst="rect">
                <a:avLst/>
              </a:prstGeom>
              <a:blipFill rotWithShape="1">
                <a:blip r:embed="rId3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7049" y="3161742"/>
                <a:ext cx="2991973" cy="1197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th-TH"/>
                </a:defPPr>
                <a:lvl1pPr>
                  <a:defRPr sz="4000" b="1" i="1">
                    <a:latin typeface="Cambria Math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  <m:sSup>
                          <m:sSup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𝒂</m:t>
                            </m:r>
                          </m:sup>
                        </m:sSup>
                        <m:r>
                          <a:rPr lang="en-US" sz="4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𝟏𝟓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/>
                              </a:rPr>
                              <m:t>𝒂</m:t>
                            </m:r>
                          </m:sup>
                        </m:sSup>
                      </m:den>
                    </m:f>
                  </m:oMath>
                </a14:m>
                <a:endParaRPr lang="th-TH" sz="4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49" y="3161742"/>
                <a:ext cx="2991973" cy="1197636"/>
              </a:xfrm>
              <a:prstGeom prst="rect">
                <a:avLst/>
              </a:prstGeom>
              <a:blipFill rotWithShape="1"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ตัวเชื่อมต่อตรง 27"/>
          <p:cNvCxnSpPr/>
          <p:nvPr/>
        </p:nvCxnSpPr>
        <p:spPr>
          <a:xfrm flipV="1">
            <a:off x="5405044" y="1772816"/>
            <a:ext cx="0" cy="48368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0402" y="4359378"/>
                <a:ext cx="14312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a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𝒄</m:t>
                    </m:r>
                  </m:oMath>
                </a14:m>
                <a:endParaRPr lang="th-TH" sz="4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2" y="4359378"/>
                <a:ext cx="143128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9574" t="-23529" b="-3161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สี่เหลี่ยมผืนผ้า 11"/>
          <p:cNvSpPr/>
          <p:nvPr/>
        </p:nvSpPr>
        <p:spPr>
          <a:xfrm>
            <a:off x="203102" y="4941168"/>
            <a:ext cx="49657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 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a=c 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c=2b 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นั่นคือ  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a=2b=c</a:t>
            </a:r>
            <a:endParaRPr lang="th-TH" sz="66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714221" y="980728"/>
            <a:ext cx="34020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a,b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เป็นสัมประสิทธิ์ที่เกิดจากการดุลสมการ ดังนั้นจะต้อง</a:t>
            </a:r>
            <a:r>
              <a:rPr lang="th-TH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เป็นอัตราส่วน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อย่างต่ำ ดังนั้น ถ้าให้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b=1</a:t>
            </a:r>
          </a:p>
          <a:p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a=2 </a:t>
            </a:r>
            <a:r>
              <a:rPr lang="th-TH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c=2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17284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2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</a:t>
            </a:r>
            <a:r>
              <a:rPr lang="en-US" sz="2400" dirty="0" smtClean="0"/>
              <a:t>3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4" y="4456802"/>
            <a:ext cx="4266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คงที่ 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คงที่</a:t>
            </a:r>
            <a:endParaRPr lang="th-TH" sz="5400" dirty="0">
              <a:solidFill>
                <a:srgbClr val="FF00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36072" y="1052736"/>
            <a:ext cx="5056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    +    B                </a:t>
            </a:r>
            <a:r>
              <a:rPr 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endParaRPr lang="th-TH" sz="5400" dirty="0"/>
          </a:p>
        </p:txBody>
      </p:sp>
      <p:grpSp>
        <p:nvGrpSpPr>
          <p:cNvPr id="12" name="กลุ่ม 11"/>
          <p:cNvGrpSpPr/>
          <p:nvPr/>
        </p:nvGrpSpPr>
        <p:grpSpPr>
          <a:xfrm>
            <a:off x="6948264" y="1334380"/>
            <a:ext cx="702078" cy="360041"/>
            <a:chOff x="4355976" y="980728"/>
            <a:chExt cx="1152128" cy="360040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7" name="ตัวเชื่อมต่อตรง 16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ตัวเชื่อมต่อตรง 17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กลุ่ม 13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5" name="ตัวเชื่อมต่อตรง 14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ตัวเชื่อมต่อตรง 15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1918512"/>
                <a:ext cx="3516219" cy="1491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𝑲</m:t>
                      </m:r>
                      <m:r>
                        <a:rPr lang="en-US" sz="40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18512"/>
                <a:ext cx="3516219" cy="14914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0832" y="5445224"/>
                <a:ext cx="3397469" cy="115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0.1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[</m:t>
                        </m:r>
                        <m:r>
                          <a:rPr lang="en-US" sz="40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𝟐𝟓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𝟒𝟎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th-TH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2" y="5445224"/>
                <a:ext cx="3397469" cy="1153329"/>
              </a:xfrm>
              <a:prstGeom prst="rect">
                <a:avLst/>
              </a:prstGeom>
              <a:blipFill rotWithShape="1">
                <a:blip r:embed="rId3"/>
                <a:stretch>
                  <a:fillRect l="-6284" b="-42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ตัวเชื่อมต่อตรง 22"/>
          <p:cNvCxnSpPr/>
          <p:nvPr/>
        </p:nvCxnSpPr>
        <p:spPr>
          <a:xfrm flipV="1">
            <a:off x="4499992" y="1918512"/>
            <a:ext cx="0" cy="48368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727" y="3303473"/>
                <a:ext cx="4433265" cy="115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4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/>
                          </a:rPr>
                          <m:t>(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/>
                          </a:rPr>
                          <m:t>(</m:t>
                        </m:r>
                        <m:r>
                          <a:rPr lang="en-US" sz="4000" b="1" i="1">
                            <a:latin typeface="Cambria Math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 smtClean="0"/>
                  <a:t>=0.1</a:t>
                </a:r>
                <a:endParaRPr lang="th-TH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7" y="3303473"/>
                <a:ext cx="4433265" cy="1153329"/>
              </a:xfrm>
              <a:prstGeom prst="rect">
                <a:avLst/>
              </a:prstGeom>
              <a:blipFill rotWithShape="1">
                <a:blip r:embed="rId4"/>
                <a:stretch>
                  <a:fillRect r="-3714" b="-42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7984" y="2132856"/>
                <a:ext cx="4666214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[</m:t>
                      </m:r>
                      <m:r>
                        <a:rPr lang="en-US" sz="3200" b="1" i="1" smtClean="0"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latin typeface="Cambria Math"/>
                        </a:rPr>
                        <m:t>.</m:t>
                      </m:r>
                      <m:r>
                        <a:rPr lang="en-US" sz="3200" b="1" i="1" smtClean="0">
                          <a:latin typeface="Cambria Math"/>
                        </a:rPr>
                        <m:t>𝟏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×(</m:t>
                      </m:r>
                      <m:r>
                        <a:rPr lang="en-US" sz="3200" b="1" i="1">
                          <a:latin typeface="Cambria Math"/>
                        </a:rPr>
                        <m:t>𝟐𝟓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h-TH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132856"/>
                <a:ext cx="4666214" cy="5965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7984" y="2976506"/>
                <a:ext cx="3837782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[</m:t>
                      </m:r>
                      <m:r>
                        <a:rPr lang="en-US" sz="3200" b="1" i="1" smtClean="0"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</a:rPr>
                        <m:t>(</m:t>
                      </m:r>
                      <m:r>
                        <a:rPr lang="en-US" sz="32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1" i="1">
                          <a:latin typeface="Cambria Math"/>
                        </a:rPr>
                        <m:t>(</m:t>
                      </m:r>
                      <m:r>
                        <a:rPr lang="en-US" sz="3200" b="1" i="1">
                          <a:latin typeface="Cambria Math"/>
                        </a:rPr>
                        <m:t>𝟐𝟓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h-TH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76506"/>
                <a:ext cx="3837782" cy="5965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99992" y="3907965"/>
                <a:ext cx="45015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]=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𝟐𝟓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=50 M</a:t>
                </a:r>
                <a:endParaRPr lang="th-TH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907965"/>
                <a:ext cx="4501553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22414" r="-3789" b="-2931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6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/>
      <p:bldP spid="19" grpId="0"/>
      <p:bldP spid="22" grpId="0"/>
      <p:bldP spid="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11675" y="1843483"/>
            <a:ext cx="4575175" cy="465455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  <a:buSzPct val="75000"/>
              <a:buFont typeface="Wingdings" pitchFamily="2" charset="2"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เพิ่มอุณหภูมิ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(T)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K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เพิ่มอุณหภูมิ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เกิดสารตั้งต้นมากขึ้น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ลดอุณหภูมิ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เกิดผลิตภัณฑ์มากขึ้น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27028"/>
              </p:ext>
            </p:extLst>
          </p:nvPr>
        </p:nvGraphicFramePr>
        <p:xfrm>
          <a:off x="2041525" y="2462608"/>
          <a:ext cx="14795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8" name="Equation" r:id="rId5" imgW="507960" imgH="164880" progId="Equation.3">
                  <p:embed/>
                </p:oleObj>
              </mc:Choice>
              <mc:Fallback>
                <p:oleObj name="Equation" r:id="rId5" imgW="507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462608"/>
                        <a:ext cx="1479550" cy="4794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3999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22711"/>
              </p:ext>
            </p:extLst>
          </p:nvPr>
        </p:nvGraphicFramePr>
        <p:xfrm>
          <a:off x="5273675" y="2056208"/>
          <a:ext cx="266541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" name="Equation" r:id="rId7" imgW="1091880" imgH="482400" progId="Equation.3">
                  <p:embed/>
                </p:oleObj>
              </mc:Choice>
              <mc:Fallback>
                <p:oleObj name="Equation" r:id="rId7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2056208"/>
                        <a:ext cx="266541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08471"/>
              </p:ext>
            </p:extLst>
          </p:nvPr>
        </p:nvGraphicFramePr>
        <p:xfrm>
          <a:off x="5832475" y="3826271"/>
          <a:ext cx="1169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" name="Equation" r:id="rId9" imgW="469800" imgH="203040" progId="Equation.3">
                  <p:embed/>
                </p:oleObj>
              </mc:Choice>
              <mc:Fallback>
                <p:oleObj name="Equation" r:id="rId9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826271"/>
                        <a:ext cx="1169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141413" y="1579958"/>
            <a:ext cx="29610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ปฏิกิริยาคาย</a:t>
            </a:r>
            <a:r>
              <a:rPr lang="th-TH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ความร้อน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22912" name="Group 32"/>
          <p:cNvGrpSpPr>
            <a:grpSpLocks/>
          </p:cNvGrpSpPr>
          <p:nvPr/>
        </p:nvGrpSpPr>
        <p:grpSpPr bwMode="auto">
          <a:xfrm>
            <a:off x="896938" y="3086496"/>
            <a:ext cx="3557588" cy="3798888"/>
            <a:chOff x="565" y="1715"/>
            <a:chExt cx="2241" cy="2393"/>
          </a:xfrm>
        </p:grpSpPr>
        <p:sp>
          <p:nvSpPr>
            <p:cNvPr id="122897" name="Line 17"/>
            <p:cNvSpPr>
              <a:spLocks noChangeShapeType="1"/>
            </p:cNvSpPr>
            <p:nvPr/>
          </p:nvSpPr>
          <p:spPr bwMode="auto">
            <a:xfrm flipH="1">
              <a:off x="997" y="1904"/>
              <a:ext cx="14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899" name="Freeform 19"/>
            <p:cNvSpPr>
              <a:spLocks/>
            </p:cNvSpPr>
            <p:nvPr/>
          </p:nvSpPr>
          <p:spPr bwMode="auto">
            <a:xfrm>
              <a:off x="916" y="1715"/>
              <a:ext cx="1890" cy="2168"/>
            </a:xfrm>
            <a:custGeom>
              <a:avLst/>
              <a:gdLst>
                <a:gd name="T0" fmla="*/ 0 w 1565"/>
                <a:gd name="T1" fmla="*/ 0 h 1392"/>
                <a:gd name="T2" fmla="*/ 0 w 1565"/>
                <a:gd name="T3" fmla="*/ 1392 h 1392"/>
                <a:gd name="T4" fmla="*/ 1565 w 1565"/>
                <a:gd name="T5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5" h="1392">
                  <a:moveTo>
                    <a:pt x="0" y="0"/>
                  </a:moveTo>
                  <a:lnTo>
                    <a:pt x="0" y="1392"/>
                  </a:lnTo>
                  <a:lnTo>
                    <a:pt x="1565" y="1392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900" name="Text Box 20"/>
            <p:cNvSpPr txBox="1">
              <a:spLocks noChangeArrowheads="1"/>
            </p:cNvSpPr>
            <p:nvPr/>
          </p:nvSpPr>
          <p:spPr bwMode="auto">
            <a:xfrm rot="16200000">
              <a:off x="466" y="2889"/>
              <a:ext cx="4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Energy</a:t>
              </a:r>
            </a:p>
          </p:txBody>
        </p:sp>
        <p:sp>
          <p:nvSpPr>
            <p:cNvPr id="122901" name="Text Box 21"/>
            <p:cNvSpPr txBox="1">
              <a:spLocks noChangeArrowheads="1"/>
            </p:cNvSpPr>
            <p:nvPr/>
          </p:nvSpPr>
          <p:spPr bwMode="auto">
            <a:xfrm>
              <a:off x="1106" y="3856"/>
              <a:ext cx="8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Rxn Coordinate</a:t>
              </a:r>
            </a:p>
          </p:txBody>
        </p:sp>
        <p:sp>
          <p:nvSpPr>
            <p:cNvPr id="122902" name="Text Box 22"/>
            <p:cNvSpPr txBox="1">
              <a:spLocks noChangeArrowheads="1"/>
            </p:cNvSpPr>
            <p:nvPr/>
          </p:nvSpPr>
          <p:spPr bwMode="auto">
            <a:xfrm>
              <a:off x="886" y="2941"/>
              <a:ext cx="4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reactants</a:t>
              </a:r>
            </a:p>
          </p:txBody>
        </p:sp>
        <p:sp>
          <p:nvSpPr>
            <p:cNvPr id="122903" name="Text Box 23"/>
            <p:cNvSpPr txBox="1">
              <a:spLocks noChangeArrowheads="1"/>
            </p:cNvSpPr>
            <p:nvPr/>
          </p:nvSpPr>
          <p:spPr bwMode="auto">
            <a:xfrm>
              <a:off x="1813" y="3538"/>
              <a:ext cx="4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products</a:t>
              </a:r>
            </a:p>
          </p:txBody>
        </p:sp>
        <p:sp>
          <p:nvSpPr>
            <p:cNvPr id="122890" name="Line 10"/>
            <p:cNvSpPr>
              <a:spLocks noChangeShapeType="1"/>
            </p:cNvSpPr>
            <p:nvPr/>
          </p:nvSpPr>
          <p:spPr bwMode="auto">
            <a:xfrm flipH="1" flipV="1">
              <a:off x="2340" y="1906"/>
              <a:ext cx="0" cy="606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891" name="Line 11"/>
            <p:cNvSpPr>
              <a:spLocks noChangeShapeType="1"/>
            </p:cNvSpPr>
            <p:nvPr/>
          </p:nvSpPr>
          <p:spPr bwMode="auto">
            <a:xfrm flipH="1">
              <a:off x="2341" y="2818"/>
              <a:ext cx="0" cy="70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892" name="Text Box 12"/>
            <p:cNvSpPr txBox="1">
              <a:spLocks noChangeArrowheads="1"/>
            </p:cNvSpPr>
            <p:nvPr/>
          </p:nvSpPr>
          <p:spPr bwMode="auto">
            <a:xfrm flipH="1">
              <a:off x="2209" y="2510"/>
              <a:ext cx="4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E</a:t>
              </a:r>
              <a:r>
                <a:rPr lang="en-US" sz="2000" b="1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ab</a:t>
              </a:r>
            </a:p>
          </p:txBody>
        </p:sp>
        <p:sp>
          <p:nvSpPr>
            <p:cNvPr id="122894" name="Line 14"/>
            <p:cNvSpPr>
              <a:spLocks noChangeShapeType="1"/>
            </p:cNvSpPr>
            <p:nvPr/>
          </p:nvSpPr>
          <p:spPr bwMode="auto">
            <a:xfrm flipH="1" flipV="1">
              <a:off x="1109" y="1894"/>
              <a:ext cx="0" cy="407"/>
            </a:xfrm>
            <a:prstGeom prst="line">
              <a:avLst/>
            </a:prstGeom>
            <a:noFill/>
            <a:ln w="28575" cap="sq">
              <a:solidFill>
                <a:srgbClr val="6600CC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895" name="Line 15"/>
            <p:cNvSpPr>
              <a:spLocks noChangeShapeType="1"/>
            </p:cNvSpPr>
            <p:nvPr/>
          </p:nvSpPr>
          <p:spPr bwMode="auto">
            <a:xfrm flipH="1">
              <a:off x="1101" y="2577"/>
              <a:ext cx="0" cy="370"/>
            </a:xfrm>
            <a:prstGeom prst="line">
              <a:avLst/>
            </a:prstGeom>
            <a:noFill/>
            <a:ln w="28575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896" name="Text Box 16"/>
            <p:cNvSpPr txBox="1">
              <a:spLocks noChangeArrowheads="1"/>
            </p:cNvSpPr>
            <p:nvPr/>
          </p:nvSpPr>
          <p:spPr bwMode="auto">
            <a:xfrm flipH="1">
              <a:off x="955" y="2297"/>
              <a:ext cx="42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E</a:t>
              </a:r>
              <a:r>
                <a:rPr lang="en-US" sz="2000" b="1" baseline="-2500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af</a:t>
              </a:r>
            </a:p>
          </p:txBody>
        </p:sp>
        <p:sp>
          <p:nvSpPr>
            <p:cNvPr id="122898" name="Freeform 18"/>
            <p:cNvSpPr>
              <a:spLocks/>
            </p:cNvSpPr>
            <p:nvPr/>
          </p:nvSpPr>
          <p:spPr bwMode="auto">
            <a:xfrm flipH="1">
              <a:off x="934" y="1825"/>
              <a:ext cx="1570" cy="1728"/>
            </a:xfrm>
            <a:custGeom>
              <a:avLst/>
              <a:gdLst>
                <a:gd name="T0" fmla="*/ 0 w 1316"/>
                <a:gd name="T1" fmla="*/ 808 h 808"/>
                <a:gd name="T2" fmla="*/ 413 w 1316"/>
                <a:gd name="T3" fmla="*/ 674 h 808"/>
                <a:gd name="T4" fmla="*/ 653 w 1316"/>
                <a:gd name="T5" fmla="*/ 40 h 808"/>
                <a:gd name="T6" fmla="*/ 922 w 1316"/>
                <a:gd name="T7" fmla="*/ 434 h 808"/>
                <a:gd name="T8" fmla="*/ 1316 w 1316"/>
                <a:gd name="T9" fmla="*/ 53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6" h="808">
                  <a:moveTo>
                    <a:pt x="0" y="808"/>
                  </a:moveTo>
                  <a:cubicBezTo>
                    <a:pt x="152" y="805"/>
                    <a:pt x="304" y="802"/>
                    <a:pt x="413" y="674"/>
                  </a:cubicBezTo>
                  <a:cubicBezTo>
                    <a:pt x="522" y="546"/>
                    <a:pt x="568" y="80"/>
                    <a:pt x="653" y="40"/>
                  </a:cubicBezTo>
                  <a:cubicBezTo>
                    <a:pt x="738" y="0"/>
                    <a:pt x="812" y="352"/>
                    <a:pt x="922" y="434"/>
                  </a:cubicBezTo>
                  <a:cubicBezTo>
                    <a:pt x="1032" y="516"/>
                    <a:pt x="1174" y="523"/>
                    <a:pt x="1316" y="530"/>
                  </a:cubicBezTo>
                </a:path>
              </a:pathLst>
            </a:custGeom>
            <a:noFill/>
            <a:ln w="38100" cap="sq" cmpd="sng">
              <a:solidFill>
                <a:srgbClr val="EC009D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904" name="Line 24"/>
            <p:cNvSpPr>
              <a:spLocks noChangeShapeType="1"/>
            </p:cNvSpPr>
            <p:nvPr/>
          </p:nvSpPr>
          <p:spPr bwMode="auto">
            <a:xfrm>
              <a:off x="972" y="2966"/>
              <a:ext cx="7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905" name="Line 25"/>
            <p:cNvSpPr>
              <a:spLocks noChangeShapeType="1"/>
            </p:cNvSpPr>
            <p:nvPr/>
          </p:nvSpPr>
          <p:spPr bwMode="auto">
            <a:xfrm>
              <a:off x="1574" y="3563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22906" name="Group 26"/>
          <p:cNvGrpSpPr>
            <a:grpSpLocks/>
          </p:cNvGrpSpPr>
          <p:nvPr/>
        </p:nvGrpSpPr>
        <p:grpSpPr bwMode="auto">
          <a:xfrm>
            <a:off x="2351088" y="5093096"/>
            <a:ext cx="882650" cy="928687"/>
            <a:chOff x="1481" y="2979"/>
            <a:chExt cx="488" cy="585"/>
          </a:xfrm>
        </p:grpSpPr>
        <p:sp>
          <p:nvSpPr>
            <p:cNvPr id="122907" name="Line 27"/>
            <p:cNvSpPr>
              <a:spLocks noChangeShapeType="1"/>
            </p:cNvSpPr>
            <p:nvPr/>
          </p:nvSpPr>
          <p:spPr bwMode="auto">
            <a:xfrm flipV="1">
              <a:off x="1695" y="2979"/>
              <a:ext cx="0" cy="176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908" name="Line 28"/>
            <p:cNvSpPr>
              <a:spLocks noChangeShapeType="1"/>
            </p:cNvSpPr>
            <p:nvPr/>
          </p:nvSpPr>
          <p:spPr bwMode="auto">
            <a:xfrm>
              <a:off x="1693" y="3348"/>
              <a:ext cx="0" cy="216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2909" name="Text Box 29"/>
            <p:cNvSpPr txBox="1">
              <a:spLocks noChangeArrowheads="1"/>
            </p:cNvSpPr>
            <p:nvPr/>
          </p:nvSpPr>
          <p:spPr bwMode="auto">
            <a:xfrm>
              <a:off x="1481" y="3125"/>
              <a:ext cx="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(–)H</a:t>
              </a:r>
            </a:p>
          </p:txBody>
        </p:sp>
      </p:grpSp>
      <p:graphicFrame>
        <p:nvGraphicFramePr>
          <p:cNvPr id="1229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121331"/>
              </p:ext>
            </p:extLst>
          </p:nvPr>
        </p:nvGraphicFramePr>
        <p:xfrm>
          <a:off x="6804248" y="4106789"/>
          <a:ext cx="14732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1" name="Equation" r:id="rId11" imgW="583920" imgH="215640" progId="Equation.3">
                  <p:embed/>
                </p:oleObj>
              </mc:Choice>
              <mc:Fallback>
                <p:oleObj name="Equation" r:id="rId11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106789"/>
                        <a:ext cx="14732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9" name="ดาว 8 แฉก 28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58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" y="956668"/>
            <a:ext cx="8063880" cy="86895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อิทธิพลของอุณหภูมิต่อ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สมดุล ในปฏิกิริยา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คายความร้อน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3" name="ดาว 8 แฉก 62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5</a:t>
            </a:r>
            <a:endParaRPr lang="th-TH" dirty="0"/>
          </a:p>
        </p:txBody>
      </p:sp>
      <p:grpSp>
        <p:nvGrpSpPr>
          <p:cNvPr id="3" name="กลุ่ม 2"/>
          <p:cNvGrpSpPr/>
          <p:nvPr/>
        </p:nvGrpSpPr>
        <p:grpSpPr>
          <a:xfrm>
            <a:off x="1725660" y="1916832"/>
            <a:ext cx="7886900" cy="769441"/>
            <a:chOff x="863400" y="1916832"/>
            <a:chExt cx="7886900" cy="769441"/>
          </a:xfrm>
        </p:grpSpPr>
        <p:grpSp>
          <p:nvGrpSpPr>
            <p:cNvPr id="117764" name="Group 4"/>
            <p:cNvGrpSpPr>
              <a:grpSpLocks/>
            </p:cNvGrpSpPr>
            <p:nvPr/>
          </p:nvGrpSpPr>
          <p:grpSpPr bwMode="auto">
            <a:xfrm>
              <a:off x="3833813" y="2199158"/>
              <a:ext cx="485775" cy="204787"/>
              <a:chOff x="4830" y="527"/>
              <a:chExt cx="318" cy="136"/>
            </a:xfrm>
          </p:grpSpPr>
          <p:sp>
            <p:nvSpPr>
              <p:cNvPr id="117765" name="Freeform 5"/>
              <p:cNvSpPr>
                <a:spLocks/>
              </p:cNvSpPr>
              <p:nvPr/>
            </p:nvSpPr>
            <p:spPr bwMode="auto">
              <a:xfrm>
                <a:off x="4830" y="527"/>
                <a:ext cx="318" cy="45"/>
              </a:xfrm>
              <a:custGeom>
                <a:avLst/>
                <a:gdLst>
                  <a:gd name="T0" fmla="*/ 0 w 998"/>
                  <a:gd name="T1" fmla="*/ 90 h 90"/>
                  <a:gd name="T2" fmla="*/ 998 w 998"/>
                  <a:gd name="T3" fmla="*/ 90 h 90"/>
                  <a:gd name="T4" fmla="*/ 817 w 998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8" h="90">
                    <a:moveTo>
                      <a:pt x="0" y="90"/>
                    </a:moveTo>
                    <a:lnTo>
                      <a:pt x="998" y="90"/>
                    </a:lnTo>
                    <a:lnTo>
                      <a:pt x="817" y="0"/>
                    </a:lnTo>
                  </a:path>
                </a:pathLst>
              </a:custGeom>
              <a:noFill/>
              <a:ln w="2222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7766" name="Freeform 6"/>
              <p:cNvSpPr>
                <a:spLocks/>
              </p:cNvSpPr>
              <p:nvPr/>
            </p:nvSpPr>
            <p:spPr bwMode="auto">
              <a:xfrm flipH="1" flipV="1">
                <a:off x="4830" y="618"/>
                <a:ext cx="318" cy="45"/>
              </a:xfrm>
              <a:custGeom>
                <a:avLst/>
                <a:gdLst>
                  <a:gd name="T0" fmla="*/ 0 w 998"/>
                  <a:gd name="T1" fmla="*/ 90 h 90"/>
                  <a:gd name="T2" fmla="*/ 998 w 998"/>
                  <a:gd name="T3" fmla="*/ 90 h 90"/>
                  <a:gd name="T4" fmla="*/ 817 w 998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8" h="90">
                    <a:moveTo>
                      <a:pt x="0" y="90"/>
                    </a:moveTo>
                    <a:lnTo>
                      <a:pt x="998" y="90"/>
                    </a:lnTo>
                    <a:lnTo>
                      <a:pt x="817" y="0"/>
                    </a:lnTo>
                  </a:path>
                </a:pathLst>
              </a:custGeom>
              <a:noFill/>
              <a:ln w="2222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</p:grpSp>
        <p:sp>
          <p:nvSpPr>
            <p:cNvPr id="2" name="สี่เหลี่ยมผืนผ้า 1"/>
            <p:cNvSpPr/>
            <p:nvPr/>
          </p:nvSpPr>
          <p:spPr>
            <a:xfrm>
              <a:off x="863400" y="1916832"/>
              <a:ext cx="78869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pt-BR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N</a:t>
              </a:r>
              <a:r>
                <a:rPr lang="pt-BR" sz="4400" b="1" baseline="-25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pt-BR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+ 3H</a:t>
              </a:r>
              <a:r>
                <a:rPr lang="pt-BR" sz="4400" b="1" baseline="-25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pt-BR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</a:t>
              </a:r>
              <a:r>
                <a:rPr lang="th-TH" sz="4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         </a:t>
              </a:r>
              <a:r>
                <a:rPr lang="pt-BR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2NH</a:t>
              </a:r>
              <a:r>
                <a:rPr lang="pt-BR" sz="4400" b="1" baseline="-25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pt-BR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  </a:t>
              </a:r>
              <a:r>
                <a:rPr lang="pt-B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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H= </a:t>
              </a:r>
              <a:r>
                <a:rPr lang="pt-B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–91.80 kJ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35496" y="2780928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เพิ่มอุณหภูมิ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ลูกศรซ้าย 4"/>
          <p:cNvSpPr/>
          <p:nvPr/>
        </p:nvSpPr>
        <p:spPr>
          <a:xfrm>
            <a:off x="4416426" y="2924729"/>
            <a:ext cx="957262" cy="56387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>
            <a:off x="5868144" y="2924729"/>
            <a:ext cx="720080" cy="56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ึ้น 6"/>
          <p:cNvSpPr/>
          <p:nvPr/>
        </p:nvSpPr>
        <p:spPr>
          <a:xfrm>
            <a:off x="3131840" y="2780929"/>
            <a:ext cx="64807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ึ้น 7"/>
          <p:cNvSpPr/>
          <p:nvPr/>
        </p:nvSpPr>
        <p:spPr>
          <a:xfrm>
            <a:off x="2051720" y="2780928"/>
            <a:ext cx="648072" cy="720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35496" y="3873242"/>
            <a:ext cx="1835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3" name="ลูกศรซ้าย 72"/>
          <p:cNvSpPr/>
          <p:nvPr/>
        </p:nvSpPr>
        <p:spPr>
          <a:xfrm rot="10800000">
            <a:off x="4568826" y="4017258"/>
            <a:ext cx="957262" cy="56387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ลูกศรขึ้น 73"/>
          <p:cNvSpPr/>
          <p:nvPr/>
        </p:nvSpPr>
        <p:spPr>
          <a:xfrm>
            <a:off x="5891363" y="3860833"/>
            <a:ext cx="648072" cy="720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ลูกศรลง 75"/>
          <p:cNvSpPr/>
          <p:nvPr/>
        </p:nvSpPr>
        <p:spPr>
          <a:xfrm>
            <a:off x="2015716" y="3939045"/>
            <a:ext cx="720080" cy="56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ลูกศรลง 76"/>
          <p:cNvSpPr/>
          <p:nvPr/>
        </p:nvSpPr>
        <p:spPr>
          <a:xfrm>
            <a:off x="3095836" y="3945250"/>
            <a:ext cx="720080" cy="56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8517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4" grpId="0"/>
      <p:bldP spid="5" grpId="0" animBg="1"/>
      <p:bldP spid="6" grpId="0" animBg="1"/>
      <p:bldP spid="7" grpId="0" animBg="1"/>
      <p:bldP spid="8" grpId="0" animBg="1"/>
      <p:bldP spid="72" grpId="0"/>
      <p:bldP spid="73" grpId="0" animBg="1"/>
      <p:bldP spid="74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" y="836712"/>
            <a:ext cx="9021466" cy="868958"/>
          </a:xfrm>
        </p:spPr>
        <p:txBody>
          <a:bodyPr/>
          <a:lstStyle/>
          <a:p>
            <a:pPr algn="l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อิทธิพลของอุณหภูมิต่อ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สมดุล ในปฏิกิริยา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ดูดความร้อน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36512" y="-27384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8" name="ดาว 8 แฉก 27"/>
          <p:cNvSpPr/>
          <p:nvPr/>
        </p:nvSpPr>
        <p:spPr>
          <a:xfrm>
            <a:off x="8172400" y="6021288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</a:t>
            </a:r>
            <a:endParaRPr lang="th-TH" dirty="0"/>
          </a:p>
        </p:txBody>
      </p:sp>
      <p:grpSp>
        <p:nvGrpSpPr>
          <p:cNvPr id="4" name="กลุ่ม 3"/>
          <p:cNvGrpSpPr/>
          <p:nvPr/>
        </p:nvGrpSpPr>
        <p:grpSpPr>
          <a:xfrm>
            <a:off x="1537543" y="1988840"/>
            <a:ext cx="7858993" cy="769441"/>
            <a:chOff x="827585" y="2084527"/>
            <a:chExt cx="7858993" cy="769441"/>
          </a:xfrm>
        </p:grpSpPr>
        <p:grpSp>
          <p:nvGrpSpPr>
            <p:cNvPr id="124933" name="Group 5"/>
            <p:cNvGrpSpPr>
              <a:grpSpLocks/>
            </p:cNvGrpSpPr>
            <p:nvPr/>
          </p:nvGrpSpPr>
          <p:grpSpPr bwMode="auto">
            <a:xfrm>
              <a:off x="3923928" y="2422504"/>
              <a:ext cx="485775" cy="204787"/>
              <a:chOff x="4830" y="527"/>
              <a:chExt cx="318" cy="136"/>
            </a:xfrm>
          </p:grpSpPr>
          <p:sp>
            <p:nvSpPr>
              <p:cNvPr id="124934" name="Freeform 6"/>
              <p:cNvSpPr>
                <a:spLocks/>
              </p:cNvSpPr>
              <p:nvPr/>
            </p:nvSpPr>
            <p:spPr bwMode="auto">
              <a:xfrm>
                <a:off x="4830" y="527"/>
                <a:ext cx="318" cy="45"/>
              </a:xfrm>
              <a:custGeom>
                <a:avLst/>
                <a:gdLst>
                  <a:gd name="T0" fmla="*/ 0 w 998"/>
                  <a:gd name="T1" fmla="*/ 90 h 90"/>
                  <a:gd name="T2" fmla="*/ 998 w 998"/>
                  <a:gd name="T3" fmla="*/ 90 h 90"/>
                  <a:gd name="T4" fmla="*/ 817 w 998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8" h="90">
                    <a:moveTo>
                      <a:pt x="0" y="90"/>
                    </a:moveTo>
                    <a:lnTo>
                      <a:pt x="998" y="90"/>
                    </a:lnTo>
                    <a:lnTo>
                      <a:pt x="817" y="0"/>
                    </a:lnTo>
                  </a:path>
                </a:pathLst>
              </a:custGeom>
              <a:noFill/>
              <a:ln w="2222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24935" name="Freeform 7"/>
              <p:cNvSpPr>
                <a:spLocks/>
              </p:cNvSpPr>
              <p:nvPr/>
            </p:nvSpPr>
            <p:spPr bwMode="auto">
              <a:xfrm flipH="1" flipV="1">
                <a:off x="4830" y="618"/>
                <a:ext cx="318" cy="45"/>
              </a:xfrm>
              <a:custGeom>
                <a:avLst/>
                <a:gdLst>
                  <a:gd name="T0" fmla="*/ 0 w 998"/>
                  <a:gd name="T1" fmla="*/ 90 h 90"/>
                  <a:gd name="T2" fmla="*/ 998 w 998"/>
                  <a:gd name="T3" fmla="*/ 90 h 90"/>
                  <a:gd name="T4" fmla="*/ 817 w 998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8" h="90">
                    <a:moveTo>
                      <a:pt x="0" y="90"/>
                    </a:moveTo>
                    <a:lnTo>
                      <a:pt x="998" y="90"/>
                    </a:lnTo>
                    <a:lnTo>
                      <a:pt x="817" y="0"/>
                    </a:lnTo>
                  </a:path>
                </a:pathLst>
              </a:custGeom>
              <a:noFill/>
              <a:ln w="2222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</p:grpSp>
        <p:sp>
          <p:nvSpPr>
            <p:cNvPr id="2" name="สี่เหลี่ยมผืนผ้า 1"/>
            <p:cNvSpPr/>
            <p:nvPr/>
          </p:nvSpPr>
          <p:spPr>
            <a:xfrm>
              <a:off x="827585" y="2084527"/>
              <a:ext cx="78589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pt-BR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4NH</a:t>
              </a:r>
              <a:r>
                <a:rPr lang="pt-BR" sz="4400" b="1" baseline="-25000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pt-BR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(g) + N</a:t>
              </a:r>
              <a:r>
                <a:rPr lang="pt-BR" sz="4400" b="1" baseline="-25000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pt-BR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(g)     </a:t>
              </a:r>
              <a:r>
                <a:rPr lang="th-TH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</a:t>
              </a:r>
              <a:r>
                <a:rPr lang="pt-BR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3N</a:t>
              </a:r>
              <a:r>
                <a:rPr lang="pt-BR" sz="4400" b="1" baseline="-25000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pt-BR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H</a:t>
              </a:r>
              <a:r>
                <a:rPr lang="pt-BR" sz="4400" b="1" baseline="-25000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4</a:t>
              </a:r>
              <a:r>
                <a:rPr lang="pt-BR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(</a:t>
              </a:r>
              <a:r>
                <a:rPr lang="en-US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g</a:t>
              </a:r>
              <a:r>
                <a:rPr lang="pt-BR" sz="44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)</a:t>
              </a:r>
              <a:r>
                <a:rPr lang="pt-BR" sz="3200" b="1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pt-BR" b="1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</a:t>
              </a:r>
              <a:r>
                <a:rPr lang="en-US" sz="3600" b="1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H = </a:t>
              </a:r>
              <a:r>
                <a:rPr lang="pt-BR" sz="3600" b="1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+335.49 kJ</a:t>
              </a:r>
              <a:endParaRPr lang="en-US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2" name="สี่เหลี่ยมผืนผ้า 31"/>
          <p:cNvSpPr/>
          <p:nvPr/>
        </p:nvSpPr>
        <p:spPr>
          <a:xfrm>
            <a:off x="43213" y="2990321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เพิ่มอุณหภูมิ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ลูกศรซ้าย 32"/>
          <p:cNvSpPr/>
          <p:nvPr/>
        </p:nvSpPr>
        <p:spPr>
          <a:xfrm>
            <a:off x="4550842" y="4151743"/>
            <a:ext cx="957262" cy="56387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ลง 33"/>
          <p:cNvSpPr/>
          <p:nvPr/>
        </p:nvSpPr>
        <p:spPr>
          <a:xfrm>
            <a:off x="6012160" y="4151743"/>
            <a:ext cx="720080" cy="56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ขึ้น 34"/>
          <p:cNvSpPr/>
          <p:nvPr/>
        </p:nvSpPr>
        <p:spPr>
          <a:xfrm>
            <a:off x="3491880" y="4007943"/>
            <a:ext cx="64807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ลูกศรขึ้น 35"/>
          <p:cNvSpPr/>
          <p:nvPr/>
        </p:nvSpPr>
        <p:spPr>
          <a:xfrm>
            <a:off x="2195736" y="4007942"/>
            <a:ext cx="648072" cy="720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25374" y="4005064"/>
            <a:ext cx="1835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ลูกศรซ้าย 37"/>
          <p:cNvSpPr/>
          <p:nvPr/>
        </p:nvSpPr>
        <p:spPr>
          <a:xfrm rot="10800000">
            <a:off x="4613378" y="3025152"/>
            <a:ext cx="957262" cy="56387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ลูกศรขึ้น 38"/>
          <p:cNvSpPr/>
          <p:nvPr/>
        </p:nvSpPr>
        <p:spPr>
          <a:xfrm>
            <a:off x="5935915" y="2868727"/>
            <a:ext cx="648072" cy="720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ลูกศรลง 39"/>
          <p:cNvSpPr/>
          <p:nvPr/>
        </p:nvSpPr>
        <p:spPr>
          <a:xfrm>
            <a:off x="2060268" y="2946939"/>
            <a:ext cx="720080" cy="56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ลูกศรลง 40"/>
          <p:cNvSpPr/>
          <p:nvPr/>
        </p:nvSpPr>
        <p:spPr>
          <a:xfrm>
            <a:off x="3419872" y="2953144"/>
            <a:ext cx="720080" cy="563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28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720"/>
            <a:ext cx="4474840" cy="868958"/>
          </a:xfrm>
        </p:spPr>
        <p:txBody>
          <a:bodyPr/>
          <a:lstStyle/>
          <a:p>
            <a:pPr algn="l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ตัวเร่งปฏิกิริยาและสมดุลเคมี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ตัวเร่งปฏิกิริยา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(catalyst)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คือสารที่ใส่ไปในปฏิกิริยาเพื่อทำให้ปฏิกิริยาถึงจุดสมดุลเร็วขึ้น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เพิ่มอัตราเร็วของปฏิกิริยาเดินหน้า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เพิ่มอัตราเร็วของปฏิกิริยาย้อนหลัง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ค่าคงที่สมดุลไม่เปลี่ยนแปลง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ตัวเร่งปฏิกิริยาไม่ได้เปลี่ยนแปลงสมดุล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12803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847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46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เมื่อสาร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ทำปฏิกิริยาเคมีกับสาร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ได้สาร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และสาร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D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เป็นผลิตภัณฑ์ดังนี้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70489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+  B(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                 C(s)  +  D(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4932040" y="878813"/>
            <a:ext cx="1044116" cy="288031"/>
            <a:chOff x="4355976" y="980728"/>
            <a:chExt cx="1152128" cy="360040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กลุ่ม 8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323528" y="126876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4000" b="1"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ระบบอยู่ในภาวะสมดุลที่ 25 </a:t>
            </a:r>
            <a:r>
              <a:rPr lang="en-US" sz="3600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ปฏิกิริยานี้เป็นปฏิกิริยาคายความร้อน  ถ้ารบกวนสมดุลโดยการให้ความร้อนแก่ระบบ เพื่อให้ระบบเข้าสู่ภาวะสมดุลใหม่ที่อุณหภูมิ  50 </a:t>
            </a:r>
            <a:r>
              <a:rPr lang="en-US" sz="3600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h-T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ให้พิจารณาว่าข้อสรุปต่อไปนี้  ข้อใดถูกต้อง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3681898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ก.ตะกอนของสาร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จะมากขึ้น และค่าคงที่ของสมดุลก็จะเพิ่มขึ้นด้วย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829" y="4403719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.ตะกอนของสาร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จะมากขึ้น และค่าคงที่ของสมดุลก็จะเท่าเดิม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079741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.ตะกอนของสาร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จะลดลง และค่าคงที่ของสมดุลก็จะลดลงด้วย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829" y="572607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ง.ตะกอนของสาร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จะลดลง และค่าคงที่ของสมดุลก็จะเพิ่มขึ้นด้วย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ดาว 8 แฉก 18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449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46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41625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+  B(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                  C(s)  +  D(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4427984" y="1590181"/>
            <a:ext cx="925466" cy="288031"/>
            <a:chOff x="4355976" y="980728"/>
            <a:chExt cx="1152128" cy="360040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กลุ่ม 8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323528" y="3681898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ก.ตะกอนของสาร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จะมากขึ้น และค่าคงที่ของสมดุลก็จะเพิ่มขึ้นด้วย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829" y="4403719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.ตะกอนของสาร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จะมากขึ้น และค่าคงที่ของสมดุลก็จะเท่าเดิม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079741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.ตะกอนของสาร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จะลดลง และค่าคงที่ของสมดุลก็จะลดลงด้วย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829" y="572607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ง.ตะกอนของสาร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จะลดลง และค่าคงที่ของสมดุลก็จะเพิ่มขึ้นด้วย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ดาว 8 แฉก 18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9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73324" y="1532168"/>
                <a:ext cx="1264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324" y="1532168"/>
                <a:ext cx="126451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สี่เหลี่ยมผืนผ้า 3"/>
          <p:cNvSpPr/>
          <p:nvPr/>
        </p:nvSpPr>
        <p:spPr>
          <a:xfrm>
            <a:off x="350462" y="1355349"/>
            <a:ext cx="1247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 25 </a:t>
            </a:r>
            <a:r>
              <a:rPr lang="en-US" sz="3600" b="1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3156" y="2494637"/>
            <a:ext cx="1247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 50 </a:t>
            </a:r>
            <a:r>
              <a:rPr lang="en-US" sz="3600" b="1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ลูกศรซ้าย 19"/>
          <p:cNvSpPr/>
          <p:nvPr/>
        </p:nvSpPr>
        <p:spPr>
          <a:xfrm>
            <a:off x="4514746" y="2278613"/>
            <a:ext cx="838704" cy="7200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ลง 20"/>
          <p:cNvSpPr/>
          <p:nvPr/>
        </p:nvSpPr>
        <p:spPr>
          <a:xfrm>
            <a:off x="5796136" y="2278613"/>
            <a:ext cx="432048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ลง 21"/>
          <p:cNvSpPr/>
          <p:nvPr/>
        </p:nvSpPr>
        <p:spPr>
          <a:xfrm>
            <a:off x="6660232" y="2278613"/>
            <a:ext cx="432048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ลง 22"/>
          <p:cNvSpPr/>
          <p:nvPr/>
        </p:nvSpPr>
        <p:spPr>
          <a:xfrm rot="10800000">
            <a:off x="3275856" y="2350621"/>
            <a:ext cx="432048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 rot="10800000">
            <a:off x="2123729" y="2278613"/>
            <a:ext cx="432048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77593" y="58477"/>
                <a:ext cx="2006254" cy="991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593" y="58477"/>
                <a:ext cx="2006254" cy="991169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คำบรรยายภาพแบบวงรี 25"/>
          <p:cNvSpPr/>
          <p:nvPr/>
        </p:nvSpPr>
        <p:spPr>
          <a:xfrm>
            <a:off x="4211960" y="0"/>
            <a:ext cx="1141490" cy="690955"/>
          </a:xfrm>
          <a:prstGeom prst="wedgeEllipseCallout">
            <a:avLst>
              <a:gd name="adj1" fmla="val -75930"/>
              <a:gd name="adj2" fmla="val 11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ลดลง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คำบรรยายภาพแบบวงรี 26"/>
          <p:cNvSpPr/>
          <p:nvPr/>
        </p:nvSpPr>
        <p:spPr>
          <a:xfrm>
            <a:off x="4355976" y="692697"/>
            <a:ext cx="1440160" cy="576064"/>
          </a:xfrm>
          <a:prstGeom prst="wedgeEllipseCallout">
            <a:avLst>
              <a:gd name="adj1" fmla="val -75930"/>
              <a:gd name="adj2" fmla="val -11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เพิ่มขึ้น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462880" y="3789040"/>
            <a:ext cx="740968" cy="576064"/>
            <a:chOff x="2123728" y="3429000"/>
            <a:chExt cx="956992" cy="720080"/>
          </a:xfrm>
        </p:grpSpPr>
        <p:cxnSp>
          <p:nvCxnSpPr>
            <p:cNvPr id="29" name="ตัวเชื่อมต่อตรง 28"/>
            <p:cNvCxnSpPr/>
            <p:nvPr/>
          </p:nvCxnSpPr>
          <p:spPr>
            <a:xfrm>
              <a:off x="2123728" y="3429000"/>
              <a:ext cx="956992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/>
            <p:nvPr/>
          </p:nvCxnSpPr>
          <p:spPr>
            <a:xfrm flipV="1">
              <a:off x="2137048" y="3429000"/>
              <a:ext cx="837457" cy="6210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กลุ่ม 32"/>
          <p:cNvGrpSpPr/>
          <p:nvPr/>
        </p:nvGrpSpPr>
        <p:grpSpPr>
          <a:xfrm>
            <a:off x="6135288" y="3749068"/>
            <a:ext cx="740968" cy="576064"/>
            <a:chOff x="2123728" y="3429000"/>
            <a:chExt cx="956992" cy="720080"/>
          </a:xfrm>
        </p:grpSpPr>
        <p:cxnSp>
          <p:nvCxnSpPr>
            <p:cNvPr id="34" name="ตัวเชื่อมต่อตรง 33"/>
            <p:cNvCxnSpPr/>
            <p:nvPr/>
          </p:nvCxnSpPr>
          <p:spPr>
            <a:xfrm>
              <a:off x="2123728" y="3429000"/>
              <a:ext cx="956992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 flipV="1">
              <a:off x="2137048" y="3429000"/>
              <a:ext cx="837457" cy="6210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กลุ่ม 35"/>
          <p:cNvGrpSpPr/>
          <p:nvPr/>
        </p:nvGrpSpPr>
        <p:grpSpPr>
          <a:xfrm>
            <a:off x="2648000" y="4517504"/>
            <a:ext cx="740968" cy="576064"/>
            <a:chOff x="2123728" y="3429000"/>
            <a:chExt cx="956992" cy="720080"/>
          </a:xfrm>
        </p:grpSpPr>
        <p:cxnSp>
          <p:nvCxnSpPr>
            <p:cNvPr id="37" name="ตัวเชื่อมต่อตรง 36"/>
            <p:cNvCxnSpPr/>
            <p:nvPr/>
          </p:nvCxnSpPr>
          <p:spPr>
            <a:xfrm>
              <a:off x="2123728" y="3429000"/>
              <a:ext cx="956992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/>
            <p:cNvCxnSpPr/>
            <p:nvPr/>
          </p:nvCxnSpPr>
          <p:spPr>
            <a:xfrm flipV="1">
              <a:off x="2137048" y="3429000"/>
              <a:ext cx="837457" cy="6210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กลุ่ม 38"/>
          <p:cNvGrpSpPr/>
          <p:nvPr/>
        </p:nvGrpSpPr>
        <p:grpSpPr>
          <a:xfrm>
            <a:off x="6128470" y="4523287"/>
            <a:ext cx="740968" cy="576064"/>
            <a:chOff x="2123728" y="3429000"/>
            <a:chExt cx="956992" cy="720080"/>
          </a:xfrm>
        </p:grpSpPr>
        <p:cxnSp>
          <p:nvCxnSpPr>
            <p:cNvPr id="40" name="ตัวเชื่อมต่อตรง 39"/>
            <p:cNvCxnSpPr/>
            <p:nvPr/>
          </p:nvCxnSpPr>
          <p:spPr>
            <a:xfrm>
              <a:off x="2123728" y="3429000"/>
              <a:ext cx="956992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/>
            <p:cNvCxnSpPr/>
            <p:nvPr/>
          </p:nvCxnSpPr>
          <p:spPr>
            <a:xfrm flipV="1">
              <a:off x="2137048" y="3429000"/>
              <a:ext cx="837457" cy="6210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กลุ่ม 41"/>
          <p:cNvGrpSpPr/>
          <p:nvPr/>
        </p:nvGrpSpPr>
        <p:grpSpPr>
          <a:xfrm>
            <a:off x="6423533" y="5796339"/>
            <a:ext cx="740968" cy="576064"/>
            <a:chOff x="2123728" y="3429000"/>
            <a:chExt cx="956992" cy="720080"/>
          </a:xfrm>
        </p:grpSpPr>
        <p:cxnSp>
          <p:nvCxnSpPr>
            <p:cNvPr id="43" name="ตัวเชื่อมต่อตรง 42"/>
            <p:cNvCxnSpPr/>
            <p:nvPr/>
          </p:nvCxnSpPr>
          <p:spPr>
            <a:xfrm>
              <a:off x="2123728" y="3429000"/>
              <a:ext cx="956992" cy="7200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/>
            <p:cNvCxnSpPr/>
            <p:nvPr/>
          </p:nvCxnSpPr>
          <p:spPr>
            <a:xfrm flipV="1">
              <a:off x="2137048" y="3429000"/>
              <a:ext cx="837457" cy="6210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กลุ่ม 51"/>
          <p:cNvGrpSpPr/>
          <p:nvPr/>
        </p:nvGrpSpPr>
        <p:grpSpPr>
          <a:xfrm>
            <a:off x="2534022" y="5222016"/>
            <a:ext cx="741833" cy="504056"/>
            <a:chOff x="1801579" y="3177842"/>
            <a:chExt cx="741833" cy="504056"/>
          </a:xfrm>
        </p:grpSpPr>
        <p:cxnSp>
          <p:nvCxnSpPr>
            <p:cNvPr id="46" name="ตัวเชื่อมต่อตรง 45"/>
            <p:cNvCxnSpPr/>
            <p:nvPr/>
          </p:nvCxnSpPr>
          <p:spPr>
            <a:xfrm flipH="1">
              <a:off x="1801579" y="3177842"/>
              <a:ext cx="741833" cy="50405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/>
            <p:cNvCxnSpPr/>
            <p:nvPr/>
          </p:nvCxnSpPr>
          <p:spPr>
            <a:xfrm>
              <a:off x="1818565" y="3429870"/>
              <a:ext cx="0" cy="2520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กลุ่ม 52"/>
          <p:cNvGrpSpPr/>
          <p:nvPr/>
        </p:nvGrpSpPr>
        <p:grpSpPr>
          <a:xfrm>
            <a:off x="6350447" y="5150878"/>
            <a:ext cx="741833" cy="504056"/>
            <a:chOff x="1801579" y="3177842"/>
            <a:chExt cx="741833" cy="504056"/>
          </a:xfrm>
        </p:grpSpPr>
        <p:cxnSp>
          <p:nvCxnSpPr>
            <p:cNvPr id="54" name="ตัวเชื่อมต่อตรง 53"/>
            <p:cNvCxnSpPr/>
            <p:nvPr/>
          </p:nvCxnSpPr>
          <p:spPr>
            <a:xfrm flipH="1">
              <a:off x="1801579" y="3177842"/>
              <a:ext cx="741833" cy="50405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/>
            <p:cNvCxnSpPr/>
            <p:nvPr/>
          </p:nvCxnSpPr>
          <p:spPr>
            <a:xfrm>
              <a:off x="1818565" y="3429870"/>
              <a:ext cx="0" cy="2520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6" name="กลุ่ม 55"/>
          <p:cNvGrpSpPr/>
          <p:nvPr/>
        </p:nvGrpSpPr>
        <p:grpSpPr>
          <a:xfrm>
            <a:off x="2560346" y="5789115"/>
            <a:ext cx="741833" cy="504056"/>
            <a:chOff x="1801579" y="3177842"/>
            <a:chExt cx="741833" cy="504056"/>
          </a:xfrm>
        </p:grpSpPr>
        <p:cxnSp>
          <p:nvCxnSpPr>
            <p:cNvPr id="57" name="ตัวเชื่อมต่อตรง 56"/>
            <p:cNvCxnSpPr/>
            <p:nvPr/>
          </p:nvCxnSpPr>
          <p:spPr>
            <a:xfrm flipH="1">
              <a:off x="1801579" y="3177842"/>
              <a:ext cx="741833" cy="50405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/>
            <p:cNvCxnSpPr/>
            <p:nvPr/>
          </p:nvCxnSpPr>
          <p:spPr>
            <a:xfrm>
              <a:off x="1818565" y="3429870"/>
              <a:ext cx="0" cy="2520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92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/>
      <p:bldP spid="16" grpId="0"/>
      <p:bldP spid="17" grpId="0"/>
      <p:bldP spid="18" grpId="0"/>
      <p:bldP spid="2" grpId="0"/>
      <p:bldP spid="4" grpId="0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2928</Words>
  <Application>Microsoft Office PowerPoint</Application>
  <PresentationFormat>นำเสนอทางหน้าจอ (4:3)</PresentationFormat>
  <Paragraphs>399</Paragraphs>
  <Slides>34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7" baseType="lpstr">
      <vt:lpstr>ชุดรูปแบบของ Office</vt:lpstr>
      <vt:lpstr>1_ชุดรูปแบบของ Office</vt:lpstr>
      <vt:lpstr>Equation</vt:lpstr>
      <vt:lpstr>อิทธิพลของอุณหภูมิต่อค่าสมดุลเคมี</vt:lpstr>
      <vt:lpstr>งานนำเสนอ PowerPoint</vt:lpstr>
      <vt:lpstr>งานนำเสนอ PowerPoint</vt:lpstr>
      <vt:lpstr>งานนำเสนอ PowerPoint</vt:lpstr>
      <vt:lpstr>อิทธิพลของอุณหภูมิต่อสมดุล ในปฏิกิริยา คายความร้อน</vt:lpstr>
      <vt:lpstr>อิทธิพลของอุณหภูมิต่อสมดุล ในปฏิกิริยา ดูดความร้อน</vt:lpstr>
      <vt:lpstr>ตัวเร่งปฏิกิริยาและสมดุลเคมี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user</cp:lastModifiedBy>
  <cp:revision>123</cp:revision>
  <dcterms:created xsi:type="dcterms:W3CDTF">2011-10-11T13:49:47Z</dcterms:created>
  <dcterms:modified xsi:type="dcterms:W3CDTF">2014-12-19T01:30:40Z</dcterms:modified>
</cp:coreProperties>
</file>