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70" r:id="rId6"/>
    <p:sldId id="269" r:id="rId7"/>
    <p:sldId id="271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1115616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ประโยชน์ของค่าคงที่สมดุล</a:t>
            </a:r>
          </a:p>
        </p:txBody>
      </p:sp>
      <p:sp>
        <p:nvSpPr>
          <p:cNvPr id="5" name="Rectangle 49"/>
          <p:cNvSpPr txBox="1">
            <a:spLocks noChangeArrowheads="1"/>
          </p:cNvSpPr>
          <p:nvPr/>
        </p:nvSpPr>
        <p:spPr>
          <a:xfrm>
            <a:off x="533400" y="4552157"/>
            <a:ext cx="8153400" cy="2405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ใช้พิจารณาว่าปฏิกิริยาเกิดขึ้นได้มากน้อยเพียงใด</a:t>
            </a:r>
          </a:p>
          <a:p>
            <a:pPr>
              <a:lnSpc>
                <a:spcPct val="80000"/>
              </a:lnSpc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ใช้ทำนายทิศทางของปฏิกิริยา โดยการเปรียบเทียบ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(Quotient reaction: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ผลหารของปฏิกิริยา)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188" y="2487240"/>
            <a:ext cx="1223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188" y="2565027"/>
            <a:ext cx="1296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Group 1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6339507"/>
              </p:ext>
            </p:extLst>
          </p:nvPr>
        </p:nvGraphicFramePr>
        <p:xfrm>
          <a:off x="533400" y="2169319"/>
          <a:ext cx="8153400" cy="2011680"/>
        </p:xfrm>
        <a:graphic>
          <a:graphicData uri="http://schemas.openxmlformats.org/drawingml/2006/table">
            <a:tbl>
              <a:tblPr/>
              <a:tblGrid>
                <a:gridCol w="5478463"/>
                <a:gridCol w="267493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ปฏิกิริยาเคมี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ค่าคงที่สมดุลที่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C</a:t>
                      </a:r>
                      <a:endParaRPr kumimoji="0" lang="th-TH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4NH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+ 3O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          2N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+ 6H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O</a:t>
                      </a:r>
                      <a:endParaRPr kumimoji="0" lang="th-TH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1.0x10</a:t>
                      </a:r>
                      <a:r>
                        <a:rPr kumimoji="0" lang="en-US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28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Cu</a:t>
                      </a:r>
                      <a:r>
                        <a:rPr kumimoji="0" lang="en-US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2+ 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+ 4NH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            [Cu(NH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)]</a:t>
                      </a:r>
                      <a:r>
                        <a:rPr kumimoji="0" lang="en-US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2+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2.1x10</a:t>
                      </a:r>
                      <a:r>
                        <a:rPr kumimoji="0" lang="en-US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13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2NOCl             2NO + Cl</a:t>
                      </a:r>
                      <a:r>
                        <a:rPr kumimoji="0" lang="en-US" sz="2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4.7x10</a:t>
                      </a:r>
                      <a:r>
                        <a:rPr kumimoji="0" lang="en-US" sz="2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-4</a:t>
                      </a:r>
                      <a:endParaRPr kumimoji="0" lang="th-TH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29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2736057"/>
            <a:ext cx="6778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0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9238" y="3244057"/>
            <a:ext cx="6778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1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3706019"/>
            <a:ext cx="6778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4" name="ดาว 8 แฉก 1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9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91007" y="1124744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5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5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5400" b="1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819540" y="2135493"/>
            <a:ext cx="8153400" cy="46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คือค่าคงที่สมดุล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(equilibrium constant)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ที่คำนวณจากนิพจน์ค่าคงที่สมดุล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(equilibrium constant expression)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40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คือค่าที่ได้จากผลคูณความเข้มข้นของผลิตภัณฑ์ยกกำลังด้วยสัมประสิทธิ์แสดงจำนวนโม</a:t>
            </a:r>
            <a:r>
              <a:rPr lang="th-TH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สารในสมการที่ดุลแล้ว หารด้วยผลคูณความเข้มข้นของสารตั้งต้นยกกำลังด้วยสัมประสิทธิ์แสดงจำนวนโม</a:t>
            </a:r>
            <a:r>
              <a:rPr lang="th-TH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สารในสมการที่ดุลแล้ว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58800" y="989856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ความสัมพันธ์ระหว่าง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3" name="Picture 3" descr="FG13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6673" y="1988840"/>
            <a:ext cx="8437815" cy="4176464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954107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การทำนายทิศทางของปฏิกิริยา </a:t>
            </a: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539552" y="2492896"/>
            <a:ext cx="8922398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พิจารณาปฏิกิริยาของไฮโดรเจนและไอโอดีน ดังสมการ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I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	                   2HI(g)  ;  K = 62.5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520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C</a:t>
            </a:r>
          </a:p>
          <a:p>
            <a:pPr>
              <a:buFont typeface="Wingdings" pitchFamily="2" charset="2"/>
              <a:buNone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ถ้าบรรจุแก๊สผสม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 I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และ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HI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ในภาชนะปิดที่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520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C</a:t>
            </a:r>
          </a:p>
          <a:p>
            <a:pPr>
              <a:buFont typeface="Wingdings" pitchFamily="2" charset="2"/>
              <a:buNone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โดยความเข้มข้นของ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 I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และ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HI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เท่ากับ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0.10, 0.20</a:t>
            </a:r>
          </a:p>
          <a:p>
            <a:pPr>
              <a:buFont typeface="Wingdings" pitchFamily="2" charset="2"/>
              <a:buNone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และ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0.40 M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ตามลำดับ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H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จะทำปฏิกิริยากับ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I</a:t>
            </a:r>
            <a:r>
              <a:rPr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เกิดเป็น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HI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เพิ่มขึ้นอีกหรือไม่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</p:txBody>
      </p:sp>
      <p:pic>
        <p:nvPicPr>
          <p:cNvPr id="7" name="Picture 13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573016"/>
            <a:ext cx="6778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4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727585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ตัวอย่างที่ 1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4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7154" y="1057380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b="1" dirty="0">
              <a:solidFill>
                <a:srgbClr val="FF0000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691680" y="1177588"/>
            <a:ext cx="6768135" cy="523220"/>
            <a:chOff x="1691680" y="1177588"/>
            <a:chExt cx="6768135" cy="523220"/>
          </a:xfrm>
        </p:grpSpPr>
        <p:pic>
          <p:nvPicPr>
            <p:cNvPr id="7" name="Picture 13" descr="untitled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7278" y="1298922"/>
              <a:ext cx="677862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91680" y="1177588"/>
                  <a:ext cx="676813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h-TH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th-TH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𝑯𝑰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;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th-TH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1177588"/>
                  <a:ext cx="6768135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795" y="2060848"/>
                <a:ext cx="2429191" cy="10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𝑯𝑰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5" y="2060848"/>
                <a:ext cx="2429191" cy="1045414"/>
              </a:xfrm>
              <a:prstGeom prst="rect">
                <a:avLst/>
              </a:prstGeom>
              <a:blipFill rotWithShape="1">
                <a:blip r:embed="rId6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795" y="3325139"/>
                <a:ext cx="2685222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95" y="3325139"/>
                <a:ext cx="2685222" cy="967957"/>
              </a:xfrm>
              <a:prstGeom prst="rect">
                <a:avLst/>
              </a:prstGeom>
              <a:blipFill rotWithShape="1">
                <a:blip r:embed="rId7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5085184"/>
                <a:ext cx="260289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85184"/>
                <a:ext cx="2602892" cy="901785"/>
              </a:xfrm>
              <a:prstGeom prst="rect">
                <a:avLst/>
              </a:prstGeom>
              <a:blipFill rotWithShape="1">
                <a:blip r:embed="rId8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91686" y="2132856"/>
                <a:ext cx="18518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∴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686" y="2132856"/>
                <a:ext cx="1851853" cy="523220"/>
              </a:xfrm>
              <a:prstGeom prst="rect">
                <a:avLst/>
              </a:prstGeom>
              <a:blipFill rotWithShape="1">
                <a:blip r:embed="rId9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สี่เหลี่ยมผืนผ้า 13"/>
          <p:cNvSpPr/>
          <p:nvPr/>
        </p:nvSpPr>
        <p:spPr>
          <a:xfrm>
            <a:off x="3707904" y="3650248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ดังนั้นระบบยังไม่ถึงสมดุล 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</a:t>
            </a:r>
            <a:r>
              <a:rPr lang="en-US" sz="4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จะทำปฏิกิริยากับ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I</a:t>
            </a:r>
            <a:r>
              <a:rPr lang="en-US" sz="4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เกิดเป็น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HI 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เพิ่มขึ้น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899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977602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ลองคิดลองทำดู 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2000K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ค่าคงที่สมดุล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aseline="-25000" dirty="0" err="1" smtClean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ของปฏิกิริยา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(g)+O</a:t>
            </a:r>
            <a:r>
              <a:rPr lang="en-US" sz="40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(g)              2NO(g)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มีค่า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4.0x10</a:t>
            </a:r>
            <a:r>
              <a:rPr lang="en-US" sz="4000" baseline="30000" dirty="0" smtClean="0">
                <a:latin typeface="Angsana New" pitchFamily="18" charset="-34"/>
                <a:cs typeface="Angsana New" pitchFamily="18" charset="-34"/>
              </a:rPr>
              <a:t>-4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ให้ปฏิกิริยานี้เกิดขึ้นในภาชนะใบหนึ่งที่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2000K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พบว่าความดันย่อยของ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 O</a:t>
            </a:r>
            <a:r>
              <a:rPr lang="en-US" sz="40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NO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เท่ากับ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0.50  0.25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4.2x10</a:t>
            </a:r>
            <a:r>
              <a:rPr lang="en-US" sz="4000" baseline="30000" dirty="0" smtClean="0">
                <a:latin typeface="Angsana New" pitchFamily="18" charset="-34"/>
                <a:cs typeface="Angsana New" pitchFamily="18" charset="-34"/>
              </a:rPr>
              <a:t>-3</a:t>
            </a:r>
            <a:r>
              <a:rPr lang="th-TH" sz="4000" baseline="30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atm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ตามลำดับ  ปฏิกิริยานี้อยู่ที่สภาวะสมดุลหรือไม่ ถ้าไม่อยู่ที่สภาวะสมดุล  ปฏิกิริยานี้จะดำเนินไปในทิศทางใดเพื่อเข้าสู่สภาวะสมดุล</a:t>
            </a:r>
          </a:p>
        </p:txBody>
      </p:sp>
      <p:pic>
        <p:nvPicPr>
          <p:cNvPr id="7" name="Picture 11" descr="untitle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7611" y="2627277"/>
            <a:ext cx="6778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977602"/>
            <a:ext cx="1008112" cy="6511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-5578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5</a:t>
            </a:r>
            <a:endParaRPr lang="th-TH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375938" y="1052736"/>
            <a:ext cx="7740352" cy="1323439"/>
            <a:chOff x="1375938" y="1726649"/>
            <a:chExt cx="7740352" cy="1323439"/>
          </a:xfrm>
        </p:grpSpPr>
        <p:pic>
          <p:nvPicPr>
            <p:cNvPr id="7" name="Picture 11" descr="untitled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7903" y="2564904"/>
              <a:ext cx="67786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สี่เหลี่ยมผืนผ้า 2"/>
            <p:cNvSpPr/>
            <p:nvPr/>
          </p:nvSpPr>
          <p:spPr>
            <a:xfrm>
              <a:off x="1375938" y="1726649"/>
              <a:ext cx="774035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ที่ 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2000K </a:t>
              </a:r>
              <a:endPara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  <a:p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</a:t>
              </a:r>
              <a:r>
                <a:rPr lang="en-US" sz="40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+ O</a:t>
              </a:r>
              <a:r>
                <a:rPr lang="en-US" sz="40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)          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2NO(g) </a:t>
              </a:r>
              <a:r>
                <a:rPr lang="th-TH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มี</a:t>
              </a:r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ค่า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K</a:t>
              </a:r>
              <a:r>
                <a:rPr lang="en-US" sz="4000" b="1" baseline="-25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p</a:t>
              </a:r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4.0x10</a:t>
              </a:r>
              <a:r>
                <a:rPr lang="en-US" sz="4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-4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2383586"/>
                <a:ext cx="3039358" cy="1091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𝑵𝑶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83586"/>
                <a:ext cx="3039358" cy="1091837"/>
              </a:xfrm>
              <a:prstGeom prst="rect">
                <a:avLst/>
              </a:prstGeom>
              <a:blipFill rotWithShape="1">
                <a:blip r:embed="rId5"/>
                <a:stretch>
                  <a:fillRect b="-1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3607722"/>
                <a:ext cx="3491917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07722"/>
                <a:ext cx="3491917" cy="967957"/>
              </a:xfrm>
              <a:prstGeom prst="rect">
                <a:avLst/>
              </a:prstGeom>
              <a:blipFill rotWithShape="1">
                <a:blip r:embed="rId6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837055"/>
                <a:ext cx="3451393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𝟕𝟔𝟒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37055"/>
                <a:ext cx="3451393" cy="974306"/>
              </a:xfrm>
              <a:prstGeom prst="rect">
                <a:avLst/>
              </a:prstGeom>
              <a:blipFill rotWithShape="1"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4048" y="2639328"/>
                <a:ext cx="3158044" cy="58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39328"/>
                <a:ext cx="3158044" cy="5803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สี่เหลี่ยมผืนผ้า 13"/>
          <p:cNvSpPr/>
          <p:nvPr/>
        </p:nvSpPr>
        <p:spPr>
          <a:xfrm>
            <a:off x="4385766" y="4211727"/>
            <a:ext cx="4506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นี้ไม่อยู่ในสภาวะสมดุล</a:t>
            </a:r>
            <a:b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และปฏิกิริยาจะดำเนินไปข้างหน้าจากซ้ายไปขวาเพื่อเข้าสู่สมดุล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48064" y="3475423"/>
                <a:ext cx="1625830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75423"/>
                <a:ext cx="1625830" cy="5618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34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364</Words>
  <Application>Microsoft Office PowerPoint</Application>
  <PresentationFormat>นำเสนอทางหน้าจอ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6" baseType="lpstr">
      <vt:lpstr>Angsana New</vt:lpstr>
      <vt:lpstr>Arial</vt:lpstr>
      <vt:lpstr>Calibri</vt:lpstr>
      <vt:lpstr>Cambria Math</vt:lpstr>
      <vt:lpstr>Cordia New</vt:lpstr>
      <vt:lpstr>Symbol</vt:lpstr>
      <vt:lpstr>Tahoma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26</cp:revision>
  <dcterms:created xsi:type="dcterms:W3CDTF">2011-10-11T13:49:47Z</dcterms:created>
  <dcterms:modified xsi:type="dcterms:W3CDTF">2014-11-24T13:32:56Z</dcterms:modified>
</cp:coreProperties>
</file>