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7" r:id="rId5"/>
    <p:sldId id="295" r:id="rId6"/>
    <p:sldId id="289" r:id="rId7"/>
    <p:sldId id="290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7648-D8FC-4EA3-85E2-048BB77059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0487-6D0C-4BD3-BC2C-F27A01270F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9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7916-E559-4BAA-928F-0475F0DB79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0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09/11/57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แนวคิด</a:t>
            </a: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เกี่ยวกับการเกิดปฏิกิริยาเคมี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9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6264696" cy="72008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ทฤษฎีการชน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(Collision Theory)</a:t>
            </a:r>
            <a:endParaRPr lang="th-TH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3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-36512" y="1988840"/>
            <a:ext cx="9108504" cy="20162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มีการเสนอแนวคิดว่าปฏิกิริยาเคมีใด ๆ จะเกิดขึ้นได้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จะต้องมีการชนกันของโมเลกุลของสารตั้งต้น  โดยมีเงื่อนไข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ในการชนว่า</a:t>
            </a:r>
          </a:p>
        </p:txBody>
      </p:sp>
      <p:sp>
        <p:nvSpPr>
          <p:cNvPr id="4" name="Rectangle 22"/>
          <p:cNvSpPr txBox="1">
            <a:spLocks noChangeArrowheads="1"/>
          </p:cNvSpPr>
          <p:nvPr/>
        </p:nvSpPr>
        <p:spPr>
          <a:xfrm>
            <a:off x="657944" y="4077072"/>
            <a:ext cx="70104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1.ทิศทางการชนต้องถูกต้องเหมาะสม</a:t>
            </a: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632152" y="4653136"/>
            <a:ext cx="846043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2.พลังงานจลน์ของสารตั้งต้นที่เข้ามาชนนั้น ต้องมีค่ามากพอ</a:t>
            </a: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611560" y="5373216"/>
            <a:ext cx="846043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“พลังงานขั้นต่ำที่โมเลกุลจะชนกันแล้วทำให้เกิดปฏิกิริยาได้ เรียกว่า </a:t>
            </a: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พลังงาน</a:t>
            </a:r>
            <a:r>
              <a:rPr lang="th-TH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ก่อกัมมันต์</a:t>
            </a: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Activation Energy,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16016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4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92" y="1124744"/>
            <a:ext cx="6336703" cy="93536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พลังงาน</a:t>
            </a:r>
            <a:r>
              <a:rPr lang="th-TH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ก่อกัมมันต์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(Activation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nergy)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7651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2708920"/>
            <a:ext cx="5610350" cy="3744416"/>
          </a:xfrm>
          <a:noFill/>
        </p:spPr>
      </p:pic>
      <p:sp>
        <p:nvSpPr>
          <p:cNvPr id="27652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971600" y="2047726"/>
            <a:ext cx="7200800" cy="73320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หมายถึงพลังงานต่ำที่สุดที่ทำให้เกิดปฏิกิริยาเคมีได้</a:t>
            </a: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3347864" y="3140968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323528" y="4437112"/>
            <a:ext cx="48245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1880" y="3369766"/>
            <a:ext cx="91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Ea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9" name="ดาว 8 แฉก 8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14693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5040188" cy="624904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ทิศทางในการชนที่เหมาะสม</a:t>
            </a:r>
          </a:p>
        </p:txBody>
      </p:sp>
      <p:pic>
        <p:nvPicPr>
          <p:cNvPr id="26632" name="Picture 18" descr="collision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3568" y="1916832"/>
            <a:ext cx="8064896" cy="3744416"/>
          </a:xfrm>
          <a:noFill/>
        </p:spPr>
      </p:pic>
      <p:sp>
        <p:nvSpPr>
          <p:cNvPr id="26627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1331913" y="5802139"/>
            <a:ext cx="7010400" cy="1011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cs typeface="Tahoma" pitchFamily="34" charset="0"/>
              </a:rPr>
              <a:t>NO</a:t>
            </a:r>
            <a:r>
              <a:rPr lang="en-US" sz="3600" baseline="-25000" dirty="0" smtClean="0">
                <a:cs typeface="Tahoma" pitchFamily="34" charset="0"/>
              </a:rPr>
              <a:t>2</a:t>
            </a:r>
            <a:r>
              <a:rPr lang="en-US" sz="3600" dirty="0" smtClean="0">
                <a:cs typeface="Tahoma" pitchFamily="34" charset="0"/>
              </a:rPr>
              <a:t> + CO           NO + CO</a:t>
            </a:r>
            <a:r>
              <a:rPr lang="en-US" sz="3600" baseline="-25000" dirty="0" smtClean="0">
                <a:cs typeface="Tahoma" pitchFamily="34" charset="0"/>
              </a:rPr>
              <a:t>2</a:t>
            </a:r>
            <a:endParaRPr lang="th-TH" sz="3600" dirty="0" smtClean="0">
              <a:cs typeface="Tahoma" pitchFamily="34" charset="0"/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4498975" y="6091064"/>
            <a:ext cx="72072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278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 txBox="1">
            <a:spLocks noChangeArrowheads="1"/>
          </p:cNvSpPr>
          <p:nvPr/>
        </p:nvSpPr>
        <p:spPr>
          <a:xfrm>
            <a:off x="251520" y="1268760"/>
            <a:ext cx="882047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ปฏิกิริยาใดที่สารตั้งต้นมีจำนวนโมเลกุลที่มีพลังงานเท่ากับหรือมากกว่า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Ea</a:t>
            </a:r>
            <a:r>
              <a:rPr lang="th-TH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จำนวนมาก  จะมี อัตราการเกิดปฏิกิริยาสูง</a:t>
            </a: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251520" y="2636912"/>
            <a:ext cx="846043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th-TH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Char char=""/>
              <a:defRPr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h-TH" dirty="0" smtClean="0">
                <a:solidFill>
                  <a:srgbClr val="00B050"/>
                </a:solidFill>
              </a:rPr>
              <a:t>ปฏิกิริยาที่มี </a:t>
            </a:r>
            <a:r>
              <a:rPr lang="en-US" dirty="0" err="1" smtClean="0">
                <a:solidFill>
                  <a:srgbClr val="FF0000"/>
                </a:solidFill>
              </a:rPr>
              <a:t>Ea</a:t>
            </a:r>
            <a:r>
              <a:rPr lang="th-TH" dirty="0" smtClean="0">
                <a:solidFill>
                  <a:srgbClr val="FF0000"/>
                </a:solidFill>
              </a:rPr>
              <a:t> ต่ำ  </a:t>
            </a:r>
            <a:r>
              <a:rPr lang="th-TH" dirty="0" smtClean="0">
                <a:solidFill>
                  <a:srgbClr val="00B050"/>
                </a:solidFill>
              </a:rPr>
              <a:t>จะมีอัตราการเกิดปฏิกิริยาสูง  </a:t>
            </a:r>
            <a:br>
              <a:rPr lang="th-TH" dirty="0" smtClean="0">
                <a:solidFill>
                  <a:srgbClr val="00B050"/>
                </a:solidFill>
              </a:rPr>
            </a:br>
            <a:r>
              <a:rPr lang="th-TH" dirty="0" smtClean="0">
                <a:solidFill>
                  <a:srgbClr val="00B050"/>
                </a:solidFill>
              </a:rPr>
              <a:t>หมายถึง  </a:t>
            </a:r>
            <a:r>
              <a:rPr lang="th-TH" dirty="0" smtClean="0">
                <a:solidFill>
                  <a:srgbClr val="FF0000"/>
                </a:solidFill>
              </a:rPr>
              <a:t>ปฏิกิริยาเกิดง่าย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216024" y="3933056"/>
            <a:ext cx="84604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th-TH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Char char=""/>
              <a:defRPr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h-TH" dirty="0" smtClean="0">
                <a:solidFill>
                  <a:srgbClr val="800080"/>
                </a:solidFill>
              </a:rPr>
              <a:t>ปฏิกิริยาที่มี 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สูง  </a:t>
            </a:r>
            <a:r>
              <a:rPr lang="th-TH" dirty="0" smtClean="0"/>
              <a:t>จะมีอัตราการเกิดปฏิกิริยาต่ำ  หมายถึง  </a:t>
            </a:r>
            <a:r>
              <a:rPr lang="th-TH" dirty="0" smtClean="0">
                <a:solidFill>
                  <a:srgbClr val="FF0000"/>
                </a:solidFill>
              </a:rPr>
              <a:t>ปฏิกิริยาเกิดยาก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9287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980728"/>
            <a:ext cx="8892480" cy="864096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ทฤษฎีสาร</a:t>
            </a:r>
            <a:r>
              <a:rPr lang="th-TH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เชิงซ้อนกัมมันต์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(Activated-Complex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heory)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8675" name="Picture 16" descr="untitled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2132856"/>
            <a:ext cx="4751387" cy="3182938"/>
          </a:xfrm>
          <a:noFill/>
        </p:spPr>
      </p:pic>
      <p:sp>
        <p:nvSpPr>
          <p:cNvPr id="28676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989138"/>
            <a:ext cx="4067944" cy="439219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เรียกอีกชื่อหนึ่งว่า ทฤษฎี</a:t>
            </a:r>
            <a:r>
              <a:rPr lang="th-TH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สภาวะแท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รนซิชัน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(Transition state theory)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เมื่ออนุภาคของสารตั้งต้นชนกันจะเกิดสารที่ไม่เสถียรและมีพลังงานสูง เรียกว่าสาร</a:t>
            </a:r>
            <a:r>
              <a:rPr lang="th-TH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เชิงซ้อนกัมมันต์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(Activated complex)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เรียกสภาวะขณะนี้ว่า</a:t>
            </a:r>
            <a:r>
              <a:rPr lang="th-TH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สภาวะแท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รนซิชัน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(Transition state)</a:t>
            </a:r>
            <a:endParaRPr lang="th-TH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6987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3" y="980728"/>
            <a:ext cx="9089900" cy="93536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ทฤษฎีสาร</a:t>
            </a:r>
            <a:r>
              <a:rPr lang="th-TH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เชิงซ้อนกัมมันต์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(Activated-Complex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theory)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39552" y="1916832"/>
            <a:ext cx="5364815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800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  +  I</a:t>
            </a:r>
            <a:r>
              <a:rPr lang="en-US" sz="4800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2HI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251272" y="3988519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251272" y="3066182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1114872" y="3988519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1106934" y="3066182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457647" y="357100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1275209" y="357100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2805559" y="3988519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2805559" y="3066182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3669159" y="3988519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661222" y="3066182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3011934" y="357100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3829497" y="357100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>
            <a:off x="3194497" y="3329707"/>
            <a:ext cx="5048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>
            <a:off x="3194497" y="4291732"/>
            <a:ext cx="5048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>
            <a:off x="5110609" y="3988519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5110609" y="3066182"/>
            <a:ext cx="35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H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>
            <a:off x="5974209" y="3988519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0" name="Text Box 27"/>
          <p:cNvSpPr txBox="1">
            <a:spLocks noChangeArrowheads="1"/>
          </p:cNvSpPr>
          <p:nvPr/>
        </p:nvSpPr>
        <p:spPr bwMode="auto">
          <a:xfrm>
            <a:off x="5966272" y="3066182"/>
            <a:ext cx="26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ngsana New" pitchFamily="18" charset="-34"/>
                <a:cs typeface="Angsana New" pitchFamily="18" charset="-34"/>
              </a:rPr>
              <a:t>I</a:t>
            </a:r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1" name="Line 30"/>
          <p:cNvSpPr>
            <a:spLocks noChangeShapeType="1"/>
          </p:cNvSpPr>
          <p:nvPr/>
        </p:nvSpPr>
        <p:spPr bwMode="auto">
          <a:xfrm>
            <a:off x="5499547" y="3329707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2" name="Line 31"/>
          <p:cNvSpPr>
            <a:spLocks noChangeShapeType="1"/>
          </p:cNvSpPr>
          <p:nvPr/>
        </p:nvSpPr>
        <p:spPr bwMode="auto">
          <a:xfrm>
            <a:off x="5499547" y="429173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106809" y="4518744"/>
            <a:ext cx="962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ngsana New" pitchFamily="18" charset="-34"/>
                <a:cs typeface="Angsana New" pitchFamily="18" charset="-34"/>
              </a:rPr>
              <a:t>Reactant</a:t>
            </a:r>
            <a:endParaRPr lang="th-TH" sz="24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2564704" y="4506044"/>
            <a:ext cx="1790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Activated complex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5436932" y="4506044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Product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6" name="Text Box 35"/>
          <p:cNvSpPr txBox="1">
            <a:spLocks noChangeArrowheads="1"/>
          </p:cNvSpPr>
          <p:nvPr/>
        </p:nvSpPr>
        <p:spPr bwMode="auto">
          <a:xfrm>
            <a:off x="2115790" y="5671203"/>
            <a:ext cx="2141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      พันธะเริ่มสร้าง</a:t>
            </a:r>
          </a:p>
        </p:txBody>
      </p:sp>
      <p:sp>
        <p:nvSpPr>
          <p:cNvPr id="29727" name="Line 36"/>
          <p:cNvSpPr>
            <a:spLocks noChangeShapeType="1"/>
          </p:cNvSpPr>
          <p:nvPr/>
        </p:nvSpPr>
        <p:spPr bwMode="auto">
          <a:xfrm>
            <a:off x="1605409" y="5886013"/>
            <a:ext cx="863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28" name="Text Box 37"/>
          <p:cNvSpPr txBox="1">
            <a:spLocks noChangeArrowheads="1"/>
          </p:cNvSpPr>
          <p:nvPr/>
        </p:nvSpPr>
        <p:spPr bwMode="auto">
          <a:xfrm>
            <a:off x="2123529" y="6132868"/>
            <a:ext cx="2304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      พันธะเริ่มสลาย</a:t>
            </a:r>
          </a:p>
        </p:txBody>
      </p:sp>
      <p:sp>
        <p:nvSpPr>
          <p:cNvPr id="29729" name="Line 38"/>
          <p:cNvSpPr>
            <a:spLocks noChangeShapeType="1"/>
          </p:cNvSpPr>
          <p:nvPr/>
        </p:nvSpPr>
        <p:spPr bwMode="auto">
          <a:xfrm>
            <a:off x="1605409" y="637538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730" name="Picture 39" descr="untitled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572" y="3642444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Line 40"/>
          <p:cNvSpPr>
            <a:spLocks noChangeShapeType="1"/>
          </p:cNvSpPr>
          <p:nvPr/>
        </p:nvSpPr>
        <p:spPr bwMode="auto">
          <a:xfrm>
            <a:off x="2835722" y="2332330"/>
            <a:ext cx="8636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32" name="Line 41"/>
          <p:cNvSpPr>
            <a:spLocks noChangeShapeType="1"/>
          </p:cNvSpPr>
          <p:nvPr/>
        </p:nvSpPr>
        <p:spPr bwMode="auto">
          <a:xfrm>
            <a:off x="4140647" y="3786907"/>
            <a:ext cx="8636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5" name="ดาว 8 แฉก 34"/>
          <p:cNvSpPr/>
          <p:nvPr/>
        </p:nvSpPr>
        <p:spPr>
          <a:xfrm>
            <a:off x="842392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840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420</Words>
  <Application>Microsoft Office PowerPoint</Application>
  <PresentationFormat>นำเสนอทางหน้าจอ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6" baseType="lpstr">
      <vt:lpstr>Arial Unicode MS</vt:lpstr>
      <vt:lpstr>Angsana New</vt:lpstr>
      <vt:lpstr>Arial</vt:lpstr>
      <vt:lpstr>Calibri</vt:lpstr>
      <vt:lpstr>Cordia New</vt:lpstr>
      <vt:lpstr>Tahoma</vt:lpstr>
      <vt:lpstr>Wingdings</vt:lpstr>
      <vt:lpstr>Wingdings 3</vt:lpstr>
      <vt:lpstr>ชุดรูปแบบของ Office</vt:lpstr>
      <vt:lpstr>แนวคิดเกี่ยวกับการเกิดปฏิกิริยาเคมี</vt:lpstr>
      <vt:lpstr>ทฤษฎีการชน (Collision Theory)</vt:lpstr>
      <vt:lpstr>พลังงานก่อกัมมันต์ (Activation Energy)</vt:lpstr>
      <vt:lpstr>ทิศทางในการชนที่เหมาะสม</vt:lpstr>
      <vt:lpstr>งานนำเสนอ PowerPoint</vt:lpstr>
      <vt:lpstr>ทฤษฎีสารเชิงซ้อนกัมมันต์ (Activated-Complex Theory)</vt:lpstr>
      <vt:lpstr>ทฤษฎีสารเชิงซ้อนกัมมันต์ (Activated-Complex theory)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28</cp:revision>
  <dcterms:created xsi:type="dcterms:W3CDTF">2011-10-11T13:49:47Z</dcterms:created>
  <dcterms:modified xsi:type="dcterms:W3CDTF">2014-11-09T13:40:41Z</dcterms:modified>
</cp:coreProperties>
</file>