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แทนวันที่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BC8D00A-2244-465E-8F7B-85F481D3FE36}" type="datetimeFigureOut">
              <a:rPr lang="th-TH" smtClean="0"/>
              <a:t>14/06/58</a:t>
            </a:fld>
            <a:endParaRPr lang="th-TH"/>
          </a:p>
        </p:txBody>
      </p:sp>
      <p:sp>
        <p:nvSpPr>
          <p:cNvPr id="17" name="ตัวแทนท้ายกระดา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h-TH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สี่เหลี่ยมผืนผ้า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สี่เหลี่ยมผืนผ้า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ตัวเชื่อมต่อตรง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ตัวเชื่อมต่อตรง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ตัวเชื่อมต่อตรง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สี่เหลี่ยมผืนผ้า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วงรี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วงรี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วงรี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วงรี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วงรี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ตัวแทนหมายเลขภาพนิ่ง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7F903F2-4BF8-400A-A2A1-564D3B638D28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D00A-2244-465E-8F7B-85F481D3FE36}" type="datetimeFigureOut">
              <a:rPr lang="th-TH" smtClean="0"/>
              <a:t>14/06/58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03F2-4BF8-400A-A2A1-564D3B638D2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D00A-2244-465E-8F7B-85F481D3FE36}" type="datetimeFigureOut">
              <a:rPr lang="th-TH" smtClean="0"/>
              <a:t>14/06/58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03F2-4BF8-400A-A2A1-564D3B638D2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ตัวแทนเนื้อหา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BC8D00A-2244-465E-8F7B-85F481D3FE36}" type="datetimeFigureOut">
              <a:rPr lang="th-TH" smtClean="0"/>
              <a:t>14/06/58</a:t>
            </a:fld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7F903F2-4BF8-400A-A2A1-564D3B638D28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ตัวแทนท้ายกระดา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BC8D00A-2244-465E-8F7B-85F481D3FE36}" type="datetimeFigureOut">
              <a:rPr lang="th-TH" smtClean="0"/>
              <a:t>14/06/58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h-TH"/>
          </a:p>
        </p:txBody>
      </p:sp>
      <p:sp>
        <p:nvSpPr>
          <p:cNvPr id="9" name="สี่เหลี่ยมผืนผ้า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ตัวเชื่อมต่อตรง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ตัวเชื่อมต่อตรง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ตัวเชื่อมต่อตรง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สี่เหลี่ยมผืนผ้า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วงรี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วงรี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วงรี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วงรี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วงรี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ตัวเชื่อมต่อตรง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7F903F2-4BF8-400A-A2A1-564D3B638D28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D00A-2244-465E-8F7B-85F481D3FE36}" type="datetimeFigureOut">
              <a:rPr lang="th-TH" smtClean="0"/>
              <a:t>14/06/58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03F2-4BF8-400A-A2A1-564D3B638D28}" type="slidenum">
              <a:rPr lang="th-TH" smtClean="0"/>
              <a:t>‹#›</a:t>
            </a:fld>
            <a:endParaRPr lang="th-TH"/>
          </a:p>
        </p:txBody>
      </p:sp>
      <p:sp>
        <p:nvSpPr>
          <p:cNvPr id="9" name="ตัวแทนเนื้อหา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1" name="ตัวแทนเนื้อหา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D00A-2244-465E-8F7B-85F481D3FE36}" type="datetimeFigureOut">
              <a:rPr lang="th-TH" smtClean="0"/>
              <a:t>14/06/58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03F2-4BF8-400A-A2A1-564D3B638D28}" type="slidenum">
              <a:rPr lang="th-TH" smtClean="0"/>
              <a:t>‹#›</a:t>
            </a:fld>
            <a:endParaRPr lang="th-TH"/>
          </a:p>
        </p:txBody>
      </p:sp>
      <p:sp>
        <p:nvSpPr>
          <p:cNvPr id="11" name="ตัวแทนเนื้อหา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3" name="ตัวแทนเนื้อหา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2" name="ตัวแทนข้อความ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4" name="ตัวแทนข้อความ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6" name="ตัวแทนวันที่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BC8D00A-2244-465E-8F7B-85F481D3FE36}" type="datetimeFigureOut">
              <a:rPr lang="th-TH" smtClean="0"/>
              <a:t>14/06/58</a:t>
            </a:fld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7F903F2-4BF8-400A-A2A1-564D3B638D28}" type="slidenum">
              <a:rPr lang="th-TH" smtClean="0"/>
              <a:t>‹#›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D00A-2244-465E-8F7B-85F481D3FE36}" type="datetimeFigureOut">
              <a:rPr lang="th-TH" smtClean="0"/>
              <a:t>14/06/58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903F2-4BF8-400A-A2A1-564D3B638D28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8" name="ตัวเชื่อมต่อตรง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สี่เหลี่ยมผืนผ้า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ตัวเชื่อมต่อตรง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วงรี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ตัวแทนเนื้อหา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21" name="ตัวแทนวันที่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BC8D00A-2244-465E-8F7B-85F481D3FE36}" type="datetimeFigureOut">
              <a:rPr lang="th-TH" smtClean="0"/>
              <a:t>14/06/58</a:t>
            </a:fld>
            <a:endParaRPr lang="th-TH"/>
          </a:p>
        </p:txBody>
      </p:sp>
      <p:sp>
        <p:nvSpPr>
          <p:cNvPr id="22" name="ตัวแทนหมายเลขภาพนิ่ง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7F903F2-4BF8-400A-A2A1-564D3B638D28}" type="slidenum">
              <a:rPr lang="th-TH" smtClean="0"/>
              <a:t>‹#›</a:t>
            </a:fld>
            <a:endParaRPr lang="th-TH"/>
          </a:p>
        </p:txBody>
      </p:sp>
      <p:sp>
        <p:nvSpPr>
          <p:cNvPr id="23" name="ตัวแทนท้ายกระดา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วงรี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0" name="ตัวเชื่อมต่อตรง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ตัวเชื่อมต่อตรง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ตัวเชื่อมต่อตรง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ตัวเชื่อมต่อตรง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ตัวแทนวันที่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BC8D00A-2244-465E-8F7B-85F481D3FE36}" type="datetimeFigureOut">
              <a:rPr lang="th-TH" smtClean="0"/>
              <a:t>14/06/58</a:t>
            </a:fld>
            <a:endParaRPr lang="th-TH"/>
          </a:p>
        </p:txBody>
      </p:sp>
      <p:sp>
        <p:nvSpPr>
          <p:cNvPr id="18" name="ตัวแทนหมายเลขภาพนิ่ง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7F903F2-4BF8-400A-A2A1-564D3B638D28}" type="slidenum">
              <a:rPr lang="th-TH" smtClean="0"/>
              <a:t>‹#›</a:t>
            </a:fld>
            <a:endParaRPr lang="th-TH"/>
          </a:p>
        </p:txBody>
      </p:sp>
      <p:sp>
        <p:nvSpPr>
          <p:cNvPr id="21" name="ตัวแทนท้ายกระดา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ตัวเชื่อมต่อตรง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ตัวแทนชื่อเรื่อง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แทนข้อความ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แทนวันที่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BC8D00A-2244-465E-8F7B-85F481D3FE36}" type="datetimeFigureOut">
              <a:rPr lang="th-TH" smtClean="0"/>
              <a:t>14/06/58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7" name="ตัวเชื่อมต่อตรง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ตัวเชื่อมต่อตรง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ตัวเชื่อมต่อตรง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วงรี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ตัวแทน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7F903F2-4BF8-400A-A2A1-564D3B638D28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229600" cy="165618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‘</a:t>
            </a:r>
            <a:br>
              <a:rPr lang="en-US" dirty="0" smtClean="0"/>
            </a:br>
            <a:r>
              <a:rPr lang="th-TH" dirty="0" smtClean="0"/>
              <a:t/>
            </a:r>
            <a:br>
              <a:rPr lang="th-TH" dirty="0" smtClean="0"/>
            </a:br>
            <a:r>
              <a:rPr lang="th-TH" dirty="0"/>
              <a:t/>
            </a:r>
            <a:br>
              <a:rPr lang="th-TH" dirty="0"/>
            </a:br>
            <a:r>
              <a:rPr lang="th-TH" dirty="0" smtClean="0"/>
              <a:t/>
            </a:r>
            <a:br>
              <a:rPr lang="th-TH" dirty="0" smtClean="0"/>
            </a:br>
            <a:r>
              <a:rPr lang="th-TH" dirty="0"/>
              <a:t/>
            </a:r>
            <a:br>
              <a:rPr lang="th-TH" dirty="0"/>
            </a:br>
            <a:r>
              <a:rPr lang="th-TH" dirty="0" smtClean="0"/>
              <a:t/>
            </a:r>
            <a:br>
              <a:rPr lang="th-TH" dirty="0" smtClean="0"/>
            </a:br>
            <a:r>
              <a:rPr lang="th-TH" dirty="0"/>
              <a:t/>
            </a:r>
            <a:br>
              <a:rPr lang="th-TH" dirty="0"/>
            </a:br>
            <a:r>
              <a:rPr lang="th-TH" dirty="0" smtClean="0"/>
              <a:t/>
            </a:r>
            <a:br>
              <a:rPr lang="th-TH" dirty="0" smtClean="0"/>
            </a:br>
            <a:r>
              <a:rPr lang="th-TH" dirty="0"/>
              <a:t/>
            </a:r>
            <a:br>
              <a:rPr lang="th-TH" dirty="0"/>
            </a:br>
            <a:r>
              <a:rPr lang="th-TH" dirty="0" smtClean="0"/>
              <a:t/>
            </a:r>
            <a:br>
              <a:rPr lang="th-TH" dirty="0" smtClean="0"/>
            </a:br>
            <a:r>
              <a:rPr lang="th-TH" sz="4400" u="sng" dirty="0" smtClean="0"/>
              <a:t>ระบบ</a:t>
            </a:r>
            <a:r>
              <a:rPr lang="th-TH" sz="4400" u="sng" dirty="0"/>
              <a:t>ขับถ่ายปัสสาวะ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187624" y="1916832"/>
            <a:ext cx="6400800" cy="2968352"/>
          </a:xfrm>
        </p:spPr>
        <p:txBody>
          <a:bodyPr>
            <a:norm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th-TH" sz="4000" dirty="0"/>
              <a:t>มีหน้าที่กรองของเสียและสารพิษออกจากเลือด  </a:t>
            </a:r>
            <a:endParaRPr lang="th-TH" sz="4000" dirty="0" smtClean="0"/>
          </a:p>
          <a:p>
            <a:pPr marL="285750" lvl="0" indent="-285750">
              <a:buFont typeface="Wingdings" pitchFamily="2" charset="2"/>
              <a:buChar char="Ø"/>
            </a:pPr>
            <a:r>
              <a:rPr lang="th-TH" sz="4000" dirty="0" smtClean="0"/>
              <a:t>โดย</a:t>
            </a:r>
            <a:r>
              <a:rPr lang="th-TH" sz="4000" dirty="0"/>
              <a:t>กำจัดออกจากร่างกายในรูปของน้ำปัสสาวะ</a:t>
            </a:r>
            <a:endParaRPr lang="en-US" sz="4000" dirty="0"/>
          </a:p>
          <a:p>
            <a:endParaRPr lang="th-TH" sz="4000" dirty="0"/>
          </a:p>
        </p:txBody>
      </p:sp>
      <p:pic>
        <p:nvPicPr>
          <p:cNvPr id="4" name="รูปภาพ 3" descr="http://www.doctor.or.th/sites/default/files/SDC10007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645024"/>
            <a:ext cx="3312369" cy="2160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168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h-TH" sz="4000" u="dbl" dirty="0"/>
              <a:t>อวัยวะที่เกี่ยวข้องกับระบบขับถ่ายปัสสาวะ</a:t>
            </a:r>
            <a:r>
              <a:rPr lang="en-US" sz="4000" u="dbl" dirty="0"/>
              <a:t>  </a:t>
            </a:r>
            <a:r>
              <a:rPr lang="th-TH" sz="4000" u="dbl" dirty="0"/>
              <a:t>มีดังนี้</a:t>
            </a:r>
            <a:r>
              <a:rPr lang="en-US" dirty="0"/>
              <a:t/>
            </a:r>
            <a:br>
              <a:rPr lang="en-US" dirty="0"/>
            </a:b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Ø"/>
            </a:pPr>
            <a:r>
              <a:rPr lang="th-TH" sz="3000" dirty="0"/>
              <a:t>ไต </a:t>
            </a:r>
            <a:r>
              <a:rPr lang="th-TH" sz="3000" dirty="0" smtClean="0"/>
              <a:t>	</a:t>
            </a:r>
            <a:r>
              <a:rPr lang="th-TH" sz="3000" dirty="0"/>
              <a:t> </a:t>
            </a:r>
            <a:r>
              <a:rPr lang="th-TH" sz="3000" dirty="0" smtClean="0"/>
              <a:t>           -  </a:t>
            </a:r>
            <a:r>
              <a:rPr lang="th-TH" sz="3000" dirty="0"/>
              <a:t>มี </a:t>
            </a:r>
            <a:r>
              <a:rPr lang="en-US" sz="2000" dirty="0"/>
              <a:t>2</a:t>
            </a:r>
            <a:r>
              <a:rPr lang="en-US" sz="3000" dirty="0"/>
              <a:t> </a:t>
            </a:r>
            <a:r>
              <a:rPr lang="th-TH" sz="3000" dirty="0"/>
              <a:t>ข้าง รูปร่างคล้ายเมล็ดถั่วแดง</a:t>
            </a:r>
            <a:endParaRPr lang="en-US" sz="3000" dirty="0"/>
          </a:p>
          <a:p>
            <a:pPr marL="0" indent="0">
              <a:buNone/>
            </a:pPr>
            <a:r>
              <a:rPr lang="th-TH" sz="3000" dirty="0"/>
              <a:t> </a:t>
            </a:r>
            <a:r>
              <a:rPr lang="th-TH" sz="3000" dirty="0" smtClean="0"/>
              <a:t>                      -  </a:t>
            </a:r>
            <a:r>
              <a:rPr lang="th-TH" sz="3000" dirty="0"/>
              <a:t>มีหน้าที่กรองปัสสาวะออกจากเลือด โดยการ</a:t>
            </a:r>
            <a:r>
              <a:rPr lang="th-TH" sz="3000" dirty="0" smtClean="0"/>
              <a:t>กรอง</a:t>
            </a:r>
          </a:p>
          <a:p>
            <a:pPr marL="0" indent="0">
              <a:buNone/>
            </a:pPr>
            <a:r>
              <a:rPr lang="th-TH" sz="3000" dirty="0" smtClean="0"/>
              <a:t>ของเสีย </a:t>
            </a:r>
            <a:r>
              <a:rPr lang="th-TH" sz="3000" dirty="0"/>
              <a:t>เช่น </a:t>
            </a:r>
            <a:r>
              <a:rPr lang="th-TH" sz="3000" dirty="0" smtClean="0"/>
              <a:t>ยู</a:t>
            </a:r>
            <a:r>
              <a:rPr lang="th-TH" sz="3000" dirty="0" err="1" smtClean="0"/>
              <a:t>เรีย</a:t>
            </a:r>
            <a:r>
              <a:rPr lang="th-TH" sz="3000" dirty="0" smtClean="0"/>
              <a:t>  </a:t>
            </a:r>
            <a:r>
              <a:rPr lang="th-TH" sz="3000" dirty="0"/>
              <a:t>เกลือแร่  น้ำ  ออกจากเลือด</a:t>
            </a:r>
            <a:r>
              <a:rPr lang="th-TH" sz="3000" dirty="0" smtClean="0"/>
              <a:t>ที่ไหล                         ผ่าน</a:t>
            </a:r>
            <a:r>
              <a:rPr lang="th-TH" sz="3000" dirty="0"/>
              <a:t>เข้ามาให้เป็นน้ำปัสสาวะ  </a:t>
            </a:r>
            <a:r>
              <a:rPr lang="th-TH" sz="3000" dirty="0" smtClean="0"/>
              <a:t>แล้ว</a:t>
            </a:r>
            <a:r>
              <a:rPr lang="th-TH" sz="3000" dirty="0"/>
              <a:t>ไหลผ่านกรวยไตลงสู่ท่อ</a:t>
            </a:r>
            <a:r>
              <a:rPr lang="th-TH" sz="3000" dirty="0" smtClean="0"/>
              <a:t>ไตเข้า</a:t>
            </a:r>
            <a:r>
              <a:rPr lang="th-TH" sz="3000" dirty="0"/>
              <a:t>ไปเก็บไว้ที่ท่อปัสสาวะ</a:t>
            </a:r>
            <a:endParaRPr lang="en-US" sz="3000" dirty="0"/>
          </a:p>
          <a:p>
            <a:pPr>
              <a:buFont typeface="Wingdings" pitchFamily="2" charset="2"/>
              <a:buChar char="Ø"/>
            </a:pPr>
            <a:r>
              <a:rPr lang="th-TH" sz="3000" dirty="0"/>
              <a:t>ท่อไต	</a:t>
            </a:r>
            <a:r>
              <a:rPr lang="th-TH" sz="3000" dirty="0"/>
              <a:t> </a:t>
            </a:r>
            <a:r>
              <a:rPr lang="th-TH" sz="3000" dirty="0" smtClean="0"/>
              <a:t>           -  </a:t>
            </a:r>
            <a:r>
              <a:rPr lang="th-TH" sz="3000" dirty="0"/>
              <a:t>เป็นทางผ่านของปัสสาวะจากไต</a:t>
            </a:r>
            <a:r>
              <a:rPr lang="th-TH" sz="3000" dirty="0" smtClean="0"/>
              <a:t>ไปสู่กระเพาะ</a:t>
            </a:r>
            <a:r>
              <a:rPr lang="th-TH" sz="3000" dirty="0"/>
              <a:t>ปัสสาวะ</a:t>
            </a:r>
            <a:endParaRPr lang="en-US" sz="3000" dirty="0"/>
          </a:p>
          <a:p>
            <a:pPr lvl="0">
              <a:buFont typeface="Wingdings" pitchFamily="2" charset="2"/>
              <a:buChar char="Ø"/>
            </a:pPr>
            <a:r>
              <a:rPr lang="th-TH" sz="3000" dirty="0"/>
              <a:t>กระเพาะ</a:t>
            </a:r>
            <a:r>
              <a:rPr lang="th-TH" sz="3000" dirty="0" smtClean="0"/>
              <a:t>ปัสสาวะ -  </a:t>
            </a:r>
            <a:r>
              <a:rPr lang="th-TH" sz="3000" dirty="0"/>
              <a:t>รองรับน้ำปัสสาวะจากไต ที่ผ่านมาทางท่อไต</a:t>
            </a:r>
            <a:endParaRPr lang="en-US" sz="3000" dirty="0"/>
          </a:p>
          <a:p>
            <a:pPr lvl="0">
              <a:buFont typeface="Wingdings" pitchFamily="2" charset="2"/>
              <a:buChar char="Ø"/>
            </a:pPr>
            <a:r>
              <a:rPr lang="th-TH" sz="3000" dirty="0"/>
              <a:t>ท่อปัสสาวะ	</a:t>
            </a:r>
            <a:r>
              <a:rPr lang="th-TH" sz="3000" dirty="0"/>
              <a:t> </a:t>
            </a:r>
            <a:r>
              <a:rPr lang="th-TH" sz="3000" dirty="0" smtClean="0"/>
              <a:t>-  </a:t>
            </a:r>
            <a:r>
              <a:rPr lang="th-TH" sz="3000" dirty="0"/>
              <a:t>ท่อนี้ต่อจากกระเพาะปัสสาวะไปสู่อวัยวะ</a:t>
            </a:r>
            <a:r>
              <a:rPr lang="th-TH" sz="3000" dirty="0" smtClean="0"/>
              <a:t>เพศ</a:t>
            </a:r>
          </a:p>
          <a:p>
            <a:pPr marL="0" lvl="0" indent="0">
              <a:buNone/>
            </a:pPr>
            <a:r>
              <a:rPr lang="th-TH" sz="3000" dirty="0" smtClean="0"/>
              <a:t>เพื่อ</a:t>
            </a:r>
            <a:r>
              <a:rPr lang="th-TH" sz="3000" dirty="0"/>
              <a:t>ไหลออกสู่ภายนอก</a:t>
            </a:r>
            <a:endParaRPr lang="en-US" sz="3000" dirty="0"/>
          </a:p>
          <a:p>
            <a:pPr marL="0" indent="0">
              <a:buNone/>
            </a:pPr>
            <a:endParaRPr lang="en-US" dirty="0"/>
          </a:p>
          <a:p>
            <a:endParaRPr lang="th-TH" dirty="0"/>
          </a:p>
        </p:txBody>
      </p:sp>
      <p:pic>
        <p:nvPicPr>
          <p:cNvPr id="4" name="รูปภาพ 3" descr="http://wittawus.igetweb.com/article/art_446510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293096"/>
            <a:ext cx="1728191" cy="21541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616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h-TH" sz="4000" b="1" u="dbl" dirty="0"/>
              <a:t>ความสำคัญของระบบขับถ่ายปัสสาวะ</a:t>
            </a:r>
            <a:r>
              <a:rPr lang="en-US" dirty="0"/>
              <a:t/>
            </a:r>
            <a:br>
              <a:rPr lang="en-US" dirty="0"/>
            </a:b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th-TH" sz="4000" dirty="0"/>
              <a:t>กำจัดของเสียออกจากร่างกาย</a:t>
            </a:r>
            <a:endParaRPr lang="en-US" sz="4000" dirty="0"/>
          </a:p>
          <a:p>
            <a:pPr lvl="0">
              <a:buFont typeface="Wingdings" pitchFamily="2" charset="2"/>
              <a:buChar char="Ø"/>
            </a:pPr>
            <a:r>
              <a:rPr lang="th-TH" sz="4000" dirty="0"/>
              <a:t>ช่วยควบคุมปริมาณของน้ำในร่างกายให้สมดุล</a:t>
            </a:r>
            <a:endParaRPr lang="en-US" sz="4000" dirty="0"/>
          </a:p>
          <a:p>
            <a:pPr marL="0" indent="0">
              <a:buNone/>
            </a:pPr>
            <a:endParaRPr lang="th-TH" dirty="0"/>
          </a:p>
        </p:txBody>
      </p:sp>
      <p:pic>
        <p:nvPicPr>
          <p:cNvPr id="4" name="รูปภาพ 3" descr="http://f.ptcdn.info/986/006/000/1373203360-9450695451-o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068960"/>
            <a:ext cx="4752528" cy="2533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031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h-TH" sz="4000" b="1" u="dbl" dirty="0" smtClean="0"/>
              <a:t>รูปภาพอธิบาย</a:t>
            </a:r>
            <a:r>
              <a:rPr lang="th-TH" sz="4000" b="1" u="dbl" dirty="0"/>
              <a:t>กระบวนการทำงานของระบบขับถ่ายปัสสาวะ </a:t>
            </a:r>
            <a:r>
              <a:rPr lang="en-US" b="1" dirty="0"/>
              <a:t/>
            </a:r>
            <a:br>
              <a:rPr lang="en-US" b="1" dirty="0"/>
            </a:br>
            <a:endParaRPr lang="th-TH" b="1" dirty="0"/>
          </a:p>
        </p:txBody>
      </p:sp>
      <p:pic>
        <p:nvPicPr>
          <p:cNvPr id="4" name="ตัวแทนเนื้อหา 3" descr="https://lh6.googleusercontent.com/JPaAqIrNm2-YaU-yp9H9HA3IBdwz1NoBTUH0TXActPLmsE7ndyF5ZeBpZsz4QfvGs-cJ1e0LyMAr-gY72mauQ41leT4Poi2VRbUT6jn70Rmr6sMHuTz_CwcOIg=s600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484784"/>
            <a:ext cx="6264696" cy="42484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745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7467600" cy="796950"/>
          </a:xfrm>
        </p:spPr>
        <p:txBody>
          <a:bodyPr>
            <a:noAutofit/>
          </a:bodyPr>
          <a:lstStyle/>
          <a:p>
            <a:pPr algn="ctr"/>
            <a:r>
              <a:rPr lang="th-TH" sz="3600" b="1" u="dbl" dirty="0" smtClean="0"/>
              <a:t>จากภาพอธิบาย</a:t>
            </a:r>
            <a:r>
              <a:rPr lang="th-TH" sz="3600" b="1" u="dbl" dirty="0"/>
              <a:t>กระบวนการทำงานของระบบขับถ่ายปัสสาวะ</a:t>
            </a:r>
            <a:endParaRPr lang="th-TH" sz="3600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th-TH" sz="3200" dirty="0"/>
              <a:t>ไตจะทำหน้าที่กรองของเสียที่อยู่ในเลือด รวมทั้งน้ำบางส่วน  </a:t>
            </a:r>
            <a:endParaRPr lang="en-US" sz="3200" dirty="0"/>
          </a:p>
          <a:p>
            <a:pPr lvl="0">
              <a:buFont typeface="Wingdings" pitchFamily="2" charset="2"/>
              <a:buChar char="Ø"/>
            </a:pPr>
            <a:r>
              <a:rPr lang="th-TH" sz="3200" dirty="0"/>
              <a:t>แล้วขับลงสู่ท่อไต  เราเรียกน้ำและของเสียที่ถูกขับออกมาว่า “ปัสสาวะ” </a:t>
            </a:r>
            <a:endParaRPr lang="en-US" sz="3200" dirty="0"/>
          </a:p>
          <a:p>
            <a:pPr lvl="0">
              <a:buFont typeface="Wingdings" pitchFamily="2" charset="2"/>
              <a:buChar char="Ø"/>
            </a:pPr>
            <a:r>
              <a:rPr lang="th-TH" sz="3200" dirty="0"/>
              <a:t>และท่อไตจะบีบตัวเป็นระยะๆเพื่อให้ปัสสาวะไหลลงสู่กระเพาะปัสสาวะทีละหยดจนมีน้ำปัสสาวะ</a:t>
            </a:r>
            <a:r>
              <a:rPr lang="th-TH" sz="3200" dirty="0" smtClean="0"/>
              <a:t>ปริมาณ</a:t>
            </a:r>
            <a:r>
              <a:rPr lang="en-US" sz="3200" dirty="0" smtClean="0"/>
              <a:t> </a:t>
            </a:r>
            <a:r>
              <a:rPr lang="en-US" sz="2000" dirty="0" smtClean="0"/>
              <a:t>200–250</a:t>
            </a:r>
            <a:r>
              <a:rPr lang="th-TH" sz="2000" dirty="0" smtClean="0"/>
              <a:t> </a:t>
            </a:r>
            <a:r>
              <a:rPr lang="th-TH" sz="3200" dirty="0" smtClean="0"/>
              <a:t>ซี</a:t>
            </a:r>
            <a:r>
              <a:rPr lang="th-TH" sz="3200" dirty="0"/>
              <a:t>ซี </a:t>
            </a:r>
            <a:endParaRPr lang="en-US" sz="3200" dirty="0"/>
          </a:p>
          <a:p>
            <a:pPr lvl="0">
              <a:buFont typeface="Wingdings" pitchFamily="2" charset="2"/>
              <a:buChar char="Ø"/>
            </a:pPr>
            <a:r>
              <a:rPr lang="th-TH" sz="3200" dirty="0"/>
              <a:t>จากนั้นกระเพาะปัสสาวะจะหดตัวทำให้รู้สึกเริ่มปวดปัสสาวะ  </a:t>
            </a:r>
            <a:endParaRPr lang="en-US" sz="3200" dirty="0"/>
          </a:p>
          <a:p>
            <a:pPr lvl="0">
              <a:buFont typeface="Wingdings" pitchFamily="2" charset="2"/>
              <a:buChar char="Ø"/>
            </a:pPr>
            <a:r>
              <a:rPr lang="th-TH" sz="3200" dirty="0"/>
              <a:t>แล้วถูกขับผ่านท่อปัสสาวะออกจากร่างกาย</a:t>
            </a:r>
            <a:endParaRPr lang="en-US" sz="3200" dirty="0"/>
          </a:p>
          <a:p>
            <a:endParaRPr lang="th-TH" dirty="0"/>
          </a:p>
        </p:txBody>
      </p:sp>
      <p:pic>
        <p:nvPicPr>
          <p:cNvPr id="4" name="รูปภาพ 3" descr="https://encrypted-tbn3.gstatic.com/images?q=tbn:ANd9GcTTNBoryTzUkQ2TF1iLjwpFZaS2ZjVX3mzYL1l0HUCCB20PwPJmlKqr7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005064"/>
            <a:ext cx="2016224" cy="19442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753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h-TH" sz="4000" u="dbl" dirty="0"/>
              <a:t>การสร้างเสริมและดำรงประสิทธิภาพของระบบขับถ่ายปัสสาวะ</a:t>
            </a:r>
            <a:r>
              <a:rPr lang="en-US" dirty="0"/>
              <a:t/>
            </a:r>
            <a:br>
              <a:rPr lang="en-US" dirty="0"/>
            </a:b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Font typeface="Wingdings" pitchFamily="2" charset="2"/>
              <a:buChar char="Ø"/>
            </a:pPr>
            <a:r>
              <a:rPr lang="th-TH" sz="3600" dirty="0"/>
              <a:t>ดื่มน้ำสะอาดวันละ </a:t>
            </a:r>
            <a:r>
              <a:rPr lang="en-US" sz="2000" dirty="0"/>
              <a:t>6-8</a:t>
            </a:r>
            <a:r>
              <a:rPr lang="en-US" sz="3600" dirty="0"/>
              <a:t> </a:t>
            </a:r>
            <a:r>
              <a:rPr lang="th-TH" sz="3600" dirty="0"/>
              <a:t>แก้ว</a:t>
            </a:r>
            <a:r>
              <a:rPr lang="en-US" sz="3600" dirty="0"/>
              <a:t>			</a:t>
            </a:r>
          </a:p>
          <a:p>
            <a:pPr lvl="0">
              <a:buFont typeface="Wingdings" pitchFamily="2" charset="2"/>
              <a:buChar char="Ø"/>
            </a:pPr>
            <a:r>
              <a:rPr lang="th-TH" sz="3600" dirty="0"/>
              <a:t>หลีกเลี่ยงการรับประทานผักที่มี</a:t>
            </a:r>
            <a:r>
              <a:rPr lang="th-TH" sz="3600" dirty="0" err="1"/>
              <a:t>สารอ็</a:t>
            </a:r>
            <a:r>
              <a:rPr lang="th-TH" sz="3600" dirty="0"/>
              <a:t>อก</a:t>
            </a:r>
            <a:r>
              <a:rPr lang="th-TH" sz="3600" dirty="0" err="1"/>
              <a:t>ซาเลท</a:t>
            </a:r>
            <a:r>
              <a:rPr lang="th-TH" sz="3600" dirty="0"/>
              <a:t>สูง เช่นหน่อไม้</a:t>
            </a:r>
            <a:endParaRPr lang="en-US" sz="3600" dirty="0"/>
          </a:p>
          <a:p>
            <a:pPr lvl="0">
              <a:buFont typeface="Wingdings" pitchFamily="2" charset="2"/>
              <a:buChar char="Ø"/>
            </a:pPr>
            <a:r>
              <a:rPr lang="th-TH" sz="3600" dirty="0"/>
              <a:t>รับประทานอาหารประเภทเนื้อสัตว์ เพราะมีสาร</a:t>
            </a:r>
            <a:r>
              <a:rPr lang="th-TH" sz="3600" dirty="0" err="1"/>
              <a:t>ฟอสเฟสสูง</a:t>
            </a:r>
            <a:r>
              <a:rPr lang="th-TH" sz="3600" dirty="0"/>
              <a:t> </a:t>
            </a:r>
            <a:endParaRPr lang="th-TH" sz="3600" dirty="0" smtClean="0"/>
          </a:p>
          <a:p>
            <a:pPr marL="0" lvl="0" indent="0">
              <a:buNone/>
            </a:pPr>
            <a:r>
              <a:rPr lang="th-TH" sz="3600" dirty="0"/>
              <a:t> </a:t>
            </a:r>
            <a:r>
              <a:rPr lang="th-TH" sz="3600" dirty="0" smtClean="0"/>
              <a:t>  ลด</a:t>
            </a:r>
            <a:r>
              <a:rPr lang="th-TH" sz="3600" dirty="0"/>
              <a:t>อัตราการเกิดนิ่วในไต</a:t>
            </a:r>
            <a:endParaRPr lang="en-US" sz="3600" dirty="0"/>
          </a:p>
          <a:p>
            <a:pPr>
              <a:buFont typeface="Wingdings" pitchFamily="2" charset="2"/>
              <a:buChar char="Ø"/>
            </a:pPr>
            <a:r>
              <a:rPr lang="th-TH" sz="3600" dirty="0"/>
              <a:t>ไม่ควรกลั้นปัสสาวะไว้</a:t>
            </a:r>
            <a:r>
              <a:rPr lang="th-TH" sz="3600" dirty="0" smtClean="0"/>
              <a:t>นานๆ</a:t>
            </a:r>
            <a:r>
              <a:rPr lang="th-TH" sz="3600" dirty="0"/>
              <a:t>จะทำให้เกิดโรคนิ่วในไต หรือกระเพาะปัสสาวะอักเสบหรือกระเพาะปัสสาวะอักเสบได้</a:t>
            </a:r>
            <a:endParaRPr lang="en-US" sz="3600" dirty="0"/>
          </a:p>
          <a:p>
            <a:endParaRPr lang="th-TH" dirty="0"/>
          </a:p>
        </p:txBody>
      </p:sp>
      <p:pic>
        <p:nvPicPr>
          <p:cNvPr id="4" name="รูปภาพ 3" descr="https://encrypted-tbn3.gstatic.com/images?q=tbn:ANd9GcTxrG_KqoM__A_cFYHPwHGQdPFPWKzH0p0I5Zt5MnN4nFS7F2y-Rggri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581128"/>
            <a:ext cx="1296144" cy="1800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336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 dirty="0"/>
          </a:p>
        </p:txBody>
      </p:sp>
      <p:pic>
        <p:nvPicPr>
          <p:cNvPr id="4" name="ตัวแทนเนื้อหา 3" descr="http://www.siamhealth.net/public_html/images/kidney/Urinary%20Tract.jpg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412776"/>
            <a:ext cx="5832648" cy="46085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382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เฉลียง">
  <a:themeElements>
    <a:clrScheme name="เฉลียง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เฉลียง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เฉลียง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</TotalTime>
  <Words>166</Words>
  <Application>Microsoft Office PowerPoint</Application>
  <PresentationFormat>นำเสนอทางหน้าจอ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7</vt:i4>
      </vt:variant>
    </vt:vector>
  </HeadingPairs>
  <TitlesOfParts>
    <vt:vector size="8" baseType="lpstr">
      <vt:lpstr>เฉลียง</vt:lpstr>
      <vt:lpstr>‘          ระบบขับถ่ายปัสสาวะ  </vt:lpstr>
      <vt:lpstr>อวัยวะที่เกี่ยวข้องกับระบบขับถ่ายปัสสาวะ  มีดังนี้ </vt:lpstr>
      <vt:lpstr>ความสำคัญของระบบขับถ่ายปัสสาวะ </vt:lpstr>
      <vt:lpstr>รูปภาพอธิบายกระบวนการทำงานของระบบขับถ่ายปัสสาวะ  </vt:lpstr>
      <vt:lpstr>จากภาพอธิบายกระบวนการทำงานของระบบขับถ่ายปัสสาวะ</vt:lpstr>
      <vt:lpstr>การสร้างเสริมและดำรงประสิทธิภาพของระบบขับถ่ายปัสสาวะ 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          ระบบขับถ่ายปัสสาวะ  </dc:title>
  <dc:creator>Windows User</dc:creator>
  <cp:lastModifiedBy>Windows User</cp:lastModifiedBy>
  <cp:revision>26</cp:revision>
  <dcterms:created xsi:type="dcterms:W3CDTF">2015-06-14T08:25:21Z</dcterms:created>
  <dcterms:modified xsi:type="dcterms:W3CDTF">2015-06-14T08:54:47Z</dcterms:modified>
</cp:coreProperties>
</file>