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F194C2-BB1F-423E-9A68-707AB533AC49}" type="datetimeFigureOut">
              <a:rPr lang="th-TH" smtClean="0"/>
              <a:pPr/>
              <a:t>04/06/58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50B0A5-2D65-4BBE-9A90-BC32A5D2BC7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u="sng" dirty="0" smtClean="0"/>
              <a:t>ระบบย่อยอาหาร</a:t>
            </a:r>
            <a:endParaRPr lang="th-TH" sz="6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300" u="dbl" dirty="0" smtClean="0">
                <a:latin typeface="AngsanaUPC" pitchFamily="18" charset="-34"/>
                <a:cs typeface="AngsanaUPC" pitchFamily="18" charset="-34"/>
              </a:rPr>
              <a:t>การดูแลรักษาอวัยวะภายในระบบย่อยอาหาร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รับประทานอาหารในปริมาณที่พอดี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เคี้ยว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อาหารให้ละเอียด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รับประทานอาหารที่มีกากใยสูง(ส้ม)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รับประทานอาหารที่มีเอนไซม์สูง (สับปะรด / มะละกอ / มะม่วง)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รับประทานอาหารให้ตรงเวลา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6700" dirty="0" smtClean="0"/>
              <a:t/>
            </a:r>
            <a:br>
              <a:rPr lang="th-TH" sz="6700" dirty="0" smtClean="0"/>
            </a:br>
            <a:r>
              <a:rPr lang="th-TH" sz="6700" dirty="0" smtClean="0"/>
              <a:t>การย่อยอาหารเชิงกล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r>
              <a:rPr lang="th-TH" sz="4800" b="1" dirty="0" smtClean="0"/>
              <a:t>การบดเคี้ยวอาหารโดยใช้ฟัน </a:t>
            </a:r>
          </a:p>
          <a:p>
            <a:pPr algn="ctr">
              <a:buNone/>
            </a:pPr>
            <a:r>
              <a:rPr lang="th-TH" sz="4800" b="1" dirty="0" smtClean="0"/>
              <a:t>และการบีบตัวของ</a:t>
            </a:r>
            <a:r>
              <a:rPr lang="th-TH" sz="4800" b="1" dirty="0" smtClean="0"/>
              <a:t>กล้ามเนื้อ</a:t>
            </a:r>
            <a:endParaRPr lang="th-TH" sz="4800" b="1" dirty="0" smtClean="0"/>
          </a:p>
          <a:p>
            <a:pPr algn="ctr">
              <a:buNone/>
            </a:pPr>
            <a:endParaRPr lang="th-TH" sz="4800" b="1" dirty="0" smtClean="0"/>
          </a:p>
          <a:p>
            <a:pPr algn="ctr">
              <a:buNone/>
            </a:pPr>
            <a:endParaRPr lang="th-TH" sz="4800" b="1" dirty="0" smtClean="0"/>
          </a:p>
          <a:p>
            <a:pPr algn="ctr">
              <a:buNone/>
            </a:pPr>
            <a:r>
              <a:rPr lang="th-TH" sz="4800" b="1" dirty="0" smtClean="0"/>
              <a:t>ขนาดของอาหารจะเล็กลง</a:t>
            </a:r>
            <a:endParaRPr lang="en-US" sz="4800" b="1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 rot="5400000">
            <a:off x="4250529" y="4107661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6700" dirty="0" smtClean="0"/>
              <a:t/>
            </a:r>
            <a:br>
              <a:rPr lang="th-TH" sz="6700" dirty="0" smtClean="0"/>
            </a:br>
            <a:r>
              <a:rPr lang="th-TH" sz="6700" dirty="0" smtClean="0"/>
              <a:t>การย่อยอาหารเชิงเคมี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h-TH" sz="4800" b="1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buNone/>
            </a:pP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เอนไซม์ / น้ำย่อย</a:t>
            </a:r>
          </a:p>
          <a:p>
            <a:pPr algn="ctr">
              <a:buNone/>
            </a:pPr>
            <a:endParaRPr lang="th-TH" sz="4800" b="1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buNone/>
            </a:pPr>
            <a:endParaRPr lang="en-US" sz="4800" b="1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buNone/>
            </a:pP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ทำให้ขนาดของโมเลกุล</a:t>
            </a:r>
            <a:endParaRPr lang="en-US" sz="4800" b="1" dirty="0" smtClean="0">
              <a:latin typeface="AngsanaUPC" pitchFamily="18" charset="-34"/>
              <a:cs typeface="AngsanaUPC" pitchFamily="18" charset="-34"/>
            </a:endParaRPr>
          </a:p>
          <a:p>
            <a:pPr algn="ctr">
              <a:buNone/>
            </a:pP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ในอาหารมีขนาดเล็กลง</a:t>
            </a:r>
            <a:endParaRPr lang="en-US" sz="4800" b="1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  <p:sp>
        <p:nvSpPr>
          <p:cNvPr id="4" name="ลูกศรลง 3"/>
          <p:cNvSpPr/>
          <p:nvPr/>
        </p:nvSpPr>
        <p:spPr>
          <a:xfrm>
            <a:off x="4500562" y="3643314"/>
            <a:ext cx="64294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6700" u="dbl" dirty="0" smtClean="0">
                <a:latin typeface="AngsanaUPC" pitchFamily="18" charset="-34"/>
                <a:cs typeface="AngsanaUPC" pitchFamily="18" charset="-34"/>
              </a:rPr>
              <a:t>อวัยวะที่ทำหน้าที่ในการย่อยอาหาร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marL="633222" indent="-514350">
              <a:buAutoNum type="arabicPeriod"/>
            </a:pP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ปาก</a:t>
            </a:r>
          </a:p>
          <a:p>
            <a:pPr marL="633222" indent="-514350">
              <a:buAutoNum type="arabicPeriod"/>
            </a:pP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หลอดอาหาร</a:t>
            </a:r>
          </a:p>
          <a:p>
            <a:pPr marL="633222" indent="-514350">
              <a:buAutoNum type="arabicPeriod"/>
            </a:pP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กระเพาะอาหาร</a:t>
            </a:r>
          </a:p>
          <a:p>
            <a:pPr marL="633222" indent="-514350">
              <a:buAutoNum type="arabicPeriod"/>
            </a:pPr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ลำไส้เล็ก</a:t>
            </a:r>
          </a:p>
          <a:p>
            <a:pPr marL="633222" indent="-514350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AngsanaUPC" pitchFamily="18" charset="-34"/>
                <a:cs typeface="AngsanaUPC" pitchFamily="18" charset="-34"/>
              </a:rPr>
              <a:t>ปาก</a:t>
            </a:r>
            <a:endParaRPr lang="th-TH" sz="6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u="dbl" dirty="0" smtClean="0">
                <a:latin typeface="AngsanaUPC" pitchFamily="18" charset="-34"/>
                <a:cs typeface="AngsanaUPC" pitchFamily="18" charset="-34"/>
              </a:rPr>
              <a:t>ฟัน  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  จะมีหน้าที่ในการบดเคี้ยวอาหารให้มีขนาดเล็ก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sz="4000" u="dbl" dirty="0" smtClean="0">
                <a:latin typeface="AngsanaUPC" pitchFamily="18" charset="-34"/>
                <a:cs typeface="AngsanaUPC" pitchFamily="18" charset="-34"/>
              </a:rPr>
              <a:t>น้ำลาย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  ในน้ำลาย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จะมีน้ำย่อย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ชื่อ “</a:t>
            </a:r>
            <a:r>
              <a:rPr lang="th-TH" sz="4000" dirty="0" err="1" smtClean="0">
                <a:latin typeface="AngsanaUPC" pitchFamily="18" charset="-34"/>
                <a:cs typeface="AngsanaUPC" pitchFamily="18" charset="-34"/>
              </a:rPr>
              <a:t>อไมเลส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” ช่วยในการย่อยอาหารจำพวกแป้ง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AngsanaUPC" pitchFamily="18" charset="-34"/>
                <a:cs typeface="AngsanaUPC" pitchFamily="18" charset="-34"/>
              </a:rPr>
              <a:t>หลอดอาหาร</a:t>
            </a:r>
            <a:endParaRPr lang="th-TH" sz="6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ลำเลียงอาหารและบีบตัวไล่ให้อาหารผ่านหลอดอาหาร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>
                <a:latin typeface="AngsanaUPC" pitchFamily="18" charset="-34"/>
                <a:cs typeface="AngsanaUPC" pitchFamily="18" charset="-34"/>
              </a:rPr>
              <a:t>กระเพาะอาหาร</a:t>
            </a:r>
            <a:endParaRPr lang="th-TH" sz="6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อาหาร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จะอยู่ในกระเพาะอาหาร 3-4 ชั่วโมง  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กระเพาะ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อาหารจะผลิตน้ำย่อยที่มีฤทธิ์เป็นกรด คือ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 ไฮโดร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คลอริก  และเอนไซม์</a:t>
            </a:r>
            <a:r>
              <a:rPr lang="th-TH" sz="4000" dirty="0" err="1" smtClean="0">
                <a:latin typeface="AngsanaUPC" pitchFamily="18" charset="-34"/>
                <a:cs typeface="AngsanaUPC" pitchFamily="18" charset="-34"/>
              </a:rPr>
              <a:t>เพปซิน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กรด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นี้จะหลั่งออกมาย่อยอาหารตรงต่อเวลา ถ้ากรดนี้หลั่งออกมาแล้วไม่เจออาหาร ก็จะออกฤทธิ์กัดกระเพาะอาหารแทน  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กรด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2 ชนิดนี้จะช่วยย่อยอาหารที่เป็นโปรตีนได้เป็นอย่างดี แต่จะช่วยในการย่อยไขมันได้ไม่ดี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/>
              <a:t>ลำไล้เล็ก</a:t>
            </a:r>
            <a:endParaRPr lang="th-TH" sz="6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จะทำหน้าที่ในการ </a:t>
            </a:r>
            <a:r>
              <a:rPr lang="th-TH" sz="4000" b="1" u="dbl" dirty="0" smtClean="0">
                <a:latin typeface="AngsanaUPC" pitchFamily="18" charset="-34"/>
                <a:cs typeface="AngsanaUPC" pitchFamily="18" charset="-34"/>
              </a:rPr>
              <a:t>ย่อยไขมัน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ได้เป็นอย่างดี  โดยมี น้ำย่อยของ</a:t>
            </a:r>
            <a:r>
              <a:rPr lang="th-TH" sz="4000" b="1" u="sng" dirty="0" smtClean="0">
                <a:latin typeface="AngsanaUPC" pitchFamily="18" charset="-34"/>
                <a:cs typeface="AngsanaUPC" pitchFamily="18" charset="-34"/>
              </a:rPr>
              <a:t>ลำไส้เล็ก น้ำดีจากตับ น้ำย่อยจากตับอ่อน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เข้ามาช่วยในการย่อยไขมัน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i="1" u="sng" dirty="0" smtClean="0"/>
              <a:t>หมายเหตุ</a:t>
            </a:r>
            <a:r>
              <a:rPr lang="th-TH" sz="4000" b="1" i="1" dirty="0" smtClean="0"/>
              <a:t>	ลำไส้ใหญ่ ไม่มีส่วนช่วยในการย่อยอาหาร แต่มีหน้าที่เก็บกากอาหารที่ไม่สามารถย่อยได้ เพื่อเตรียมสำหรับขับข่ายออกเป็นอุจจาระ</a:t>
            </a:r>
            <a:endParaRPr lang="en-US" sz="4000" b="1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โมดูล">
  <a:themeElements>
    <a:clrScheme name="โมดูล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โมดูล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โมดู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</TotalTime>
  <Words>263</Words>
  <Application>Microsoft Office PowerPoint</Application>
  <PresentationFormat>นำเสนอทางหน้าจอ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โมดูล</vt:lpstr>
      <vt:lpstr> </vt:lpstr>
      <vt:lpstr> การย่อยอาหารเชิงกล </vt:lpstr>
      <vt:lpstr> การย่อยอาหารเชิงเคมี </vt:lpstr>
      <vt:lpstr>อวัยวะที่ทำหน้าที่ในการย่อยอาหาร </vt:lpstr>
      <vt:lpstr>ปาก</vt:lpstr>
      <vt:lpstr>หลอดอาหาร</vt:lpstr>
      <vt:lpstr>กระเพาะอาหาร</vt:lpstr>
      <vt:lpstr>ลำไล้เล็ก</vt:lpstr>
      <vt:lpstr>ภาพนิ่ง 9</vt:lpstr>
      <vt:lpstr>การดูแลรักษาอวัยวะภายในระบบย่อยอาหาร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Corporate Edition</dc:creator>
  <cp:lastModifiedBy>Corporate Edition</cp:lastModifiedBy>
  <cp:revision>13</cp:revision>
  <dcterms:created xsi:type="dcterms:W3CDTF">2015-06-04T05:27:26Z</dcterms:created>
  <dcterms:modified xsi:type="dcterms:W3CDTF">2015-06-04T06:47:58Z</dcterms:modified>
</cp:coreProperties>
</file>