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311" r:id="rId4"/>
    <p:sldId id="312" r:id="rId5"/>
    <p:sldId id="308" r:id="rId6"/>
    <p:sldId id="309" r:id="rId7"/>
    <p:sldId id="310" r:id="rId8"/>
    <p:sldId id="258" r:id="rId9"/>
    <p:sldId id="259" r:id="rId10"/>
    <p:sldId id="260" r:id="rId11"/>
    <p:sldId id="261" r:id="rId12"/>
    <p:sldId id="306" r:id="rId13"/>
    <p:sldId id="307" r:id="rId14"/>
    <p:sldId id="262" r:id="rId15"/>
    <p:sldId id="263" r:id="rId16"/>
    <p:sldId id="304" r:id="rId17"/>
    <p:sldId id="305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98" r:id="rId29"/>
    <p:sldId id="30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3" r:id="rId38"/>
    <p:sldId id="281" r:id="rId39"/>
    <p:sldId id="284" r:id="rId40"/>
    <p:sldId id="285" r:id="rId41"/>
    <p:sldId id="282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</p:sldIdLst>
  <p:sldSz cx="12192000" cy="6858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FreesiaUPC" panose="020B0604020202020204" pitchFamily="34" charset="-34"/>
      <p:regular r:id="rId61"/>
      <p:bold r:id="rId62"/>
      <p:italic r:id="rId63"/>
      <p:boldItalic r:id="rId64"/>
    </p:embeddedFont>
    <p:embeddedFont>
      <p:font typeface="TH Sarabun New" panose="020B0500040200020003" pitchFamily="34" charset="-34"/>
      <p:regular r:id="rId65"/>
      <p:bold r:id="rId66"/>
      <p:italic r:id="rId67"/>
      <p:boldItalic r:id="rId68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7BD"/>
    <a:srgbClr val="F0B930"/>
    <a:srgbClr val="D34D86"/>
    <a:srgbClr val="FF9966"/>
    <a:srgbClr val="AE78D6"/>
    <a:srgbClr val="FF99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8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44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5.27508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9-01T05:55:32.9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7639 8721 0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59.0498" units="1/cm"/>
          <inkml:channelProperty channel="Y" name="resolution" value="1883.16089" units="1/cm"/>
          <inkml:channelProperty channel="T" name="resolution" value="1" units="1/dev"/>
        </inkml:channelProperties>
      </inkml:inkSource>
      <inkml:timestamp xml:id="ts0" timeString="2022-09-01T05:54:32.1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16028 7472 0,'0'0'15,"-3"2"-15,-6 8 16,-4-4-16,-11 3 15,-11 7-15,-47 12 16,-6-3-16,-11 9 16,-69 20-16,-22-4 15,-11 0-15,-74 11 16,-6-15 0,-16-9-16,8-15 15,-10-19-15,-8-12 16,7-5-16,20-26 15,3-10-15,16 0 16,10-13-16,75 5 16,11-4-16,18-33 15,6-6-15,28 0 16,17-9 0,49 31-16,13-13 15,27-23-15,26-51 16,22-1-16,21 4 15,31 2-15,27 16 16,20 12-16,22 20 16,14 18-16,94-14 15,9 33-15,8 26 16,28 18 0,74 20-16,9 21 15,5 23-15,4 27 16,18 60-16,-23 1 15,-32 23-15,-83-17 16,-3 5-16,-28 13 16,-37 29-16,-23-3 15,-67-41-15,-20 0 16,-21 0 0,-42-41-16,-18 4 15,-22 12-15,-26-3 16,-15-8-16,-25-7 15,-77 41-15,-10-26 16,148-103-16,-2 4 16,1-2-16</inkml:trace>
  <inkml:trace contextRef="#ctx0" brushRef="#br0" timeOffset="7628.96">12727 8698 0,'0'0'0,"0"0"16,0 0 0,0 0-16,0 0 15,0 0-15,0 0 16,0 0-16,-2 0 16,0 0-16,2 0 15,0 0-15,-15 0 16,-2 0-16,-7 0 15,-9 0 1,-36 1-16,-6 4 16,-7-1-16,-4-1 15,-7-1-15,-4 0 16,-8-2-16,-68 3 16,-7 3-16,-2-4 15,-2-4-15,-13-4 16,-71 1-16,6-9 15,1-2 1,-15 2-16,-2-4 16,-3 4-16,8 4 15,1-3-15,-5 6 16,18 4-16,79-4 16,4 2-16,18 5 15,5-4-15,61 4 16,9 0-16,8 0 15,8 4 1,36-8-16,31 4 16,0 0-16,-2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59.0498" units="1/cm"/>
          <inkml:channelProperty channel="Y" name="resolution" value="1883.16089" units="1/cm"/>
          <inkml:channelProperty channel="T" name="resolution" value="1" units="1/dev"/>
        </inkml:channelProperties>
      </inkml:inkSource>
      <inkml:timestamp xml:id="ts0" timeString="2022-09-01T05:57:58.8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15823 9302 0,'0'0'0,"-2"0"0,2 0 16,-2 0 0,-12 3-16,-3 4 15,-5 3-15,-4 0 16,-5-3-16,-3-1 16,-36 2-16,-14-14 15,-2-2-15,-12-3 16,-63 22-16,-9-27 15,0 0-15,-3 9 16,-9-7-16,-17 7 16,-5-4-1,5 0-15,-67-6 16,1 8-16,-5-7 16,8 7-16,18-8 15,-1 6-15,55-1 16,-68-1-16,65 9 15,16 1-15,5-4 16,8 4-16,13-8 16,55 4-1,8 10-15,3-6 16,16 1-16,-3-1 16,43-1-16,-4 2 15,9-2-15,-2 3 16,2 1-16,26 0 15,-4 0-15,2 0 16</inkml:trace>
  <inkml:trace contextRef="#ctx0" brushRef="#br0" timeOffset="3500.89">16275 9757 0,'0'0'0,"0"0"16,0 2-16,-3-2 15,-9 9-15,-9-4 16,-3 4-16,-56 9 16,-11-6-1,-9-3-15,-11 1 16,-59 3-16,-32 3 15,-2-4-15,-61 2 16,1-8-16,-17-6 16,-4-8-16,-6-10 15,-28 6 1,-79-21-16,27 0 16,-30 11-16,10-29 15,15-45-15,9 13 16,0-1-16,82 15 15,9-5-15,10-4 16,11-2-16,71 19 16,18-6-1,13-8-15,20 3 16,50 17-16,9-14 16,9-2-16,10-5 15,18-8-15,14-14 16,25-11-16,43-79 15,23 8-15,42-2 16,84-44-16,31 26 16,49 17-1,81-6-15,22 37 16,33 27-16,11 25 16,26 29-16,-8 17 15,91 20-15,-38 39 16,-76 25-16,17 17 15,-21 12-15,-4 30 16,7 43-16,-36 6 16,-25 9-16,-87-19 15,-3 0 1,-27-6-16,-17 37 16,-76-42-16,-22-3 15,-23 1-15,-48-40 16,-16 2-16,-27 8 15,-25 2-15,-15 3 16,-61 65-16,-39-3 16,-17-10-16,-64 27 15,-13-13 1,-26-13-16,5-16 16,5-10-16,-12-23 15,-10 1-15,-2-18 16,5-13-16,0-2 15,265-64-15,-8 4 16,3-2-16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59.0498" units="1/cm"/>
          <inkml:channelProperty channel="Y" name="resolution" value="1883.16089" units="1/cm"/>
          <inkml:channelProperty channel="T" name="resolution" value="1" units="1/dev"/>
        </inkml:channelProperties>
      </inkml:inkSource>
      <inkml:timestamp xml:id="ts0" timeString="2022-09-01T06:00:47.3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30523 9003 0,'-14'12'0,"4"3"0,-9-3 16,2 12-16,-9 1 16,-27 27-16,-2-1 15,0-5-15,-1 5 16,-6-7-16,0 7 16,-5-1-16,-5 0 15,-8-5 1,-6 5-16,-15-2 15,-48 33-15,3-7 16,0-9-16,-1-5 16,-8-8-16,-11 22 15,-13-2-15,13-40 16,0-3-16,-4-5 16,-2-5-16,-9 16 15,-3-30 1,2-5-16,12 0 15,-5-10-15,-6-10 16,-8-7-16,9-1 16,3 1-16,9-5 15,10-10-15,14 3 16,48 5-16,0-3 16,10 4-1,4 1-15,7-4 16,4 7-16,8-8 15,6-13-15,6 2 16,5-13-16,4-1 16,10 0-16,3-10 15,10-3-15,0 3 16,9-10-16,8-3 16,5-11-1,4 3-15,10 0 16,4-10-16,13 6 15,9-5-15,48-45 16,10 1-16,14 6 16,0 20-16,12 3 15,10 16-15,21-8 16,12 3 0,1 14-16,2 12 15,9 9-15,9 3 16,9 11-16,-4 15 15,3 10-15,2 36 16,73 4-16,-3 13 16,-16 13-16,-4 9 15,-1 22-15,2 2 16,-59-5 0,-10 14-16,-13 35 15,-5 6-15,-9 8 16,-7 13-16,2-4 15,-16-1-15,-20 7 16,-29 22-16,-11 2 16,-16-10-16,-16 3 15,-18-12 1,-20-44-16,-8 0 16,-14 61-16,-17-10 15,-2-51-15,-66 40 16,-19-5-16,-15-16 15,138-121-15,-4 2 16,2-1-16</inkml:trace>
  <inkml:trace contextRef="#ctx0" brushRef="#br0" timeOffset="98343.08">18853 10826 0,'-17'-3'0,"-5"6"16,-4-3-16,2 2 15,-7 3-15,-3-3 16,-42 6-16,-13-5 16,-7 9-16,-5 1 15,-9 1-15,4-6 16,-55 14-16,1-4 16,-1 0-1,-12 10-15,6-9 16,-3 5-16,8-7 15,-19 3-15,-9 2 16,-9-4-16,5-1 16,2-8-16,-10 7 15,-1-5-15,-74-5 16,11 0-16,20-6 16,59-9-1,4 2-15,-4 11 16,0 2-16,14 1 15,13-5-15,13 0 16,51-2-16,7 0 16,-1 0-16,11 0 15,-3 0-15,10 0 16,-2 0-16,9 0 16,31 0-1,6-2-15,30 2 16,-4 0-16,2 0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59.0498" units="1/cm"/>
          <inkml:channelProperty channel="Y" name="resolution" value="1883.16089" units="1/cm"/>
          <inkml:channelProperty channel="T" name="resolution" value="1" units="1/dev"/>
        </inkml:channelProperties>
      </inkml:inkSource>
      <inkml:timestamp xml:id="ts0" timeString="2022-09-01T06:04:21.2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18956 9819 0,'0'0'16,"0"0"-16,0 0 16,0 0-16,0 0 15,0 0-15,0 0 16,0 0-16,0 0 16,0 0-16,0 0 15,0 0-15,0 0 16,0 0-16,0 0 15,0 0-15,0 0 16,0 0-16,0 0 16,0 0-1,0 0-15,0 0 16,0 0-16,0 0 16,0 0-16,-2 0 15,-15 2-15,5-2 16,-7 2-16,-5-2 15,4 7-15,-9-6 16,1-1-16,-3-1 16,-5-3-1,-34 1-15,-2-2 16,-7 3-16,-3 4 16,-1-2-16,-4-2 15,1-4-15,2 4 16,-3-1-16,-1-1 15,6 1-15,-2 0 16,-5 3 0,3 5-16,-12 0 15,-7 2-15,3 2 16,-7 3-16,-45-3 16,5 5-16,-2-4 15,2 5-15,-11 1 16,-3 1-16,16 1 15,-1 5-15,51-9 16,-8 2 0,-1 1-16,-63 0 15,3 8-15,-7 1 16,5 1-16,3-9 16,6 0-16,1-3 15,2 1-15,-16-4 16,6-2-16,3-4 15,0 5-15,0-6 16,0 3 0,-10-2-16,-7 5 15,1-8-15,3 1 16,-4-3-16,5-6 16,-2 3-16,-6 1 15,6 2-15,12 11 16,9-12-16,9 5 15,45-2 1,6 6-16,-1-1 16,1 0-16,-4 2 15,-6 11-15,6 3 16,9-1-16,0-4 16,7 0-16,14-4 15,3 4-15,35-13 16,-1-3-16,6 2 15,-4 2 1,5-4-16,-1 3 16,4-5-16,1 5 15,1-2-15,-3-10 16,9 1-16,-4-1 16,-3 1-16,8-2 15,-7 1-15,3-6 16,-1-1-1,-5 0-15,0-3 16,-2 4-16,-1-5 16,-8 2-16,3 1 15,-6-5-15,2 4 16,7 1-16,-2 2 16,-2-4-16,8 5 15,-1-1-15,2-1 16,0 3-1,5-5-15,5 0 16,14 15-16,0 0 16,0 0-16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59.0498" units="1/cm"/>
          <inkml:channelProperty channel="Y" name="resolution" value="1883.16089" units="1/cm"/>
          <inkml:channelProperty channel="T" name="resolution" value="1" units="1/dev"/>
        </inkml:channelProperties>
      </inkml:inkSource>
      <inkml:timestamp xml:id="ts0" timeString="2022-09-01T06:06:36.9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16212 10775 0,'-331'10'0,"211"-11"15,-41-4-15,-20-2 16,-4-4-16,-2-7 15,-7 1-15,1-19 16,-92 12-16,0-31 16,-10 5-16,-104 1 15,2-13-15,-25 7 16,-25 12-16,-100-7 16,5 11-1,29-2-15,-15 4 16,42 9-16,-15 10 15,100 4-15,29 0 16,15 10-16,67 4 16,24 6-16,11 2 15,75-1-15,3-7 16,7 2-16,7 1 16,-3-3-1,168 0-15,-4 0 16,-1 0-16</inkml:trace>
  <inkml:trace contextRef="#ctx0" brushRef="#br0" timeOffset="26148.76">28437 10204 0,'0'0'0,"0"0"16,0 0-1,0 0-15,0 0 16,0 0-16,0 0 16,0 2-16,-1-2 15,1 2-15,-9 9 16,-3 6-16,-2 1 15,-4 3-15,-3 0 16,-6-1 0,-33 18-16,-9-2 15,-5-3-15,-3-1 16,-7-5-16,-14-8 16,-61 15-16,-9-1 15,-9-6-15,-3 1 16,-7-2-16,-76 7 15,-2-13-15,-6-3 16,-2-2 0,-20-4-16,-1-7 15,-14 8-15,-80-1 16,2-10-16,12 5 16,-3-5-16,12 6 15,76-3-15,6 1 16,4 14-16,15-1 15,20-7-15,71 0 16,19-3 0,8 0-16,51-1 15,5-6-15,7 12 16,3-7-16,-4 0 16,6 1-16,-11 3 15,-9 3-15,7-6 16,91-7-16,0 0 15,-1 0 1</inkml:trace>
  <inkml:trace contextRef="#ctx0" brushRef="#br0" timeOffset="27531.78">27513 10115 0,'0'0'0,"0"0"16,0 0-16,0 0 15,0 0-15,0 0 16,-2 0-16,1 0 16,-17 1-16,-2 6 15,-9-2-15,-54 8 16,-21 8-16,-64 5 15,-24-3 1,-93 45-16,-3-12 16,-30-12-16,-69 6 15,13-19-15,-7-41 16,-8 24-16,6-40 16,-8-6-16,-5-9 15,7-14-15,-20-9 16,13 4-1,7-6-15,-33-17 16,22-17-16,6 1 16,-7-38-16,34 0 15,77 14-15,22-1 16,19 16-16,28-10 16,72 35-16,12 5 15,65 24-15,0 7 16,13 2-1,37-29-15,24-16 16,23-4-16,27-12 16,71-57-16,83-77 15,122-30-15,37 42 16,71 47-16,15 33 16,134 21-16,113 17 15,-40 61-15,23 43 16,-58 66-1,27 29-15,-123 10 16,11-7-16,-46 26 16,-94-17-16,2 17 15,-33 29-15,-86-12 16,-35 7-16,-29 0 16,-69-33-16,-20 4 15,-16-2 1,-21 15-16,-45-39 15,-10-1-15,-15 0 16,-20 2-16,-25 3 16,-20 3-16,-20 0 15,-54 38-15,-29-14 16,-32-3-16,-70 21 16,-23-12-16,-34 10 15,-1-19 1,-106 1-16,8-30 15,410-88-15,-10 4 16,4-2-16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59.0498" units="1/cm"/>
          <inkml:channelProperty channel="Y" name="resolution" value="1883.16089" units="1/cm"/>
          <inkml:channelProperty channel="T" name="resolution" value="1" units="1/dev"/>
        </inkml:channelProperties>
      </inkml:inkSource>
      <inkml:timestamp xml:id="ts0" timeString="2022-09-01T06:08:38.32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5">
        <inkml:traceFormat>
          <inkml:channel name="X" type="integer" max="2944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5.27508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1" timeString="2022-09-01T06:13:14.786"/>
    </inkml:context>
  </inkml:definitions>
  <inkml:trace contextRef="#ctx0" brushRef="#br0">10303 9949 0,'0'0'0,"0"0"0,0 0 16,-2 0-16,1 0 15,-13 0-15,-17 3 16,-37 4-16,-11-4 16,-2 4-16,-13-5 15,-71-2 1,-29 2-16,-1-1 16,-8-4-16,-97-7 15,2-1-15,4 5 16,-13 3-16,-87 14 15,92-9-15,-2-4 16,-8 17-16,21 2 16,21 1-16,23 12 15,74-12 1,2 12-16,-4 6 16,-5 31-16,12 4 15,168-71-15,-4 0 16,6 0-16</inkml:trace>
  <inkml:trace contextRef="#ctx0" brushRef="#br0" timeOffset="1917.03">14663 11042 0,'0'0'0,"0"0"16,0 0-1,0 0-15,0 0 16,0 0-16,0 0 16,0 0-16,0 0 15,0 0-15,0 0 16,0 0-16,0 0 15,0 0 1,-2 0-16,2 0 16,-13 2-16,-8 1 15,-6 8-15,-3-7 16,-4 6-16,0 6 16,-36 14-16,-4-7 15,-5-6-15,-9 7 16,-16-3-16,-56 14 15,2-10-15,2 0 16,-1-10 0,-15 6-16,-18-11 15,1-7-15,11 1 16,-11-10-16,-12 12 16,-82 4-16,5-10 15,30-17-15,68-3 16,-9 4-16,-13-5 15,8-9-15,17 3 16,11-10 0,22 6-16,51 6 15,6 2-15,9 0 16,10-6-16,6-1 16,35 12-16,-1-4 15,14-1-15,-4-7 16,11-6-16,14-36 15,15 3 1,14-3-16,7 1 16,13 5-16,10-2 15,12 10-15,68-25 16,2 1-16,4 11 16,8 5-16,3 7 15,19 13-15,3-3 16,-5 15-16,0 6 15,-5 7 1,9 8-16,20-1 16,-5 19-16,-6 4 15,-6 4-15,-10 8 16,0 5-16,11 13 16,-9 0-16,-9 14 15,-14 16-15,-17-4 16,-50-19-1,-12 5-15,-2-1 16,-11 6-16,-6-1 16,-13 3-16,-2 1 15,-30-33-15,5 6 16,-12-1-16,-6 2 16,-3 2-16,-14-2 15,-23 33-15,-9 1 16,-3-7-1,-6-4-15,-7-6 16,65-50-16,0 4 16,0-4-16</inkml:trace>
  <inkml:trace contextRef="#ctx0" brushRef="#br0" timeOffset="5165.92">11042 12713 0,'0'0'0,"0"0"16,0 0-16,0 0 15,0 0-15,0 0 16,0 0-16,0 0 16,0 0-1,-1 0-15,1 0 16,0 0-16,0 0 16,0 0-16,-2 0 15,0 0-15,2 0 16,-13-5-16,-8 2 15,-7-1-15,3-1 16,-6 1-16,-2 3 16,-37-3-1,-4-5-15,-13 9 16,-9-3-16,-12 1 16,-52 7-16,-5-5 15,-18-3-15,-23-8 16,-60 7-16,-22 7 15,-24-4-15,0-1 16,1-1 0,-83 26-16,22-27 15,77-8-15,12 19 16,-9 23-16,25-2 16,18-3-16,77-4 15,13-2-15,18 4 16,52 1-16,10-7 15,81-17-15,-4 0 16,2 0 0</inkml:trace>
  <inkml:trace contextRef="#ctx0" brushRef="#br0" timeOffset="5616.26">11461 13768 0,'0'0'0,"-14"2"16,-17 5-16,-46-5 16,-19 3-16,-79-10 15,-27-8-15,-85-5 16,-40-12-16,-80 7 15,-8-17 1,-21 17-16,20 11 16,-6 6-16,-7 10 15,21 19-15,3 5 16,-5 38-16,33-5 16,94-8-16,286-54 15,-8 2-15,5-1 16</inkml:trace>
  <inkml:trace contextRef="#ctx0" brushRef="#br0" timeOffset="7966.41">11535 16409 0,'0'0'0,"0"0"15,0 0-15,0 0 16,0 0-16,0 0 16,0 0-1,-2 0-15,-14-3 16,-16 0-16,-44-6 15,-11 7-15,-11 4 16,-10 3-16,-86 11 16,-20 3-16,-54 13 15,-3 7-15,-17 6 16,0-3-16,14-18 16,-16 8-1,-19 0-15,11-7 16,4 5-16,-23-16 15,1-4-15,9 0 16,-1-10-16,-71-5 16,87-7-16,21-7 15,12-9-15,17 3 16,59 2-16,20-9 16,14 5-1,63 7-15,7 0 16,9 6-16,8-2 15,40 5-15,11-12 16,15-4-16,11-6 16,37-35-16,33-2 15,70-31-15,32 1 16,104-27-16,33 10 16,117-15-16,3 15 15,100-33 1,-21 32-16,18 20 15,-32 14-15,-15 22 16,10 19-16,-109 23 16,-20 44-16,-21 13 15,-78 5-15,-16 4 16,-79-5-16,-17 1 16,-20 1-1,-51-19-15,-14 1 16,-7-4-16,-10 2 15,-38-5-15,-2 4 16,-19 4-16,-20 2 16,-34 50-16,-76 47 15,-101 52-15,228-177 16,-4 0-16,6 0 16</inkml:trace>
  <inkml:trace contextRef="#ctx1" brushRef="#br0">11796 15861 0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722A2A0-86B4-440C-BF37-4F0A1015E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4C5F73AF-4D24-48EE-B9E4-3DA067CB4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A7A220E-3A06-4307-8E17-04B4AE0C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F3E5-2982-4490-B0E6-AA2A8344A48D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DE8A3C6-4544-4A92-A453-1C9DF4266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4E7D2A5-AB8D-43BC-9F98-3424F3B4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758F-8D02-429D-A510-103049B0AE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4904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38851E8-71AB-4EA3-B32A-5361840D5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9D77E605-F8F6-4B37-A20A-D298CEB1A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868AFA5-6CE7-40AE-A34E-BB7F1E139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F3E5-2982-4490-B0E6-AA2A8344A48D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FAA6F39-ED4B-4E25-9C5E-8E1A9675B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435D7AA-B9CF-40E8-AE0A-429408BD6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758F-8D02-429D-A510-103049B0AE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137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2DDD393D-A234-4479-B885-7EC331EC6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399B329A-AB8D-48C0-B38A-3B47982FF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82614C5-EB01-4026-8C9B-D5EA1FF21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F3E5-2982-4490-B0E6-AA2A8344A48D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78AC641-E7B0-41DD-8BE4-18B417B3C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C2417E6-7FD2-417F-BB63-F41F32524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758F-8D02-429D-A510-103049B0AE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030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9758D04-5CE2-4B93-922C-339C35CF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4A3E083-A33E-4BA0-AC8B-EE709B30C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7A3D780-3957-4E29-9C7A-45A2F0AEA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F3E5-2982-4490-B0E6-AA2A8344A48D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7BB95D4-0F0F-4B85-9BB8-2DB7833A0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CA8749D-88CD-49B4-B515-F73EC4658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758F-8D02-429D-A510-103049B0AE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298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C9CFC78-AD3A-47F1-86DE-68EC89928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BD9968E-F0BB-48A6-B36D-2BEC430E5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87C09D6-DE72-49A3-9433-766E3DBCC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F3E5-2982-4490-B0E6-AA2A8344A48D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99FE312-F1D3-4100-9476-D422D74C7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6204899-EF34-40A1-9F38-BFD20EC3A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758F-8D02-429D-A510-103049B0AE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5064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AF3D7B8-2AF7-4959-9DD5-DBD481BA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7F751DB-78E0-4D8F-8E8F-0AEB751477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29C63B5A-10CA-4A2A-BA23-ADB0FA427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2454DDF-75A5-4C97-AD32-9A59FB0DF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F3E5-2982-4490-B0E6-AA2A8344A48D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2B703D8-2D81-4589-80EE-9BCBCB619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44D4E06-4F5D-43B1-B8E6-2E2AD47F7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758F-8D02-429D-A510-103049B0AE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800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7E250DD-85BD-43BD-ADCA-49411D81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7F9D9DB-7FB9-40DD-A6F9-143B82DE9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133454F4-75D3-47E3-B173-E65866DCB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04D1C6CC-FF4E-4AB7-85BD-669AB4509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E4A62DFF-DFEA-49BB-996F-5EBEEF231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D2C22FA3-8ACB-4974-B8C6-1724609E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F3E5-2982-4490-B0E6-AA2A8344A48D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3115664E-3903-4DAE-8A29-9D7476A5A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928F5EA1-934E-4D0D-8AB8-60C658F2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758F-8D02-429D-A510-103049B0AE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412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77C26FE-DD2A-4037-A5A1-01785544F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F4F0B8B-04FE-490C-BB9D-7712537BC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F3E5-2982-4490-B0E6-AA2A8344A48D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D6666D15-7453-46EA-A76F-B3A06EEC8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B4B3A08F-981E-4438-B538-FAE5A5991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758F-8D02-429D-A510-103049B0AE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5264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901B66FA-F170-4E89-8EF6-9634A47BF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F3E5-2982-4490-B0E6-AA2A8344A48D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DA8438F0-7C1B-49E4-A28C-14F527C6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D176DC0-7123-4709-840B-842269AB0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758F-8D02-429D-A510-103049B0AE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789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A102A3E-06FD-4FBB-BBAA-7E4A0B45F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5157BA4-6CF9-4B9F-A619-C28471AF4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5995F4C3-BEDB-4DE6-9E0A-46BA85A95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F7EECBD0-9431-4040-8126-8C1DE17A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F3E5-2982-4490-B0E6-AA2A8344A48D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0D94DF17-128D-4ADB-A921-4952A3B62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15F8253A-5AF8-41E7-AB60-076B1A4C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758F-8D02-429D-A510-103049B0AE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0688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C50749A-D3F7-41CE-AA59-39D091192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9086468-0195-4E96-BD1D-1EB9C64BB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7D803BE0-FACE-469B-A9A4-0469F08DA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046D8958-BCC1-4231-9D68-6F9CFAED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F3E5-2982-4490-B0E6-AA2A8344A48D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AEAF991-D349-4A82-8190-06982023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0B67CF14-573A-4192-9ACF-91FCA1D4D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758F-8D02-429D-A510-103049B0AE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895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C2B5C622-CECB-4564-BDD7-0E455FDA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052407F9-BFD9-4A0F-884B-3E46D6198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97D4074-EB44-4D1B-B79F-70E88A6757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6F3E5-2982-4490-B0E6-AA2A8344A48D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0D56F32-7A2C-4AFB-AF69-F3D0F42FE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B6F2657-5148-4844-BF25-E4C4D8DA2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E758F-8D02-429D-A510-103049B0AE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147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customXml" Target="../ink/ink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06E97B8-65FD-4659-83F1-D9881D17E816}"/>
              </a:ext>
            </a:extLst>
          </p:cNvPr>
          <p:cNvSpPr txBox="1"/>
          <p:nvPr/>
        </p:nvSpPr>
        <p:spPr>
          <a:xfrm>
            <a:off x="3106169" y="667657"/>
            <a:ext cx="5979662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หน่วยการเรียนรู้ที่ </a:t>
            </a:r>
            <a:r>
              <a:rPr lang="en-US" sz="4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7</a:t>
            </a:r>
            <a:endParaRPr lang="th-TH" sz="48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72046B8-598C-4C58-8E67-6A0FD4B200AA}"/>
              </a:ext>
            </a:extLst>
          </p:cNvPr>
          <p:cNvSpPr txBox="1"/>
          <p:nvPr/>
        </p:nvSpPr>
        <p:spPr>
          <a:xfrm>
            <a:off x="2540056" y="1748972"/>
            <a:ext cx="7111888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โรคติดต่อและโรคไม่ติดต่อ</a:t>
            </a:r>
          </a:p>
        </p:txBody>
      </p:sp>
    </p:spTree>
    <p:extLst>
      <p:ext uri="{BB962C8B-B14F-4D97-AF65-F5344CB8AC3E}">
        <p14:creationId xmlns:p14="http://schemas.microsoft.com/office/powerpoint/2010/main" val="212246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1962530"/>
            <a:ext cx="2811167" cy="481409"/>
            <a:chOff x="1355148" y="1924050"/>
            <a:chExt cx="3001155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2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2" y="1924050"/>
              <a:ext cx="2454851" cy="513726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โรคไข้เลือดออก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897148"/>
            <a:ext cx="212609" cy="17146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700407"/>
            <a:ext cx="54873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สาเหตุ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เกิดจากเชื้อไวรัสเดงกี โดยมียุงลายเป็นพาหะนำโรค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086185"/>
            <a:ext cx="212609" cy="17146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8" y="3910040"/>
            <a:ext cx="825829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การติดต่อ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โดยยุงลายจะกัดผู้ป่วยในระยะไข้สูงเชื้อไวรัสจากผู้ป่วยจะเข้าไปอยู่ในตัวยุงลาย เมื่อยุงตัวนี้ไปกัดคนอื่นก็จะปล่อยเชื้อไวรัสไปยังผู้ที่ถูกกัด ทำให้เกิดอาการของโรคได้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4B0F394-6C3E-412E-A46F-0114EB168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899" y="2293527"/>
            <a:ext cx="2683137" cy="178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3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1837835"/>
            <a:ext cx="2811167" cy="481409"/>
            <a:chOff x="1355148" y="1924050"/>
            <a:chExt cx="3001155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2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2" y="1924050"/>
              <a:ext cx="2454851" cy="513726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โรคไข้เลือดออก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661613"/>
            <a:ext cx="212609" cy="17146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464872"/>
            <a:ext cx="861851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อาการ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 ระยะที่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 1 :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มีไข้สูง หน้าแดง ปวดศีรษะ มีผื่นขึ้นตามตัว จุดเลือดออก</a:t>
            </a:r>
            <a:r>
              <a:rPr lang="th-TH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เล็กๆ</a:t>
            </a: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ระยะที่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2 :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เพลียมาก กระสับกระส่าย ตัวเย็น ความดันตํ่า อาจช็อคและเสียชีวิตได้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 ระยะที่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3 :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เริ่มฟื้นตัวและมีอาการดีขึ้น โดยเริ่มอยากอาหารและผื่นลดลง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892626" y="4584567"/>
            <a:ext cx="212609" cy="17146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8" y="4384803"/>
            <a:ext cx="825829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การป้องกัน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ป้องกันไม่ให้ถูกยุงลายกัด โดยนอนในมุ้งหรือทายากันยุง และกำจัดแหล่งเพาะพันธุ์ยุงลายเฉพาะกับภาชนะเก็บน้ำ</a:t>
            </a:r>
          </a:p>
        </p:txBody>
      </p:sp>
    </p:spTree>
    <p:extLst>
      <p:ext uri="{BB962C8B-B14F-4D97-AF65-F5344CB8AC3E}">
        <p14:creationId xmlns:p14="http://schemas.microsoft.com/office/powerpoint/2010/main" val="251527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>
            <a:off x="1775520" y="332656"/>
            <a:ext cx="7999040" cy="576064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Round Same Side Corner Rectangle 3"/>
          <p:cNvSpPr/>
          <p:nvPr/>
        </p:nvSpPr>
        <p:spPr>
          <a:xfrm>
            <a:off x="1524000" y="188640"/>
            <a:ext cx="8151440" cy="648072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1504" y="251067"/>
            <a:ext cx="7899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chemeClr val="accent6">
                    <a:lumMod val="7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โรคติดต่อที่เป็นสาเหตุของการเจ็บป่วยและการตายของคนไทย</a:t>
            </a:r>
          </a:p>
        </p:txBody>
      </p:sp>
      <p:sp>
        <p:nvSpPr>
          <p:cNvPr id="6" name="Rectangle 5"/>
          <p:cNvSpPr/>
          <p:nvPr/>
        </p:nvSpPr>
        <p:spPr>
          <a:xfrm>
            <a:off x="9840416" y="512677"/>
            <a:ext cx="827584" cy="615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76310"/>
            <a:ext cx="12192000" cy="594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15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รูปภาพประกอบด้วย ข้อความ, ภาพหน้าจอ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3D88391A-C21A-44EA-8C2E-7C130F19CB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48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1962530"/>
            <a:ext cx="2811167" cy="481409"/>
            <a:chOff x="1355148" y="1924050"/>
            <a:chExt cx="3001155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3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2" y="1924050"/>
              <a:ext cx="2454851" cy="513726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โรคไข้หวัดใหญ่</a:t>
              </a:r>
            </a:p>
          </p:txBody>
        </p:sp>
      </p:grp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37E3932-3303-49AC-AD44-D38984CE69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19481"/>
          <a:stretch/>
        </p:blipFill>
        <p:spPr>
          <a:xfrm>
            <a:off x="8262525" y="3017235"/>
            <a:ext cx="2617656" cy="2618817"/>
          </a:xfrm>
          <a:prstGeom prst="rect">
            <a:avLst/>
          </a:prstGeom>
        </p:spPr>
      </p:pic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897148"/>
            <a:ext cx="212609" cy="171460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700407"/>
            <a:ext cx="72539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สาเหตุ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เกิดจากเชื้อไวรัสอิน</a:t>
            </a:r>
            <a:r>
              <a:rPr lang="th-TH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ฟลู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เอนซา เป็นโรคติดต่อทางเดินหายใจและรุนแรง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016910"/>
            <a:ext cx="212609" cy="171460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8" y="3840765"/>
            <a:ext cx="637711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การติดต่อ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ติดต่อทางการหายใจ โดยการไอ และจามรดกันกับผู้ป่วย หรือสัมผัสกับเยื่อบุตา หรือเยื่อเมือกในช่องปาก และจากการสัมผัสเชื้อโดยตรง</a:t>
            </a:r>
          </a:p>
        </p:txBody>
      </p:sp>
    </p:spTree>
    <p:extLst>
      <p:ext uri="{BB962C8B-B14F-4D97-AF65-F5344CB8AC3E}">
        <p14:creationId xmlns:p14="http://schemas.microsoft.com/office/powerpoint/2010/main" val="29651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1962530"/>
            <a:ext cx="2811167" cy="481409"/>
            <a:chOff x="1355148" y="1924050"/>
            <a:chExt cx="3001155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3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2" y="1924050"/>
              <a:ext cx="2454851" cy="513726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โรคไข้หวัดใหญ่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897148"/>
            <a:ext cx="212609" cy="171460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700407"/>
            <a:ext cx="830612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อาการ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มีไข้สูง ปวดศีรษะมาก ปวดกระบอกตา อ่อนเพลียมาก คัดจมูก หายใจเหนื่อยหอบ มีเสียงหวีด คลื่นไส้ ท้องเสีย 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392690"/>
            <a:ext cx="212609" cy="171460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8" y="4191335"/>
            <a:ext cx="576334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การป้องกัน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ล้างมือให้สะอาดสม่ำเสมอและรักษาความสะอาด สวมหน้ากากอนามัย รวมถึงหลีกเลี่ยงการคลุกคลีสัมผัสผู้ป่วย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3E373A8-FF1B-4C43-813B-023312B171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63"/>
          <a:stretch/>
        </p:blipFill>
        <p:spPr>
          <a:xfrm>
            <a:off x="8363019" y="3811103"/>
            <a:ext cx="2158844" cy="17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59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294-ไข้หวัดใหญ่">
            <a:extLst>
              <a:ext uri="{FF2B5EF4-FFF2-40B4-BE49-F238E27FC236}">
                <a16:creationId xmlns:a16="http://schemas.microsoft.com/office/drawing/2014/main" id="{F06630BF-0FDA-4CE8-B3D2-D293D07A0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001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2058782"/>
            <a:ext cx="4280858" cy="481409"/>
            <a:chOff x="1355148" y="1924050"/>
            <a:chExt cx="4570172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FF9966"/>
            </a:solidFill>
            <a:ln w="28575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4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2" y="1924050"/>
              <a:ext cx="4023868" cy="513726"/>
            </a:xfrm>
            <a:prstGeom prst="rect">
              <a:avLst/>
            </a:prstGeom>
            <a:noFill/>
            <a:ln w="28575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โรคไข้หวัดใหญ่สายพันธุ์ใหม่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993400"/>
            <a:ext cx="212609" cy="171460"/>
          </a:xfrm>
          <a:prstGeom prst="chevron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796659"/>
            <a:ext cx="72539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สาเหตุ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เกิดจากเชื้อไวรัสไข้หวัดใหญ่ ชนิด เอ บี และซี มักจะพบในช่วงฤดูหนาว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113162"/>
            <a:ext cx="212609" cy="171460"/>
          </a:xfrm>
          <a:prstGeom prst="chevron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7" y="3937017"/>
            <a:ext cx="823096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การติดต่อ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ติดจากสารคัดหลั่งของผู้ป่วย คือ เสมหะ น้ำมูก น้ำลาย หรือได้รับเชื้อทางอ้อมผ่านทางมือหรือสิ่งของปนเปื้อนเชื้อสู่ร่างกายทางจมูก ตา ปาก</a:t>
            </a:r>
          </a:p>
        </p:txBody>
      </p:sp>
    </p:spTree>
    <p:extLst>
      <p:ext uri="{BB962C8B-B14F-4D97-AF65-F5344CB8AC3E}">
        <p14:creationId xmlns:p14="http://schemas.microsoft.com/office/powerpoint/2010/main" val="256306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1866278"/>
            <a:ext cx="4280858" cy="481409"/>
            <a:chOff x="1355148" y="1924050"/>
            <a:chExt cx="4570172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FF9966"/>
            </a:solidFill>
            <a:ln w="28575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4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2" y="1924050"/>
              <a:ext cx="4023868" cy="513726"/>
            </a:xfrm>
            <a:prstGeom prst="rect">
              <a:avLst/>
            </a:prstGeom>
            <a:noFill/>
            <a:ln w="28575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โรคไข้หวัดใหญ่สายพันธุ์ใหม่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800896"/>
            <a:ext cx="212609" cy="171460"/>
          </a:xfrm>
          <a:prstGeom prst="chevron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604155"/>
            <a:ext cx="833595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อาการ</a:t>
            </a:r>
          </a:p>
          <a:p>
            <a:pPr algn="ju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ไข้สูง ตัวร้อน หนาว ปวดเมื่อยตามกล้ามเนื้อ ปวดศีรษะ เบื่ออาหาร คัดจมูก หายใจเร็วหรือลำบาก ซึ่งอาจทำให้เสียชีวิตได้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265558"/>
            <a:ext cx="212609" cy="171460"/>
          </a:xfrm>
          <a:prstGeom prst="chevron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7" y="4089413"/>
            <a:ext cx="823096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การป้องกัน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ล้างมือให้สะอาดสม่ำเสมอ ไม่ใช้ของร่วมกับผู้อื่น หลีกเลี่ยงการคลุกคลีสัมผัสผู้ป่วยหรืออยู่ในสถานที่แออัดเป็นเวลานานและรับประทานอาหารที่เป็นประโยชน์</a:t>
            </a:r>
          </a:p>
        </p:txBody>
      </p:sp>
    </p:spTree>
    <p:extLst>
      <p:ext uri="{BB962C8B-B14F-4D97-AF65-F5344CB8AC3E}">
        <p14:creationId xmlns:p14="http://schemas.microsoft.com/office/powerpoint/2010/main" val="417154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876457" y="881390"/>
            <a:ext cx="40382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ความหมายของ</a:t>
            </a:r>
            <a:r>
              <a:rPr lang="th-TH" sz="40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endParaRPr lang="th-TH" sz="4000" dirty="0">
              <a:solidFill>
                <a:srgbClr val="FF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98F7AF3B-D102-406C-A68B-AE92F6570718}"/>
              </a:ext>
            </a:extLst>
          </p:cNvPr>
          <p:cNvGrpSpPr/>
          <p:nvPr/>
        </p:nvGrpSpPr>
        <p:grpSpPr>
          <a:xfrm>
            <a:off x="983673" y="1235333"/>
            <a:ext cx="11208327" cy="482631"/>
            <a:chOff x="983673" y="1235333"/>
            <a:chExt cx="11208327" cy="482631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DDF8C7-6D88-4B62-A3BB-85639C1EEDEA}"/>
                </a:ext>
              </a:extLst>
            </p:cNvPr>
            <p:cNvCxnSpPr/>
            <p:nvPr/>
          </p:nvCxnSpPr>
          <p:spPr>
            <a:xfrm>
              <a:off x="983673" y="1506146"/>
              <a:ext cx="10072254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เมฆ 8">
              <a:extLst>
                <a:ext uri="{FF2B5EF4-FFF2-40B4-BE49-F238E27FC236}">
                  <a16:creationId xmlns:a16="http://schemas.microsoft.com/office/drawing/2014/main" id="{FE131A70-0350-4660-A512-837C93FD8A2E}"/>
                </a:ext>
              </a:extLst>
            </p:cNvPr>
            <p:cNvSpPr/>
            <p:nvPr/>
          </p:nvSpPr>
          <p:spPr>
            <a:xfrm>
              <a:off x="10958945" y="1235333"/>
              <a:ext cx="1233055" cy="482631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14902508-38A5-4F3A-AA2D-66A1B4745E27}"/>
              </a:ext>
            </a:extLst>
          </p:cNvPr>
          <p:cNvSpPr/>
          <p:nvPr/>
        </p:nvSpPr>
        <p:spPr>
          <a:xfrm>
            <a:off x="1316182" y="2130903"/>
            <a:ext cx="55833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หมายถึง โรคที่สามารถติดต่อและแพร่กระจายไปยังบุคคลอื่นได้ โดยมีเชื้อโรค</a:t>
            </a:r>
            <a:r>
              <a:rPr lang="th-TH" sz="3200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ต่างๆ</a:t>
            </a:r>
            <a:r>
              <a:rPr lang="th-TH" sz="3200" dirty="0">
                <a:latin typeface="FreesiaUPC" panose="020B0604020202020204" pitchFamily="34" charset="-34"/>
                <a:cs typeface="FreesiaUPC" panose="020B0604020202020204" pitchFamily="34" charset="-34"/>
              </a:rPr>
              <a:t> เป็นสาเหตุของโรค เช่น โรคเอดส์ โรคไข้เลือดออก โรคไข้หวัดนก วัณโรค แม้ว่าเชื้อโรคจะเป็นสาเหตุหลักของการเกิดโรค แต่พฤติกรรมที่ไม่เหมาะสมของมนุษย์ก็เป็นปัจจัยร่วมที่สำคัญ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E28F1E8-69C5-4E37-A8C5-EB2C6D38E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35" y="2370036"/>
            <a:ext cx="2460171" cy="246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07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2058782"/>
            <a:ext cx="2577483" cy="481409"/>
            <a:chOff x="1355148" y="1924050"/>
            <a:chExt cx="2751678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5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2" y="1924050"/>
              <a:ext cx="2205374" cy="513726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โรคไข้หวัดนก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993400"/>
            <a:ext cx="212609" cy="171460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796659"/>
            <a:ext cx="823096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สาเหตุ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เกิดจากเชื้อไวรัสไข้หวัดใหญ่ สายพันธุ์เอ (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H5N1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)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113162"/>
            <a:ext cx="212609" cy="171460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7" y="3937017"/>
            <a:ext cx="577323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การติดต่อ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สัมผัสกับสัตว์ปีกที่ติดเชื้อ สารคัดหลั่ง รับประทานสัตว์ปีกที่ติดเชื้อ และอยู่ในพื้นที่ที่ระบาดของเชื้อไวรัสไข้หวัดนก 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15E2C53-A2C4-4677-9B77-AA9380AFF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643" y="2731959"/>
            <a:ext cx="2960237" cy="25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2058782"/>
            <a:ext cx="2577483" cy="481409"/>
            <a:chOff x="1355148" y="1924050"/>
            <a:chExt cx="2751678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5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2" y="1924050"/>
              <a:ext cx="2205374" cy="513726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โรคไข้หวัดนก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993400"/>
            <a:ext cx="212609" cy="171460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796659"/>
            <a:ext cx="823096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อาการ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มีไข้สูง ปวดศีรษะ ปวดเมื่อยกล้ามเนื้อ อ่อนเพลีย มีน้ำมูก ไอ และเจ็บคอ เยื่อบุตาอักเสบ อาจมีอาการแทรกซ้อนรุนแรงในเด็กและผู้สูงอายุ เช่น ปอดบวม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508950"/>
            <a:ext cx="212609" cy="171460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7" y="4332805"/>
            <a:ext cx="84704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การป้องกัน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หลีกเลี่ยงการสัมผัสกับสัตว์ปีกที่ป่วยหรือตายและห้ามนำมาทาน ให้รีบแจ้งเจ้าหน้าที่ ล้างมือ</a:t>
            </a:r>
            <a:r>
              <a:rPr lang="th-TH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บ่อยๆ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และหลีกเลี่ยงเดินทางไปไปประเทศที่มีการระบาดของโรคไข้หวัดนก</a:t>
            </a:r>
          </a:p>
        </p:txBody>
      </p:sp>
    </p:spTree>
    <p:extLst>
      <p:ext uri="{BB962C8B-B14F-4D97-AF65-F5344CB8AC3E}">
        <p14:creationId xmlns:p14="http://schemas.microsoft.com/office/powerpoint/2010/main" val="381216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2058782"/>
            <a:ext cx="2577483" cy="481409"/>
            <a:chOff x="1355148" y="1924050"/>
            <a:chExt cx="2751678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6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2" y="1924050"/>
              <a:ext cx="2205374" cy="513726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โรคมือเท้าปาก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993400"/>
            <a:ext cx="212609" cy="171460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796659"/>
            <a:ext cx="823096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สาเหตุ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เกิดจากเชื้อไวรัสไข้หวัดใหญ่ สายพันธุ์เอนเทอโร ไวรัส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71</a:t>
            </a:r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113162"/>
            <a:ext cx="212609" cy="171460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7" y="3937017"/>
            <a:ext cx="842295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การติดต่อ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สัมผัสกับสารคัดหลั่งจากจมูก ลำคอนํ้าลาย และนํ้าจากตุ่มใส บริเวณผิวหนัง รวมถึงอุจจาระของผู้ป่วยที่มีเชื้ออยู่ และโดยอ้อมจากการสัมผัสของเล่น พื้นผิวสัมผัสที่มีการปนเปื้อนของเชื้อ อาหารหรือนํ้าดื่มที่ปนเปื้อนของเชื้อ</a:t>
            </a:r>
          </a:p>
        </p:txBody>
      </p:sp>
    </p:spTree>
    <p:extLst>
      <p:ext uri="{BB962C8B-B14F-4D97-AF65-F5344CB8AC3E}">
        <p14:creationId xmlns:p14="http://schemas.microsoft.com/office/powerpoint/2010/main" val="341285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993400"/>
            <a:ext cx="212609" cy="171460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796659"/>
            <a:ext cx="823096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อาการ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เริ่มต้นจะมีอาการคล้ายไข้หวัด จากนั้นจะมีผื่นนูนแดงอักเสบกลายเป็นตุ่มพองใส และแตกออกเป็นแผล หากรุนแรงอาจเกิดอาการชัก หัวใจวาย และเสียชีวิตได้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508950"/>
            <a:ext cx="212609" cy="171460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7" y="4332805"/>
            <a:ext cx="84704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การป้องกัน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หลีกเลี่ยงการคลุกคลีกับผู้ป่วย ไม่ใช้ของร่วมกับผู้อื่น รักษาความสะอาดและทานอาหารที่สะอาด ปรุงสุกใหม่ ไม่มีแมลงวันตอม</a:t>
            </a:r>
          </a:p>
        </p:txBody>
      </p:sp>
      <p:grpSp>
        <p:nvGrpSpPr>
          <p:cNvPr id="15" name="กลุ่ม 5">
            <a:extLst>
              <a:ext uri="{FF2B5EF4-FFF2-40B4-BE49-F238E27FC236}">
                <a16:creationId xmlns:a16="http://schemas.microsoft.com/office/drawing/2014/main" id="{9E064CF9-277F-470C-9373-AB6FDC94EA02}"/>
              </a:ext>
            </a:extLst>
          </p:cNvPr>
          <p:cNvGrpSpPr/>
          <p:nvPr/>
        </p:nvGrpSpPr>
        <p:grpSpPr>
          <a:xfrm>
            <a:off x="1380906" y="2058782"/>
            <a:ext cx="2577483" cy="481409"/>
            <a:chOff x="1355148" y="1924050"/>
            <a:chExt cx="2751678" cy="516379"/>
          </a:xfrm>
        </p:grpSpPr>
        <p:sp>
          <p:nvSpPr>
            <p:cNvPr id="16" name="สี่เหลี่ยมผืนผ้า 1">
              <a:extLst>
                <a:ext uri="{FF2B5EF4-FFF2-40B4-BE49-F238E27FC236}">
                  <a16:creationId xmlns:a16="http://schemas.microsoft.com/office/drawing/2014/main" id="{ACC134D0-491F-4653-BA32-5715BCA1FA1F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6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17" name="สี่เหลี่ยมผืนผ้า 2">
              <a:extLst>
                <a:ext uri="{FF2B5EF4-FFF2-40B4-BE49-F238E27FC236}">
                  <a16:creationId xmlns:a16="http://schemas.microsoft.com/office/drawing/2014/main" id="{2560088B-61FA-48E2-8079-BC0B92C27F9A}"/>
                </a:ext>
              </a:extLst>
            </p:cNvPr>
            <p:cNvSpPr/>
            <p:nvPr/>
          </p:nvSpPr>
          <p:spPr>
            <a:xfrm>
              <a:off x="1901452" y="1924050"/>
              <a:ext cx="2205374" cy="513726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โรคมือเท้าปาก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44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FE8C8ACA-C399-4F86-9E03-E279A83AB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6" r="407"/>
          <a:stretch/>
        </p:blipFill>
        <p:spPr>
          <a:xfrm>
            <a:off x="8945996" y="2023075"/>
            <a:ext cx="2012949" cy="3599402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2058782"/>
            <a:ext cx="2083263" cy="481409"/>
            <a:chOff x="1355148" y="1924050"/>
            <a:chExt cx="2224057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D34D86"/>
            </a:solidFill>
            <a:ln w="28575">
              <a:solidFill>
                <a:srgbClr val="D34D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7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2" y="1924050"/>
              <a:ext cx="1677753" cy="513726"/>
            </a:xfrm>
            <a:prstGeom prst="rect">
              <a:avLst/>
            </a:prstGeom>
            <a:noFill/>
            <a:ln w="28575">
              <a:solidFill>
                <a:srgbClr val="D34D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โรคบิด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993400"/>
            <a:ext cx="212609" cy="171460"/>
          </a:xfrm>
          <a:prstGeom prst="chevron">
            <a:avLst/>
          </a:prstGeom>
          <a:solidFill>
            <a:srgbClr val="D3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796659"/>
            <a:ext cx="823096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สาเหตุ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เกิดจากเชื้อ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2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ประเภท คือ เชื้อปรสิตเซลล์เดียวกับเชื้อแบคทีเรีย 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113162"/>
            <a:ext cx="212609" cy="171460"/>
          </a:xfrm>
          <a:prstGeom prst="chevron">
            <a:avLst/>
          </a:prstGeom>
          <a:solidFill>
            <a:srgbClr val="D3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8" y="3937017"/>
            <a:ext cx="64358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การติดต่อ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แพร่ออกมากับอุจจาระของผู้ป่วยที่ปนเปื้อนอยู่กับนํ้าและอาหาร อาจติดไปกับมือของผู้ป่วย หรือโดยแมลงวันเป็นพาหะนำไป</a:t>
            </a:r>
          </a:p>
        </p:txBody>
      </p:sp>
    </p:spTree>
    <p:extLst>
      <p:ext uri="{BB962C8B-B14F-4D97-AF65-F5344CB8AC3E}">
        <p14:creationId xmlns:p14="http://schemas.microsoft.com/office/powerpoint/2010/main" val="7332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993400"/>
            <a:ext cx="212609" cy="171460"/>
          </a:xfrm>
          <a:prstGeom prst="chevron">
            <a:avLst/>
          </a:prstGeom>
          <a:solidFill>
            <a:srgbClr val="D3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796659"/>
            <a:ext cx="823096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อาการ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มีไข้สูงร่วมกับท้องเสียเป็นนํ้า ถ่ายบ่อย ปวดเบ่ง เมื่อถ่ายอุจจาระ คลื่นไส้ อาเจียน แต่บิดมีตัวอาจพบมูกเลือดได้มากกว่าบิดไม่มีตัว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508950"/>
            <a:ext cx="212609" cy="171460"/>
          </a:xfrm>
          <a:prstGeom prst="chevron">
            <a:avLst/>
          </a:prstGeom>
          <a:solidFill>
            <a:srgbClr val="D3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7" y="4332805"/>
            <a:ext cx="823096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การป้องกัน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ล้างมือให้สะอาด ไม่ใช้ช้อนส้อมร่วมกับผู้อื่น รับประทานอาหารร้อน ปรุงสุกใหม่ น้ำสะอาดและรักษาความสะอาดในการปรุงอาหาร</a:t>
            </a:r>
          </a:p>
        </p:txBody>
      </p:sp>
      <p:grpSp>
        <p:nvGrpSpPr>
          <p:cNvPr id="18" name="กลุ่ม 5">
            <a:extLst>
              <a:ext uri="{FF2B5EF4-FFF2-40B4-BE49-F238E27FC236}">
                <a16:creationId xmlns:a16="http://schemas.microsoft.com/office/drawing/2014/main" id="{5E15157C-EE73-4F10-89BA-DB6D24D7D55D}"/>
              </a:ext>
            </a:extLst>
          </p:cNvPr>
          <p:cNvGrpSpPr/>
          <p:nvPr/>
        </p:nvGrpSpPr>
        <p:grpSpPr>
          <a:xfrm>
            <a:off x="1380906" y="2058782"/>
            <a:ext cx="2083263" cy="481409"/>
            <a:chOff x="1355148" y="1924050"/>
            <a:chExt cx="2224057" cy="516379"/>
          </a:xfrm>
        </p:grpSpPr>
        <p:sp>
          <p:nvSpPr>
            <p:cNvPr id="19" name="สี่เหลี่ยมผืนผ้า 1">
              <a:extLst>
                <a:ext uri="{FF2B5EF4-FFF2-40B4-BE49-F238E27FC236}">
                  <a16:creationId xmlns:a16="http://schemas.microsoft.com/office/drawing/2014/main" id="{620F1426-57DA-4B4A-A3D8-C7485F6F4A59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D34D86"/>
            </a:solidFill>
            <a:ln w="28575">
              <a:solidFill>
                <a:srgbClr val="D34D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7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20" name="สี่เหลี่ยมผืนผ้า 2">
              <a:extLst>
                <a:ext uri="{FF2B5EF4-FFF2-40B4-BE49-F238E27FC236}">
                  <a16:creationId xmlns:a16="http://schemas.microsoft.com/office/drawing/2014/main" id="{68DD2E70-0287-430B-A547-536AC933A78E}"/>
                </a:ext>
              </a:extLst>
            </p:cNvPr>
            <p:cNvSpPr/>
            <p:nvPr/>
          </p:nvSpPr>
          <p:spPr>
            <a:xfrm>
              <a:off x="1901452" y="1924050"/>
              <a:ext cx="1677753" cy="513726"/>
            </a:xfrm>
            <a:prstGeom prst="rect">
              <a:avLst/>
            </a:prstGeom>
            <a:noFill/>
            <a:ln w="28575">
              <a:solidFill>
                <a:srgbClr val="D34D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โรคบิด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712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2058782"/>
            <a:ext cx="2364617" cy="481409"/>
            <a:chOff x="1355148" y="1924050"/>
            <a:chExt cx="2524426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F0B930"/>
            </a:solidFill>
            <a:ln w="28575">
              <a:solidFill>
                <a:srgbClr val="F0B9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8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2" y="1924050"/>
              <a:ext cx="1978122" cy="513726"/>
            </a:xfrm>
            <a:prstGeom prst="rect">
              <a:avLst/>
            </a:prstGeom>
            <a:noFill/>
            <a:ln w="28575">
              <a:solidFill>
                <a:srgbClr val="F0B9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โรคฉี่หนู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993400"/>
            <a:ext cx="212609" cy="171460"/>
          </a:xfrm>
          <a:prstGeom prst="chevron">
            <a:avLst/>
          </a:prstGeom>
          <a:solidFill>
            <a:srgbClr val="F0B9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796659"/>
            <a:ext cx="823096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สาเหตุ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เกิดจากเชื้อแบคทีเรียเล็ปโตสไปรา โดยมีหนูเป็นแหล่งเชื้อโรคที่สำคัญที่สุด 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113162"/>
            <a:ext cx="212609" cy="171460"/>
          </a:xfrm>
          <a:prstGeom prst="chevron">
            <a:avLst/>
          </a:prstGeom>
          <a:solidFill>
            <a:srgbClr val="F0B9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7" y="3937017"/>
            <a:ext cx="83702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การติดต่อ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เชื้อถูกปล่อยออกมากับปัสสาวะของสัตว์ที่ติดเชื้อ และปนเปื้อนอยู่ตามนํ้า ดินที่เปียกชื้นหรือพืชผักเข้าสู่ร่างกายทางผิวหนัง ตามรอยแผล รอยขีดข่วน และเยื่อบุของปาก ตา จมูก คนมักติดเชื้อโดยอ้อมขณะยํ่าดินโคลน แช่นํ้าท่วม หรือว่ายนํ้า</a:t>
            </a:r>
          </a:p>
        </p:txBody>
      </p:sp>
    </p:spTree>
    <p:extLst>
      <p:ext uri="{BB962C8B-B14F-4D97-AF65-F5344CB8AC3E}">
        <p14:creationId xmlns:p14="http://schemas.microsoft.com/office/powerpoint/2010/main" val="141892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993400"/>
            <a:ext cx="212609" cy="171460"/>
          </a:xfrm>
          <a:prstGeom prst="chevron">
            <a:avLst/>
          </a:prstGeom>
          <a:solidFill>
            <a:srgbClr val="F0B9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7" y="2796659"/>
            <a:ext cx="854604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อาการ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มีความแตกต่างขึ้นอยู่กับชนิดและปริมาณของเชื้อ เช่น ไข้เฉียบพลัน ปวดศีรษะรุนแรง หนาวสั่น มีจุดเลือดออกตามผิวหนังและเยื่อบุ ตับและไตวาย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508950"/>
            <a:ext cx="212609" cy="171460"/>
          </a:xfrm>
          <a:prstGeom prst="chevron">
            <a:avLst/>
          </a:prstGeom>
          <a:solidFill>
            <a:srgbClr val="F0B9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6" y="4332805"/>
            <a:ext cx="85460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การป้องกัน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หลีกเลี่ยงการสัมผัสกับสัตว์ที่เป็นพาหะ ทำงานในนํ้าหรือต้องลุยนํ้า หรือสวมชุดป้องกัน ไม่รับประทานอาหารที่วางทิ้งไว้ค้างคืน และกำจัดหนูในสถานที่อยู่อาศัย</a:t>
            </a:r>
          </a:p>
        </p:txBody>
      </p:sp>
      <p:grpSp>
        <p:nvGrpSpPr>
          <p:cNvPr id="15" name="กลุ่ม 5">
            <a:extLst>
              <a:ext uri="{FF2B5EF4-FFF2-40B4-BE49-F238E27FC236}">
                <a16:creationId xmlns:a16="http://schemas.microsoft.com/office/drawing/2014/main" id="{648D5F45-A039-4921-A797-339870D19D17}"/>
              </a:ext>
            </a:extLst>
          </p:cNvPr>
          <p:cNvGrpSpPr/>
          <p:nvPr/>
        </p:nvGrpSpPr>
        <p:grpSpPr>
          <a:xfrm>
            <a:off x="1380906" y="2058782"/>
            <a:ext cx="2364617" cy="481409"/>
            <a:chOff x="1355148" y="1924050"/>
            <a:chExt cx="2524426" cy="516379"/>
          </a:xfrm>
        </p:grpSpPr>
        <p:sp>
          <p:nvSpPr>
            <p:cNvPr id="16" name="สี่เหลี่ยมผืนผ้า 1">
              <a:extLst>
                <a:ext uri="{FF2B5EF4-FFF2-40B4-BE49-F238E27FC236}">
                  <a16:creationId xmlns:a16="http://schemas.microsoft.com/office/drawing/2014/main" id="{C865E7F1-4E17-4FB5-B846-1745F43ACD15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F0B930"/>
            </a:solidFill>
            <a:ln w="28575">
              <a:solidFill>
                <a:srgbClr val="F0B9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8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17" name="สี่เหลี่ยมผืนผ้า 2">
              <a:extLst>
                <a:ext uri="{FF2B5EF4-FFF2-40B4-BE49-F238E27FC236}">
                  <a16:creationId xmlns:a16="http://schemas.microsoft.com/office/drawing/2014/main" id="{9CDCB511-FC25-46C5-A621-D785F78EFA20}"/>
                </a:ext>
              </a:extLst>
            </p:cNvPr>
            <p:cNvSpPr/>
            <p:nvPr/>
          </p:nvSpPr>
          <p:spPr>
            <a:xfrm>
              <a:off x="1901452" y="1924050"/>
              <a:ext cx="1978122" cy="513726"/>
            </a:xfrm>
            <a:prstGeom prst="rect">
              <a:avLst/>
            </a:prstGeom>
            <a:noFill/>
            <a:ln w="28575">
              <a:solidFill>
                <a:srgbClr val="F0B9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โรคฉี่หนู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9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1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ภาพหน้าจอ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45CEE947-54A7-49D2-84FD-4561F64CE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9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876457" y="881390"/>
            <a:ext cx="4445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ความหมายของ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โรคไม่ติดต่อ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98F7AF3B-D102-406C-A68B-AE92F6570718}"/>
              </a:ext>
            </a:extLst>
          </p:cNvPr>
          <p:cNvGrpSpPr/>
          <p:nvPr/>
        </p:nvGrpSpPr>
        <p:grpSpPr>
          <a:xfrm>
            <a:off x="983673" y="1235333"/>
            <a:ext cx="11208327" cy="482631"/>
            <a:chOff x="983673" y="1235333"/>
            <a:chExt cx="11208327" cy="482631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DDF8C7-6D88-4B62-A3BB-85639C1EEDEA}"/>
                </a:ext>
              </a:extLst>
            </p:cNvPr>
            <p:cNvCxnSpPr/>
            <p:nvPr/>
          </p:nvCxnSpPr>
          <p:spPr>
            <a:xfrm>
              <a:off x="983673" y="1506146"/>
              <a:ext cx="10072254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เมฆ 8">
              <a:extLst>
                <a:ext uri="{FF2B5EF4-FFF2-40B4-BE49-F238E27FC236}">
                  <a16:creationId xmlns:a16="http://schemas.microsoft.com/office/drawing/2014/main" id="{FE131A70-0350-4660-A512-837C93FD8A2E}"/>
                </a:ext>
              </a:extLst>
            </p:cNvPr>
            <p:cNvSpPr/>
            <p:nvPr/>
          </p:nvSpPr>
          <p:spPr>
            <a:xfrm>
              <a:off x="10958945" y="1235333"/>
              <a:ext cx="1233055" cy="482631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14902508-38A5-4F3A-AA2D-66A1B4745E27}"/>
              </a:ext>
            </a:extLst>
          </p:cNvPr>
          <p:cNvSpPr/>
          <p:nvPr/>
        </p:nvSpPr>
        <p:spPr>
          <a:xfrm>
            <a:off x="1316182" y="2130903"/>
            <a:ext cx="55833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/>
            <a:r>
              <a:rPr lang="th-TH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หมายถึง โรคที่เกิดจากความผิดปกติของร่างกายและพฤติกรรมสุขภาพที่ไม่ถูกต้อง โรคไม่ติดต่อไม่สามารถติดต่อไปยังบุคคลอื่นได้ เช่น โรคหัวใจและหลอดเลือดโรคเบาหวาน โรคความดันเลือดสูง โรคมะเร็ง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E28F1E8-69C5-4E37-A8C5-EB2C6D38E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35" y="2370036"/>
            <a:ext cx="2460171" cy="246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15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2058782"/>
            <a:ext cx="1977757" cy="481409"/>
            <a:chOff x="1355148" y="1924050"/>
            <a:chExt cx="2111421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9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3" y="1924050"/>
              <a:ext cx="1565116" cy="513726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โรคหัด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924125"/>
            <a:ext cx="212609" cy="17146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727384"/>
            <a:ext cx="823096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สาเหตุ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เกิดจากเชื้อไวรัสรูบีโอลา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043887"/>
            <a:ext cx="212609" cy="17146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8" y="3867742"/>
            <a:ext cx="56536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การติดต่อ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ติดต่อโดยคนใกล้ชิดได้สัมผัสกับเสมหะหรือนํ้าลายของผู้ป่วยที่เกิดจากการไอหรือจาม และการสัมผัสสิ่งของเครื่องใช้ร่วมกัน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80E89199-9057-4A14-89BA-2D1201C19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2"/>
          <a:stretch/>
        </p:blipFill>
        <p:spPr>
          <a:xfrm>
            <a:off x="8285017" y="2383098"/>
            <a:ext cx="2757901" cy="32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940650"/>
            <a:ext cx="212609" cy="17146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7" y="2743909"/>
            <a:ext cx="854604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อาการ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-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ระยะก่อนออกผื่น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มีไข้สูง ตาแดงหรือตาแฉะและจุดขาวอยู่ภายในกระพุ้งแก้ม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-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ระยะออกผื่น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ลักษณะนูนแดงแล้วเปลี่ยนเป็นสีแดงคล้ำก่อนจะจางหายไป โดยจะ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    เริ่มขึ้นบริเวณใบหน้าชิดขอบผม หลังใบหู ก่อนที่จะกระจายไปตามลำตัว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878235"/>
            <a:ext cx="212609" cy="17146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6" y="4702090"/>
            <a:ext cx="88401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การป้องกัน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หลีกเลี่ยงการสัมผัสกับผู้ป่วย รักษาสุขอนามัย ล้างมือบ่อยๆ และรับวัคซีนป้องกันโรคหัด</a:t>
            </a:r>
          </a:p>
        </p:txBody>
      </p:sp>
      <p:grpSp>
        <p:nvGrpSpPr>
          <p:cNvPr id="18" name="กลุ่ม 5">
            <a:extLst>
              <a:ext uri="{FF2B5EF4-FFF2-40B4-BE49-F238E27FC236}">
                <a16:creationId xmlns:a16="http://schemas.microsoft.com/office/drawing/2014/main" id="{6B61B864-4206-42FD-AA6A-87DBA70F542D}"/>
              </a:ext>
            </a:extLst>
          </p:cNvPr>
          <p:cNvGrpSpPr/>
          <p:nvPr/>
        </p:nvGrpSpPr>
        <p:grpSpPr>
          <a:xfrm>
            <a:off x="1380906" y="2023617"/>
            <a:ext cx="1977757" cy="481409"/>
            <a:chOff x="1355148" y="1924050"/>
            <a:chExt cx="2111421" cy="516379"/>
          </a:xfrm>
        </p:grpSpPr>
        <p:sp>
          <p:nvSpPr>
            <p:cNvPr id="19" name="สี่เหลี่ยมผืนผ้า 1">
              <a:extLst>
                <a:ext uri="{FF2B5EF4-FFF2-40B4-BE49-F238E27FC236}">
                  <a16:creationId xmlns:a16="http://schemas.microsoft.com/office/drawing/2014/main" id="{81F1DD6D-1565-42EE-B34A-DCD07561D2D3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9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20" name="สี่เหลี่ยมผืนผ้า 2">
              <a:extLst>
                <a:ext uri="{FF2B5EF4-FFF2-40B4-BE49-F238E27FC236}">
                  <a16:creationId xmlns:a16="http://schemas.microsoft.com/office/drawing/2014/main" id="{558D64C6-AE35-4A73-BF4D-C490D8804ACB}"/>
                </a:ext>
              </a:extLst>
            </p:cNvPr>
            <p:cNvSpPr/>
            <p:nvPr/>
          </p:nvSpPr>
          <p:spPr>
            <a:xfrm>
              <a:off x="1901453" y="1924050"/>
              <a:ext cx="1565116" cy="513726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โรคหัด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436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2058782"/>
            <a:ext cx="3296602" cy="481409"/>
            <a:chOff x="1355148" y="1924050"/>
            <a:chExt cx="3519387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782703" cy="514350"/>
            </a:xfrm>
            <a:prstGeom prst="rect">
              <a:avLst/>
            </a:prstGeom>
            <a:solidFill>
              <a:srgbClr val="B907BD"/>
            </a:solidFill>
            <a:ln w="28575">
              <a:solidFill>
                <a:srgbClr val="B90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10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2201829" y="1924050"/>
              <a:ext cx="2672706" cy="513726"/>
            </a:xfrm>
            <a:prstGeom prst="rect">
              <a:avLst/>
            </a:prstGeom>
            <a:noFill/>
            <a:ln w="28575">
              <a:solidFill>
                <a:srgbClr val="B90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โรคไข้สมองอักเสบ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993400"/>
            <a:ext cx="212609" cy="171460"/>
          </a:xfrm>
          <a:prstGeom prst="chevron">
            <a:avLst/>
          </a:prstGeom>
          <a:solidFill>
            <a:srgbClr val="B90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796659"/>
            <a:ext cx="815759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สาเหตุ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เกิดจากเชื้อไวรัสหลายชนิด ที่ระบาดมากในไทย คือ เจแปนนิส เอนเซพาไลติส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113162"/>
            <a:ext cx="212609" cy="171460"/>
          </a:xfrm>
          <a:prstGeom prst="chevron">
            <a:avLst/>
          </a:prstGeom>
          <a:solidFill>
            <a:srgbClr val="B90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7" y="3937017"/>
            <a:ext cx="837020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การติดต่อ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พบว่าสุกรเป็นแหล่งแพร่เชื้อที่สำคัญที่สุด โดยมียุงรำคาญที่อยู่ตามบ้านและท้องนาเป็นพาหะนำเชื้อ และเมื่อยุงกัดผู้ใดก็จะแพร่เชื้อเข้าสู่ผู้ที่ถูกกัด</a:t>
            </a:r>
          </a:p>
        </p:txBody>
      </p:sp>
    </p:spTree>
    <p:extLst>
      <p:ext uri="{BB962C8B-B14F-4D97-AF65-F5344CB8AC3E}">
        <p14:creationId xmlns:p14="http://schemas.microsoft.com/office/powerpoint/2010/main" val="254522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993400"/>
            <a:ext cx="212609" cy="171460"/>
          </a:xfrm>
          <a:prstGeom prst="chevron">
            <a:avLst/>
          </a:prstGeom>
          <a:solidFill>
            <a:srgbClr val="B90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7" y="2796659"/>
            <a:ext cx="854604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อาการ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มีไข้สูงตลอดเวลา ปวดศีรษะมาก และเวียนศีรษะ คลื่นไส้ อาเจียนบ่อย อาจรุนแรงถึงขั้นไม่รู้สึกตัว ตัวเกร็ง ชักกระตุก หรือแขนขาเป็นอัมพาตร่วมด้วย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508950"/>
            <a:ext cx="212609" cy="171460"/>
          </a:xfrm>
          <a:prstGeom prst="chevron">
            <a:avLst/>
          </a:prstGeom>
          <a:solidFill>
            <a:srgbClr val="B90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6" y="4332805"/>
            <a:ext cx="85460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การป้องกัน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ควรกำจัดยุงและแหล่งแพร่พันธุ์ของยุง ฉีดยากำจัดยุงในบริเวณที่เกิดการระบาด และกักผู้สัมผัสโรค และการทำลายเชื้อโรค</a:t>
            </a:r>
          </a:p>
        </p:txBody>
      </p:sp>
      <p:grpSp>
        <p:nvGrpSpPr>
          <p:cNvPr id="18" name="กลุ่ม 5">
            <a:extLst>
              <a:ext uri="{FF2B5EF4-FFF2-40B4-BE49-F238E27FC236}">
                <a16:creationId xmlns:a16="http://schemas.microsoft.com/office/drawing/2014/main" id="{8FE545F2-0298-442D-B9D2-34CCDEEA1E47}"/>
              </a:ext>
            </a:extLst>
          </p:cNvPr>
          <p:cNvGrpSpPr/>
          <p:nvPr/>
        </p:nvGrpSpPr>
        <p:grpSpPr>
          <a:xfrm>
            <a:off x="1380906" y="2058782"/>
            <a:ext cx="3296602" cy="481409"/>
            <a:chOff x="1355148" y="1924050"/>
            <a:chExt cx="3519387" cy="516379"/>
          </a:xfrm>
        </p:grpSpPr>
        <p:sp>
          <p:nvSpPr>
            <p:cNvPr id="19" name="สี่เหลี่ยมผืนผ้า 1">
              <a:extLst>
                <a:ext uri="{FF2B5EF4-FFF2-40B4-BE49-F238E27FC236}">
                  <a16:creationId xmlns:a16="http://schemas.microsoft.com/office/drawing/2014/main" id="{57CEB22E-EABE-4F44-94B3-3AB620E2184A}"/>
                </a:ext>
              </a:extLst>
            </p:cNvPr>
            <p:cNvSpPr/>
            <p:nvPr/>
          </p:nvSpPr>
          <p:spPr>
            <a:xfrm>
              <a:off x="1355148" y="1926079"/>
              <a:ext cx="782703" cy="514350"/>
            </a:xfrm>
            <a:prstGeom prst="rect">
              <a:avLst/>
            </a:prstGeom>
            <a:solidFill>
              <a:srgbClr val="B907BD"/>
            </a:solidFill>
            <a:ln w="28575">
              <a:solidFill>
                <a:srgbClr val="B90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10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20" name="สี่เหลี่ยมผืนผ้า 2">
              <a:extLst>
                <a:ext uri="{FF2B5EF4-FFF2-40B4-BE49-F238E27FC236}">
                  <a16:creationId xmlns:a16="http://schemas.microsoft.com/office/drawing/2014/main" id="{DCFC18B6-2FCA-4DFE-9CD4-343FD8805759}"/>
                </a:ext>
              </a:extLst>
            </p:cNvPr>
            <p:cNvSpPr/>
            <p:nvPr/>
          </p:nvSpPr>
          <p:spPr>
            <a:xfrm>
              <a:off x="2201829" y="1924050"/>
              <a:ext cx="2672706" cy="513726"/>
            </a:xfrm>
            <a:prstGeom prst="rect">
              <a:avLst/>
            </a:prstGeom>
            <a:noFill/>
            <a:ln w="28575">
              <a:solidFill>
                <a:srgbClr val="B90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โรคไข้สมองอักเสบ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89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2058782"/>
            <a:ext cx="2681140" cy="481409"/>
            <a:chOff x="1355148" y="1924050"/>
            <a:chExt cx="2862332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782703" cy="5143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11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2201829" y="1924050"/>
              <a:ext cx="2015651" cy="513726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โรคเอดส์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993400"/>
            <a:ext cx="212609" cy="17146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796659"/>
            <a:ext cx="815759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สาเหตุ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เกิดจากเชื้อไวรัสชนิดหนึ่งที่มีชื่อย่อว่า เอชไอวี (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HIV)</a:t>
            </a:r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113162"/>
            <a:ext cx="212609" cy="17146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7" y="3937017"/>
            <a:ext cx="837020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การติดต่อ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ติดต่อผ่านการมีเพศสัมพันธ์ ทางเลือด เช่น การใช้เข็มฉีดยาเสพติดร่วมกันและติดเชื้อจากมารดาสู่ทารกในครรภ์ผ่านเลือดทางสายสะดือหรือน้ำนมของแม่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A70C3471-899B-4E43-A1B9-B6E1AEC12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39" y="2496515"/>
            <a:ext cx="2553565" cy="170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2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659285"/>
            <a:ext cx="212609" cy="17146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7" y="2462544"/>
            <a:ext cx="854604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อาการ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-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ระยะไม่ปรากฏอาการ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สามารถรับเชื้อเพิ่มและถ่ายทอดไปยังผู้อื่นภายใน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5-7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ปี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-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ระยะเริ่มปรากฏอาการ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มีระดับภูมิคุ้มกันต่ำลง สามารถติดเชื้อจากโรคอื่นได้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-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ระยะเอดส์เต็มขั้น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ภูมิต้านทานลดลงมาก หากไม่ได้รักษาจะทำให้เสียชีวิต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526535"/>
            <a:ext cx="212609" cy="17146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6" y="4350390"/>
            <a:ext cx="85460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การป้องกัน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ไม่มีเพศสัมพันธ์กับผู้ที่มีเชื้อ ไม่ใช้เข็มฉีดยาหรือของมีคมร่วมกับผู้อื่น ตรวจเลือดก่อนแต่งงานและมีบุตร และหลีกเลี่ยงการรับเลือดโดยไม่จำเป็น</a:t>
            </a:r>
          </a:p>
        </p:txBody>
      </p:sp>
      <p:grpSp>
        <p:nvGrpSpPr>
          <p:cNvPr id="15" name="กลุ่ม 5">
            <a:extLst>
              <a:ext uri="{FF2B5EF4-FFF2-40B4-BE49-F238E27FC236}">
                <a16:creationId xmlns:a16="http://schemas.microsoft.com/office/drawing/2014/main" id="{39956EF4-A24A-4F3B-8D5C-AC933579E480}"/>
              </a:ext>
            </a:extLst>
          </p:cNvPr>
          <p:cNvGrpSpPr/>
          <p:nvPr/>
        </p:nvGrpSpPr>
        <p:grpSpPr>
          <a:xfrm>
            <a:off x="1380906" y="1830177"/>
            <a:ext cx="2681140" cy="481409"/>
            <a:chOff x="1355148" y="1924050"/>
            <a:chExt cx="2862332" cy="516379"/>
          </a:xfrm>
        </p:grpSpPr>
        <p:sp>
          <p:nvSpPr>
            <p:cNvPr id="16" name="สี่เหลี่ยมผืนผ้า 1">
              <a:extLst>
                <a:ext uri="{FF2B5EF4-FFF2-40B4-BE49-F238E27FC236}">
                  <a16:creationId xmlns:a16="http://schemas.microsoft.com/office/drawing/2014/main" id="{D66BD45E-FCF7-4039-ABDE-D67CEE2D1346}"/>
                </a:ext>
              </a:extLst>
            </p:cNvPr>
            <p:cNvSpPr/>
            <p:nvPr/>
          </p:nvSpPr>
          <p:spPr>
            <a:xfrm>
              <a:off x="1355148" y="1926079"/>
              <a:ext cx="782703" cy="5143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11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17" name="สี่เหลี่ยมผืนผ้า 2">
              <a:extLst>
                <a:ext uri="{FF2B5EF4-FFF2-40B4-BE49-F238E27FC236}">
                  <a16:creationId xmlns:a16="http://schemas.microsoft.com/office/drawing/2014/main" id="{4F842AB5-8E9F-497C-AE41-0CB479BC3008}"/>
                </a:ext>
              </a:extLst>
            </p:cNvPr>
            <p:cNvSpPr/>
            <p:nvPr/>
          </p:nvSpPr>
          <p:spPr>
            <a:xfrm>
              <a:off x="2201829" y="1924050"/>
              <a:ext cx="2015651" cy="513726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โรคเอดส์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15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2058782"/>
            <a:ext cx="2681140" cy="481409"/>
            <a:chOff x="1355148" y="1924050"/>
            <a:chExt cx="2862332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782703" cy="51435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12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2201829" y="1924050"/>
              <a:ext cx="2015651" cy="513726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โรคซิฟิลิส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993400"/>
            <a:ext cx="212609" cy="171460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796659"/>
            <a:ext cx="815759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สาเหตุ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เกิดจากเชื้อแบคทีเรียรูปเกลียวสว่านชื่อ ทรีโพนีมา พาลลิดัม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113162"/>
            <a:ext cx="212609" cy="171460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7" y="3937017"/>
            <a:ext cx="837020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การติดต่อ</a:t>
            </a:r>
          </a:p>
          <a:p>
            <a:pPr algn="thaiDist"/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เกิดจากการสัมผัสแผลผ่านทางผิวหนังหรือปาก การมีเพศสัมพันธ์ ใช้เข็มฉีดยาร่วมกัน และติดเชื้อจากมารดาสู่ทารก จะเรียกว่า ซิฟิลิสแต่กำเนิด</a:t>
            </a:r>
          </a:p>
        </p:txBody>
      </p:sp>
    </p:spTree>
    <p:extLst>
      <p:ext uri="{BB962C8B-B14F-4D97-AF65-F5344CB8AC3E}">
        <p14:creationId xmlns:p14="http://schemas.microsoft.com/office/powerpoint/2010/main" val="167148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โรคติดต่อ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kumimoji="0" lang="th-TH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661613"/>
            <a:ext cx="212609" cy="171460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464872"/>
            <a:ext cx="861851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อาการ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  ระยะที่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 1 :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เกิดแผลขนาดเล็กตามอวัยวะเพศและริมฝีปาก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 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ระยะที่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2 :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เกิดผื่นตุ่มนูนคล้ายหูด มีปื้นแผ่นสีขาวในปากและต่อมน้ำเหลืองบวม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  ระยะที่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3 :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หากไม่รักษาจะเกิดภาวะแทรกซ้อนและมีความเสี่ยงต่อการเสียชีวิตได้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892626" y="4584567"/>
            <a:ext cx="212609" cy="171460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8" y="4384803"/>
            <a:ext cx="825829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การป้องกัน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สวมถุงยางอนามัยทุกครั้งที่มีเพศสัมพันธ์ ไม่สำส่อนทางเพศ รักษาสุขอนามัยและหากเกิดอาการผิดปกติให้รีบพบแพทย์</a:t>
            </a:r>
          </a:p>
        </p:txBody>
      </p:sp>
      <p:grpSp>
        <p:nvGrpSpPr>
          <p:cNvPr id="15" name="กลุ่ม 5">
            <a:extLst>
              <a:ext uri="{FF2B5EF4-FFF2-40B4-BE49-F238E27FC236}">
                <a16:creationId xmlns:a16="http://schemas.microsoft.com/office/drawing/2014/main" id="{22F21058-44A9-4769-9AC3-82851DF503AF}"/>
              </a:ext>
            </a:extLst>
          </p:cNvPr>
          <p:cNvGrpSpPr/>
          <p:nvPr/>
        </p:nvGrpSpPr>
        <p:grpSpPr>
          <a:xfrm>
            <a:off x="1380906" y="1812595"/>
            <a:ext cx="2681140" cy="481408"/>
            <a:chOff x="1355148" y="1924051"/>
            <a:chExt cx="2862332" cy="516378"/>
          </a:xfrm>
        </p:grpSpPr>
        <p:sp>
          <p:nvSpPr>
            <p:cNvPr id="16" name="สี่เหลี่ยมผืนผ้า 1">
              <a:extLst>
                <a:ext uri="{FF2B5EF4-FFF2-40B4-BE49-F238E27FC236}">
                  <a16:creationId xmlns:a16="http://schemas.microsoft.com/office/drawing/2014/main" id="{E9E4AA3B-450E-4681-AE43-451C2FDE138B}"/>
                </a:ext>
              </a:extLst>
            </p:cNvPr>
            <p:cNvSpPr/>
            <p:nvPr/>
          </p:nvSpPr>
          <p:spPr>
            <a:xfrm>
              <a:off x="1355148" y="1926079"/>
              <a:ext cx="782703" cy="51435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12</a:t>
              </a:r>
              <a:endPara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endParaRPr>
            </a:p>
          </p:txBody>
        </p:sp>
        <p:sp>
          <p:nvSpPr>
            <p:cNvPr id="17" name="สี่เหลี่ยมผืนผ้า 2">
              <a:extLst>
                <a:ext uri="{FF2B5EF4-FFF2-40B4-BE49-F238E27FC236}">
                  <a16:creationId xmlns:a16="http://schemas.microsoft.com/office/drawing/2014/main" id="{B89D38DA-B422-4268-8B03-8A770F3D91FF}"/>
                </a:ext>
              </a:extLst>
            </p:cNvPr>
            <p:cNvSpPr/>
            <p:nvPr/>
          </p:nvSpPr>
          <p:spPr>
            <a:xfrm>
              <a:off x="2201829" y="1924051"/>
              <a:ext cx="2015651" cy="513726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โรคซิฟิลิส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315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-7620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1057693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ในปัจจุบัน</a:t>
            </a:r>
            <a:endParaRPr lang="th-TH" sz="3800" dirty="0">
              <a:solidFill>
                <a:srgbClr val="FF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875633" y="139380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0" name="สี่เหลี่ยมผืนผ้า 2">
            <a:extLst>
              <a:ext uri="{FF2B5EF4-FFF2-40B4-BE49-F238E27FC236}">
                <a16:creationId xmlns:a16="http://schemas.microsoft.com/office/drawing/2014/main" id="{50F3184D-0AA2-4AB4-A474-062A06BF5DAC}"/>
              </a:ext>
            </a:extLst>
          </p:cNvPr>
          <p:cNvSpPr/>
          <p:nvPr/>
        </p:nvSpPr>
        <p:spPr>
          <a:xfrm>
            <a:off x="983673" y="1704318"/>
            <a:ext cx="6659617" cy="47893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โรคติดเชื้อไวรัสโค</a:t>
            </a:r>
            <a:r>
              <a:rPr kumimoji="0" lang="th-TH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นา 2019 (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COVID-19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)</a:t>
            </a:r>
          </a:p>
        </p:txBody>
      </p:sp>
      <p:sp>
        <p:nvSpPr>
          <p:cNvPr id="21" name="สี่เหลี่ยมผืนผ้า 10">
            <a:extLst>
              <a:ext uri="{FF2B5EF4-FFF2-40B4-BE49-F238E27FC236}">
                <a16:creationId xmlns:a16="http://schemas.microsoft.com/office/drawing/2014/main" id="{CBDF565E-9247-4FA2-901F-55BF5B5AC3B1}"/>
              </a:ext>
            </a:extLst>
          </p:cNvPr>
          <p:cNvSpPr/>
          <p:nvPr/>
        </p:nvSpPr>
        <p:spPr>
          <a:xfrm>
            <a:off x="1182034" y="2313685"/>
            <a:ext cx="601572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สาเหตุ</a:t>
            </a:r>
          </a:p>
          <a:p>
            <a:pPr algn="thaiDist"/>
            <a:r>
              <a:rPr lang="th-TH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เกิดจากไวรัสโค</a:t>
            </a:r>
            <a:r>
              <a:rPr lang="th-TH" dirty="0" err="1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</a:t>
            </a:r>
            <a:r>
              <a:rPr lang="th-TH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นา (</a:t>
            </a:r>
            <a:r>
              <a:rPr lang="en-US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Coronavirus) </a:t>
            </a:r>
            <a:r>
              <a:rPr lang="th-TH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สามารถติดเชื้อได้ทั้งในมนุษย์และสัตว์ปัจจุบันมีทั้งหมด 6 สายพันธุ์ และ</a:t>
            </a:r>
            <a:br>
              <a:rPr lang="th-TH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สายพันธุ์ที่กำลังแพร่ระบาดหนักทั่วโลกในปัจจุบันเป็น</a:t>
            </a:r>
            <a:br>
              <a:rPr lang="th-TH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สายพันธุ์ที่ 7 ซึ่งยังไม่เคยพบมาก่อน จึงเรียกว่าเป็น </a:t>
            </a:r>
            <a:br>
              <a:rPr lang="th-TH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“ไวรัสโค</a:t>
            </a:r>
            <a:r>
              <a:rPr lang="th-TH" dirty="0" err="1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</a:t>
            </a:r>
            <a:r>
              <a:rPr lang="th-TH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นาสายพันธุ์ใหม่” และตั้งชื่อเป็นทางการว่า </a:t>
            </a:r>
            <a:br>
              <a:rPr lang="th-TH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“โควิด-19” (</a:t>
            </a:r>
            <a:r>
              <a:rPr lang="en-US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COVID-19)</a:t>
            </a:r>
            <a:endParaRPr lang="th-TH" dirty="0">
              <a:solidFill>
                <a:srgbClr val="FF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3" name="ลูกศร: เครื่องหมายบั้ง 7">
            <a:extLst>
              <a:ext uri="{FF2B5EF4-FFF2-40B4-BE49-F238E27FC236}">
                <a16:creationId xmlns:a16="http://schemas.microsoft.com/office/drawing/2014/main" id="{C6B70F86-36D9-4B5B-A596-AF0C6BACA980}"/>
              </a:ext>
            </a:extLst>
          </p:cNvPr>
          <p:cNvSpPr/>
          <p:nvPr/>
        </p:nvSpPr>
        <p:spPr>
          <a:xfrm>
            <a:off x="969425" y="2510611"/>
            <a:ext cx="212609" cy="171460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91EE7A-3D9B-42E7-9BBD-A9284CF576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3" t="5749" r="8412" b="78038"/>
          <a:stretch/>
        </p:blipFill>
        <p:spPr>
          <a:xfrm>
            <a:off x="4189894" y="5004300"/>
            <a:ext cx="1585519" cy="1111857"/>
          </a:xfrm>
          <a:prstGeom prst="rect">
            <a:avLst/>
          </a:prstGeom>
        </p:spPr>
      </p:pic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7E8AC40B-6297-4B91-8851-A14D2D92F39A}"/>
              </a:ext>
            </a:extLst>
          </p:cNvPr>
          <p:cNvGrpSpPr/>
          <p:nvPr/>
        </p:nvGrpSpPr>
        <p:grpSpPr>
          <a:xfrm>
            <a:off x="7579749" y="2623727"/>
            <a:ext cx="4695589" cy="3592016"/>
            <a:chOff x="7579749" y="2623727"/>
            <a:chExt cx="4695589" cy="3592016"/>
          </a:xfrm>
        </p:grpSpPr>
        <p:sp>
          <p:nvSpPr>
            <p:cNvPr id="12" name="กล่องข้อความ 27">
              <a:extLst>
                <a:ext uri="{FF2B5EF4-FFF2-40B4-BE49-F238E27FC236}">
                  <a16:creationId xmlns:a16="http://schemas.microsoft.com/office/drawing/2014/main" id="{D8026B2A-6BB9-4FF0-B410-F35B5DF20C7E}"/>
                </a:ext>
              </a:extLst>
            </p:cNvPr>
            <p:cNvSpPr txBox="1"/>
            <p:nvPr/>
          </p:nvSpPr>
          <p:spPr>
            <a:xfrm>
              <a:off x="7579749" y="5630968"/>
              <a:ext cx="4695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marL="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rgbClr val="F05F06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มุมค้นคว้าเพิ่มเติม</a:t>
              </a:r>
            </a:p>
          </p:txBody>
        </p:sp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9A09BFDA-0139-40A9-A33D-10142C998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989" y="2623727"/>
              <a:ext cx="2962500" cy="3017874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77F48D2-9AEA-4C95-A09A-299D226435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3" t="5749" r="8412" b="78038"/>
          <a:stretch/>
        </p:blipFill>
        <p:spPr>
          <a:xfrm flipH="1">
            <a:off x="7834203" y="1607913"/>
            <a:ext cx="1585519" cy="111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59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572964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1057693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โรคติดต่อ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ในปัจจุบัน</a:t>
            </a:r>
            <a:endParaRPr kumimoji="0" lang="th-TH" sz="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875633" y="139380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สี่เหลี่ยมผืนผ้า 2">
            <a:extLst>
              <a:ext uri="{FF2B5EF4-FFF2-40B4-BE49-F238E27FC236}">
                <a16:creationId xmlns:a16="http://schemas.microsoft.com/office/drawing/2014/main" id="{50F3184D-0AA2-4AB4-A474-062A06BF5DAC}"/>
              </a:ext>
            </a:extLst>
          </p:cNvPr>
          <p:cNvSpPr/>
          <p:nvPr/>
        </p:nvSpPr>
        <p:spPr>
          <a:xfrm>
            <a:off x="983673" y="1704318"/>
            <a:ext cx="6659617" cy="47893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โรคติดเชื้อไวรัสโค</a:t>
            </a:r>
            <a:r>
              <a:rPr kumimoji="0" lang="th-TH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นา 2019 (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COVID-19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)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76DEC907-E4CF-402F-95D4-D713D8A827CC}"/>
              </a:ext>
            </a:extLst>
          </p:cNvPr>
          <p:cNvGrpSpPr/>
          <p:nvPr/>
        </p:nvGrpSpPr>
        <p:grpSpPr>
          <a:xfrm>
            <a:off x="1497931" y="2158970"/>
            <a:ext cx="8831127" cy="2585323"/>
            <a:chOff x="1497931" y="2158970"/>
            <a:chExt cx="8831127" cy="2585323"/>
          </a:xfrm>
        </p:grpSpPr>
        <p:sp>
          <p:nvSpPr>
            <p:cNvPr id="21" name="สี่เหลี่ยมผืนผ้า 10">
              <a:extLst>
                <a:ext uri="{FF2B5EF4-FFF2-40B4-BE49-F238E27FC236}">
                  <a16:creationId xmlns:a16="http://schemas.microsoft.com/office/drawing/2014/main" id="{CBDF565E-9247-4FA2-901F-55BF5B5AC3B1}"/>
                </a:ext>
              </a:extLst>
            </p:cNvPr>
            <p:cNvSpPr/>
            <p:nvPr/>
          </p:nvSpPr>
          <p:spPr>
            <a:xfrm>
              <a:off x="1710541" y="2158970"/>
              <a:ext cx="8618517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FreesiaUPC" panose="020B0604020202020204" pitchFamily="34" charset="-34"/>
                  <a:cs typeface="FreesiaUPC" panose="020B0604020202020204" pitchFamily="34" charset="-34"/>
                </a:rPr>
                <a:t>ก</a:t>
              </a:r>
              <a:r>
                <a:rPr lang="th-TH" sz="3000" b="1" dirty="0">
                  <a:solidFill>
                    <a:schemeClr val="accent6">
                      <a:lumMod val="50000"/>
                    </a:schemeClr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ารติดต่อ</a:t>
              </a:r>
            </a:p>
            <a:p>
              <a:r>
                <a:rPr lang="th-TH" sz="3000" dirty="0">
                  <a:solidFill>
                    <a:prstClr val="black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เชื้อสามารถติดต่อจากคนสู่คนผ่านทางละออง เสมหะ การไอ จาม</a:t>
              </a:r>
            </a:p>
            <a:p>
              <a:r>
                <a:rPr lang="th-TH" sz="3000" dirty="0">
                  <a:solidFill>
                    <a:prstClr val="black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ของผู้ที่มีเชื้อหรือสัมผัสใกล้ชิดผู้ป่วย โดยมีระยะฟักตัวประมาณ 14-27 วัน</a:t>
              </a:r>
            </a:p>
            <a:p>
              <a:endParaRPr lang="th-TH" sz="7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endParaRPr>
            </a:p>
            <a:p>
              <a:r>
                <a:rPr lang="th-TH" sz="3000" b="1" dirty="0">
                  <a:solidFill>
                    <a:schemeClr val="accent6">
                      <a:lumMod val="50000"/>
                    </a:schemeClr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อาการ</a:t>
              </a:r>
            </a:p>
            <a:p>
              <a:r>
                <a:rPr lang="th-TH" sz="3000" dirty="0">
                  <a:solidFill>
                    <a:prstClr val="black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มีไข้ เจ็บคอ ไอแห้ง ๆ </a:t>
              </a:r>
              <a:r>
                <a:rPr lang="th-TH" sz="3000" dirty="0" err="1">
                  <a:solidFill>
                    <a:prstClr val="black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นํ้า</a:t>
              </a:r>
              <a:r>
                <a:rPr lang="th-TH" sz="3000" dirty="0">
                  <a:solidFill>
                    <a:prstClr val="black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มูกไหล หายใจเหนื่อยหอบ</a:t>
              </a:r>
            </a:p>
          </p:txBody>
        </p:sp>
        <p:sp>
          <p:nvSpPr>
            <p:cNvPr id="10" name="ลูกศร: เครื่องหมายบั้ง 7">
              <a:extLst>
                <a:ext uri="{FF2B5EF4-FFF2-40B4-BE49-F238E27FC236}">
                  <a16:creationId xmlns:a16="http://schemas.microsoft.com/office/drawing/2014/main" id="{229AA593-05C2-4E77-A516-86C4122341CC}"/>
                </a:ext>
              </a:extLst>
            </p:cNvPr>
            <p:cNvSpPr/>
            <p:nvPr/>
          </p:nvSpPr>
          <p:spPr>
            <a:xfrm>
              <a:off x="1497932" y="2307094"/>
              <a:ext cx="212609" cy="171460"/>
            </a:xfrm>
            <a:prstGeom prst="chevro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ลูกศร: เครื่องหมายบั้ง 7">
              <a:extLst>
                <a:ext uri="{FF2B5EF4-FFF2-40B4-BE49-F238E27FC236}">
                  <a16:creationId xmlns:a16="http://schemas.microsoft.com/office/drawing/2014/main" id="{BDFFC737-5F4A-441B-91F3-F66E63C35B80}"/>
                </a:ext>
              </a:extLst>
            </p:cNvPr>
            <p:cNvSpPr/>
            <p:nvPr/>
          </p:nvSpPr>
          <p:spPr>
            <a:xfrm>
              <a:off x="1497931" y="3845742"/>
              <a:ext cx="212609" cy="171460"/>
            </a:xfrm>
            <a:prstGeom prst="chevro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4EA314-C0D9-496F-92E5-5C2F62CBE4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8" r="3091" b="60856"/>
          <a:stretch/>
        </p:blipFill>
        <p:spPr>
          <a:xfrm>
            <a:off x="2391047" y="4566590"/>
            <a:ext cx="7628424" cy="162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8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876457" y="881390"/>
            <a:ext cx="1678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 </a:t>
            </a:r>
            <a:r>
              <a:rPr lang="en-US" sz="4000" b="1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NCDs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98F7AF3B-D102-406C-A68B-AE92F6570718}"/>
              </a:ext>
            </a:extLst>
          </p:cNvPr>
          <p:cNvGrpSpPr/>
          <p:nvPr/>
        </p:nvGrpSpPr>
        <p:grpSpPr>
          <a:xfrm>
            <a:off x="983673" y="1235333"/>
            <a:ext cx="11208327" cy="482631"/>
            <a:chOff x="983673" y="1235333"/>
            <a:chExt cx="11208327" cy="482631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DDF8C7-6D88-4B62-A3BB-85639C1EEDEA}"/>
                </a:ext>
              </a:extLst>
            </p:cNvPr>
            <p:cNvCxnSpPr/>
            <p:nvPr/>
          </p:nvCxnSpPr>
          <p:spPr>
            <a:xfrm>
              <a:off x="983673" y="1506146"/>
              <a:ext cx="10072254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เมฆ 8">
              <a:extLst>
                <a:ext uri="{FF2B5EF4-FFF2-40B4-BE49-F238E27FC236}">
                  <a16:creationId xmlns:a16="http://schemas.microsoft.com/office/drawing/2014/main" id="{FE131A70-0350-4660-A512-837C93FD8A2E}"/>
                </a:ext>
              </a:extLst>
            </p:cNvPr>
            <p:cNvSpPr/>
            <p:nvPr/>
          </p:nvSpPr>
          <p:spPr>
            <a:xfrm>
              <a:off x="10958945" y="1235333"/>
              <a:ext cx="1233055" cy="482631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14902508-38A5-4F3A-AA2D-66A1B4745E27}"/>
              </a:ext>
            </a:extLst>
          </p:cNvPr>
          <p:cNvSpPr/>
          <p:nvPr/>
        </p:nvSpPr>
        <p:spPr>
          <a:xfrm>
            <a:off x="1316182" y="2130903"/>
            <a:ext cx="558338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หมายถึง </a:t>
            </a:r>
            <a:r>
              <a:rPr lang="th-TH" sz="32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กลุ่มโรคไม่ติดต่อเรื้องรัง คือ ไม่ได้เกิดจากเชื้อโรค และไม่สามารถแพร่กระจายสู่คนได้ แต่เป็นโรคที่เกิดจากนิสัยหรือพฤติกรรมการดำเนินชีวิต ซึ่งจะมีการดำเนินโรคอย่างช้าๆ ค่อยๆสะสมอาการอย่างต่อเนื่อง และเมื่อมีอาการของโรคแล้วมักจะเกิดการเรื้อรังของโรคด้วย เช่น โรคความดันโลหิตสูง โรคหลอดเลือดหัวใจ โรคเบาหวาน โรคไตเรื้อรัง โรคมะเร็ง 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73506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1057693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โรคติดต่อ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ในปัจจุบัน</a:t>
            </a:r>
            <a:endParaRPr kumimoji="0" lang="th-TH" sz="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875633" y="139380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สี่เหลี่ยมผืนผ้า 2">
            <a:extLst>
              <a:ext uri="{FF2B5EF4-FFF2-40B4-BE49-F238E27FC236}">
                <a16:creationId xmlns:a16="http://schemas.microsoft.com/office/drawing/2014/main" id="{50F3184D-0AA2-4AB4-A474-062A06BF5DAC}"/>
              </a:ext>
            </a:extLst>
          </p:cNvPr>
          <p:cNvSpPr/>
          <p:nvPr/>
        </p:nvSpPr>
        <p:spPr>
          <a:xfrm>
            <a:off x="983673" y="1704318"/>
            <a:ext cx="6659617" cy="47893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โรคติดเชื้อไวรัสโค</a:t>
            </a:r>
            <a:r>
              <a:rPr kumimoji="0" lang="th-TH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นา 2019 (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COVID-19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)</a:t>
            </a:r>
          </a:p>
        </p:txBody>
      </p:sp>
      <p:sp>
        <p:nvSpPr>
          <p:cNvPr id="21" name="สี่เหลี่ยมผืนผ้า 10">
            <a:extLst>
              <a:ext uri="{FF2B5EF4-FFF2-40B4-BE49-F238E27FC236}">
                <a16:creationId xmlns:a16="http://schemas.microsoft.com/office/drawing/2014/main" id="{CBDF565E-9247-4FA2-901F-55BF5B5AC3B1}"/>
              </a:ext>
            </a:extLst>
          </p:cNvPr>
          <p:cNvSpPr/>
          <p:nvPr/>
        </p:nvSpPr>
        <p:spPr>
          <a:xfrm>
            <a:off x="2012545" y="2124531"/>
            <a:ext cx="51013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>
                <a:solidFill>
                  <a:schemeClr val="accent6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การป้องกันโรค</a:t>
            </a:r>
          </a:p>
          <a:p>
            <a:pPr algn="thaiDist"/>
            <a:r>
              <a:rPr lang="th-TH" sz="30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หลีกเลี่ยงการใกล้ชิดกับผู้ที่มีอาการไอ จาม </a:t>
            </a:r>
            <a:br>
              <a:rPr lang="th-TH" sz="30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3000" dirty="0" err="1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นํ้า</a:t>
            </a:r>
            <a:r>
              <a:rPr lang="th-TH" sz="30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มูกไหล เหนื่อยหอบ หลีกเลี่ยงไปยังสถานที่ที่มีผู้คนแออัด สวมหน้ากากอนามัยทุกครั้งเมื่ออยู่ในที่สาธารณะหรือพื้นที่ที่มีการระบาดของโรค ล้างมือให้บ่อย ๆ ด้วย</a:t>
            </a:r>
            <a:r>
              <a:rPr lang="th-TH" sz="3000" dirty="0" err="1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นํ้า</a:t>
            </a:r>
            <a:r>
              <a:rPr lang="th-TH" sz="30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สบู่หรือแอลกอฮอล์เจล งดใช้มือสัมผัสใบหน้า</a:t>
            </a:r>
            <a:br>
              <a:rPr lang="th-TH" sz="30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3000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หากไม่ได้ล้างมือ และรับประทานอาหารสุก สะอาด และใช้ช้อนกลางส่วนตัว</a:t>
            </a:r>
          </a:p>
        </p:txBody>
      </p:sp>
      <p:sp>
        <p:nvSpPr>
          <p:cNvPr id="10" name="ลูกศร: เครื่องหมายบั้ง 7">
            <a:extLst>
              <a:ext uri="{FF2B5EF4-FFF2-40B4-BE49-F238E27FC236}">
                <a16:creationId xmlns:a16="http://schemas.microsoft.com/office/drawing/2014/main" id="{229AA593-05C2-4E77-A516-86C4122341CC}"/>
              </a:ext>
            </a:extLst>
          </p:cNvPr>
          <p:cNvSpPr/>
          <p:nvPr/>
        </p:nvSpPr>
        <p:spPr>
          <a:xfrm>
            <a:off x="1808325" y="2342831"/>
            <a:ext cx="212609" cy="171460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6820A13B-6B19-4CCC-BF74-565C201AB23C}"/>
              </a:ext>
            </a:extLst>
          </p:cNvPr>
          <p:cNvGrpSpPr/>
          <p:nvPr/>
        </p:nvGrpSpPr>
        <p:grpSpPr>
          <a:xfrm>
            <a:off x="7181514" y="2187189"/>
            <a:ext cx="5010486" cy="3360537"/>
            <a:chOff x="7181514" y="2242579"/>
            <a:chExt cx="5010486" cy="3360537"/>
          </a:xfrm>
        </p:grpSpPr>
        <p:sp>
          <p:nvSpPr>
            <p:cNvPr id="12" name="สี่เหลี่ยมผืนผ้า 10">
              <a:extLst>
                <a:ext uri="{FF2B5EF4-FFF2-40B4-BE49-F238E27FC236}">
                  <a16:creationId xmlns:a16="http://schemas.microsoft.com/office/drawing/2014/main" id="{0AA5C205-A88E-4872-9FB2-94EAC0333F3D}"/>
                </a:ext>
              </a:extLst>
            </p:cNvPr>
            <p:cNvSpPr/>
            <p:nvPr/>
          </p:nvSpPr>
          <p:spPr>
            <a:xfrm>
              <a:off x="8649219" y="2242579"/>
              <a:ext cx="2289150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2000" b="1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การป้องกันเบื้องต้น</a:t>
              </a:r>
              <a:endParaRPr lang="th-TH" sz="1800" b="1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4EF170-23FB-429E-B53D-BEF21BC848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1" t="45872" r="1837" b="16820"/>
            <a:stretch/>
          </p:blipFill>
          <p:spPr>
            <a:xfrm>
              <a:off x="7181514" y="2773120"/>
              <a:ext cx="5010486" cy="2829996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E964DDA-51FB-4C49-AEE2-41E9A7942679}"/>
              </a:ext>
            </a:extLst>
          </p:cNvPr>
          <p:cNvSpPr/>
          <p:nvPr/>
        </p:nvSpPr>
        <p:spPr>
          <a:xfrm>
            <a:off x="7190171" y="2313685"/>
            <a:ext cx="67112" cy="37902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1E27DC0-0C59-4D90-BF83-C4FECE15DD27}"/>
              </a:ext>
            </a:extLst>
          </p:cNvPr>
          <p:cNvGrpSpPr/>
          <p:nvPr/>
        </p:nvGrpSpPr>
        <p:grpSpPr>
          <a:xfrm>
            <a:off x="0" y="3598390"/>
            <a:ext cx="1995767" cy="2568215"/>
            <a:chOff x="0" y="3598390"/>
            <a:chExt cx="1995767" cy="256821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0573F5A-DAB7-4835-83AD-0046C0424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820019"/>
              <a:ext cx="1995767" cy="2346586"/>
            </a:xfrm>
            <a:prstGeom prst="rect">
              <a:avLst/>
            </a:prstGeom>
          </p:spPr>
        </p:pic>
        <p:sp>
          <p:nvSpPr>
            <p:cNvPr id="16" name="สี่เหลี่ยมผืนผ้า 10">
              <a:extLst>
                <a:ext uri="{FF2B5EF4-FFF2-40B4-BE49-F238E27FC236}">
                  <a16:creationId xmlns:a16="http://schemas.microsoft.com/office/drawing/2014/main" id="{207E9FC7-69A5-407F-832A-BDBC91FDF2A2}"/>
                </a:ext>
              </a:extLst>
            </p:cNvPr>
            <p:cNvSpPr/>
            <p:nvPr/>
          </p:nvSpPr>
          <p:spPr>
            <a:xfrm>
              <a:off x="466256" y="3598390"/>
              <a:ext cx="1384014" cy="307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1400" b="1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นักเรียนควรพก...</a:t>
              </a:r>
              <a:endParaRPr lang="th-TH" sz="1200" b="1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53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1189808"/>
            <a:ext cx="12192000" cy="4478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1DFDE8-2E8C-43B2-947B-A63D4AF041A3}"/>
              </a:ext>
            </a:extLst>
          </p:cNvPr>
          <p:cNvSpPr txBox="1"/>
          <p:nvPr/>
        </p:nvSpPr>
        <p:spPr>
          <a:xfrm>
            <a:off x="1030605" y="1936282"/>
            <a:ext cx="1013078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b="1" dirty="0">
                <a:solidFill>
                  <a:schemeClr val="accent4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 จะสามารถแพร่กระจายไปยังบุคคลอื่นผ่านการสัมผัสหรือมีพฤติกรรมที่ไม่เหมาะสม เช่น โรคไข้หวัดใหญ่ โรคเอดส์ เป็นต้น หรือมีสัตว์เป็นพาหะนำโรคไปยังมนุษย์ เช่น โรคฉี่หนู โรคไข้เลือดออก ซึ่งมีอาการรุนแรงแตกต่างกันจนกระทั่งถึงขั้นเสียชีวิตได้และสามารถป้องกันได้โดยการมีสุขอนามัยและรักษาความสะอาดเป็นหลัก</a:t>
            </a:r>
          </a:p>
        </p:txBody>
      </p:sp>
    </p:spTree>
    <p:extLst>
      <p:ext uri="{BB962C8B-B14F-4D97-AF65-F5344CB8AC3E}">
        <p14:creationId xmlns:p14="http://schemas.microsoft.com/office/powerpoint/2010/main" val="3203310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06E97B8-65FD-4659-83F1-D9881D17E816}"/>
              </a:ext>
            </a:extLst>
          </p:cNvPr>
          <p:cNvSpPr txBox="1"/>
          <p:nvPr/>
        </p:nvSpPr>
        <p:spPr>
          <a:xfrm>
            <a:off x="3106169" y="667657"/>
            <a:ext cx="5979662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หน่วยการเรียนรู้ที่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7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72046B8-598C-4C58-8E67-6A0FD4B200AA}"/>
              </a:ext>
            </a:extLst>
          </p:cNvPr>
          <p:cNvSpPr txBox="1"/>
          <p:nvPr/>
        </p:nvSpPr>
        <p:spPr>
          <a:xfrm>
            <a:off x="2540056" y="1748972"/>
            <a:ext cx="7111888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โรคติดต่อและโรคไม่ติดต่อ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36DAC40-4FAB-46E5-8937-74B75DFD3416}"/>
                  </a:ext>
                </a:extLst>
              </p14:cNvPr>
              <p14:cNvContentPartPr/>
              <p14:nvPr/>
            </p14:nvContentPartPr>
            <p14:xfrm>
              <a:off x="2750040" y="313956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36DAC40-4FAB-46E5-8937-74B75DFD34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0680" y="31302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064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876457" y="881390"/>
            <a:ext cx="4445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ความหมายของ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โรคไม่ติดต่อ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88EA7DBD-79B6-4F56-8FD1-A390B6C435D5}"/>
              </a:ext>
            </a:extLst>
          </p:cNvPr>
          <p:cNvGrpSpPr/>
          <p:nvPr/>
        </p:nvGrpSpPr>
        <p:grpSpPr>
          <a:xfrm>
            <a:off x="983673" y="1235333"/>
            <a:ext cx="11208327" cy="482631"/>
            <a:chOff x="983673" y="1235333"/>
            <a:chExt cx="11208327" cy="482631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DDF8C7-6D88-4B62-A3BB-85639C1EEDEA}"/>
                </a:ext>
              </a:extLst>
            </p:cNvPr>
            <p:cNvCxnSpPr/>
            <p:nvPr/>
          </p:nvCxnSpPr>
          <p:spPr>
            <a:xfrm>
              <a:off x="983673" y="1506146"/>
              <a:ext cx="10072254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เมฆ 8">
              <a:extLst>
                <a:ext uri="{FF2B5EF4-FFF2-40B4-BE49-F238E27FC236}">
                  <a16:creationId xmlns:a16="http://schemas.microsoft.com/office/drawing/2014/main" id="{FE131A70-0350-4660-A512-837C93FD8A2E}"/>
                </a:ext>
              </a:extLst>
            </p:cNvPr>
            <p:cNvSpPr/>
            <p:nvPr/>
          </p:nvSpPr>
          <p:spPr>
            <a:xfrm>
              <a:off x="10958945" y="1235333"/>
              <a:ext cx="1233055" cy="482631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14902508-38A5-4F3A-AA2D-66A1B4745E27}"/>
              </a:ext>
            </a:extLst>
          </p:cNvPr>
          <p:cNvSpPr/>
          <p:nvPr/>
        </p:nvSpPr>
        <p:spPr>
          <a:xfrm>
            <a:off x="1316182" y="2130903"/>
            <a:ext cx="47798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หมายถึง โรคที่เกิดจากความผิดปกติของร่างกายและพฤติกรรมสุขภาพที่ไม่ถูกต้อง โรคไม่ติดต่อไม่สามารถติดต่อไปยังบุคคลอื่นได้ เช่น โรคหัวใจและหลอดเลือดโรคเบาหวาน โรคความดันเลือดสูง โรคมะเร็ง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80D8B08-3739-4E72-9DB3-99F63BCB5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72" y="2082199"/>
            <a:ext cx="4040402" cy="26936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362A630-56C0-4A21-BDCC-2EAD808C3979}"/>
                  </a:ext>
                </a:extLst>
              </p14:cNvPr>
              <p14:cNvContentPartPr/>
              <p14:nvPr/>
            </p14:nvContentPartPr>
            <p14:xfrm>
              <a:off x="2659320" y="1967040"/>
              <a:ext cx="3633480" cy="1174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362A630-56C0-4A21-BDCC-2EAD808C39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9960" y="1957680"/>
                <a:ext cx="3652200" cy="119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5778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49490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โรคไม่ติดต่อ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kumimoji="0" lang="th-TH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A783ECCC-23C1-46F1-85E2-CBC0831EF7E2}"/>
              </a:ext>
            </a:extLst>
          </p:cNvPr>
          <p:cNvGrpSpPr/>
          <p:nvPr/>
        </p:nvGrpSpPr>
        <p:grpSpPr>
          <a:xfrm>
            <a:off x="983673" y="1235333"/>
            <a:ext cx="11208327" cy="482631"/>
            <a:chOff x="983673" y="1235333"/>
            <a:chExt cx="11208327" cy="482631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DDF8C7-6D88-4B62-A3BB-85639C1EEDEA}"/>
                </a:ext>
              </a:extLst>
            </p:cNvPr>
            <p:cNvCxnSpPr/>
            <p:nvPr/>
          </p:nvCxnSpPr>
          <p:spPr>
            <a:xfrm>
              <a:off x="983673" y="1506146"/>
              <a:ext cx="10072254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เมฆ 8">
              <a:extLst>
                <a:ext uri="{FF2B5EF4-FFF2-40B4-BE49-F238E27FC236}">
                  <a16:creationId xmlns:a16="http://schemas.microsoft.com/office/drawing/2014/main" id="{FE131A70-0350-4660-A512-837C93FD8A2E}"/>
                </a:ext>
              </a:extLst>
            </p:cNvPr>
            <p:cNvSpPr/>
            <p:nvPr/>
          </p:nvSpPr>
          <p:spPr>
            <a:xfrm>
              <a:off x="10958945" y="1235333"/>
              <a:ext cx="1233055" cy="482631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1865545"/>
            <a:ext cx="2414481" cy="481409"/>
            <a:chOff x="1355148" y="1924050"/>
            <a:chExt cx="2577660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1</a:t>
              </a:r>
              <a:endPara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3" y="1924050"/>
              <a:ext cx="2031355" cy="513726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โรคมะเร็ง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684128"/>
            <a:ext cx="212609" cy="171460"/>
          </a:xfrm>
          <a:prstGeom prst="chevron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9" y="2487387"/>
            <a:ext cx="900471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สาเหตุ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เกิดจากการเพิ่มจำนวนเซลล์ของร่างกายมีความผิดปกติที่ดีเอ็นเอรวดเร็วและมากกว่าปกติ ทำให้เกิดก้อนเนื้อโตผิดปกติและเกิดที่อวัยวะในร่างกาย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193545"/>
            <a:ext cx="212609" cy="171460"/>
          </a:xfrm>
          <a:prstGeom prst="chevron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5" name="สี่เหลี่ยมผืนผ้า 10">
            <a:extLst>
              <a:ext uri="{FF2B5EF4-FFF2-40B4-BE49-F238E27FC236}">
                <a16:creationId xmlns:a16="http://schemas.microsoft.com/office/drawing/2014/main" id="{9D3874C3-0417-4586-B6E0-FA50C0FFCEB0}"/>
              </a:ext>
            </a:extLst>
          </p:cNvPr>
          <p:cNvSpPr/>
          <p:nvPr/>
        </p:nvSpPr>
        <p:spPr>
          <a:xfrm>
            <a:off x="2215739" y="3983746"/>
            <a:ext cx="900471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ประเภท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1.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มะเร็งเต้านม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พบมากที่สุดอันดับหนึ่งของผู้หญิง สามารถถ่ายทอดได้ทางพันธุกรรม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ฮอร์โมนที่ผิดปกติ ความอ้วน อาหารที่รับประทานมีไขมันสูง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2.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มะเร็งปากมดลูก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เกิดจากเชื้อไวรัสเอชพีวี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3B347B6-C12C-4765-960F-AB55E99E912B}"/>
                  </a:ext>
                </a:extLst>
              </p14:cNvPr>
              <p14:cNvContentPartPr/>
              <p14:nvPr/>
            </p14:nvContentPartPr>
            <p14:xfrm>
              <a:off x="3177360" y="2314800"/>
              <a:ext cx="3115440" cy="1259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3B347B6-C12C-4765-960F-AB55E99E91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8000" y="2305440"/>
                <a:ext cx="3134160" cy="127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747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/>
      <p:bldP spid="13" grpId="0" animBg="1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49490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โรคไม่ติดต่อ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kumimoji="0" lang="th-TH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1865545"/>
            <a:ext cx="2414481" cy="481409"/>
            <a:chOff x="1355148" y="1924050"/>
            <a:chExt cx="2577660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1</a:t>
              </a:r>
              <a:endPara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3" y="1924050"/>
              <a:ext cx="2031355" cy="513726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โรคมะเร็ง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836528"/>
            <a:ext cx="212609" cy="171460"/>
          </a:xfrm>
          <a:prstGeom prst="chevron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5" name="สี่เหลี่ยมผืนผ้า 10">
            <a:extLst>
              <a:ext uri="{FF2B5EF4-FFF2-40B4-BE49-F238E27FC236}">
                <a16:creationId xmlns:a16="http://schemas.microsoft.com/office/drawing/2014/main" id="{9D3874C3-0417-4586-B6E0-FA50C0FFCEB0}"/>
              </a:ext>
            </a:extLst>
          </p:cNvPr>
          <p:cNvSpPr/>
          <p:nvPr/>
        </p:nvSpPr>
        <p:spPr>
          <a:xfrm>
            <a:off x="2215739" y="2612146"/>
            <a:ext cx="88401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ประเภท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3.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 มะเร็งผิวหนัง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มักพบในผู้สูงอายุ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เกิดจากแสงแดดหรือรังสีอัลตราไวโอเลต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4.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มะเร็งปอด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เกิดจากความสกปรกของอากาศ รังสี สารเคมีที่ปนเปื้อนในบรรยากาศ การสูบบุหรี่จัดเป็นเวลานาน แผลเรื้อรังในปอด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5.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มะเร็งช่องปาก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เกิดมีสิ่งมาทำให้ระคายเคืองซ้ำๆ และเป็นเวลานานภายในช่องปาก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6.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 มะเร็งระบบทางเดินปัสสาวะและอวัยวะสืบพันธุ์เพศชาย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7.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มะเร็งตับ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อาการที่เด่นชัด คือ ปวดชายโครงด้านขวาและอาจคลำพบก้อนเนื้อ</a:t>
            </a:r>
          </a:p>
        </p:txBody>
      </p:sp>
    </p:spTree>
    <p:extLst>
      <p:ext uri="{BB962C8B-B14F-4D97-AF65-F5344CB8AC3E}">
        <p14:creationId xmlns:p14="http://schemas.microsoft.com/office/powerpoint/2010/main" val="39386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49490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โรคไม่ติดต่อ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kumimoji="0" lang="th-TH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758598"/>
            <a:ext cx="212609" cy="171460"/>
          </a:xfrm>
          <a:prstGeom prst="chevron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9" y="2561857"/>
            <a:ext cx="845226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สัญญาณบอกเหตุ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มีก้อนเนื้อ ตุ่มบนหรือใต้ผิวหนัง เกิดหูดหรือปานที่ผิดปกติ แผลเรื้อรัง  ตกขาวหรือเมือกผิดปกติ เบื่ออาหาร กลืนอาหารลำบาก และระบบขับถ่ายผิดปกติเป็นเวลานาน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276678"/>
            <a:ext cx="212609" cy="171460"/>
          </a:xfrm>
          <a:prstGeom prst="chevron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8" y="4085004"/>
            <a:ext cx="845226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การป้องกัน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หมั่นตรวจร่างกายเป็นประจำทุกปี ออกกำลังกายอย่างสม่ำเสมอ หลีกเลี่ยงแสงแดดและมลภาวะเป็นพิษ และเลือกรับประทานอาหารที่มีสารต่อต้านอนุมูลอิสระ</a:t>
            </a:r>
          </a:p>
        </p:txBody>
      </p:sp>
      <p:grpSp>
        <p:nvGrpSpPr>
          <p:cNvPr id="15" name="กลุ่ม 5">
            <a:extLst>
              <a:ext uri="{FF2B5EF4-FFF2-40B4-BE49-F238E27FC236}">
                <a16:creationId xmlns:a16="http://schemas.microsoft.com/office/drawing/2014/main" id="{D26AB670-FFF3-4F6D-8D08-87674ABAC30A}"/>
              </a:ext>
            </a:extLst>
          </p:cNvPr>
          <p:cNvGrpSpPr/>
          <p:nvPr/>
        </p:nvGrpSpPr>
        <p:grpSpPr>
          <a:xfrm>
            <a:off x="1380906" y="1865545"/>
            <a:ext cx="2414481" cy="481409"/>
            <a:chOff x="1355148" y="1924050"/>
            <a:chExt cx="2577660" cy="516379"/>
          </a:xfrm>
        </p:grpSpPr>
        <p:sp>
          <p:nvSpPr>
            <p:cNvPr id="16" name="สี่เหลี่ยมผืนผ้า 1">
              <a:extLst>
                <a:ext uri="{FF2B5EF4-FFF2-40B4-BE49-F238E27FC236}">
                  <a16:creationId xmlns:a16="http://schemas.microsoft.com/office/drawing/2014/main" id="{9828FF57-EA3B-4BC9-80F5-6132AC3D9BC8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1</a:t>
              </a:r>
              <a:endPara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endParaRPr>
            </a:p>
          </p:txBody>
        </p:sp>
        <p:sp>
          <p:nvSpPr>
            <p:cNvPr id="17" name="สี่เหลี่ยมผืนผ้า 2">
              <a:extLst>
                <a:ext uri="{FF2B5EF4-FFF2-40B4-BE49-F238E27FC236}">
                  <a16:creationId xmlns:a16="http://schemas.microsoft.com/office/drawing/2014/main" id="{F26027B6-CED2-4A2F-AB7C-CA5E579CD9BE}"/>
                </a:ext>
              </a:extLst>
            </p:cNvPr>
            <p:cNvSpPr/>
            <p:nvPr/>
          </p:nvSpPr>
          <p:spPr>
            <a:xfrm>
              <a:off x="1901453" y="1924050"/>
              <a:ext cx="2031355" cy="513726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โรคมะเร็ง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8E09CC4-F071-4C88-AA98-86A08FA1C9E6}"/>
                  </a:ext>
                </a:extLst>
              </p14:cNvPr>
              <p14:cNvContentPartPr/>
              <p14:nvPr/>
            </p14:nvContentPartPr>
            <p14:xfrm>
              <a:off x="4638240" y="2558520"/>
              <a:ext cx="6477480" cy="1462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8E09CC4-F071-4C88-AA98-86A08FA1C9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8880" y="2549160"/>
                <a:ext cx="6496200" cy="148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158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49490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โรคไม่ติดต่อ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kumimoji="0" lang="th-TH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1962530"/>
            <a:ext cx="3781645" cy="481409"/>
            <a:chOff x="1355148" y="1924050"/>
            <a:chExt cx="4037221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2</a:t>
              </a:r>
              <a:endPara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2" y="1924050"/>
              <a:ext cx="3490917" cy="513726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โรคหัวใจและหลอดเลือด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909268"/>
            <a:ext cx="212609" cy="17146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712527"/>
            <a:ext cx="437902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สาเหตุ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เกิดจากหลอดเลือดตีบหรือเกิดการอุดตัน พันธุกรรม ขาดการพักผ่อน หรือโรคอื่นร่วม เช่น โรคความดันเลือดสูง และเกิดจากสารนิโคตินในบุหรี่ ส่งผลให้หลอดเลือดตีบ ลิ่มเลือดจับตัวกันหนาขึ้น</a:t>
            </a: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FA6867BD-8B42-4D61-97F2-DC3B437D2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355" y="3085962"/>
            <a:ext cx="3602293" cy="23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8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49490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โรคไม่ติดต่อ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kumimoji="0" lang="th-TH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833063"/>
            <a:ext cx="212609" cy="17146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9" y="2636322"/>
            <a:ext cx="825829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อาการ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เจ็บหน้าอก หัวใจเต้นผิดปกติ หน้าซีด ใจสั่น เป็นลมบ่อยจนอาจหมดสติเสียชีวิต และหายใจไม่สะดวก หอบเหนื่อยคล้ายคนเป็นโรคหืด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892626" y="4432167"/>
            <a:ext cx="212609" cy="17146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8" y="4232403"/>
            <a:ext cx="825829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การป้องกัน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ลดอาหารที่มีไขมันมากกับจำพวกแป้ง ควรทานผักและผลไม้มากๆ ออกกำลังกายอย่างสม่ำเสมอ พักผ่อนให้เพียงพอและหลีกเลี่ยงหรืองดการสูบบุหรี่</a:t>
            </a:r>
          </a:p>
        </p:txBody>
      </p:sp>
      <p:grpSp>
        <p:nvGrpSpPr>
          <p:cNvPr id="15" name="กลุ่ม 5">
            <a:extLst>
              <a:ext uri="{FF2B5EF4-FFF2-40B4-BE49-F238E27FC236}">
                <a16:creationId xmlns:a16="http://schemas.microsoft.com/office/drawing/2014/main" id="{5EEF16EE-E7F4-4203-9448-3A1296A133CE}"/>
              </a:ext>
            </a:extLst>
          </p:cNvPr>
          <p:cNvGrpSpPr/>
          <p:nvPr/>
        </p:nvGrpSpPr>
        <p:grpSpPr>
          <a:xfrm>
            <a:off x="1380906" y="1962530"/>
            <a:ext cx="3781645" cy="481409"/>
            <a:chOff x="1355148" y="1924050"/>
            <a:chExt cx="4037221" cy="516379"/>
          </a:xfrm>
        </p:grpSpPr>
        <p:sp>
          <p:nvSpPr>
            <p:cNvPr id="16" name="สี่เหลี่ยมผืนผ้า 1">
              <a:extLst>
                <a:ext uri="{FF2B5EF4-FFF2-40B4-BE49-F238E27FC236}">
                  <a16:creationId xmlns:a16="http://schemas.microsoft.com/office/drawing/2014/main" id="{1BE59635-1C76-4093-8EEF-4D48262529EB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2</a:t>
              </a:r>
              <a:endPara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endParaRPr>
            </a:p>
          </p:txBody>
        </p:sp>
        <p:sp>
          <p:nvSpPr>
            <p:cNvPr id="17" name="สี่เหลี่ยมผืนผ้า 2">
              <a:extLst>
                <a:ext uri="{FF2B5EF4-FFF2-40B4-BE49-F238E27FC236}">
                  <a16:creationId xmlns:a16="http://schemas.microsoft.com/office/drawing/2014/main" id="{3C1471D9-A81F-43EC-8797-4AA01661EAAF}"/>
                </a:ext>
              </a:extLst>
            </p:cNvPr>
            <p:cNvSpPr/>
            <p:nvPr/>
          </p:nvSpPr>
          <p:spPr>
            <a:xfrm>
              <a:off x="1901452" y="1924050"/>
              <a:ext cx="3490917" cy="513726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โรคหัวใจและหลอดเลือด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6633695-11E7-4330-AFBC-846439552F8E}"/>
                  </a:ext>
                </a:extLst>
              </p14:cNvPr>
              <p14:cNvContentPartPr/>
              <p14:nvPr/>
            </p14:nvContentPartPr>
            <p14:xfrm>
              <a:off x="3349080" y="3526200"/>
              <a:ext cx="3475440" cy="243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6633695-11E7-4330-AFBC-846439552F8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39720" y="3516840"/>
                <a:ext cx="3494160" cy="26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71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49490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โรคไม่ติดต่อ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kumimoji="0" lang="th-TH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2038730"/>
            <a:ext cx="2543395" cy="481409"/>
            <a:chOff x="1355148" y="1924050"/>
            <a:chExt cx="2715286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3</a:t>
              </a:r>
              <a:endPara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3" y="1924050"/>
              <a:ext cx="2168981" cy="513726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โรคเบาหวาน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3049548"/>
            <a:ext cx="212609" cy="171460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852807"/>
            <a:ext cx="850941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สาเหตุ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1.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เกิดจากพันธุกรรม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2.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เซลล์ไขมันบริเวณพุงเกิดการดื้อต่ออินซูลิน โดยเฉพาะผู้ที่มีลักษณะอ้วนชนิดลงพุง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3.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ร่างกายเสื่อมลงทำให้ผลิตฮอร์โมนอินซูลินได้น้อยลงในผู้ที่มีอายุมาก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4.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เพศชายมักจะป่วยเป็นโรคเบาหวานมากกว่าผู้หญิง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5.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เกิดร่วมกับโรคอื่น เช่น โรคเนื้องอกของต่อใต้สมองหรือต่อมหมวกไต</a:t>
            </a:r>
          </a:p>
        </p:txBody>
      </p:sp>
    </p:spTree>
    <p:extLst>
      <p:ext uri="{BB962C8B-B14F-4D97-AF65-F5344CB8AC3E}">
        <p14:creationId xmlns:p14="http://schemas.microsoft.com/office/powerpoint/2010/main" val="218979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-7620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1057693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โรคติดต่อ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ในปัจจุบัน</a:t>
            </a:r>
            <a:endParaRPr kumimoji="0" lang="th-TH" sz="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875633" y="139380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สี่เหลี่ยมผืนผ้า 2">
            <a:extLst>
              <a:ext uri="{FF2B5EF4-FFF2-40B4-BE49-F238E27FC236}">
                <a16:creationId xmlns:a16="http://schemas.microsoft.com/office/drawing/2014/main" id="{50F3184D-0AA2-4AB4-A474-062A06BF5DAC}"/>
              </a:ext>
            </a:extLst>
          </p:cNvPr>
          <p:cNvSpPr/>
          <p:nvPr/>
        </p:nvSpPr>
        <p:spPr>
          <a:xfrm>
            <a:off x="983673" y="1704318"/>
            <a:ext cx="6659617" cy="47893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โรคติดเชื้อไวรัสโค</a:t>
            </a:r>
            <a:r>
              <a:rPr kumimoji="0" lang="th-TH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นา 2019 (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COVID-19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)</a:t>
            </a:r>
          </a:p>
        </p:txBody>
      </p:sp>
      <p:sp>
        <p:nvSpPr>
          <p:cNvPr id="21" name="สี่เหลี่ยมผืนผ้า 10">
            <a:extLst>
              <a:ext uri="{FF2B5EF4-FFF2-40B4-BE49-F238E27FC236}">
                <a16:creationId xmlns:a16="http://schemas.microsoft.com/office/drawing/2014/main" id="{CBDF565E-9247-4FA2-901F-55BF5B5AC3B1}"/>
              </a:ext>
            </a:extLst>
          </p:cNvPr>
          <p:cNvSpPr/>
          <p:nvPr/>
        </p:nvSpPr>
        <p:spPr>
          <a:xfrm>
            <a:off x="1182034" y="2313685"/>
            <a:ext cx="601572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สาเหตุ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เกิดจากไวรัสโค</a:t>
            </a:r>
            <a:r>
              <a:rPr kumimoji="0" lang="th-TH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นา 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Coronavirus)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สามารถติดเชื้อได้ทั้งในมนุษย์และสัตว์ปัจจุบันมีทั้งหมด 6 สายพันธุ์ และ</a:t>
            </a:r>
            <a:b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</a:b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สายพันธุ์ที่กำลังแพร่ระบาดหนักทั่วโลกในปัจจุบันเป็น</a:t>
            </a:r>
            <a:b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</a:b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สายพันธุ์ที่ 7 ซึ่งยังไม่เคยพบมาก่อน จึงเรียกว่าเป็น </a:t>
            </a:r>
            <a:b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</a:b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“ไวรัสโค</a:t>
            </a:r>
            <a:r>
              <a:rPr kumimoji="0" lang="th-TH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นาสายพันธุ์ใหม่” และตั้งชื่อเป็นทางการว่า </a:t>
            </a:r>
            <a:b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</a:b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“โควิด-19” 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COVID-19)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sp>
        <p:nvSpPr>
          <p:cNvPr id="23" name="ลูกศร: เครื่องหมายบั้ง 7">
            <a:extLst>
              <a:ext uri="{FF2B5EF4-FFF2-40B4-BE49-F238E27FC236}">
                <a16:creationId xmlns:a16="http://schemas.microsoft.com/office/drawing/2014/main" id="{C6B70F86-36D9-4B5B-A596-AF0C6BACA980}"/>
              </a:ext>
            </a:extLst>
          </p:cNvPr>
          <p:cNvSpPr/>
          <p:nvPr/>
        </p:nvSpPr>
        <p:spPr>
          <a:xfrm>
            <a:off x="969425" y="2510611"/>
            <a:ext cx="212609" cy="171460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91EE7A-3D9B-42E7-9BBD-A9284CF576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3" t="5749" r="8412" b="78038"/>
          <a:stretch/>
        </p:blipFill>
        <p:spPr>
          <a:xfrm>
            <a:off x="4189894" y="5004300"/>
            <a:ext cx="1585519" cy="1111857"/>
          </a:xfrm>
          <a:prstGeom prst="rect">
            <a:avLst/>
          </a:prstGeom>
        </p:spPr>
      </p:pic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7E8AC40B-6297-4B91-8851-A14D2D92F39A}"/>
              </a:ext>
            </a:extLst>
          </p:cNvPr>
          <p:cNvGrpSpPr/>
          <p:nvPr/>
        </p:nvGrpSpPr>
        <p:grpSpPr>
          <a:xfrm>
            <a:off x="7579749" y="2623727"/>
            <a:ext cx="4695589" cy="3592016"/>
            <a:chOff x="7579749" y="2623727"/>
            <a:chExt cx="4695589" cy="3592016"/>
          </a:xfrm>
        </p:grpSpPr>
        <p:sp>
          <p:nvSpPr>
            <p:cNvPr id="12" name="กล่องข้อความ 27">
              <a:extLst>
                <a:ext uri="{FF2B5EF4-FFF2-40B4-BE49-F238E27FC236}">
                  <a16:creationId xmlns:a16="http://schemas.microsoft.com/office/drawing/2014/main" id="{D8026B2A-6BB9-4FF0-B410-F35B5DF20C7E}"/>
                </a:ext>
              </a:extLst>
            </p:cNvPr>
            <p:cNvSpPr txBox="1"/>
            <p:nvPr/>
          </p:nvSpPr>
          <p:spPr>
            <a:xfrm>
              <a:off x="7579749" y="5630968"/>
              <a:ext cx="4695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marL="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05F06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มุมค้นคว้าเพิ่มเติม</a:t>
              </a:r>
            </a:p>
          </p:txBody>
        </p:sp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9A09BFDA-0139-40A9-A33D-10142C998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989" y="2623727"/>
              <a:ext cx="2962500" cy="3017874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77F48D2-9AEA-4C95-A09A-299D226435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3" t="5749" r="8412" b="78038"/>
          <a:stretch/>
        </p:blipFill>
        <p:spPr>
          <a:xfrm flipH="1">
            <a:off x="7834203" y="1607913"/>
            <a:ext cx="1585519" cy="111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53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49490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โรคไม่ติดต่อ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kumimoji="0" lang="th-TH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897148"/>
            <a:ext cx="212609" cy="171460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700407"/>
            <a:ext cx="830612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อาการ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ปัสสาวะบ่อยและมากในตอนกลางคืน กระหายน้ำ ทานมากแต่น้ำหนักลดลง เป็นแผลง่ายแต่รักษาหายยาก รูสึกชาตามปลายนิ้ว และตาพร่ามัว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392690"/>
            <a:ext cx="212609" cy="171460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7" y="4191335"/>
            <a:ext cx="847131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การป้องกัน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ควบคุมน้ำหนักตัว ปริมาณอาหารโดยเฉพาะประเภทแป้งและน้ำตาล ออกกำลังกายอย่างสม่ำเสมอและควรตรวจดูระดับนํ้าตาลในเลือดเป็นประจำทุกปี</a:t>
            </a:r>
          </a:p>
        </p:txBody>
      </p:sp>
      <p:grpSp>
        <p:nvGrpSpPr>
          <p:cNvPr id="15" name="กลุ่ม 5">
            <a:extLst>
              <a:ext uri="{FF2B5EF4-FFF2-40B4-BE49-F238E27FC236}">
                <a16:creationId xmlns:a16="http://schemas.microsoft.com/office/drawing/2014/main" id="{A0017336-B72E-4F73-8655-8CE89D7C6D27}"/>
              </a:ext>
            </a:extLst>
          </p:cNvPr>
          <p:cNvGrpSpPr/>
          <p:nvPr/>
        </p:nvGrpSpPr>
        <p:grpSpPr>
          <a:xfrm>
            <a:off x="1380906" y="1886330"/>
            <a:ext cx="2543395" cy="481409"/>
            <a:chOff x="1355148" y="1924050"/>
            <a:chExt cx="2715286" cy="516379"/>
          </a:xfrm>
        </p:grpSpPr>
        <p:sp>
          <p:nvSpPr>
            <p:cNvPr id="16" name="สี่เหลี่ยมผืนผ้า 1">
              <a:extLst>
                <a:ext uri="{FF2B5EF4-FFF2-40B4-BE49-F238E27FC236}">
                  <a16:creationId xmlns:a16="http://schemas.microsoft.com/office/drawing/2014/main" id="{6B9E6472-8DDF-42B2-A962-9823AFA79865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3</a:t>
              </a:r>
              <a:endPara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endParaRPr>
            </a:p>
          </p:txBody>
        </p:sp>
        <p:sp>
          <p:nvSpPr>
            <p:cNvPr id="17" name="สี่เหลี่ยมผืนผ้า 2">
              <a:extLst>
                <a:ext uri="{FF2B5EF4-FFF2-40B4-BE49-F238E27FC236}">
                  <a16:creationId xmlns:a16="http://schemas.microsoft.com/office/drawing/2014/main" id="{8E992766-520D-469A-9E7C-A5EE56B11539}"/>
                </a:ext>
              </a:extLst>
            </p:cNvPr>
            <p:cNvSpPr/>
            <p:nvPr/>
          </p:nvSpPr>
          <p:spPr>
            <a:xfrm>
              <a:off x="1901453" y="1924050"/>
              <a:ext cx="2168981" cy="513726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โรคเบาหวาน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78AC63-D3F9-4E67-A152-1D99740B4E13}"/>
                  </a:ext>
                </a:extLst>
              </p14:cNvPr>
              <p14:cNvContentPartPr/>
              <p14:nvPr/>
            </p14:nvContentPartPr>
            <p14:xfrm>
              <a:off x="2236680" y="2483280"/>
              <a:ext cx="8001000" cy="1455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78AC63-D3F9-4E67-A152-1D99740B4E1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27320" y="2473920"/>
                <a:ext cx="8019720" cy="147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171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49490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โรคไม่ติดต่อ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kumimoji="0" lang="th-TH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1944482"/>
            <a:ext cx="3476845" cy="481409"/>
            <a:chOff x="1355148" y="1924050"/>
            <a:chExt cx="3711821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FF9966"/>
            </a:solidFill>
            <a:ln w="28575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4</a:t>
              </a:r>
              <a:endPara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2" y="1924050"/>
              <a:ext cx="3165517" cy="513726"/>
            </a:xfrm>
            <a:prstGeom prst="rect">
              <a:avLst/>
            </a:prstGeom>
            <a:noFill/>
            <a:ln w="28575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โรคความดันเลือดสูง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879100"/>
            <a:ext cx="212609" cy="171460"/>
          </a:xfrm>
          <a:prstGeom prst="chevron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682359"/>
            <a:ext cx="83951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สาเหตุ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1.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ความอ้วน เนื่องจากใช้แรงในการส่งออกซิเจนไปยังเนื้อเยื่อในร่างกายมากขึ้น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2.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กินอาหารที่มีรสเค็มจัด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ทำให้ร่างกายเกิดภาวะบวมนํ้า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3.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การสูบบุหรี่ สารพิษที่อยู่ในบุหรี่จะเพิ่มความดันเลือดในร่างกายให้สูงขึ้น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4.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การดื่มสุรา ส่งผลทำให้หัวใจเกิดภาวะที่เต้นเร็วกว่าปกติ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5.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การเคลื่อนไหวร่างกายน้อยและขาดการออกกำลังกาย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6.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ความเครียด 		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7.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พันธุกรรม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1DBC40-6081-45E6-B4C9-6CA8F012B216}"/>
                  </a:ext>
                </a:extLst>
              </p14:cNvPr>
              <p14:cNvContentPartPr/>
              <p14:nvPr/>
            </p14:nvContentPartPr>
            <p14:xfrm>
              <a:off x="1660320" y="3546360"/>
              <a:ext cx="3618720" cy="24908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1DBC40-6081-45E6-B4C9-6CA8F012B2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50960" y="3537000"/>
                <a:ext cx="3637440" cy="250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59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49490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โรคไม่ติดต่อ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kumimoji="0" lang="th-TH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800896"/>
            <a:ext cx="212609" cy="171460"/>
          </a:xfrm>
          <a:prstGeom prst="chevron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604155"/>
            <a:ext cx="833595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อาการ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ปวดศีรษะ ปวดท้ายทอยในตอนเช้า อาจเกิดภาวะแทรกซ้อนทำให้สายตาเสื่อมลงอย่างรวดเร็ว หรือตาบอด ชักหรือไม่รู้สึกตัว อาจทำให้ไตพิการ หรือไตอักเสบ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265558"/>
            <a:ext cx="212609" cy="171460"/>
          </a:xfrm>
          <a:prstGeom prst="chevron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7" y="4089413"/>
            <a:ext cx="823096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การป้องกัน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ดูแลร่างกายออกกำลังกายอย่างสม่ำเสมอ หลีกเลี่ยงการทานอาหารรสเค็มจัดและไขมันสูง งดการดื่มสุราและสูบบุหรี่ และควรวัดความดันเลือดเป็นประจำ</a:t>
            </a:r>
          </a:p>
        </p:txBody>
      </p:sp>
      <p:grpSp>
        <p:nvGrpSpPr>
          <p:cNvPr id="15" name="กลุ่ม 5">
            <a:extLst>
              <a:ext uri="{FF2B5EF4-FFF2-40B4-BE49-F238E27FC236}">
                <a16:creationId xmlns:a16="http://schemas.microsoft.com/office/drawing/2014/main" id="{00B00BA6-5389-4240-8061-C84FA0A61067}"/>
              </a:ext>
            </a:extLst>
          </p:cNvPr>
          <p:cNvGrpSpPr/>
          <p:nvPr/>
        </p:nvGrpSpPr>
        <p:grpSpPr>
          <a:xfrm>
            <a:off x="1380906" y="1944482"/>
            <a:ext cx="3476845" cy="481409"/>
            <a:chOff x="1355148" y="1924050"/>
            <a:chExt cx="3711821" cy="516379"/>
          </a:xfrm>
        </p:grpSpPr>
        <p:sp>
          <p:nvSpPr>
            <p:cNvPr id="16" name="สี่เหลี่ยมผืนผ้า 1">
              <a:extLst>
                <a:ext uri="{FF2B5EF4-FFF2-40B4-BE49-F238E27FC236}">
                  <a16:creationId xmlns:a16="http://schemas.microsoft.com/office/drawing/2014/main" id="{42225FAE-DBF9-40E0-9D4C-DCFD4636995F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FF9966"/>
            </a:solidFill>
            <a:ln w="28575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4</a:t>
              </a:r>
              <a:endPara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endParaRPr>
            </a:p>
          </p:txBody>
        </p:sp>
        <p:sp>
          <p:nvSpPr>
            <p:cNvPr id="17" name="สี่เหลี่ยมผืนผ้า 2">
              <a:extLst>
                <a:ext uri="{FF2B5EF4-FFF2-40B4-BE49-F238E27FC236}">
                  <a16:creationId xmlns:a16="http://schemas.microsoft.com/office/drawing/2014/main" id="{B930411E-A47D-4DD7-B339-07B0463E8CFC}"/>
                </a:ext>
              </a:extLst>
            </p:cNvPr>
            <p:cNvSpPr/>
            <p:nvPr/>
          </p:nvSpPr>
          <p:spPr>
            <a:xfrm>
              <a:off x="1901452" y="1924050"/>
              <a:ext cx="3165517" cy="513726"/>
            </a:xfrm>
            <a:prstGeom prst="rect">
              <a:avLst/>
            </a:prstGeom>
            <a:noFill/>
            <a:ln w="28575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โรคความดันเลือดสูง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76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1189808"/>
            <a:ext cx="12192000" cy="4478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1DFDE8-2E8C-43B2-947B-A63D4AF041A3}"/>
              </a:ext>
            </a:extLst>
          </p:cNvPr>
          <p:cNvSpPr txBox="1"/>
          <p:nvPr/>
        </p:nvSpPr>
        <p:spPr>
          <a:xfrm>
            <a:off x="1030605" y="2213281"/>
            <a:ext cx="1013078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โรคไม่ติดต่อ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 จะไม่แพร่กระจายไปยังบุคคลอื่น แต่กลับเป็นสาเหตุหลักของการเสียชีวิตของประชากรในประเทศไทย เกิดจากการไม่ดูแลรักษาสุขภาพของตนเองจนเกิดภาวะอ้วนลงพุง โดยสามารถป้องกันได้ด้วยการออกกำลังกายอย่างสม่ำเสมอ รับประทานอาหารที่เหมาะสม และงดการดื่มสุราและสูบบุหรี่</a:t>
            </a:r>
          </a:p>
        </p:txBody>
      </p:sp>
    </p:spTree>
    <p:extLst>
      <p:ext uri="{BB962C8B-B14F-4D97-AF65-F5344CB8AC3E}">
        <p14:creationId xmlns:p14="http://schemas.microsoft.com/office/powerpoint/2010/main" val="280002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572964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1057693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โรคติดต่อ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ในปัจจุบัน</a:t>
            </a:r>
            <a:endParaRPr kumimoji="0" lang="th-TH" sz="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875633" y="139380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สี่เหลี่ยมผืนผ้า 2">
            <a:extLst>
              <a:ext uri="{FF2B5EF4-FFF2-40B4-BE49-F238E27FC236}">
                <a16:creationId xmlns:a16="http://schemas.microsoft.com/office/drawing/2014/main" id="{50F3184D-0AA2-4AB4-A474-062A06BF5DAC}"/>
              </a:ext>
            </a:extLst>
          </p:cNvPr>
          <p:cNvSpPr/>
          <p:nvPr/>
        </p:nvSpPr>
        <p:spPr>
          <a:xfrm>
            <a:off x="983673" y="1704318"/>
            <a:ext cx="6659617" cy="47893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โรคติดเชื้อไวรัสโค</a:t>
            </a:r>
            <a:r>
              <a:rPr kumimoji="0" lang="th-TH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นา 2019 (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COVID-19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)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76DEC907-E4CF-402F-95D4-D713D8A827CC}"/>
              </a:ext>
            </a:extLst>
          </p:cNvPr>
          <p:cNvGrpSpPr/>
          <p:nvPr/>
        </p:nvGrpSpPr>
        <p:grpSpPr>
          <a:xfrm>
            <a:off x="1497931" y="2158970"/>
            <a:ext cx="8831127" cy="2585323"/>
            <a:chOff x="1497931" y="2158970"/>
            <a:chExt cx="8831127" cy="2585323"/>
          </a:xfrm>
        </p:grpSpPr>
        <p:sp>
          <p:nvSpPr>
            <p:cNvPr id="21" name="สี่เหลี่ยมผืนผ้า 10">
              <a:extLst>
                <a:ext uri="{FF2B5EF4-FFF2-40B4-BE49-F238E27FC236}">
                  <a16:creationId xmlns:a16="http://schemas.microsoft.com/office/drawing/2014/main" id="{CBDF565E-9247-4FA2-901F-55BF5B5AC3B1}"/>
                </a:ext>
              </a:extLst>
            </p:cNvPr>
            <p:cNvSpPr/>
            <p:nvPr/>
          </p:nvSpPr>
          <p:spPr>
            <a:xfrm>
              <a:off x="1710541" y="2158970"/>
              <a:ext cx="8618517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การติดต่อ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เชื้อสามารถติดต่อจากคนสู่คนผ่านทางละออง เสมหะ การไอ จาม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ของผู้ที่มีเชื้อหรือสัมผัสใกล้ชิดผู้ป่วย โดยมีระยะฟักตัวประมาณ 14-27 วัน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อาการ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มีไข้ เจ็บคอ ไอแห้ง ๆ </a:t>
              </a:r>
              <a:r>
                <a:rPr kumimoji="0" lang="th-TH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นํ้า</a:t>
              </a: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มูกไหล หายใจเหนื่อยหอบ</a:t>
              </a:r>
            </a:p>
          </p:txBody>
        </p:sp>
        <p:sp>
          <p:nvSpPr>
            <p:cNvPr id="10" name="ลูกศร: เครื่องหมายบั้ง 7">
              <a:extLst>
                <a:ext uri="{FF2B5EF4-FFF2-40B4-BE49-F238E27FC236}">
                  <a16:creationId xmlns:a16="http://schemas.microsoft.com/office/drawing/2014/main" id="{229AA593-05C2-4E77-A516-86C4122341CC}"/>
                </a:ext>
              </a:extLst>
            </p:cNvPr>
            <p:cNvSpPr/>
            <p:nvPr/>
          </p:nvSpPr>
          <p:spPr>
            <a:xfrm>
              <a:off x="1497932" y="2307094"/>
              <a:ext cx="212609" cy="171460"/>
            </a:xfrm>
            <a:prstGeom prst="chevro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ลูกศร: เครื่องหมายบั้ง 7">
              <a:extLst>
                <a:ext uri="{FF2B5EF4-FFF2-40B4-BE49-F238E27FC236}">
                  <a16:creationId xmlns:a16="http://schemas.microsoft.com/office/drawing/2014/main" id="{BDFFC737-5F4A-441B-91F3-F66E63C35B80}"/>
                </a:ext>
              </a:extLst>
            </p:cNvPr>
            <p:cNvSpPr/>
            <p:nvPr/>
          </p:nvSpPr>
          <p:spPr>
            <a:xfrm>
              <a:off x="1497931" y="3845742"/>
              <a:ext cx="212609" cy="171460"/>
            </a:xfrm>
            <a:prstGeom prst="chevro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4EA314-C0D9-496F-92E5-5C2F62CBE4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8" r="3091" b="60856"/>
          <a:stretch/>
        </p:blipFill>
        <p:spPr>
          <a:xfrm>
            <a:off x="2391047" y="4566590"/>
            <a:ext cx="7628424" cy="162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49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1057693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โรคติดต่อ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ในปัจจุบัน</a:t>
            </a:r>
            <a:endParaRPr kumimoji="0" lang="th-TH" sz="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esiaUPC" panose="020B0604020202020204" pitchFamily="34" charset="-34"/>
              <a:ea typeface="+mn-ea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875633" y="139380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สี่เหลี่ยมผืนผ้า 2">
            <a:extLst>
              <a:ext uri="{FF2B5EF4-FFF2-40B4-BE49-F238E27FC236}">
                <a16:creationId xmlns:a16="http://schemas.microsoft.com/office/drawing/2014/main" id="{50F3184D-0AA2-4AB4-A474-062A06BF5DAC}"/>
              </a:ext>
            </a:extLst>
          </p:cNvPr>
          <p:cNvSpPr/>
          <p:nvPr/>
        </p:nvSpPr>
        <p:spPr>
          <a:xfrm>
            <a:off x="983673" y="1704318"/>
            <a:ext cx="6659617" cy="47893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โรคติดเชื้อไวรัสโค</a:t>
            </a:r>
            <a:r>
              <a:rPr kumimoji="0" lang="th-TH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โร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นา 2019 (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COVID-19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)</a:t>
            </a:r>
          </a:p>
        </p:txBody>
      </p:sp>
      <p:sp>
        <p:nvSpPr>
          <p:cNvPr id="21" name="สี่เหลี่ยมผืนผ้า 10">
            <a:extLst>
              <a:ext uri="{FF2B5EF4-FFF2-40B4-BE49-F238E27FC236}">
                <a16:creationId xmlns:a16="http://schemas.microsoft.com/office/drawing/2014/main" id="{CBDF565E-9247-4FA2-901F-55BF5B5AC3B1}"/>
              </a:ext>
            </a:extLst>
          </p:cNvPr>
          <p:cNvSpPr/>
          <p:nvPr/>
        </p:nvSpPr>
        <p:spPr>
          <a:xfrm>
            <a:off x="2012545" y="2124531"/>
            <a:ext cx="51013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การป้องกันโรค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หลีกเลี่ยงการใกล้ชิดกับผู้ที่มีอาการไอ จาม 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</a:br>
            <a:r>
              <a:rPr kumimoji="0" lang="th-TH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นํ้า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มูกไหล เหนื่อยหอบ หลีกเลี่ยงไปยังสถานที่ที่มีผู้คนแออัด สวมหน้ากากอนามัยทุกครั้งเมื่ออยู่ในที่สาธารณะหรือพื้นที่ที่มีการระบาดของโรค ล้างมือให้บ่อย ๆ ด้วย</a:t>
            </a:r>
            <a:r>
              <a:rPr kumimoji="0" lang="th-TH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นํ้า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สบู่หรือแอลกอฮอล์เจล งดใช้มือสัมผัสใบหน้า</a:t>
            </a:r>
            <a:b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</a:b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หากไม่ได้ล้างมือ และรับประทานอาหารสุก สะอาด และใช้ช้อนกลางส่วนตัว</a:t>
            </a:r>
          </a:p>
        </p:txBody>
      </p:sp>
      <p:sp>
        <p:nvSpPr>
          <p:cNvPr id="10" name="ลูกศร: เครื่องหมายบั้ง 7">
            <a:extLst>
              <a:ext uri="{FF2B5EF4-FFF2-40B4-BE49-F238E27FC236}">
                <a16:creationId xmlns:a16="http://schemas.microsoft.com/office/drawing/2014/main" id="{229AA593-05C2-4E77-A516-86C4122341CC}"/>
              </a:ext>
            </a:extLst>
          </p:cNvPr>
          <p:cNvSpPr/>
          <p:nvPr/>
        </p:nvSpPr>
        <p:spPr>
          <a:xfrm>
            <a:off x="1808325" y="2342831"/>
            <a:ext cx="212609" cy="171460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6820A13B-6B19-4CCC-BF74-565C201AB23C}"/>
              </a:ext>
            </a:extLst>
          </p:cNvPr>
          <p:cNvGrpSpPr/>
          <p:nvPr/>
        </p:nvGrpSpPr>
        <p:grpSpPr>
          <a:xfrm>
            <a:off x="7181514" y="2187189"/>
            <a:ext cx="5010486" cy="3360537"/>
            <a:chOff x="7181514" y="2242579"/>
            <a:chExt cx="5010486" cy="3360537"/>
          </a:xfrm>
        </p:grpSpPr>
        <p:sp>
          <p:nvSpPr>
            <p:cNvPr id="12" name="สี่เหลี่ยมผืนผ้า 10">
              <a:extLst>
                <a:ext uri="{FF2B5EF4-FFF2-40B4-BE49-F238E27FC236}">
                  <a16:creationId xmlns:a16="http://schemas.microsoft.com/office/drawing/2014/main" id="{0AA5C205-A88E-4872-9FB2-94EAC0333F3D}"/>
                </a:ext>
              </a:extLst>
            </p:cNvPr>
            <p:cNvSpPr/>
            <p:nvPr/>
          </p:nvSpPr>
          <p:spPr>
            <a:xfrm>
              <a:off x="8649219" y="2242579"/>
              <a:ext cx="2289150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การป้องกันเบื้องต้น</a:t>
              </a:r>
              <a:endPara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4EF170-23FB-429E-B53D-BEF21BC848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1" t="45872" r="1837" b="16820"/>
            <a:stretch/>
          </p:blipFill>
          <p:spPr>
            <a:xfrm>
              <a:off x="7181514" y="2773120"/>
              <a:ext cx="5010486" cy="2829996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E964DDA-51FB-4C49-AEE2-41E9A7942679}"/>
              </a:ext>
            </a:extLst>
          </p:cNvPr>
          <p:cNvSpPr/>
          <p:nvPr/>
        </p:nvSpPr>
        <p:spPr>
          <a:xfrm>
            <a:off x="7190171" y="2313685"/>
            <a:ext cx="67112" cy="37902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1E27DC0-0C59-4D90-BF83-C4FECE15DD27}"/>
              </a:ext>
            </a:extLst>
          </p:cNvPr>
          <p:cNvGrpSpPr/>
          <p:nvPr/>
        </p:nvGrpSpPr>
        <p:grpSpPr>
          <a:xfrm>
            <a:off x="0" y="3598390"/>
            <a:ext cx="1995767" cy="2568215"/>
            <a:chOff x="0" y="3598390"/>
            <a:chExt cx="1995767" cy="256821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0573F5A-DAB7-4835-83AD-0046C0424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820019"/>
              <a:ext cx="1995767" cy="2346586"/>
            </a:xfrm>
            <a:prstGeom prst="rect">
              <a:avLst/>
            </a:prstGeom>
          </p:spPr>
        </p:pic>
        <p:sp>
          <p:nvSpPr>
            <p:cNvPr id="16" name="สี่เหลี่ยมผืนผ้า 10">
              <a:extLst>
                <a:ext uri="{FF2B5EF4-FFF2-40B4-BE49-F238E27FC236}">
                  <a16:creationId xmlns:a16="http://schemas.microsoft.com/office/drawing/2014/main" id="{207E9FC7-69A5-407F-832A-BDBC91FDF2A2}"/>
                </a:ext>
              </a:extLst>
            </p:cNvPr>
            <p:cNvSpPr/>
            <p:nvPr/>
          </p:nvSpPr>
          <p:spPr>
            <a:xfrm>
              <a:off x="466256" y="3598390"/>
              <a:ext cx="1384014" cy="307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iaUPC" panose="020B0604020202020204" pitchFamily="34" charset="-34"/>
                  <a:ea typeface="+mn-ea"/>
                  <a:cs typeface="FreesiaUPC" panose="020B0604020202020204" pitchFamily="34" charset="-34"/>
                </a:rPr>
                <a:t>นักเรียนควรพก...</a:t>
              </a:r>
              <a:endPara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iaUPC" panose="020B0604020202020204" pitchFamily="34" charset="-34"/>
                <a:ea typeface="+mn-ea"/>
                <a:cs typeface="FreesiaUPC" panose="020B06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9651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CACA9F19-4D22-4E8B-8132-93157B1C8E23}"/>
              </a:ext>
            </a:extLst>
          </p:cNvPr>
          <p:cNvGrpSpPr/>
          <p:nvPr/>
        </p:nvGrpSpPr>
        <p:grpSpPr>
          <a:xfrm>
            <a:off x="983673" y="1235333"/>
            <a:ext cx="11208327" cy="482631"/>
            <a:chOff x="983673" y="1235333"/>
            <a:chExt cx="11208327" cy="482631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DDF8C7-6D88-4B62-A3BB-85639C1EEDEA}"/>
                </a:ext>
              </a:extLst>
            </p:cNvPr>
            <p:cNvCxnSpPr/>
            <p:nvPr/>
          </p:nvCxnSpPr>
          <p:spPr>
            <a:xfrm>
              <a:off x="983673" y="1506146"/>
              <a:ext cx="10072254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เมฆ 8">
              <a:extLst>
                <a:ext uri="{FF2B5EF4-FFF2-40B4-BE49-F238E27FC236}">
                  <a16:creationId xmlns:a16="http://schemas.microsoft.com/office/drawing/2014/main" id="{FE131A70-0350-4660-A512-837C93FD8A2E}"/>
                </a:ext>
              </a:extLst>
            </p:cNvPr>
            <p:cNvSpPr/>
            <p:nvPr/>
          </p:nvSpPr>
          <p:spPr>
            <a:xfrm>
              <a:off x="10958945" y="1235333"/>
              <a:ext cx="1233055" cy="482631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1865545"/>
            <a:ext cx="2811167" cy="481409"/>
            <a:chOff x="1355148" y="1924050"/>
            <a:chExt cx="3001155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1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2" y="1924050"/>
              <a:ext cx="2454851" cy="513726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โรคปอดอักเสบ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703178"/>
            <a:ext cx="212609" cy="171460"/>
          </a:xfrm>
          <a:prstGeom prst="chevron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506437"/>
            <a:ext cx="95930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สาเหตุ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เกิดจากเชื้อแบคทีเรียส</a:t>
            </a:r>
            <a:r>
              <a:rPr lang="th-TH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เตร็ป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โตค็อกคัส นิวโม</a:t>
            </a:r>
            <a:r>
              <a:rPr lang="th-TH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เนีย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และไวรัสไซโตมีกา</a:t>
            </a:r>
            <a:r>
              <a:rPr lang="th-TH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โล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ไวรัสอิน</a:t>
            </a:r>
            <a:r>
              <a:rPr lang="th-TH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เฟ็ก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ชัน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3698245"/>
            <a:ext cx="212609" cy="171460"/>
          </a:xfrm>
          <a:prstGeom prst="chevron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7" y="3522100"/>
            <a:ext cx="556972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การติดต่อ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1.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ติดเชื้อในทางเดินหายใจ ได้แก่ การไอ จาม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2.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ติดเชื้อโดยการแพร่กระจายตามกระแสเลือด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3.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ติดเชื้อในอวัยวะส่วนอื่น เช่น เลือดเป็นพิษ</a:t>
            </a:r>
            <a:endParaRPr lang="en-US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  4.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ติดเชื้อจากการสำลักเอาเศษอาหาร สารเคมี</a:t>
            </a: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9246FD66-3EE3-4896-920F-463C9B365F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1" b="14031"/>
          <a:stretch/>
        </p:blipFill>
        <p:spPr>
          <a:xfrm>
            <a:off x="7649372" y="3658755"/>
            <a:ext cx="2938575" cy="19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2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3F08903-D716-4B2E-BBB6-5287D6A8F8BA}"/>
              </a:ext>
            </a:extLst>
          </p:cNvPr>
          <p:cNvSpPr/>
          <p:nvPr/>
        </p:nvSpPr>
        <p:spPr>
          <a:xfrm>
            <a:off x="0" y="642257"/>
            <a:ext cx="12192000" cy="55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912320-A639-48BC-96AD-CA3B2B3EAE99}"/>
              </a:ext>
            </a:extLst>
          </p:cNvPr>
          <p:cNvSpPr/>
          <p:nvPr/>
        </p:nvSpPr>
        <p:spPr>
          <a:xfrm>
            <a:off x="925181" y="896779"/>
            <a:ext cx="91085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โรคติดต่อ</a:t>
            </a:r>
            <a:r>
              <a:rPr lang="th-TH" sz="3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ที่เป็นสาเหตุของการเจ็บป่วยและการตายของคนไทย</a:t>
            </a:r>
            <a:endParaRPr lang="th-TH" sz="3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FDDF8C7-6D88-4B62-A3BB-85639C1EEDEA}"/>
              </a:ext>
            </a:extLst>
          </p:cNvPr>
          <p:cNvCxnSpPr/>
          <p:nvPr/>
        </p:nvCxnSpPr>
        <p:spPr>
          <a:xfrm>
            <a:off x="983673" y="1506146"/>
            <a:ext cx="1007225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เมฆ 8">
            <a:extLst>
              <a:ext uri="{FF2B5EF4-FFF2-40B4-BE49-F238E27FC236}">
                <a16:creationId xmlns:a16="http://schemas.microsoft.com/office/drawing/2014/main" id="{FE131A70-0350-4660-A512-837C93FD8A2E}"/>
              </a:ext>
            </a:extLst>
          </p:cNvPr>
          <p:cNvSpPr/>
          <p:nvPr/>
        </p:nvSpPr>
        <p:spPr>
          <a:xfrm>
            <a:off x="10958945" y="1235333"/>
            <a:ext cx="1233055" cy="4826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B03B4B-6207-4658-841D-DC9462F3B069}"/>
              </a:ext>
            </a:extLst>
          </p:cNvPr>
          <p:cNvGrpSpPr/>
          <p:nvPr/>
        </p:nvGrpSpPr>
        <p:grpSpPr>
          <a:xfrm>
            <a:off x="1380906" y="1865545"/>
            <a:ext cx="2811167" cy="481409"/>
            <a:chOff x="1355148" y="1924050"/>
            <a:chExt cx="3001155" cy="516379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D14F2AF-8A86-4BAD-93BE-164E1934F342}"/>
                </a:ext>
              </a:extLst>
            </p:cNvPr>
            <p:cNvSpPr/>
            <p:nvPr/>
          </p:nvSpPr>
          <p:spPr>
            <a:xfrm>
              <a:off x="1355148" y="1926079"/>
              <a:ext cx="476250" cy="514350"/>
            </a:xfrm>
            <a:prstGeom prst="rect">
              <a:avLst/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FreesiaUPC" panose="020B0604020202020204" pitchFamily="34" charset="-34"/>
                  <a:cs typeface="FreesiaUPC" panose="020B0604020202020204" pitchFamily="34" charset="-34"/>
                </a:rPr>
                <a:t>1</a:t>
              </a:r>
              <a:endParaRPr lang="th-TH" sz="4400" dirty="0"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DA5D9969-1D03-4FA6-A259-7B47462ECC51}"/>
                </a:ext>
              </a:extLst>
            </p:cNvPr>
            <p:cNvSpPr/>
            <p:nvPr/>
          </p:nvSpPr>
          <p:spPr>
            <a:xfrm>
              <a:off x="1901452" y="1924050"/>
              <a:ext cx="2454851" cy="513726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โรคปอดอักเสบ</a:t>
              </a:r>
            </a:p>
          </p:txBody>
        </p:sp>
      </p:grp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id="{99AF469A-908E-476F-A75B-5173509B7447}"/>
              </a:ext>
            </a:extLst>
          </p:cNvPr>
          <p:cNvSpPr/>
          <p:nvPr/>
        </p:nvSpPr>
        <p:spPr>
          <a:xfrm>
            <a:off x="1901453" y="2758598"/>
            <a:ext cx="212609" cy="171460"/>
          </a:xfrm>
          <a:prstGeom prst="chevron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FE5CC27-DEA7-4915-BAE5-2AFEDC531D84}"/>
              </a:ext>
            </a:extLst>
          </p:cNvPr>
          <p:cNvSpPr/>
          <p:nvPr/>
        </p:nvSpPr>
        <p:spPr>
          <a:xfrm>
            <a:off x="2215738" y="2561857"/>
            <a:ext cx="959308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อาการ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หากเกิดจากเชื้อแบคทีเรียจะแสดงอาการทันที เช่น เจ็บหน้าอก มีไข้ ผิวเขียวคล้ำ เป็นต้น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หากเกิดจากเชื้อไวรัสจะแสดงอาการ</a:t>
            </a:r>
            <a:r>
              <a:rPr lang="th-TH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ช้าๆ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 อุณหภูมิร่างกายสูงสลับลด เสมหะเป็นจมูก</a:t>
            </a:r>
          </a:p>
        </p:txBody>
      </p:sp>
      <p:sp>
        <p:nvSpPr>
          <p:cNvPr id="13" name="ลูกศร: เครื่องหมายบั้ง 12">
            <a:extLst>
              <a:ext uri="{FF2B5EF4-FFF2-40B4-BE49-F238E27FC236}">
                <a16:creationId xmlns:a16="http://schemas.microsoft.com/office/drawing/2014/main" id="{966B6867-83F9-41DC-AFC6-CDE7DCC49032}"/>
              </a:ext>
            </a:extLst>
          </p:cNvPr>
          <p:cNvSpPr/>
          <p:nvPr/>
        </p:nvSpPr>
        <p:spPr>
          <a:xfrm>
            <a:off x="1901453" y="4238578"/>
            <a:ext cx="212609" cy="171460"/>
          </a:xfrm>
          <a:prstGeom prst="chevron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3E21860-B84E-49AD-A24C-72028186949F}"/>
              </a:ext>
            </a:extLst>
          </p:cNvPr>
          <p:cNvSpPr txBox="1"/>
          <p:nvPr/>
        </p:nvSpPr>
        <p:spPr>
          <a:xfrm>
            <a:off x="2215738" y="4046904"/>
            <a:ext cx="845226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การป้องกัน</a:t>
            </a:r>
          </a:p>
          <a:p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สวมหน้ากากอนามัยป้องกันเชื้อโรค </a:t>
            </a:r>
            <a:r>
              <a:rPr lang="en-US" dirty="0">
                <a:latin typeface="FreesiaUPC" panose="020B0604020202020204" pitchFamily="34" charset="-34"/>
                <a:cs typeface="FreesiaUPC" panose="020B0604020202020204" pitchFamily="34" charset="-34"/>
              </a:rPr>
              <a:t>, </a:t>
            </a:r>
            <a:r>
              <a:rPr lang="th-TH" dirty="0">
                <a:latin typeface="FreesiaUPC" panose="020B0604020202020204" pitchFamily="34" charset="-34"/>
                <a:cs typeface="FreesiaUPC" panose="020B0604020202020204" pitchFamily="34" charset="-34"/>
              </a:rPr>
              <a:t>หลีกเลี่ยงการสูบบุหรี่และอยู่ในสถานที่แออัด และรักษาสุขภาพให้แข็งแรงเสมอ</a:t>
            </a:r>
          </a:p>
        </p:txBody>
      </p:sp>
    </p:spTree>
    <p:extLst>
      <p:ext uri="{BB962C8B-B14F-4D97-AF65-F5344CB8AC3E}">
        <p14:creationId xmlns:p14="http://schemas.microsoft.com/office/powerpoint/2010/main" val="416047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</TotalTime>
  <Words>3611</Words>
  <Application>Microsoft Office PowerPoint</Application>
  <PresentationFormat>แบบจอกว้าง</PresentationFormat>
  <Paragraphs>303</Paragraphs>
  <Slides>53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53</vt:i4>
      </vt:variant>
    </vt:vector>
  </HeadingPairs>
  <TitlesOfParts>
    <vt:vector size="59" baseType="lpstr">
      <vt:lpstr>Calibri Light</vt:lpstr>
      <vt:lpstr>Calibri</vt:lpstr>
      <vt:lpstr>TH Sarabun New</vt:lpstr>
      <vt:lpstr>Arial</vt:lpstr>
      <vt:lpstr>FreesiaUPC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Test_win8</dc:creator>
  <cp:lastModifiedBy>0835645545 K</cp:lastModifiedBy>
  <cp:revision>38</cp:revision>
  <dcterms:created xsi:type="dcterms:W3CDTF">2020-06-22T16:48:57Z</dcterms:created>
  <dcterms:modified xsi:type="dcterms:W3CDTF">2023-08-29T02:22:27Z</dcterms:modified>
</cp:coreProperties>
</file>