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9FF33"/>
    <a:srgbClr val="FF0066"/>
    <a:srgbClr val="FF6699"/>
    <a:srgbClr val="FFCC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62745-A14A-4ED5-9C72-7B04B72E086F}" type="datetimeFigureOut">
              <a:rPr lang="th-TH" smtClean="0"/>
              <a:pPr/>
              <a:t>08/11/58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3F4EE-D3F2-4323-B084-BEA6461A31F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4506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3F4EE-D3F2-4323-B084-BEA6461A31F0}" type="slidenum">
              <a:rPr lang="th-TH" smtClean="0"/>
              <a:pPr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7151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3F4EE-D3F2-4323-B084-BEA6461A31F0}" type="slidenum">
              <a:rPr lang="th-TH" smtClean="0"/>
              <a:pPr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5788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CB8C-7904-44B8-A228-BB07985D01C1}" type="datetimeFigureOut">
              <a:rPr lang="th-TH" smtClean="0"/>
              <a:pPr/>
              <a:t>08/11/58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98F2-E296-4DB0-A699-A190216AF1A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CB8C-7904-44B8-A228-BB07985D01C1}" type="datetimeFigureOut">
              <a:rPr lang="th-TH" smtClean="0"/>
              <a:pPr/>
              <a:t>08/11/58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98F2-E296-4DB0-A699-A190216AF1A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CB8C-7904-44B8-A228-BB07985D01C1}" type="datetimeFigureOut">
              <a:rPr lang="th-TH" smtClean="0"/>
              <a:pPr/>
              <a:t>08/11/58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98F2-E296-4DB0-A699-A190216AF1A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CB8C-7904-44B8-A228-BB07985D01C1}" type="datetimeFigureOut">
              <a:rPr lang="th-TH" smtClean="0"/>
              <a:pPr/>
              <a:t>08/11/58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98F2-E296-4DB0-A699-A190216AF1A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CB8C-7904-44B8-A228-BB07985D01C1}" type="datetimeFigureOut">
              <a:rPr lang="th-TH" smtClean="0"/>
              <a:pPr/>
              <a:t>08/11/58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98F2-E296-4DB0-A699-A190216AF1A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CB8C-7904-44B8-A228-BB07985D01C1}" type="datetimeFigureOut">
              <a:rPr lang="th-TH" smtClean="0"/>
              <a:pPr/>
              <a:t>08/11/58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98F2-E296-4DB0-A699-A190216AF1A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CB8C-7904-44B8-A228-BB07985D01C1}" type="datetimeFigureOut">
              <a:rPr lang="th-TH" smtClean="0"/>
              <a:pPr/>
              <a:t>08/11/58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98F2-E296-4DB0-A699-A190216AF1A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CB8C-7904-44B8-A228-BB07985D01C1}" type="datetimeFigureOut">
              <a:rPr lang="th-TH" smtClean="0"/>
              <a:pPr/>
              <a:t>08/11/58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98F2-E296-4DB0-A699-A190216AF1A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CB8C-7904-44B8-A228-BB07985D01C1}" type="datetimeFigureOut">
              <a:rPr lang="th-TH" smtClean="0"/>
              <a:pPr/>
              <a:t>08/11/58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98F2-E296-4DB0-A699-A190216AF1A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CB8C-7904-44B8-A228-BB07985D01C1}" type="datetimeFigureOut">
              <a:rPr lang="th-TH" smtClean="0"/>
              <a:pPr/>
              <a:t>08/11/58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98F2-E296-4DB0-A699-A190216AF1A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CB8C-7904-44B8-A228-BB07985D01C1}" type="datetimeFigureOut">
              <a:rPr lang="th-TH" smtClean="0"/>
              <a:pPr/>
              <a:t>08/11/58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98F2-E296-4DB0-A699-A190216AF1A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3CB8C-7904-44B8-A228-BB07985D01C1}" type="datetimeFigureOut">
              <a:rPr lang="th-TH" smtClean="0"/>
              <a:pPr/>
              <a:t>08/11/58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098F2-E296-4DB0-A699-A190216AF1AE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gif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1680" y="2636912"/>
            <a:ext cx="5904656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j-cs"/>
              </a:rPr>
              <a:t>การประเมินภาวะสุขภาพ และ</a:t>
            </a:r>
            <a:br>
              <a:rPr lang="th-TH" sz="5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j-cs"/>
              </a:rPr>
            </a:br>
            <a:r>
              <a:rPr lang="th-TH" sz="5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j-cs"/>
              </a:rPr>
              <a:t>พฤติกรรมเสี่ยงของชุมชน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th-TH" sz="4000" b="1" dirty="0"/>
              <a:t>พฤติกรรมเสี่ยงที่เป็นปัญหาต่อสุขภาพของ</a:t>
            </a:r>
            <a:r>
              <a:rPr lang="th-TH" sz="4000" b="1" dirty="0" smtClean="0"/>
              <a:t>ชุมชน</a:t>
            </a:r>
            <a:endParaRPr lang="th-TH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785926"/>
            <a:ext cx="4471990" cy="4525963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pPr>
              <a:buNone/>
            </a:pPr>
            <a:r>
              <a:rPr lang="th-TH" sz="2800" b="1" dirty="0">
                <a:solidFill>
                  <a:srgbClr val="FF3300"/>
                </a:solidFill>
                <a:latin typeface="Angsana New" pitchFamily="18" charset="-34"/>
                <a:cs typeface="Angsana New" pitchFamily="18" charset="-34"/>
              </a:rPr>
              <a:t>1.พฤติกรรมเสี่ยงต่อการเกิด</a:t>
            </a:r>
            <a:r>
              <a:rPr lang="th-TH" sz="2800" b="1" dirty="0" smtClean="0">
                <a:solidFill>
                  <a:srgbClr val="FF3300"/>
                </a:solidFill>
                <a:latin typeface="Angsana New" pitchFamily="18" charset="-34"/>
                <a:cs typeface="Angsana New" pitchFamily="18" charset="-34"/>
              </a:rPr>
              <a:t>อุบัติเหตุ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เช่น การฝ่าฝืนกฎจราจรของผู้ขับขี่ เมาหรือง่วงนอนแล้วขับขี่รถยนต์ทำให้เกิดอุบัติเหตุ</a:t>
            </a:r>
            <a:endParaRPr lang="en-US" sz="2800" b="1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en-US" sz="2800" b="1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FF3300"/>
                </a:solidFill>
                <a:latin typeface="Angsana New" pitchFamily="18" charset="-34"/>
                <a:cs typeface="Angsana New" pitchFamily="18" charset="-34"/>
              </a:rPr>
              <a:t>2.</a:t>
            </a:r>
            <a:r>
              <a:rPr lang="th-TH" sz="2800" b="1" dirty="0" smtClean="0">
                <a:solidFill>
                  <a:srgbClr val="FF3300"/>
                </a:solidFill>
                <a:latin typeface="Angsana New" pitchFamily="18" charset="-34"/>
                <a:cs typeface="Angsana New" pitchFamily="18" charset="-34"/>
              </a:rPr>
              <a:t>พฤติกรรมเสี่ยงทางเพศกับการเกิดโรคเอดส์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เช่น พฤติกรรมการสำส่อนทางเพศ การมีพฤติกรรมทางเพศที่ไม่ปลอดภัยโดยไม่สวมถุงยางอนามัยเมื่อมีเพศสัมพันธ์</a:t>
            </a:r>
            <a:endParaRPr lang="en-US" sz="2800" b="1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th-TH" dirty="0"/>
          </a:p>
        </p:txBody>
      </p:sp>
      <p:pic>
        <p:nvPicPr>
          <p:cNvPr id="9218" name="Picture 2" descr="http://www.j-campus.com/article/file/1012/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405" y="2708920"/>
            <a:ext cx="2390775" cy="22479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j-campus.com/article/file/1012/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096" y="1545588"/>
            <a:ext cx="2857500" cy="18859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encrypted-tbn3.gstatic.com/images?q=tbn:ANd9GcSFl6Hbnfp0OSb9qb8z3JEBvBPCEmfPcCH6qgaiKYHAvDLKQJWe3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294" y="3068960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hugmagazine.com/Portals/1/Hug_mar2011/cCOOLKID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00" y="4356545"/>
            <a:ext cx="2244511" cy="25385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984" y="692696"/>
            <a:ext cx="4329114" cy="5483245"/>
          </a:xfrm>
          <a:solidFill>
            <a:schemeClr val="bg1">
              <a:alpha val="29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FF3300"/>
                </a:solidFill>
                <a:latin typeface="Angsana New" pitchFamily="18" charset="-34"/>
                <a:cs typeface="Angsana New" pitchFamily="18" charset="-34"/>
              </a:rPr>
              <a:t>3.</a:t>
            </a:r>
            <a:r>
              <a:rPr lang="th-TH" sz="2800" b="1" dirty="0">
                <a:solidFill>
                  <a:srgbClr val="FF3300"/>
                </a:solidFill>
                <a:latin typeface="Angsana New" pitchFamily="18" charset="-34"/>
                <a:cs typeface="Angsana New" pitchFamily="18" charset="-34"/>
              </a:rPr>
              <a:t>พฤติกรรมเสี่ยงจากการบริโภคอาหารที่ไม่เหมาะสมและการขาดการออกกำลังกาย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เช่น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ขาดความรู้ความเข้าใจในการบริโภคอาหารที่เหมาะสมตามวัยของคนใน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ชุมชน</a:t>
            </a:r>
            <a:endParaRPr lang="en-US" sz="2800" b="1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en-US" sz="2800" b="1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FF3300"/>
                </a:solidFill>
                <a:latin typeface="Angsana New" pitchFamily="18" charset="-34"/>
                <a:cs typeface="Angsana New" pitchFamily="18" charset="-34"/>
              </a:rPr>
              <a:t>4.</a:t>
            </a:r>
            <a:r>
              <a:rPr lang="th-TH" sz="2800" b="1" dirty="0" smtClean="0">
                <a:solidFill>
                  <a:srgbClr val="FF3300"/>
                </a:solidFill>
                <a:latin typeface="Angsana New" pitchFamily="18" charset="-34"/>
                <a:cs typeface="Angsana New" pitchFamily="18" charset="-34"/>
              </a:rPr>
              <a:t>พฤติกรรมเสี่ยงต่อการเสพสารเสพติด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เช่น ชุมชนที่เป็นแหล่งขายหรือจำหน่ายสารเสพติดส่งผลให้คนในชุมชนนั้นมีพฤติกรรมเสี่ยงต่อการติดสารเสพติดโดยง่าย </a:t>
            </a:r>
            <a:endParaRPr lang="en-US" sz="2800" b="1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42" name="Picture 2" descr="http://0.static-atcloud.com/files/entries/2/21857/images/1_displ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78" y="260646"/>
            <a:ext cx="2381250" cy="19050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encrypted-tbn0.gstatic.com/images?q=tbn:ANd9GcRK0rA7AZDKLDy0Y2ZTyypXdr7WIH75E13Pesw_9MAZ_OfnKzo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620" y="1796635"/>
            <a:ext cx="2028825" cy="22479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thaigoodview.com/files/u18679/drug-alcohol-addiction_sca0270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78" y="1825601"/>
            <a:ext cx="2235084" cy="222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www.thaihealth.or.th/data/content/19670/resize/19670_thaihealth_abfijlrvy34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15" y="4044536"/>
            <a:ext cx="3455309" cy="25722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8104414" cy="1584175"/>
          </a:xfrm>
          <a:solidFill>
            <a:schemeClr val="bg1">
              <a:alpha val="64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FF3300"/>
                </a:solidFill>
                <a:latin typeface="Angsana New" pitchFamily="18" charset="-34"/>
                <a:cs typeface="Angsana New" pitchFamily="18" charset="-34"/>
              </a:rPr>
              <a:t>5.</a:t>
            </a:r>
            <a:r>
              <a:rPr lang="th-TH" sz="2800" b="1" dirty="0">
                <a:solidFill>
                  <a:srgbClr val="FF3300"/>
                </a:solidFill>
                <a:latin typeface="Angsana New" pitchFamily="18" charset="-34"/>
                <a:cs typeface="Angsana New" pitchFamily="18" charset="-34"/>
              </a:rPr>
              <a:t>พฤติกรรมเสี่ยงต่อความเครียด และปัญหาความ</a:t>
            </a:r>
            <a:r>
              <a:rPr lang="th-TH" sz="2800" b="1" dirty="0" smtClean="0">
                <a:solidFill>
                  <a:srgbClr val="FF3300"/>
                </a:solidFill>
                <a:latin typeface="Angsana New" pitchFamily="18" charset="-34"/>
                <a:cs typeface="Angsana New" pitchFamily="18" charset="-34"/>
              </a:rPr>
              <a:t>รุนแรง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เช่น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วิถีการดำรงชีวิตที่เร่งรีบ มีการแข่งขันกันประกอบอาชีพและการหารายได้เพื่อใช้จ่ายในครอบครัว การยึดติดกับการบริโภควัตถุจนเกินไป ส่งผลทำให้เกิดความเครียดได้ง่าย</a:t>
            </a:r>
            <a:endParaRPr lang="en-US" sz="2800" b="1" dirty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th-TH" dirty="0"/>
          </a:p>
        </p:txBody>
      </p:sp>
      <p:pic>
        <p:nvPicPr>
          <p:cNvPr id="11266" name="Picture 2" descr="http://ath.in.th/up/2013/12/ath-2013120208530545a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3714300" cy="26642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file.giggog.com/health/pictures/2011-09/08/09-50-30-105689794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77072"/>
            <a:ext cx="2190750" cy="23622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www.thaihealth.or.th/data/content/19060/cms/19060_thaihealth_cdefjlmqsty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051" y="2215404"/>
            <a:ext cx="4286250" cy="28479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s://encrypted-tbn1.gstatic.com/images?q=tbn:ANd9GcQJRdJRe0kj-SLyD5uRncUasDpWNx3vyTRmVbaDniucohIR4Q_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36595"/>
            <a:ext cx="2286000" cy="20002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  <a:solidFill>
            <a:schemeClr val="bg1">
              <a:alpha val="49000"/>
            </a:schemeClr>
          </a:solidFill>
        </p:spPr>
        <p:txBody>
          <a:bodyPr>
            <a:normAutofit fontScale="90000"/>
          </a:bodyPr>
          <a:lstStyle/>
          <a:p>
            <a:r>
              <a:rPr lang="th-TH" sz="4000" b="1" dirty="0" smtClean="0"/>
              <a:t/>
            </a:r>
            <a:br>
              <a:rPr lang="th-TH" sz="4000" b="1" dirty="0" smtClean="0"/>
            </a:br>
            <a:r>
              <a:rPr lang="th-TH" sz="4000" b="1" dirty="0" smtClean="0"/>
              <a:t>กลวิธี</a:t>
            </a:r>
            <a:r>
              <a:rPr lang="th-TH" sz="4000" b="1" dirty="0"/>
              <a:t>ลดความเสี่ยงและการสร้างเสริม</a:t>
            </a:r>
            <a:r>
              <a:rPr lang="th-TH" sz="4000" b="1" dirty="0" smtClean="0"/>
              <a:t>สุขภาพ</a:t>
            </a:r>
            <a:br>
              <a:rPr lang="th-TH" sz="4000" b="1" dirty="0" smtClean="0"/>
            </a:br>
            <a:r>
              <a:rPr lang="th-TH" sz="4000" b="1" dirty="0" smtClean="0"/>
              <a:t>ของ</a:t>
            </a:r>
            <a:r>
              <a:rPr lang="th-TH" sz="4000" b="1" dirty="0"/>
              <a:t>ตนเอง ชุมชน และสังคม</a:t>
            </a:r>
            <a:r>
              <a:rPr lang="en-US" b="1" dirty="0"/>
              <a:t/>
            </a:r>
            <a:br>
              <a:rPr lang="en-US" b="1" dirty="0"/>
            </a:b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1857388"/>
          </a:xfrm>
          <a:solidFill>
            <a:schemeClr val="bg1">
              <a:alpha val="49000"/>
            </a:schemeClr>
          </a:solidFill>
        </p:spPr>
        <p:txBody>
          <a:bodyPr/>
          <a:lstStyle/>
          <a:p>
            <a:pPr>
              <a:buNone/>
            </a:pP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                การ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มีสุขภาพอนามัยที่สมบูรณ์แข็งแรง ปราศจากโรคภัย และการเจ็บป่วย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 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ในชุมชนและสังคม ทุกคนในชุมชนควรดูแลสุขภาพของตนเอง หลีกเลี่ยงพฤติกรรมที่มีความเสี่ยงทางสุขภาพ และร่วมกันสร้างเสริมสุขภาพให้เกิดขึ้น ตามนโยบาย "คนไทยแข็งแรง เมืองไทยแข็งแรง" ด้วยหลัก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6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อ. ดังต่อไปนี้</a:t>
            </a:r>
            <a:endParaRPr lang="en-US" sz="2800" b="1" dirty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th-TH" dirty="0"/>
          </a:p>
        </p:txBody>
      </p:sp>
      <p:pic>
        <p:nvPicPr>
          <p:cNvPr id="12290" name="Picture 2" descr="http://rsat.info/wp-content/uploads/2015/02/85a0e77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60002"/>
            <a:ext cx="3816424" cy="23407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p4.isanook.com/me/0/ud/0/572/m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113" y="4144607"/>
            <a:ext cx="4139952" cy="24149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764704"/>
            <a:ext cx="4829180" cy="5411807"/>
          </a:xfrm>
          <a:solidFill>
            <a:schemeClr val="bg1">
              <a:alpha val="46000"/>
            </a:schemeClr>
          </a:solidFill>
        </p:spPr>
        <p:txBody>
          <a:bodyPr/>
          <a:lstStyle/>
          <a:p>
            <a:pPr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sz="28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ออกกำลังกาย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 ป้องกันโรคต่างๆ ทำให้ร่างกายสดชื่นกระปี้</a:t>
            </a:r>
            <a:r>
              <a:rPr lang="th-TH" sz="2800" b="1" dirty="0" err="1">
                <a:latin typeface="Angsana New" pitchFamily="18" charset="-34"/>
                <a:cs typeface="Angsana New" pitchFamily="18" charset="-34"/>
              </a:rPr>
              <a:t>กระเป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ร่า ลดความตรึงเครียด ควรออกอย่างสม่ำเสมอ สัปดาห์ละ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ครั้ง ครั้งละไม่ต่ำกว่า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30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นาที โดยคำนึงถึงเพศ วัย และสภาพร่างกายของตนเอง</a:t>
            </a:r>
            <a:endParaRPr lang="en-US" sz="2800" b="1" dirty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en-US" sz="2800" b="1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en-US" sz="2800" b="1" dirty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sz="28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อาหาร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จำเป็นต่อการสร้างเสริมสุขภาพเลือกรับประทานอาหารที่มีประโยชน์ สมกับวัย ครบทั้ง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5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หมู่ เพียงพอต่อความต้องการของร่ายกาย ปลอดภัยไร้สาร</a:t>
            </a:r>
            <a:endParaRPr lang="en-US" sz="2800" b="1" dirty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th-TH" dirty="0"/>
          </a:p>
        </p:txBody>
      </p:sp>
      <p:pic>
        <p:nvPicPr>
          <p:cNvPr id="13314" name="Picture 2" descr="http://www.beautyoops.com/wp-content/themes/Yen/timthumb.php?src=http://www.beautyoops.com/wp-content/uploads/2013/01/best-exercise-for-heart-disease-vs.-eccentrics.jpg&amp;w=580&amp;zc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4549"/>
            <a:ext cx="3271884" cy="24482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://upic.me/i/i5/d0938e1a4a66c25aab3c932a8261accc.jp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6" descr="http://upic.me/i/i5/d0938e1a4a66c25aab3c932a8261accc.jpg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62" y="3284984"/>
            <a:ext cx="3573016" cy="25854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976" y="571480"/>
            <a:ext cx="4187948" cy="5809848"/>
          </a:xfrm>
          <a:solidFill>
            <a:schemeClr val="bg1">
              <a:alpha val="57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3. </a:t>
            </a:r>
            <a:r>
              <a:rPr lang="th-TH" sz="28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อารมณ์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มีผลกระทบต่อสุขภาพ หากอารมณ์ดีร่างกานจะหลั่งสารแห่งความสุขออกมาส่งผลดีต่อสุขภาพ มีการจัดการกับอารมณ์ของตัวเองให้อยู่ในภาวะปกติอยู่เสมอ เช่น ฝึกทำสมาธิ นอนหลับให้เพียงพอ ฟังเพลง เป็นต้น</a:t>
            </a:r>
            <a:endParaRPr lang="en-US" sz="2800" b="1" dirty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en-US" sz="2800" b="1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4. </a:t>
            </a:r>
            <a:r>
              <a:rPr lang="th-TH" sz="28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อนามัยสิ่งแวดล้อม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สิ่งแวดล้อมเป็นปัจจัยที่ส่งผลต่อสุขภาพ หากสิ่งแวดล้อมไม่ดีเป็นพิษ ส่งผลทำให้เกิดโรคต่าง ๆ เพราะฉะนั้นต้องจัดการดูแล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บ้านเรือนให้สะอาด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น่าอยู่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ปลอดภัย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กำจัดขยะมูลฝอย เป็นต้น</a:t>
            </a:r>
            <a:endParaRPr lang="en-US" sz="2800" b="1" dirty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th-TH" dirty="0"/>
          </a:p>
        </p:txBody>
      </p:sp>
      <p:pic>
        <p:nvPicPr>
          <p:cNvPr id="14338" name="Picture 2" descr="http://haamor.com/static/images/cms/articles/%E0%B8%AA%E0%B8%B8%E0%B8%82%E0%B8%AD%E0%B8%99%E0%B8%B2%E0%B8%A1%E0%B8%B1%E0%B8%A2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41168"/>
            <a:ext cx="4032448" cy="15243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vcharkarn.com/images/varticle/thumbnail/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894" y="3139785"/>
            <a:ext cx="2702074" cy="18013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blog.eduzones.com/images/blog/futurecareer/20111021917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035"/>
            <a:ext cx="2667000" cy="2952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www.tinyzone.tv/images/FckUpload/image/health/health_11may2011_1/img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756" y="1589921"/>
            <a:ext cx="2170212" cy="14497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3826768" cy="5483245"/>
          </a:xfrm>
          <a:solidFill>
            <a:schemeClr val="bg1">
              <a:alpha val="59000"/>
            </a:schemeClr>
          </a:solidFill>
        </p:spPr>
        <p:txBody>
          <a:bodyPr/>
          <a:lstStyle/>
          <a:p>
            <a:pPr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5. </a:t>
            </a:r>
            <a:r>
              <a:rPr lang="th-TH" sz="2800" b="1" dirty="0" err="1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อโรค</a:t>
            </a:r>
            <a:r>
              <a:rPr lang="th-TH" sz="28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ยา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การไม่มีไม่โรคมาเบียดเบียน หลีกเลี่ยงพฤติกรรมเสี่ยงทาง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สุขภาพต่างๆ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  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เช่น ไม่สูบบุหรี่ ไม่ดื่มสุรา ไม่ยุ่ง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เกี่ยวกับ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สิ่งเสพติด ไม่สำส่อนทางเพศ</a:t>
            </a:r>
            <a:endParaRPr lang="en-US" sz="2800" b="1" dirty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en-US" sz="2800" b="1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6. </a:t>
            </a:r>
            <a:r>
              <a:rPr lang="th-TH" sz="28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อบายมุข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ส่งผลเสียต่อสุขภาพ และความมั่นคงของชุมชน ผู้อยู่อาศัยควรดูแลตนเองและครอบครัวไม่ให้ไปยุ่งเกี่ยว หรือไม่ให้มีสิ่งเหล่านี้อยู่ภายในชุมชน</a:t>
            </a:r>
            <a:endParaRPr lang="en-US" sz="2800" b="1" dirty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th-TH" dirty="0"/>
          </a:p>
        </p:txBody>
      </p:sp>
      <p:pic>
        <p:nvPicPr>
          <p:cNvPr id="15362" name="Picture 2" descr="http://www.thaihealth.or.th/data/content/27704/cms/thaihealth_c_acefhilnxz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004" y="20351"/>
            <a:ext cx="3672408" cy="24458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tinyzone.tv/images/FckUpload/image/health/2012%20Aug/290812/a02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049" y="1988840"/>
            <a:ext cx="2362200" cy="15763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haamor.com/media/images/articlepics/%E0%B8%A2%E0%B8%B2%E0%B8%AD%E0%B8%B0%E0%B8%A1%E0%B8%B4%E0%B8%97%E0%B8%A3%E0%B8%B4%E0%B8%9B%E0%B9%84%E0%B8%97%E0%B8%A5%E0%B8%B5%E0%B8%99-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967" y="2472773"/>
            <a:ext cx="2707059" cy="10248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www.chaoprayanews.com/wp-content/uploads/2012/05/63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149" y="3247620"/>
            <a:ext cx="2710322" cy="16261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ttp://www.oknation.net/blog/home/blog_data/945/33945/images/pa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962" y="4551100"/>
            <a:ext cx="3040317" cy="22802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http://www.bloggang.com/data/bestwishes/picture/13124235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6" y="4060717"/>
            <a:ext cx="1994634" cy="19946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  <a:solidFill>
            <a:schemeClr val="bg1">
              <a:alpha val="36000"/>
            </a:schemeClr>
          </a:solidFill>
          <a:ln cmpd="thickThin">
            <a:solidFill>
              <a:srgbClr val="99FF33"/>
            </a:solidFill>
            <a:prstDash val="lgDash"/>
          </a:ln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th-TH" sz="4000" dirty="0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การประเมินภาวะสุขภาพ และพฤติกรรมเสี่ยงของชุมชน</a:t>
            </a:r>
            <a:endParaRPr lang="th-TH" sz="4000" dirty="0"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88840"/>
            <a:ext cx="3456384" cy="4464496"/>
          </a:xfrm>
          <a:solidFill>
            <a:schemeClr val="bg1">
              <a:lumMod val="95000"/>
              <a:alpha val="36000"/>
            </a:schemeClr>
          </a:solidFill>
          <a:ln>
            <a:solidFill>
              <a:srgbClr val="99FF33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                การ</a:t>
            </a: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รู้ถึงภาวะสุขภาพและสาเหตุของการเจ็บป่วยทั้งของตนเอง ครอบครัว และชุมชน เป็นสิ่งสำคัญที่ทำให้คนเราเกิดความตระหนักในเรื่องของการดูแลสุขภาพ การป้องกันโรค และการสร้างเสริมสุขภาพ ซึ่งส่งผลให้มีคุณภาพที่ดีทั้งทางร่างกายและจิตใจ ดังนั้นนักเรียนควรทำความเข้าใจในเรื่อง การประเมินภาวะสุขภาพและพฤติกรรมเสี่ยงของชุมชน เพื่อนำมาปรับใช้ในการดำรงชีวิตในชุมชนของตนเอง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25144"/>
            <a:ext cx="2499264" cy="19722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96" y="3429000"/>
            <a:ext cx="2951212" cy="20759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840" y="1844824"/>
            <a:ext cx="3233936" cy="24375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0"/>
          </a:xfrm>
          <a:solidFill>
            <a:schemeClr val="bg1">
              <a:alpha val="35000"/>
            </a:schemeClr>
          </a:solidFill>
          <a:ln>
            <a:solidFill>
              <a:srgbClr val="FF9999"/>
            </a:solidFill>
          </a:ln>
        </p:spPr>
        <p:txBody>
          <a:bodyPr>
            <a:noAutofit/>
          </a:bodyPr>
          <a:lstStyle/>
          <a:p>
            <a:r>
              <a:rPr lang="th-TH" sz="3600" dirty="0">
                <a:solidFill>
                  <a:srgbClr val="0070C0"/>
                </a:solidFill>
                <a:effectLst>
                  <a:glow rad="101600">
                    <a:srgbClr val="00B0F0">
                      <a:alpha val="40000"/>
                    </a:srgbClr>
                  </a:glow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</a:rPr>
              <a:t>ความหมายและความสำคัญของการประเมินภาวะ</a:t>
            </a:r>
            <a:r>
              <a:rPr lang="th-TH" sz="3600" dirty="0" smtClean="0">
                <a:solidFill>
                  <a:srgbClr val="0070C0"/>
                </a:solidFill>
                <a:effectLst>
                  <a:glow rad="101600">
                    <a:srgbClr val="00B0F0">
                      <a:alpha val="40000"/>
                    </a:srgbClr>
                  </a:glow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</a:rPr>
              <a:t>สุขภาพ</a:t>
            </a:r>
            <a:br>
              <a:rPr lang="th-TH" sz="3600" dirty="0" smtClean="0">
                <a:solidFill>
                  <a:srgbClr val="0070C0"/>
                </a:solidFill>
                <a:effectLst>
                  <a:glow rad="101600">
                    <a:srgbClr val="00B0F0">
                      <a:alpha val="40000"/>
                    </a:srgbClr>
                  </a:glow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th-TH" sz="3600" dirty="0" smtClean="0">
                <a:solidFill>
                  <a:srgbClr val="0070C0"/>
                </a:solidFill>
                <a:effectLst>
                  <a:glow rad="101600">
                    <a:srgbClr val="00B0F0">
                      <a:alpha val="40000"/>
                    </a:srgbClr>
                  </a:glow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</a:rPr>
              <a:t>และ</a:t>
            </a:r>
            <a:r>
              <a:rPr lang="th-TH" sz="3600" dirty="0">
                <a:solidFill>
                  <a:srgbClr val="0070C0"/>
                </a:solidFill>
                <a:effectLst>
                  <a:glow rad="101600">
                    <a:srgbClr val="00B0F0">
                      <a:alpha val="40000"/>
                    </a:srgbClr>
                  </a:glow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</a:rPr>
              <a:t>พฤติกรรมเสี่ยงของชุมชน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19256" cy="3199802"/>
          </a:xfrm>
          <a:solidFill>
            <a:schemeClr val="bg1">
              <a:alpha val="35000"/>
            </a:schemeClr>
          </a:solidFill>
          <a:ln>
            <a:solidFill>
              <a:srgbClr val="FF9999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การประเมินภาวะสุขภาพชุมชน หมายถึง กระบวนการศึกษา วิจัยปัญหาทางด้านสุขภาพของประชากรใน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ชุมชน</a:t>
            </a:r>
          </a:p>
          <a:p>
            <a:pPr>
              <a:buNone/>
            </a:pP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พฤติกรรมเสี่ยงของชุมชน หมายถึง พฤติกรรมทางสุขภาพใดๆ ของบุคคลในชุมชน เมื่อปฏิบัติแล้วก่อให้เกิดผลเสียต่อ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สุขภาพ</a:t>
            </a:r>
          </a:p>
          <a:p>
            <a:pPr>
              <a:buNone/>
            </a:pP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               การประเมินในเรื่องดังกล่าว เป็นสิ่งที่ทำให้ทราบถึงสถานการณ์หรือระดับของปัญหาสุขภาพอนามัยของชุมชน ช่วยทำให้รู้ถึงสาเหตุ และปัจจัยการเกิดปัญหาสุขภาพในชุมชนว่าเกิดมาจากสาเหตุหรือปัจจัยใดบ้าง ซึ่งจะเป็นประโยชน์ต่อการดำเนินแก้ไขปัญหาได้ตรงประเด็น และตอบสนองความต้องการของชุมชนอย่างแท้จริง </a:t>
            </a:r>
            <a:endParaRPr lang="th-TH" sz="24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052" name="Picture 4" descr="http://61.19.212.44/~s53131apinya/pictures/4ec21636afb1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653136"/>
            <a:ext cx="2032620" cy="203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webweaver.nu/clipart/img/holidays/christmas/christmas-light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33" y="5445224"/>
            <a:ext cx="6555857" cy="92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149080"/>
            <a:ext cx="8229600" cy="2286016"/>
          </a:xfrm>
          <a:solidFill>
            <a:schemeClr val="bg1">
              <a:alpha val="3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             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ชุมชน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ที่มีการประเมินภาวะสุขภาพและพฤติกรรมเสี่ยงในชุมชนของตนเองอย่างสม่ำเสมอย่อมเป็นผลดีต่อสุขภาพอนามัยของชุมชน และบุคคลที่อยู่อาศัยในชุมชน เพราะเกิดปัญหาสุขภาพหรือพฤติกรรมเสี่ยงใดๆ ขึ้นในชุมชน ก็จะได้หาวิธีการป้องกันและแก้ไขให้ปัญหาดังกล่าวบรรเทาเบาบางลง หรือหมดสิ้นไปได้อย่าง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รวดเร็ว</a:t>
            </a:r>
            <a:endParaRPr lang="en-US" sz="2800" b="1" dirty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693" y="548680"/>
            <a:ext cx="6696075" cy="3162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dirty="0">
                <a:ln>
                  <a:solidFill>
                    <a:srgbClr val="FF6699"/>
                  </a:solidFill>
                </a:ln>
                <a:solidFill>
                  <a:srgbClr val="FF006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การประเมินภาวะสุขภาพและพฤติกรรมเสี่ยงของชุมชุน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571613"/>
            <a:ext cx="7901014" cy="15693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2800" b="1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  <a:t>   </a:t>
            </a:r>
            <a:r>
              <a:rPr lang="en-US" sz="2800" b="1" u="sng" dirty="0"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sz="2800" b="1" u="sng" dirty="0">
                <a:latin typeface="Angsana New" pitchFamily="18" charset="-34"/>
                <a:cs typeface="Angsana New" pitchFamily="18" charset="-34"/>
              </a:rPr>
              <a:t>การประเมินภาวะสุขภาพของชุมชน</a:t>
            </a:r>
            <a:endParaRPr lang="en-US" sz="2800" b="1" dirty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         การ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ประเมินภาวะสุขภาพของชุมชนมีองค์ประกอบที่ต้องพิจารณา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 ด้านที่สำคัญ ดังนี้</a:t>
            </a:r>
            <a:endParaRPr lang="en-US" sz="2800" b="1" dirty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th-TH" dirty="0"/>
          </a:p>
        </p:txBody>
      </p:sp>
      <p:pic>
        <p:nvPicPr>
          <p:cNvPr id="4108" name="Picture 12" descr="http://www.tnnthailand.com/stocks/media/thumb_big/0096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36747"/>
            <a:ext cx="4439816" cy="299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859683"/>
          </a:xfrm>
          <a:solidFill>
            <a:schemeClr val="bg1">
              <a:alpha val="33000"/>
            </a:schemeClr>
          </a:solidFill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th-TH" sz="2800" b="1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 1.คน  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ข้อมูล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ของคนที่อยู่อาศัยในชุมชนเป็นตัวบ่งชี้สุขภาพอนามัยของชุมชนโดยรวมได้เป็น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อย่างโดย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ข้อมูลที่เกี่ยวข้องกับประชาชนในชุมชนที่ต้องนำมา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ศึกษาและ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วิเคราะห์ประกอบไปด้วยด้านต่าง ๆ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ดังนี้</a:t>
            </a:r>
          </a:p>
          <a:p>
            <a:pPr marL="514350" indent="-514350">
              <a:buNone/>
            </a:pP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1) </a:t>
            </a:r>
            <a:r>
              <a:rPr lang="th-TH" sz="2800" b="1" u="sng" dirty="0" smtClean="0">
                <a:latin typeface="Angsana New" pitchFamily="18" charset="-34"/>
                <a:cs typeface="Angsana New" pitchFamily="18" charset="-34"/>
              </a:rPr>
              <a:t>ลักษณะ</a:t>
            </a:r>
            <a:r>
              <a:rPr lang="th-TH" sz="2800" b="1" u="sng" dirty="0">
                <a:latin typeface="Angsana New" pitchFamily="18" charset="-34"/>
                <a:cs typeface="Angsana New" pitchFamily="18" charset="-34"/>
              </a:rPr>
              <a:t>ประชากรและสถานภาพต่าง ๆ ของประชากรในชุมชน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 เช่น เพศ อายุ เชื้อชาติจำนวนประชากร </a:t>
            </a:r>
            <a:endParaRPr lang="th-TH" sz="2800" b="1" dirty="0" smtClean="0">
              <a:latin typeface="Angsana New" pitchFamily="18" charset="-34"/>
              <a:cs typeface="Angsana New" pitchFamily="18" charset="-34"/>
            </a:endParaRPr>
          </a:p>
          <a:p>
            <a:pPr marL="514350" indent="-514350">
              <a:buNone/>
            </a:pP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2) </a:t>
            </a:r>
            <a:r>
              <a:rPr lang="th-TH" sz="2800" b="1" u="sng" dirty="0">
                <a:latin typeface="Angsana New" pitchFamily="18" charset="-34"/>
                <a:cs typeface="Angsana New" pitchFamily="18" charset="-34"/>
              </a:rPr>
              <a:t>ข้อมูลเกี่ยวกับสถิติชีพหรือข้อมูลบ่งชี้สภาวะสุขภาพอนามัยของประชากรในชุมชน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เช่น อัตราการเจ็บป่วยด้วยโรคต่าง ๆ สาเหตุการเจ็บป่วยที่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สำคัญ</a:t>
            </a:r>
          </a:p>
          <a:p>
            <a:pPr marL="514350" indent="-514350">
              <a:buNone/>
            </a:pP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3) </a:t>
            </a:r>
            <a:r>
              <a:rPr lang="th-TH" sz="2800" b="1" u="sng" dirty="0">
                <a:latin typeface="Angsana New" pitchFamily="18" charset="-34"/>
                <a:cs typeface="Angsana New" pitchFamily="18" charset="-34"/>
              </a:rPr>
              <a:t>ข้อมูลเกี่ยวกับวิถีชีวิต ความรู้ เจตคติ และพฤติกรรมสุขภาพของประชากรในชุม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ชน เช่น วิถีการทำงาย การพักผ่อน การจัดการกับอารมณ์และความเครียด การออกกำลังกาย การบริโภค และพฤติกรรมการดูแลสุขภาพอนามัยส่วนบุคคล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9"/>
            <a:ext cx="8229600" cy="2786082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sz="2800" b="1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สิ่งแวดล้อมและลักษณะทั่วไปของชุมชน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 สภาพแวดล้อมและลักษณะทั่วไปของชุมชน</a:t>
            </a:r>
            <a:r>
              <a:rPr lang="th-TH" sz="2800" b="1" dirty="0">
                <a:latin typeface="Layiji"/>
                <a:cs typeface="Angsana New" pitchFamily="18" charset="-34"/>
              </a:rPr>
              <a:t>สามารถ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บอกภาวะสุขภาพและระดับสุขภาพของชุมชนได้เช่นเดียวกัน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ได้แก่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สภาพพื้นที่ สถานที่ตั้ง ภูมิประเทศ ภูมิอากาศ สภาพของความสะอาดและความมั่นคงแข็งแรงของบ้านเรือนที่พักอาศัย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รวมทั้ง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สภาพของมลภาวะและสารพิษในชุมชน ซึ่งสามารถใช้เป็นตัวทำนายภาวะสุขภาพของชุมชนได้ เช่น ชุมชนที่มีปัญหามลพิษทางอากาศผู้คนมักป่วยด้วยโรคปอดและโรคในระบบทางเดินหายใจ</a:t>
            </a:r>
            <a:endParaRPr lang="en-US" sz="2800" b="1" dirty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th-TH" dirty="0"/>
          </a:p>
        </p:txBody>
      </p:sp>
      <p:pic>
        <p:nvPicPr>
          <p:cNvPr id="6148" name="Picture 4" descr="http://3.bp.blogspot.com/-fhWoHj5J9AU/UitKHyUhUkI/AAAAAAAAACY/BA8pg-F4M80/s1600/9gw07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86" y="3477313"/>
            <a:ext cx="3431990" cy="25034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adeq.or.th/UserFiles/9mar53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637549"/>
            <a:ext cx="1515472" cy="10171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unep.org/wed/2007/english/Photo_Gallery/WED_2007/Zoom/SP111838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478627"/>
            <a:ext cx="2139484" cy="14120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encrypted-tbn2.gstatic.com/images?q=tbn:ANd9GcT4lbiRp8nCKXxy3SLX6qZTUbfgeozH6bUTBYpWYRj3EJxOpiY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035487"/>
            <a:ext cx="2819400" cy="16192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717032"/>
            <a:ext cx="8229600" cy="2713504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sz="2800" b="1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. </a:t>
            </a:r>
            <a:r>
              <a:rPr lang="th-TH" sz="2800" b="1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ระบบสังคมและการบริการด้านสาธารณสุข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ระบบสังคมและการบริการด้านสาธารณสุขส่งผลต่อการมีสุขภาพอนามัยที่ดีของชุมชน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เช่น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รูปแบบการปกครอง ผู้นำชุมชน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ความสัมพันธ์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และความร่วมมือของคนในชุมชน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สภาพ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เศรษฐกิจชุมชน การเข้าถึงโครงการบริการสังคมและสิ่งอำนวยความสะดวกต่าง ๆ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ได้รับสิ่งจำเป็นพื้นฐานในการดำรงชีวิต การใช้บริการและใช้ประโยชน์จากสถานบริการด้านสุขภาพ</a:t>
            </a:r>
          </a:p>
        </p:txBody>
      </p:sp>
      <p:sp>
        <p:nvSpPr>
          <p:cNvPr id="2" name="AutoShape 2" descr="ผลการค้นหารูปภาพสำหรับ สาธารณสุข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4" descr="ผลการค้นหารูปภาพสำหรับ สาธารณสุข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528880"/>
            <a:ext cx="3726148" cy="24705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 descr="http://www.hfocus.org/sites/default/files/images/Satara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529263"/>
            <a:ext cx="3632633" cy="25246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3357585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     </a:t>
            </a:r>
            <a:r>
              <a:rPr lang="en-US" sz="2800" b="1" u="sng" dirty="0" smtClean="0">
                <a:latin typeface="Angsana New" pitchFamily="18" charset="-34"/>
                <a:cs typeface="Angsana New" pitchFamily="18" charset="-34"/>
              </a:rPr>
              <a:t>2.</a:t>
            </a:r>
            <a:r>
              <a:rPr lang="th-TH" sz="2800" b="1" u="sng" dirty="0">
                <a:latin typeface="Angsana New" pitchFamily="18" charset="-34"/>
                <a:cs typeface="Angsana New" pitchFamily="18" charset="-34"/>
              </a:rPr>
              <a:t>การประเมินพฤติกรรมเสี่ยงทางสุขภาพของชุมชน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800" b="1" dirty="0">
                <a:latin typeface="Angsana New" pitchFamily="18" charset="-34"/>
                <a:cs typeface="Angsana New" pitchFamily="18" charset="-34"/>
              </a:rPr>
            </a:b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              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การประเมินพฤติกรรมเสี่ยงทางสุขภาพของชุมชน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ทำ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ให้ทราบถึงความสัมพันธ์ระหว่างพฤติกรรมกับปัญหาสุขภาพว่า พฤติกรรมสุขภาพหรือพฤติกรรมเสี่ยงใดบ้างที่ก่อให้เกิดปัญหาสุขภาพและการเจ็บป่วยขึ้น เมื่อชุมชนรู้ถึงสาเหตุของพฤติกรรมเสี่ยง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ดังกล่าวแล้ว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ก็เป็นการง่ายต่อการกำหนดแนวทางการแก้ไขปัญหา และกำหนดวิธีการปรับเปลี่ยนพฤติกรรมเสี่ยงที่เป็นปัญหาให้เป็นพฤติกรรมสุขภาพที่พึงประสงค์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ต่อไป</a:t>
            </a:r>
            <a:endParaRPr lang="en-US" sz="2800" b="1" dirty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th-TH" dirty="0"/>
          </a:p>
        </p:txBody>
      </p:sp>
      <p:pic>
        <p:nvPicPr>
          <p:cNvPr id="8194" name="Picture 2" descr="http://photo4.ask.fm/265/661/065/2390003000-1rgt7e7-1113e0g4bp5eagk/preview/fi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58" y="4293096"/>
            <a:ext cx="3765779" cy="20882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topicstock.pantip.com/isolate/topicstock/2009/07/M8053490/M8053490-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93094"/>
            <a:ext cx="2088232" cy="208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990</Words>
  <Application>Microsoft Office PowerPoint</Application>
  <PresentationFormat>นำเสนอทางหน้าจอ (4:3)</PresentationFormat>
  <Paragraphs>40</Paragraphs>
  <Slides>16</Slides>
  <Notes>2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16</vt:i4>
      </vt:variant>
    </vt:vector>
  </HeadingPairs>
  <TitlesOfParts>
    <vt:vector size="17" baseType="lpstr">
      <vt:lpstr>Office Theme</vt:lpstr>
      <vt:lpstr>งานนำเสนอ PowerPoint</vt:lpstr>
      <vt:lpstr>การประเมินภาวะสุขภาพ และพฤติกรรมเสี่ยงของชุมชน</vt:lpstr>
      <vt:lpstr>ความหมายและความสำคัญของการประเมินภาวะสุขภาพ และพฤติกรรมเสี่ยงของชุมชน</vt:lpstr>
      <vt:lpstr>งานนำเสนอ PowerPoint</vt:lpstr>
      <vt:lpstr>การประเมินภาวะสุขภาพและพฤติกรรมเสี่ยงของชุมชุน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พฤติกรรมเสี่ยงที่เป็นปัญหาต่อสุขภาพของชุมชน</vt:lpstr>
      <vt:lpstr>งานนำเสนอ PowerPoint</vt:lpstr>
      <vt:lpstr>งานนำเสนอ PowerPoint</vt:lpstr>
      <vt:lpstr> กลวิธีลดความเสี่ยงและการสร้างเสริมสุขภาพ ของตนเอง ชุมชน และสังคม 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การประเมินภาวะสุขภาพ และ พฤติกรรมเสี่ยงของชุมชน</dc:title>
  <dc:creator>Windows User</dc:creator>
  <cp:lastModifiedBy>Windows User</cp:lastModifiedBy>
  <cp:revision>43</cp:revision>
  <dcterms:created xsi:type="dcterms:W3CDTF">2015-09-02T11:37:31Z</dcterms:created>
  <dcterms:modified xsi:type="dcterms:W3CDTF">2015-11-08T03:17:12Z</dcterms:modified>
</cp:coreProperties>
</file>