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70" r:id="rId2"/>
    <p:sldId id="258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A2C3491-D3A9-47F4-9645-7D0126F38814}" type="datetimeFigureOut">
              <a:rPr lang="th-TH" smtClean="0"/>
              <a:t>20/09/62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E82C0F3-FF3B-4303-8211-51BFC536DB0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4452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3491-D3A9-47F4-9645-7D0126F38814}" type="datetimeFigureOut">
              <a:rPr lang="th-TH" smtClean="0"/>
              <a:t>20/09/62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0F3-FF3B-4303-8211-51BFC536DB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709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3491-D3A9-47F4-9645-7D0126F38814}" type="datetimeFigureOut">
              <a:rPr lang="th-TH" smtClean="0"/>
              <a:t>20/09/62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0F3-FF3B-4303-8211-51BFC536DB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817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3491-D3A9-47F4-9645-7D0126F38814}" type="datetimeFigureOut">
              <a:rPr lang="th-TH" smtClean="0"/>
              <a:t>20/09/62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0F3-FF3B-4303-8211-51BFC536DB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662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3491-D3A9-47F4-9645-7D0126F38814}" type="datetimeFigureOut">
              <a:rPr lang="th-TH" smtClean="0"/>
              <a:t>20/09/62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0F3-FF3B-4303-8211-51BFC536DB0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459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3491-D3A9-47F4-9645-7D0126F38814}" type="datetimeFigureOut">
              <a:rPr lang="th-TH" smtClean="0"/>
              <a:t>20/09/62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0F3-FF3B-4303-8211-51BFC536DB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969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3491-D3A9-47F4-9645-7D0126F38814}" type="datetimeFigureOut">
              <a:rPr lang="th-TH" smtClean="0"/>
              <a:t>20/09/62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0F3-FF3B-4303-8211-51BFC536DB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992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3491-D3A9-47F4-9645-7D0126F38814}" type="datetimeFigureOut">
              <a:rPr lang="th-TH" smtClean="0"/>
              <a:t>20/09/62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0F3-FF3B-4303-8211-51BFC536DB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686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3491-D3A9-47F4-9645-7D0126F38814}" type="datetimeFigureOut">
              <a:rPr lang="th-TH" smtClean="0"/>
              <a:t>20/09/62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0F3-FF3B-4303-8211-51BFC536DB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277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3491-D3A9-47F4-9645-7D0126F38814}" type="datetimeFigureOut">
              <a:rPr lang="th-TH" smtClean="0"/>
              <a:t>20/09/62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0F3-FF3B-4303-8211-51BFC536DB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78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3491-D3A9-47F4-9645-7D0126F38814}" type="datetimeFigureOut">
              <a:rPr lang="th-TH" smtClean="0"/>
              <a:t>20/09/62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C0F3-FF3B-4303-8211-51BFC536DB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089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A2C3491-D3A9-47F4-9645-7D0126F38814}" type="datetimeFigureOut">
              <a:rPr lang="th-TH" smtClean="0"/>
              <a:t>20/09/62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E82C0F3-FF3B-4303-8211-51BFC536DB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008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6F64E-CB95-4E27-9779-85DEF3035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2938405"/>
          </a:xfrm>
        </p:spPr>
        <p:txBody>
          <a:bodyPr/>
          <a:lstStyle/>
          <a:p>
            <a:pPr algn="ctr"/>
            <a:r>
              <a:rPr lang="en-US" dirty="0"/>
              <a:t>vocabulary</a:t>
            </a:r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8276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BE2A-83F7-4B02-8151-8688822A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5588"/>
          </a:xfrm>
        </p:spPr>
        <p:txBody>
          <a:bodyPr>
            <a:noAutofit/>
          </a:bodyPr>
          <a:lstStyle/>
          <a:p>
            <a:pPr algn="l"/>
            <a:r>
              <a:rPr lang="th-TH" sz="3200" b="1" dirty="0">
                <a:latin typeface="Bodoni MT Black" panose="02070A03080606020203" pitchFamily="18" charset="0"/>
              </a:rPr>
              <a:t>9. 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We had hoped that the manager would agree to help us, but he ………… to.</a:t>
            </a:r>
            <a:endParaRPr lang="th-TH" sz="3200" dirty="0">
              <a:latin typeface="David" panose="020E0502060401010101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3D5BD-24D9-4E0F-8EC3-75A0E8B7A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91410"/>
            <a:ext cx="9144000" cy="2835964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a. desired				b. promised</a:t>
            </a:r>
          </a:p>
          <a:p>
            <a:pPr algn="l"/>
            <a:endParaRPr lang="en-US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c. refused				d. intended</a:t>
            </a:r>
            <a:endParaRPr lang="th-TH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44BDD4-6437-49F3-8FE7-9FBD46B8FCDB}"/>
              </a:ext>
            </a:extLst>
          </p:cNvPr>
          <p:cNvSpPr/>
          <p:nvPr/>
        </p:nvSpPr>
        <p:spPr>
          <a:xfrm>
            <a:off x="1510748" y="3896141"/>
            <a:ext cx="424070" cy="4240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195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BE2A-83F7-4B02-8151-8688822A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1812"/>
          </a:xfrm>
        </p:spPr>
        <p:txBody>
          <a:bodyPr>
            <a:noAutofit/>
          </a:bodyPr>
          <a:lstStyle/>
          <a:p>
            <a:pPr algn="l"/>
            <a:r>
              <a:rPr lang="th-TH" sz="3200" b="1" dirty="0">
                <a:latin typeface="Bodoni MT Black" panose="02070A03080606020203" pitchFamily="18" charset="0"/>
              </a:rPr>
              <a:t>10. 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During wartime, many familiar products are not produced because they involve materials no longer ………………. .</a:t>
            </a:r>
            <a:endParaRPr lang="th-TH" sz="3200" dirty="0">
              <a:latin typeface="David" panose="020E0502060401010101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3D5BD-24D9-4E0F-8EC3-75A0E8B7A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008245"/>
            <a:ext cx="9144000" cy="2835964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a. precious				b. scarce</a:t>
            </a:r>
          </a:p>
          <a:p>
            <a:pPr algn="l"/>
            <a:endParaRPr lang="en-US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c. available			d. useful</a:t>
            </a:r>
            <a:endParaRPr lang="th-TH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44BDD4-6437-49F3-8FE7-9FBD46B8FCDB}"/>
              </a:ext>
            </a:extLst>
          </p:cNvPr>
          <p:cNvSpPr/>
          <p:nvPr/>
        </p:nvSpPr>
        <p:spPr>
          <a:xfrm>
            <a:off x="1523999" y="4419598"/>
            <a:ext cx="424070" cy="4240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324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BE2A-83F7-4B02-8151-8688822A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515061" cy="1594333"/>
          </a:xfrm>
        </p:spPr>
        <p:txBody>
          <a:bodyPr>
            <a:noAutofit/>
          </a:bodyPr>
          <a:lstStyle/>
          <a:p>
            <a:pPr algn="l"/>
            <a:r>
              <a:rPr lang="th-TH" sz="3200" b="1" dirty="0">
                <a:latin typeface="Bodoni MT Black" panose="02070A03080606020203" pitchFamily="18" charset="0"/>
              </a:rPr>
              <a:t>11. 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The birth rate and the death rate among some hill-tribe populations are very nearly equal: over a long period of time the size of the population is …………  .</a:t>
            </a:r>
            <a:endParaRPr lang="th-TH" sz="3200" dirty="0">
              <a:latin typeface="David" panose="020E0502060401010101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3D5BD-24D9-4E0F-8EC3-75A0E8B7A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269974"/>
            <a:ext cx="9144000" cy="2835964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a. unchanged					b. decreased</a:t>
            </a:r>
          </a:p>
          <a:p>
            <a:pPr algn="l"/>
            <a:endParaRPr lang="en-US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c. increased					d. shifted</a:t>
            </a:r>
            <a:endParaRPr lang="th-TH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44BDD4-6437-49F3-8FE7-9FBD46B8FCDB}"/>
              </a:ext>
            </a:extLst>
          </p:cNvPr>
          <p:cNvSpPr/>
          <p:nvPr/>
        </p:nvSpPr>
        <p:spPr>
          <a:xfrm>
            <a:off x="1523999" y="3362741"/>
            <a:ext cx="424070" cy="4240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496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BE2A-83F7-4B02-8151-8688822A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1812"/>
          </a:xfrm>
        </p:spPr>
        <p:txBody>
          <a:bodyPr>
            <a:noAutofit/>
          </a:bodyPr>
          <a:lstStyle/>
          <a:p>
            <a:pPr algn="l"/>
            <a:r>
              <a:rPr lang="th-TH" sz="3200" b="1" dirty="0">
                <a:latin typeface="Bodoni MT Black" panose="02070A03080606020203" pitchFamily="18" charset="0"/>
              </a:rPr>
              <a:t>12. 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College graduates have a debt to pay, for they must know that the education they have received is not ………….</a:t>
            </a:r>
            <a:endParaRPr lang="th-TH" sz="3200" dirty="0">
              <a:latin typeface="David" panose="020E0502060401010101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3D5BD-24D9-4E0F-8EC3-75A0E8B7A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54019"/>
            <a:ext cx="9144000" cy="2835964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a. free				b. complete</a:t>
            </a:r>
          </a:p>
          <a:p>
            <a:pPr algn="l"/>
            <a:endParaRPr lang="en-US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c. easy				d. credible</a:t>
            </a:r>
            <a:endParaRPr lang="th-TH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44BDD4-6437-49F3-8FE7-9FBD46B8FCDB}"/>
              </a:ext>
            </a:extLst>
          </p:cNvPr>
          <p:cNvSpPr/>
          <p:nvPr/>
        </p:nvSpPr>
        <p:spPr>
          <a:xfrm>
            <a:off x="1524000" y="3216965"/>
            <a:ext cx="424070" cy="4240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327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BE2A-83F7-4B02-8151-8688822A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2"/>
            <a:ext cx="9382539" cy="1634090"/>
          </a:xfrm>
        </p:spPr>
        <p:txBody>
          <a:bodyPr>
            <a:noAutofit/>
          </a:bodyPr>
          <a:lstStyle/>
          <a:p>
            <a:pPr algn="l"/>
            <a:r>
              <a:rPr lang="th-TH" sz="3200" b="1" dirty="0">
                <a:latin typeface="Bodoni MT Black" panose="02070A03080606020203" pitchFamily="18" charset="0"/>
              </a:rPr>
              <a:t>13. </a:t>
            </a:r>
            <a:r>
              <a:rPr lang="en-US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Wichai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 wanted to be successful on his own :he changed his name when he left home so that he could make his way without  his wealthy family’s ………… .</a:t>
            </a:r>
            <a:endParaRPr lang="th-TH" sz="3200" dirty="0">
              <a:latin typeface="David" panose="020E0502060401010101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3D5BD-24D9-4E0F-8EC3-75A0E8B7A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3042"/>
            <a:ext cx="9144000" cy="2014331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a. knowledge			b. hindrance</a:t>
            </a:r>
          </a:p>
          <a:p>
            <a:pPr algn="l"/>
            <a:endParaRPr lang="en-US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c. handicaps			d. influence</a:t>
            </a:r>
            <a:endParaRPr lang="th-TH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44BDD4-6437-49F3-8FE7-9FBD46B8FCDB}"/>
              </a:ext>
            </a:extLst>
          </p:cNvPr>
          <p:cNvSpPr/>
          <p:nvPr/>
        </p:nvSpPr>
        <p:spPr>
          <a:xfrm>
            <a:off x="6096000" y="4678017"/>
            <a:ext cx="424070" cy="4240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551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BE2A-83F7-4B02-8151-8688822A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634089"/>
          </a:xfrm>
        </p:spPr>
        <p:txBody>
          <a:bodyPr>
            <a:normAutofit/>
          </a:bodyPr>
          <a:lstStyle/>
          <a:p>
            <a:pPr algn="l"/>
            <a:r>
              <a:rPr lang="th-TH" sz="3200" b="1" dirty="0">
                <a:latin typeface="Bodoni MT Black" panose="02070A03080606020203" pitchFamily="18" charset="0"/>
              </a:rPr>
              <a:t>14. 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Last year she stayed in the suburbs, but transportation was such a problem  that she soon moved to ………………. .</a:t>
            </a:r>
            <a:endParaRPr lang="th-TH" sz="3200" dirty="0">
              <a:latin typeface="David" panose="020E0502060401010101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3D5BD-24D9-4E0F-8EC3-75A0E8B7A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08245"/>
            <a:ext cx="9144000" cy="2835964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a. a more central location		b. a larger apartment</a:t>
            </a:r>
          </a:p>
          <a:p>
            <a:pPr algn="l"/>
            <a:endParaRPr lang="en-US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c. the home of a friend			d. a newly built hotel</a:t>
            </a:r>
            <a:endParaRPr lang="th-TH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44BDD4-6437-49F3-8FE7-9FBD46B8FCDB}"/>
              </a:ext>
            </a:extLst>
          </p:cNvPr>
          <p:cNvSpPr/>
          <p:nvPr/>
        </p:nvSpPr>
        <p:spPr>
          <a:xfrm>
            <a:off x="1524000" y="3048000"/>
            <a:ext cx="424070" cy="4240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544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BE2A-83F7-4B02-8151-8688822A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5588"/>
          </a:xfrm>
        </p:spPr>
        <p:txBody>
          <a:bodyPr>
            <a:noAutofit/>
          </a:bodyPr>
          <a:lstStyle/>
          <a:p>
            <a:pPr algn="l"/>
            <a:r>
              <a:rPr lang="th-TH" sz="3200" b="1" dirty="0">
                <a:latin typeface="Bodoni MT Black" panose="02070A03080606020203" pitchFamily="18" charset="0"/>
              </a:rPr>
              <a:t>15. 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Because of high taxes and low rents many landlords have not been able to ………….. .</a:t>
            </a:r>
            <a:endParaRPr lang="th-TH" sz="3200" dirty="0">
              <a:latin typeface="David" panose="020E0502060401010101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3D5BD-24D9-4E0F-8EC3-75A0E8B7A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491409"/>
            <a:ext cx="9409043" cy="3244227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a. raise their rents		</a:t>
            </a:r>
          </a:p>
          <a:p>
            <a:pPr algn="l">
              <a:lnSpc>
                <a:spcPct val="150000"/>
              </a:lnSpc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b. improve their building</a:t>
            </a:r>
          </a:p>
          <a:p>
            <a:pPr algn="l">
              <a:lnSpc>
                <a:spcPct val="150000"/>
              </a:lnSpc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c. pay attention to their guests	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d. sell their buildings 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		</a:t>
            </a:r>
            <a:endParaRPr lang="th-TH" sz="3200" dirty="0">
              <a:latin typeface="David" panose="020E0502060401010101" pitchFamily="34" charset="-79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44BDD4-6437-49F3-8FE7-9FBD46B8FCDB}"/>
              </a:ext>
            </a:extLst>
          </p:cNvPr>
          <p:cNvSpPr/>
          <p:nvPr/>
        </p:nvSpPr>
        <p:spPr>
          <a:xfrm>
            <a:off x="1523999" y="4359966"/>
            <a:ext cx="424070" cy="4240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905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BE2A-83F7-4B02-8151-8688822A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037741"/>
          </a:xfrm>
        </p:spPr>
        <p:txBody>
          <a:bodyPr>
            <a:noAutofit/>
          </a:bodyPr>
          <a:lstStyle/>
          <a:p>
            <a:pPr algn="l"/>
            <a:r>
              <a:rPr lang="th-TH" sz="3200" b="1" dirty="0">
                <a:latin typeface="Bodoni MT Black" panose="02070A03080606020203" pitchFamily="18" charset="0"/>
              </a:rPr>
              <a:t>1. 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I thought my friends would be sleeping when I     returned home, but they were still ………… .</a:t>
            </a:r>
            <a:endParaRPr lang="th-TH" sz="3200" dirty="0">
              <a:latin typeface="David" panose="020E0502060401010101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3D5BD-24D9-4E0F-8EC3-75A0E8B7A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8070" y="2690190"/>
            <a:ext cx="8719929" cy="263718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a. awake					b. friendly</a:t>
            </a:r>
          </a:p>
          <a:p>
            <a:pPr algn="l"/>
            <a:endParaRPr lang="en-US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c. sleepy					d. quiet</a:t>
            </a:r>
            <a:endParaRPr lang="th-TH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44BDD4-6437-49F3-8FE7-9FBD46B8FCDB}"/>
              </a:ext>
            </a:extLst>
          </p:cNvPr>
          <p:cNvSpPr/>
          <p:nvPr/>
        </p:nvSpPr>
        <p:spPr>
          <a:xfrm>
            <a:off x="1948070" y="2822716"/>
            <a:ext cx="424070" cy="4240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199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BE2A-83F7-4B02-8151-8688822A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5588"/>
          </a:xfrm>
        </p:spPr>
        <p:txBody>
          <a:bodyPr>
            <a:noAutofit/>
          </a:bodyPr>
          <a:lstStyle/>
          <a:p>
            <a:pPr algn="l"/>
            <a:r>
              <a:rPr lang="th-TH" sz="3200" b="1" dirty="0">
                <a:latin typeface="Bodoni MT Black" panose="02070A03080606020203" pitchFamily="18" charset="0"/>
              </a:rPr>
              <a:t>2. 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I want to go to the library, but I’m afraid I’m not walking in the right …………… .</a:t>
            </a:r>
            <a:endParaRPr lang="th-TH" sz="3200" dirty="0">
              <a:latin typeface="David" panose="020E0502060401010101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3D5BD-24D9-4E0F-8EC3-75A0E8B7A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91410"/>
            <a:ext cx="9144000" cy="2835964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a. situation				b. direction</a:t>
            </a:r>
          </a:p>
          <a:p>
            <a:pPr algn="l"/>
            <a:endParaRPr lang="en-US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c. distance				d. circumstance</a:t>
            </a:r>
            <a:endParaRPr lang="th-TH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44BDD4-6437-49F3-8FE7-9FBD46B8FCDB}"/>
              </a:ext>
            </a:extLst>
          </p:cNvPr>
          <p:cNvSpPr/>
          <p:nvPr/>
        </p:nvSpPr>
        <p:spPr>
          <a:xfrm>
            <a:off x="6096000" y="2584175"/>
            <a:ext cx="424070" cy="4240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277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BE2A-83F7-4B02-8151-8688822A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5588"/>
          </a:xfrm>
        </p:spPr>
        <p:txBody>
          <a:bodyPr>
            <a:noAutofit/>
          </a:bodyPr>
          <a:lstStyle/>
          <a:p>
            <a:pPr algn="l"/>
            <a:r>
              <a:rPr lang="th-TH" sz="3200" b="1" dirty="0">
                <a:latin typeface="Bodoni MT Black" panose="02070A03080606020203" pitchFamily="18" charset="0"/>
              </a:rPr>
              <a:t>3. 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I want to learn more about Africans, but I don’t know where to get the …………….. .</a:t>
            </a:r>
            <a:endParaRPr lang="th-TH" sz="3200" dirty="0">
              <a:latin typeface="David" panose="020E0502060401010101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3D5BD-24D9-4E0F-8EC3-75A0E8B7A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91410"/>
            <a:ext cx="9144000" cy="2835964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a. information			b. conversation</a:t>
            </a:r>
          </a:p>
          <a:p>
            <a:pPr algn="l"/>
            <a:endParaRPr lang="en-US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c. association			d. comprehension</a:t>
            </a:r>
            <a:endParaRPr lang="th-TH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44BDD4-6437-49F3-8FE7-9FBD46B8FCDB}"/>
              </a:ext>
            </a:extLst>
          </p:cNvPr>
          <p:cNvSpPr/>
          <p:nvPr/>
        </p:nvSpPr>
        <p:spPr>
          <a:xfrm>
            <a:off x="1524001" y="2584175"/>
            <a:ext cx="424070" cy="4240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028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BE2A-83F7-4B02-8151-8688822A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5588"/>
          </a:xfrm>
        </p:spPr>
        <p:txBody>
          <a:bodyPr>
            <a:normAutofit fontScale="90000"/>
          </a:bodyPr>
          <a:lstStyle/>
          <a:p>
            <a:pPr algn="l"/>
            <a:r>
              <a:rPr lang="th-TH" sz="3600" b="1" dirty="0">
                <a:latin typeface="Bodoni MT Black" panose="02070A03080606020203" pitchFamily="18" charset="0"/>
              </a:rPr>
              <a:t>4. </a:t>
            </a:r>
            <a:r>
              <a:rPr lang="en-US" sz="3600" dirty="0">
                <a:latin typeface="David" panose="020E0502060401010101" pitchFamily="34" charset="-79"/>
                <a:cs typeface="David" panose="020E0502060401010101" pitchFamily="34" charset="-79"/>
              </a:rPr>
              <a:t>Nipa wanted to buy the handbag, but it cost more than she could ………. </a:t>
            </a:r>
            <a:r>
              <a:rPr lang="en-US" sz="40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th-TH" sz="4000" dirty="0">
              <a:latin typeface="David" panose="020E0502060401010101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3D5BD-24D9-4E0F-8EC3-75A0E8B7A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91410"/>
            <a:ext cx="9144000" cy="2835964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a. charge				b. afford</a:t>
            </a:r>
          </a:p>
          <a:p>
            <a:pPr algn="l"/>
            <a:endParaRPr lang="en-US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c. assume				d. distribute</a:t>
            </a:r>
            <a:endParaRPr lang="th-TH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44BDD4-6437-49F3-8FE7-9FBD46B8FCDB}"/>
              </a:ext>
            </a:extLst>
          </p:cNvPr>
          <p:cNvSpPr/>
          <p:nvPr/>
        </p:nvSpPr>
        <p:spPr>
          <a:xfrm>
            <a:off x="6096000" y="2584175"/>
            <a:ext cx="424070" cy="4240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085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BE2A-83F7-4B02-8151-8688822A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5588"/>
          </a:xfrm>
        </p:spPr>
        <p:txBody>
          <a:bodyPr>
            <a:noAutofit/>
          </a:bodyPr>
          <a:lstStyle/>
          <a:p>
            <a:pPr algn="l"/>
            <a:r>
              <a:rPr lang="th-TH" sz="3200" b="1" dirty="0">
                <a:latin typeface="Bodoni MT Black" panose="02070A03080606020203" pitchFamily="18" charset="0"/>
              </a:rPr>
              <a:t>5. </a:t>
            </a:r>
            <a:r>
              <a:rPr lang="en-US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Surapee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 wanted to go to </a:t>
            </a:r>
            <a:r>
              <a:rPr lang="en-US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Chiengmai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 by herself, but her parents would not give their ……….. .</a:t>
            </a:r>
            <a:endParaRPr lang="th-TH" sz="3200" dirty="0">
              <a:latin typeface="David" panose="020E0502060401010101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3D5BD-24D9-4E0F-8EC3-75A0E8B7A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91410"/>
            <a:ext cx="9144000" cy="2835964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a. control				b. consent</a:t>
            </a:r>
          </a:p>
          <a:p>
            <a:pPr algn="l"/>
            <a:endParaRPr lang="en-US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c. limit				d. offer</a:t>
            </a:r>
            <a:endParaRPr lang="th-TH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44BDD4-6437-49F3-8FE7-9FBD46B8FCDB}"/>
              </a:ext>
            </a:extLst>
          </p:cNvPr>
          <p:cNvSpPr/>
          <p:nvPr/>
        </p:nvSpPr>
        <p:spPr>
          <a:xfrm>
            <a:off x="6109252" y="2517915"/>
            <a:ext cx="424070" cy="4240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957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BE2A-83F7-4B02-8151-8688822A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5588"/>
          </a:xfrm>
        </p:spPr>
        <p:txBody>
          <a:bodyPr>
            <a:noAutofit/>
          </a:bodyPr>
          <a:lstStyle/>
          <a:p>
            <a:pPr algn="l"/>
            <a:r>
              <a:rPr lang="th-TH" sz="3200" b="1" dirty="0">
                <a:latin typeface="Bodoni MT Black" panose="02070A03080606020203" pitchFamily="18" charset="0"/>
              </a:rPr>
              <a:t>6. 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It’s not easy to find seats in the stadium because there are so many ……………….</a:t>
            </a:r>
            <a:endParaRPr lang="th-TH" sz="3200" dirty="0">
              <a:latin typeface="David" panose="020E0502060401010101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3D5BD-24D9-4E0F-8EC3-75A0E8B7A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91410"/>
            <a:ext cx="9144000" cy="2835964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a. spectators			b. tickets</a:t>
            </a:r>
          </a:p>
          <a:p>
            <a:pPr algn="l"/>
            <a:endParaRPr lang="en-US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c. players				d. passengers</a:t>
            </a:r>
            <a:endParaRPr lang="th-TH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44BDD4-6437-49F3-8FE7-9FBD46B8FCDB}"/>
              </a:ext>
            </a:extLst>
          </p:cNvPr>
          <p:cNvSpPr/>
          <p:nvPr/>
        </p:nvSpPr>
        <p:spPr>
          <a:xfrm>
            <a:off x="1524000" y="2584176"/>
            <a:ext cx="424070" cy="4240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571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BE2A-83F7-4B02-8151-8688822A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369047"/>
          </a:xfrm>
        </p:spPr>
        <p:txBody>
          <a:bodyPr>
            <a:noAutofit/>
          </a:bodyPr>
          <a:lstStyle/>
          <a:p>
            <a:pPr algn="l"/>
            <a:r>
              <a:rPr lang="th-TH" sz="3200" b="1" dirty="0">
                <a:latin typeface="Bodoni MT Black" panose="02070A03080606020203" pitchFamily="18" charset="0"/>
              </a:rPr>
              <a:t>7. </a:t>
            </a:r>
            <a:r>
              <a:rPr lang="en-US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Preecha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 had difficulty in swimming across                                    the Chao Phraya River, but he finally succeeded on                  his third ………….</a:t>
            </a:r>
            <a:endParaRPr lang="th-TH" sz="3200" dirty="0">
              <a:latin typeface="David" panose="020E0502060401010101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3D5BD-24D9-4E0F-8EC3-75A0E8B7A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948610"/>
            <a:ext cx="9144000" cy="2835964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a. process				b. instance</a:t>
            </a:r>
          </a:p>
          <a:p>
            <a:pPr algn="l"/>
            <a:endParaRPr lang="en-US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c. distance				d. attempt</a:t>
            </a:r>
            <a:endParaRPr lang="th-TH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44BDD4-6437-49F3-8FE7-9FBD46B8FCDB}"/>
              </a:ext>
            </a:extLst>
          </p:cNvPr>
          <p:cNvSpPr/>
          <p:nvPr/>
        </p:nvSpPr>
        <p:spPr>
          <a:xfrm>
            <a:off x="6122506" y="4320209"/>
            <a:ext cx="424070" cy="4240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86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BE2A-83F7-4B02-8151-8688822A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5588"/>
          </a:xfrm>
        </p:spPr>
        <p:txBody>
          <a:bodyPr>
            <a:noAutofit/>
          </a:bodyPr>
          <a:lstStyle/>
          <a:p>
            <a:pPr algn="l"/>
            <a:r>
              <a:rPr lang="th-TH" sz="3200" b="1" dirty="0">
                <a:latin typeface="Bodoni MT Black" panose="02070A03080606020203" pitchFamily="18" charset="0"/>
              </a:rPr>
              <a:t>8. 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The show should have started an hour ago;                                     I don’t know what could have caused the ………..</a:t>
            </a:r>
            <a:endParaRPr lang="th-TH" sz="3200" dirty="0">
              <a:latin typeface="David" panose="020E0502060401010101" pitchFamily="34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3D5BD-24D9-4E0F-8EC3-75A0E8B7A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91410"/>
            <a:ext cx="9144000" cy="2835964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a. alarm				b. delay</a:t>
            </a:r>
          </a:p>
          <a:p>
            <a:pPr algn="l"/>
            <a:endParaRPr lang="en-US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c. effect	 			d. event</a:t>
            </a:r>
            <a:endParaRPr lang="th-TH" sz="3200" dirty="0">
              <a:solidFill>
                <a:schemeClr val="tx1">
                  <a:lumMod val="95000"/>
                </a:schemeClr>
              </a:solidFill>
              <a:latin typeface="David" panose="020E0502060401010101" pitchFamily="34" charset="-79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44BDD4-6437-49F3-8FE7-9FBD46B8FCDB}"/>
              </a:ext>
            </a:extLst>
          </p:cNvPr>
          <p:cNvSpPr/>
          <p:nvPr/>
        </p:nvSpPr>
        <p:spPr>
          <a:xfrm>
            <a:off x="6096000" y="2531166"/>
            <a:ext cx="424070" cy="4240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660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37</TotalTime>
  <Words>374</Words>
  <Application>Microsoft Office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AngsanaUPC</vt:lpstr>
      <vt:lpstr>Arial</vt:lpstr>
      <vt:lpstr>Bodoni MT Black</vt:lpstr>
      <vt:lpstr>Century Schoolbook</vt:lpstr>
      <vt:lpstr>David</vt:lpstr>
      <vt:lpstr>Wingdings 2</vt:lpstr>
      <vt:lpstr>View</vt:lpstr>
      <vt:lpstr>vocabulary</vt:lpstr>
      <vt:lpstr>1. I thought my friends would be sleeping when I     returned home, but they were still ………… .</vt:lpstr>
      <vt:lpstr>2. I want to go to the library, but I’m afraid I’m not walking in the right …………… .</vt:lpstr>
      <vt:lpstr>3. I want to learn more about Africans, but I don’t know where to get the …………….. .</vt:lpstr>
      <vt:lpstr>4. Nipa wanted to buy the handbag, but it cost more than she could ………. .</vt:lpstr>
      <vt:lpstr>5. Surapee wanted to go to Chiengmai by herself, but her parents would not give their ……….. .</vt:lpstr>
      <vt:lpstr>6. It’s not easy to find seats in the stadium because there are so many ……………….</vt:lpstr>
      <vt:lpstr>7. Preecha had difficulty in swimming across                                    the Chao Phraya River, but he finally succeeded on                  his third ………….</vt:lpstr>
      <vt:lpstr>8. The show should have started an hour ago;                                     I don’t know what could have caused the ………..</vt:lpstr>
      <vt:lpstr>9. We had hoped that the manager would agree to help us, but he ………… to.</vt:lpstr>
      <vt:lpstr>10. During wartime, many familiar products are not produced because they involve materials no longer ………………. .</vt:lpstr>
      <vt:lpstr>11. The birth rate and the death rate among some hill-tribe populations are very nearly equal: over a long period of time the size of the population is …………  .</vt:lpstr>
      <vt:lpstr>12. College graduates have a debt to pay, for they must know that the education they have received is not ………….</vt:lpstr>
      <vt:lpstr>13. Wichai wanted to be successful on his own :he changed his name when he left home so that he could make his way without  his wealthy family’s ………… .</vt:lpstr>
      <vt:lpstr>14. Last year she stayed in the suburbs, but transportation was such a problem  that she soon moved to ………………. .</vt:lpstr>
      <vt:lpstr>15. Because of high taxes and low rents many landlords have not been able to …………..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</cp:revision>
  <dcterms:created xsi:type="dcterms:W3CDTF">2019-09-20T06:10:18Z</dcterms:created>
  <dcterms:modified xsi:type="dcterms:W3CDTF">2019-09-20T06:51:19Z</dcterms:modified>
</cp:coreProperties>
</file>