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66" r:id="rId6"/>
    <p:sldId id="260" r:id="rId7"/>
    <p:sldId id="262" r:id="rId8"/>
    <p:sldId id="258" r:id="rId9"/>
    <p:sldId id="261" r:id="rId10"/>
    <p:sldId id="259" r:id="rId11"/>
    <p:sldId id="264" r:id="rId12"/>
    <p:sldId id="265" r:id="rId13"/>
    <p:sldId id="263" r:id="rId14"/>
    <p:sldId id="267" r:id="rId15"/>
    <p:sldId id="268" r:id="rId16"/>
    <p:sldId id="270" r:id="rId17"/>
    <p:sldId id="272" r:id="rId18"/>
    <p:sldId id="276" r:id="rId19"/>
    <p:sldId id="273" r:id="rId20"/>
    <p:sldId id="274" r:id="rId21"/>
    <p:sldId id="275" r:id="rId22"/>
    <p:sldId id="277" r:id="rId23"/>
    <p:sldId id="278" r:id="rId2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74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64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498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326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26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751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099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370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33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025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34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2278-F1C7-4963-8CEF-85673763C03E}" type="datetimeFigureOut">
              <a:rPr lang="th-TH" smtClean="0"/>
              <a:t>01/08/62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E347-B771-4025-874D-35B918D112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409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zWtuCpN83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8000" b="1" dirty="0">
                <a:solidFill>
                  <a:schemeClr val="accent2">
                    <a:lumMod val="75000"/>
                  </a:schemeClr>
                </a:solidFill>
              </a:rPr>
              <a:t>แผนการจัดการเรียนรู้ที่ </a:t>
            </a: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th-TH" sz="8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Transport</a:t>
            </a:r>
            <a:b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E32101 English 3</a:t>
            </a:r>
            <a:endParaRPr lang="th-TH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8362"/>
          </a:xfrm>
        </p:spPr>
        <p:txBody>
          <a:bodyPr>
            <a:normAutofit fontScale="92500" lnSpcReduction="10000"/>
          </a:bodyPr>
          <a:lstStyle/>
          <a:p>
            <a:r>
              <a:rPr lang="en-US" sz="3600" i="1" dirty="0" smtClean="0"/>
              <a:t>By</a:t>
            </a:r>
          </a:p>
          <a:p>
            <a:r>
              <a:rPr lang="en-US" sz="3600" i="1" dirty="0" smtClean="0">
                <a:solidFill>
                  <a:srgbClr val="7030A0"/>
                </a:solidFill>
              </a:rPr>
              <a:t>Teacher </a:t>
            </a:r>
            <a:r>
              <a:rPr lang="en-US" sz="3600" i="1" dirty="0" err="1" smtClean="0">
                <a:solidFill>
                  <a:srgbClr val="7030A0"/>
                </a:solidFill>
              </a:rPr>
              <a:t>Naphattarawit</a:t>
            </a:r>
            <a:r>
              <a:rPr lang="en-US" sz="3600" i="1" dirty="0" smtClean="0">
                <a:solidFill>
                  <a:srgbClr val="7030A0"/>
                </a:solidFill>
              </a:rPr>
              <a:t>  </a:t>
            </a:r>
            <a:r>
              <a:rPr lang="en-US" sz="3600" i="1" dirty="0" err="1" smtClean="0">
                <a:solidFill>
                  <a:srgbClr val="7030A0"/>
                </a:solidFill>
              </a:rPr>
              <a:t>Oris</a:t>
            </a:r>
            <a:endParaRPr lang="en-US" sz="3600" i="1" dirty="0" smtClean="0">
              <a:solidFill>
                <a:srgbClr val="7030A0"/>
              </a:solidFill>
            </a:endParaRPr>
          </a:p>
          <a:p>
            <a:r>
              <a:rPr lang="en-US" sz="3600" i="1" dirty="0" smtClean="0">
                <a:solidFill>
                  <a:srgbClr val="0070C0"/>
                </a:solidFill>
              </a:rPr>
              <a:t>Foreign language Department</a:t>
            </a:r>
          </a:p>
          <a:p>
            <a:r>
              <a:rPr lang="en-US" sz="3600" i="1" dirty="0" err="1" smtClean="0">
                <a:solidFill>
                  <a:srgbClr val="002060"/>
                </a:solidFill>
              </a:rPr>
              <a:t>Chomsurang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</a:rPr>
              <a:t>Upatham</a:t>
            </a:r>
            <a:r>
              <a:rPr lang="en-US" sz="3600" i="1" dirty="0" smtClean="0">
                <a:solidFill>
                  <a:srgbClr val="002060"/>
                </a:solidFill>
              </a:rPr>
              <a:t> School, Ayutthaya</a:t>
            </a:r>
            <a:endParaRPr lang="th-TH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39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เพลง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Castle on the Hill 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9011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One friend left to sell clothes</a:t>
            </a:r>
            <a:br>
              <a:rPr lang="en-US" sz="3400" dirty="0" smtClean="0"/>
            </a:br>
            <a:r>
              <a:rPr lang="en-US" sz="3400" dirty="0" smtClean="0"/>
              <a:t>One works down by the coast</a:t>
            </a:r>
            <a:br>
              <a:rPr lang="en-US" sz="3400" dirty="0" smtClean="0"/>
            </a:br>
            <a:r>
              <a:rPr lang="en-US" sz="3400" dirty="0" smtClean="0"/>
              <a:t>One had two kids but lives alone</a:t>
            </a:r>
            <a:br>
              <a:rPr lang="en-US" sz="3400" dirty="0" smtClean="0"/>
            </a:br>
            <a:r>
              <a:rPr lang="en-US" sz="3400" dirty="0" smtClean="0"/>
              <a:t>One's brother overdosed</a:t>
            </a:r>
            <a:br>
              <a:rPr lang="en-US" sz="3400" dirty="0" smtClean="0"/>
            </a:br>
            <a:r>
              <a:rPr lang="en-US" sz="3400" dirty="0" smtClean="0"/>
              <a:t>One's already on his second wife</a:t>
            </a:r>
            <a:br>
              <a:rPr lang="en-US" sz="3400" dirty="0" smtClean="0"/>
            </a:br>
            <a:r>
              <a:rPr lang="en-US" sz="3400" dirty="0" smtClean="0"/>
              <a:t>One's just barely getting by</a:t>
            </a:r>
            <a:br>
              <a:rPr lang="en-US" sz="3400" dirty="0" smtClean="0"/>
            </a:br>
            <a:r>
              <a:rPr lang="en-US" sz="3400" dirty="0" smtClean="0"/>
              <a:t>But these people raised me and I can't wait to go home</a:t>
            </a:r>
          </a:p>
          <a:p>
            <a:r>
              <a:rPr lang="en-US" sz="3400" dirty="0" smtClean="0"/>
              <a:t>And I'm on my way, I still remember</a:t>
            </a:r>
            <a:br>
              <a:rPr lang="en-US" sz="3400" dirty="0" smtClean="0"/>
            </a:br>
            <a:r>
              <a:rPr lang="en-US" sz="3400" dirty="0" smtClean="0"/>
              <a:t>This old country lanes</a:t>
            </a:r>
            <a:br>
              <a:rPr lang="en-US" sz="3400" dirty="0" smtClean="0"/>
            </a:br>
            <a:r>
              <a:rPr lang="en-US" sz="3400" dirty="0" smtClean="0"/>
              <a:t>When we did not know the answers</a:t>
            </a:r>
            <a:br>
              <a:rPr lang="en-US" sz="3400" dirty="0" smtClean="0"/>
            </a:br>
            <a:r>
              <a:rPr lang="en-US" sz="3400" dirty="0" smtClean="0"/>
              <a:t>And I miss the way you make me feel, it's real</a:t>
            </a:r>
            <a:br>
              <a:rPr lang="en-US" sz="3400" dirty="0" smtClean="0"/>
            </a:br>
            <a:r>
              <a:rPr lang="en-US" sz="3400" dirty="0" smtClean="0"/>
              <a:t>We watched the sunset over the castle on the hill</a:t>
            </a:r>
            <a:br>
              <a:rPr lang="en-US" sz="3400" dirty="0" smtClean="0"/>
            </a:br>
            <a:r>
              <a:rPr lang="en-US" sz="3400" dirty="0" smtClean="0"/>
              <a:t>Over the castle on the hill</a:t>
            </a:r>
            <a:br>
              <a:rPr lang="en-US" sz="3400" dirty="0" smtClean="0"/>
            </a:br>
            <a:r>
              <a:rPr lang="en-US" sz="3400" dirty="0" smtClean="0"/>
              <a:t>Over the castle on the hill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359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Past Simple tense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past </a:t>
            </a:r>
            <a:r>
              <a:rPr lang="en-US" dirty="0"/>
              <a:t>simple tense </a:t>
            </a:r>
            <a:r>
              <a:rPr lang="th-TH" dirty="0"/>
              <a:t>คืออะไร</a:t>
            </a:r>
          </a:p>
          <a:p>
            <a:r>
              <a:rPr lang="en-US" b="1" dirty="0"/>
              <a:t>Past  </a:t>
            </a:r>
            <a:r>
              <a:rPr lang="th-TH" b="1" dirty="0" err="1"/>
              <a:t>พาสท</a:t>
            </a:r>
            <a:r>
              <a:rPr lang="th-TH" b="1" dirty="0"/>
              <a:t> แปลว่า อดีต</a:t>
            </a:r>
            <a:endParaRPr lang="th-TH" dirty="0"/>
          </a:p>
          <a:p>
            <a:r>
              <a:rPr lang="en-US" b="1" dirty="0"/>
              <a:t>Simple  </a:t>
            </a:r>
            <a:r>
              <a:rPr lang="th-TH" b="1" dirty="0" err="1"/>
              <a:t>ซิ๊มเพิล</a:t>
            </a:r>
            <a:r>
              <a:rPr lang="th-TH" b="1" dirty="0"/>
              <a:t>  แปลว่า ธรรมดา</a:t>
            </a:r>
            <a:endParaRPr lang="th-TH" dirty="0"/>
          </a:p>
          <a:p>
            <a:r>
              <a:rPr lang="en-US" b="1" dirty="0"/>
              <a:t>Tense </a:t>
            </a:r>
            <a:r>
              <a:rPr lang="th-TH" b="1" dirty="0" err="1"/>
              <a:t>เท็นส์</a:t>
            </a:r>
            <a:r>
              <a:rPr lang="th-TH" b="1" dirty="0"/>
              <a:t> แปลว่า กาล</a:t>
            </a:r>
            <a:endParaRPr lang="th-TH" dirty="0"/>
          </a:p>
          <a:p>
            <a:r>
              <a:rPr lang="en-US" b="1" dirty="0"/>
              <a:t>Past Simple Tense  </a:t>
            </a:r>
            <a:r>
              <a:rPr lang="th-TH" b="1" dirty="0"/>
              <a:t>คือ อดีตกาลธรรมดา  บ้างก็เรียก </a:t>
            </a:r>
            <a:r>
              <a:rPr lang="en-US" b="1" dirty="0"/>
              <a:t>Simple Past</a:t>
            </a:r>
            <a:endParaRPr lang="en-US" dirty="0"/>
          </a:p>
          <a:p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6" y="1690688"/>
            <a:ext cx="5124174" cy="2762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5749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84300" y="54292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h-TH" sz="3200" b="1" dirty="0">
                <a:solidFill>
                  <a:srgbClr val="FF0000"/>
                </a:solidFill>
                <a:cs typeface="+mj-cs"/>
              </a:rPr>
              <a:t>โครงสร้าง 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past simple tense</a:t>
            </a:r>
          </a:p>
          <a:p>
            <a:pPr marL="0" indent="0" algn="ctr">
              <a:buNone/>
            </a:pPr>
            <a:r>
              <a:rPr lang="en-US" b="1" dirty="0"/>
              <a:t>S + V 2 (Subject + Verb </a:t>
            </a:r>
            <a:r>
              <a:rPr lang="th-TH" b="1" dirty="0"/>
              <a:t>ช่อง 2)</a:t>
            </a:r>
            <a:endParaRPr lang="th-TH" dirty="0"/>
          </a:p>
          <a:p>
            <a:pPr marL="0" indent="0">
              <a:buNone/>
            </a:pPr>
            <a:r>
              <a:rPr lang="th-TH" b="1" dirty="0" smtClean="0"/>
              <a:t>				ประธาน </a:t>
            </a:r>
            <a:r>
              <a:rPr lang="th-TH" b="1" dirty="0"/>
              <a:t>+ กริยาช่อง 2</a:t>
            </a:r>
            <a:endParaRPr lang="th-TH" dirty="0"/>
          </a:p>
          <a:p>
            <a:r>
              <a:rPr lang="en-US" b="1" dirty="0"/>
              <a:t>Past Simple Tense</a:t>
            </a:r>
            <a:r>
              <a:rPr lang="en-US" dirty="0"/>
              <a:t> </a:t>
            </a:r>
            <a:r>
              <a:rPr lang="th-TH" dirty="0"/>
              <a:t>ถือว่าง่ายที่สุดเลยเพราะการเล่าเรื่องในอดีต ภาษาอังกฤษนั้น ประธานทุกตัวใช้กริยาช่องสองเหมือนกัน (เว้น </a:t>
            </a:r>
            <a:r>
              <a:rPr lang="en-US" b="1" dirty="0"/>
              <a:t>was</a:t>
            </a:r>
            <a:r>
              <a:rPr lang="en-US" dirty="0"/>
              <a:t> </a:t>
            </a:r>
            <a:r>
              <a:rPr lang="th-TH" dirty="0"/>
              <a:t>ใช้กับประธานเอกพจน์, </a:t>
            </a:r>
            <a:r>
              <a:rPr lang="en-US" b="1" dirty="0"/>
              <a:t>were</a:t>
            </a:r>
            <a:r>
              <a:rPr lang="en-US" dirty="0"/>
              <a:t> </a:t>
            </a:r>
            <a:r>
              <a:rPr lang="th-TH" dirty="0"/>
              <a:t>ใช้กับประธานพหูพจน์) ให้จำหลักสำคัญของ </a:t>
            </a:r>
            <a:r>
              <a:rPr lang="en-US" dirty="0"/>
              <a:t>Tense </a:t>
            </a:r>
            <a:r>
              <a:rPr lang="th-TH" dirty="0"/>
              <a:t>นี้ไว้ว่า เป็นการเล่าเรื่องราวที่เกิดขึ้นในอดีต และก็จบลงไปแล้วด้วย ไม่เกี่ยวข้องกับปัจจุบัน</a:t>
            </a:r>
          </a:p>
        </p:txBody>
      </p:sp>
      <p:pic>
        <p:nvPicPr>
          <p:cNvPr id="4" name="รูปภาพ 3" descr="timeline past simple ten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771" y="3916045"/>
            <a:ext cx="7851458" cy="26422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79" y="3916045"/>
            <a:ext cx="1960770" cy="243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6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Talking about Holiday !!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conversation about your last holiday and find your partner to speaking practice.</a:t>
            </a:r>
          </a:p>
          <a:p>
            <a:r>
              <a:rPr lang="en-US" b="1" dirty="0" smtClean="0"/>
              <a:t>T:  </a:t>
            </a:r>
            <a:r>
              <a:rPr lang="en-US" b="1" dirty="0"/>
              <a:t>	</a:t>
            </a:r>
            <a:r>
              <a:rPr lang="en-US" dirty="0"/>
              <a:t>Where did you go on your last holiday?</a:t>
            </a:r>
          </a:p>
          <a:p>
            <a:r>
              <a:rPr lang="en-US" b="1" dirty="0" smtClean="0"/>
              <a:t>S:</a:t>
            </a:r>
            <a:r>
              <a:rPr lang="en-US" dirty="0"/>
              <a:t>	I went to Phuket with my family.</a:t>
            </a:r>
          </a:p>
          <a:p>
            <a:r>
              <a:rPr lang="en-US" b="1" dirty="0"/>
              <a:t>T:</a:t>
            </a:r>
            <a:r>
              <a:rPr lang="en-US" dirty="0"/>
              <a:t>	How did you travel there?</a:t>
            </a:r>
          </a:p>
          <a:p>
            <a:r>
              <a:rPr lang="en-US" b="1" dirty="0" smtClean="0"/>
              <a:t>S:</a:t>
            </a:r>
            <a:r>
              <a:rPr lang="en-US" dirty="0"/>
              <a:t>	We went there by plane.</a:t>
            </a:r>
          </a:p>
          <a:p>
            <a:r>
              <a:rPr lang="en-US" b="1" dirty="0" smtClean="0"/>
              <a:t>T</a:t>
            </a:r>
            <a:r>
              <a:rPr lang="en-US" b="1" dirty="0"/>
              <a:t>:</a:t>
            </a:r>
            <a:r>
              <a:rPr lang="en-US" dirty="0"/>
              <a:t>	What did you do or see?</a:t>
            </a:r>
          </a:p>
          <a:p>
            <a:r>
              <a:rPr lang="en-US" b="1" dirty="0" smtClean="0"/>
              <a:t>S:</a:t>
            </a:r>
            <a:r>
              <a:rPr lang="en-US" dirty="0"/>
              <a:t>	I went swimming and </a:t>
            </a:r>
            <a:r>
              <a:rPr lang="en-US" dirty="0" smtClean="0"/>
              <a:t>snorkeling.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1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Activity</a:t>
            </a:r>
            <a:r>
              <a:rPr lang="en-US" b="1" dirty="0" smtClean="0"/>
              <a:t>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thaiDist"/>
            <a:r>
              <a:rPr lang="th-TH" sz="3600" dirty="0">
                <a:cs typeface="+mj-cs"/>
              </a:rPr>
              <a:t>นักเรียนแบ่งเป็นกลุ่ม ครูแจกกระดาษแผ่นเล็ก ๆ ที่มีชื่อยานพาหนะ</a:t>
            </a:r>
            <a:r>
              <a:rPr lang="th-TH" sz="3600" dirty="0" smtClean="0">
                <a:cs typeface="+mj-cs"/>
              </a:rPr>
              <a:t>ใน</a:t>
            </a:r>
            <a:r>
              <a:rPr lang="en-US" sz="3600" dirty="0" smtClean="0">
                <a:cs typeface="+mj-cs"/>
              </a:rPr>
              <a:t> Ex</a:t>
            </a:r>
            <a:r>
              <a:rPr lang="en-US" sz="3600" dirty="0">
                <a:cs typeface="+mj-cs"/>
              </a:rPr>
              <a:t>. 1a </a:t>
            </a:r>
            <a:r>
              <a:rPr lang="th-TH" sz="3600" dirty="0">
                <a:cs typeface="+mj-cs"/>
              </a:rPr>
              <a:t>ให้แต่ละกลุ่ม กลุ่มละ </a:t>
            </a:r>
            <a:r>
              <a:rPr lang="en-US" sz="3600" dirty="0">
                <a:cs typeface="+mj-cs"/>
              </a:rPr>
              <a:t>1 </a:t>
            </a:r>
            <a:r>
              <a:rPr lang="th-TH" sz="3600" dirty="0">
                <a:cs typeface="+mj-cs"/>
              </a:rPr>
              <a:t>ชุด ครูให้เวลานักเรียน </a:t>
            </a:r>
            <a:r>
              <a:rPr lang="en-US" sz="3600" dirty="0">
                <a:cs typeface="+mj-cs"/>
              </a:rPr>
              <a:t>1-2 </a:t>
            </a:r>
            <a:r>
              <a:rPr lang="th-TH" sz="3600" dirty="0">
                <a:cs typeface="+mj-cs"/>
              </a:rPr>
              <a:t>นาที แบ่งกลุ่มคำศัพท์เหล่านี้ตามหัวข้อต่อไปนี้ การเดินทางทางบก </a:t>
            </a:r>
            <a:r>
              <a:rPr lang="en-US" sz="3600" dirty="0">
                <a:cs typeface="+mj-cs"/>
              </a:rPr>
              <a:t>(land) </a:t>
            </a:r>
            <a:r>
              <a:rPr lang="th-TH" sz="3600" dirty="0">
                <a:cs typeface="+mj-cs"/>
              </a:rPr>
              <a:t>การเดินทางทางอากาศ </a:t>
            </a:r>
            <a:r>
              <a:rPr lang="en-US" sz="3600" dirty="0">
                <a:cs typeface="+mj-cs"/>
              </a:rPr>
              <a:t>(air) </a:t>
            </a:r>
            <a:r>
              <a:rPr lang="th-TH" sz="3600" dirty="0">
                <a:cs typeface="+mj-cs"/>
              </a:rPr>
              <a:t>และการเดินทางทางทะเล </a:t>
            </a:r>
            <a:r>
              <a:rPr lang="en-US" sz="3600" dirty="0">
                <a:cs typeface="+mj-cs"/>
              </a:rPr>
              <a:t>(sea) </a:t>
            </a:r>
            <a:r>
              <a:rPr lang="th-TH" sz="3600" dirty="0">
                <a:cs typeface="+mj-cs"/>
              </a:rPr>
              <a:t>               </a:t>
            </a:r>
            <a:endParaRPr lang="th-TH" sz="3600" dirty="0" smtClean="0">
              <a:cs typeface="+mj-cs"/>
            </a:endParaRPr>
          </a:p>
          <a:p>
            <a:pPr algn="thaiDist"/>
            <a:r>
              <a:rPr lang="th-TH" sz="3600" dirty="0" smtClean="0">
                <a:cs typeface="+mj-cs"/>
              </a:rPr>
              <a:t>ครู</a:t>
            </a:r>
            <a:r>
              <a:rPr lang="th-TH" sz="3600" dirty="0">
                <a:cs typeface="+mj-cs"/>
              </a:rPr>
              <a:t>บอกนักเรียนว่า มีคำศัพท์ </a:t>
            </a:r>
            <a:r>
              <a:rPr lang="en-US" sz="3600" dirty="0">
                <a:cs typeface="+mj-cs"/>
              </a:rPr>
              <a:t>1 </a:t>
            </a:r>
            <a:r>
              <a:rPr lang="th-TH" sz="3600" dirty="0">
                <a:cs typeface="+mj-cs"/>
              </a:rPr>
              <a:t>คำที่อยู่ได้ทั้ง </a:t>
            </a:r>
            <a:r>
              <a:rPr lang="en-US" sz="3600" dirty="0">
                <a:cs typeface="+mj-cs"/>
              </a:rPr>
              <a:t>2 </a:t>
            </a:r>
            <a:r>
              <a:rPr lang="th-TH" sz="3600" dirty="0">
                <a:cs typeface="+mj-cs"/>
              </a:rPr>
              <a:t>กลุ่ม  เมื่อหมดเวลา ครูเขียนหัวข้อบนกระดาน แล้วให้นักเรียนช่วยกันเฉลยคำตอบ 	</a:t>
            </a:r>
            <a:r>
              <a:rPr lang="th-TH" dirty="0"/>
              <a:t>	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0225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Answer Key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ounded Rectangle 2"/>
          <p:cNvSpPr>
            <a:spLocks noGrp="1" noChangeArrowheads="1"/>
          </p:cNvSpPr>
          <p:nvPr>
            <p:ph idx="1"/>
          </p:nvPr>
        </p:nvSpPr>
        <p:spPr bwMode="auto">
          <a:prstGeom prst="roundRect">
            <a:avLst>
              <a:gd name="adj" fmla="val 10556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4000" b="1" dirty="0"/>
              <a:t>Land:</a:t>
            </a:r>
            <a:r>
              <a:rPr lang="en-US" sz="4000" dirty="0"/>
              <a:t>  	van, horse, carriage, train, chariot, </a:t>
            </a:r>
            <a:r>
              <a:rPr lang="en-US" sz="4000" dirty="0" smtClean="0"/>
              <a:t>				metro</a:t>
            </a:r>
            <a:r>
              <a:rPr lang="en-US" sz="4000" dirty="0"/>
              <a:t>, hovercraft, wagon, stream train, 		bus, motorbike, bicycle, car, stagecoach</a:t>
            </a:r>
          </a:p>
          <a:p>
            <a:r>
              <a:rPr lang="en-US" sz="4000" b="1" dirty="0"/>
              <a:t>Sea:</a:t>
            </a:r>
            <a:r>
              <a:rPr lang="en-US" sz="4000" dirty="0"/>
              <a:t>	steamboat, hovercraft, sailboat, ferry, </a:t>
            </a:r>
            <a:r>
              <a:rPr lang="en-US" sz="4000" dirty="0" smtClean="0"/>
              <a:t>			cruise </a:t>
            </a:r>
            <a:r>
              <a:rPr lang="en-US" sz="4000" dirty="0"/>
              <a:t>ship</a:t>
            </a:r>
          </a:p>
          <a:p>
            <a:r>
              <a:rPr lang="en-US" sz="4000" b="1" dirty="0"/>
              <a:t>Air:</a:t>
            </a:r>
            <a:r>
              <a:rPr lang="en-US" sz="4000" dirty="0"/>
              <a:t>	</a:t>
            </a:r>
            <a:r>
              <a:rPr lang="en-US" sz="4000" dirty="0" err="1" smtClean="0"/>
              <a:t>aeroplane</a:t>
            </a:r>
            <a:r>
              <a:rPr lang="en-US" sz="4000" dirty="0"/>
              <a:t>, helicopter, hot-air balloon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4279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 want to know ?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Which 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of these means of transport is your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favorite 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one? 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nd Why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? 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 smtClean="0"/>
              <a:t>Example</a:t>
            </a:r>
          </a:p>
          <a:p>
            <a:r>
              <a:rPr lang="en-US" sz="3200" i="1" dirty="0"/>
              <a:t>My favorite means of transport is the </a:t>
            </a:r>
            <a:r>
              <a:rPr lang="en-US" sz="3200" i="1" dirty="0" smtClean="0"/>
              <a:t>airplane </a:t>
            </a:r>
            <a:r>
              <a:rPr lang="en-US" sz="3200" i="1" dirty="0"/>
              <a:t>because you fly through the clouds </a:t>
            </a:r>
            <a:r>
              <a:rPr lang="en-US" sz="3200" i="1" dirty="0" smtClean="0"/>
              <a:t>and </a:t>
            </a:r>
            <a:r>
              <a:rPr lang="en-US" sz="3200" i="1" dirty="0"/>
              <a:t>you can relax and watch a film as you travel.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5778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Pronunciation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613025"/>
            <a:ext cx="10515600" cy="3114675"/>
          </a:xfrm>
        </p:spPr>
        <p:txBody>
          <a:bodyPr/>
          <a:lstStyle/>
          <a:p>
            <a:r>
              <a:rPr lang="th-TH" sz="3600" dirty="0" smtClean="0"/>
              <a:t>ฝึกฝน</a:t>
            </a:r>
            <a:r>
              <a:rPr lang="th-TH" sz="3600" dirty="0"/>
              <a:t>การออกเสียงท้ายคำกริยารูปอดีตแบบปกติ หรือ </a:t>
            </a:r>
            <a:r>
              <a:rPr lang="en-US" sz="3600" dirty="0"/>
              <a:t>regular verbs </a:t>
            </a:r>
            <a:r>
              <a:rPr lang="th-TH" sz="3600" dirty="0" smtClean="0"/>
              <a:t>ต่อไปนี้</a:t>
            </a:r>
            <a:endParaRPr lang="en-US" sz="3600" dirty="0"/>
          </a:p>
          <a:p>
            <a:r>
              <a:rPr lang="en-US" sz="3600" dirty="0" smtClean="0"/>
              <a:t>wanted</a:t>
            </a:r>
            <a:r>
              <a:rPr lang="en-US" sz="3600" dirty="0"/>
              <a:t>, needed</a:t>
            </a:r>
          </a:p>
          <a:p>
            <a:r>
              <a:rPr lang="en-US" sz="3600" dirty="0" smtClean="0"/>
              <a:t>looked</a:t>
            </a:r>
            <a:r>
              <a:rPr lang="en-US" sz="3600" dirty="0"/>
              <a:t>, helped, laughed, watched, washed, danced, fixed</a:t>
            </a:r>
          </a:p>
          <a:p>
            <a:r>
              <a:rPr lang="en-US" sz="3600" dirty="0" smtClean="0"/>
              <a:t>called</a:t>
            </a:r>
            <a:r>
              <a:rPr lang="en-US" sz="3600" dirty="0"/>
              <a:t>, cleaned, offered, loved, closed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4731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Pronunciation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108200" y="2130425"/>
            <a:ext cx="10515600" cy="4351338"/>
          </a:xfrm>
        </p:spPr>
        <p:txBody>
          <a:bodyPr/>
          <a:lstStyle/>
          <a:p>
            <a:r>
              <a:rPr lang="en-US" dirty="0"/>
              <a:t>/Id/ 	wanted, needed</a:t>
            </a:r>
          </a:p>
          <a:p>
            <a:r>
              <a:rPr lang="en-US" dirty="0" smtClean="0"/>
              <a:t>/</a:t>
            </a:r>
            <a:r>
              <a:rPr lang="en-US" dirty="0"/>
              <a:t>t/	looked, helped, laughed, watched, washed, danced, fixed</a:t>
            </a:r>
          </a:p>
          <a:p>
            <a:r>
              <a:rPr lang="en-US" dirty="0" smtClean="0"/>
              <a:t>/</a:t>
            </a:r>
            <a:r>
              <a:rPr lang="en-US" dirty="0"/>
              <a:t>d/	called, cleaned, offered, loved, closed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4006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Pronunciation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3600" dirty="0">
                <a:cs typeface="+mj-cs"/>
              </a:rPr>
              <a:t>เสียงท้ายของคำกริยาที่เติม -</a:t>
            </a:r>
            <a:r>
              <a:rPr lang="en-US" sz="3600" dirty="0" err="1">
                <a:cs typeface="+mj-cs"/>
              </a:rPr>
              <a:t>ed</a:t>
            </a:r>
            <a:r>
              <a:rPr lang="en-US" sz="3600" dirty="0">
                <a:cs typeface="+mj-cs"/>
              </a:rPr>
              <a:t> </a:t>
            </a:r>
            <a:r>
              <a:rPr lang="th-TH" sz="3600" dirty="0">
                <a:cs typeface="+mj-cs"/>
              </a:rPr>
              <a:t>จะออกเสียงได้ </a:t>
            </a:r>
            <a:r>
              <a:rPr lang="en-US" sz="3600" dirty="0">
                <a:cs typeface="+mj-cs"/>
              </a:rPr>
              <a:t>3 </a:t>
            </a:r>
            <a:r>
              <a:rPr lang="th-TH" sz="3600" dirty="0">
                <a:cs typeface="+mj-cs"/>
              </a:rPr>
              <a:t>แบบ </a:t>
            </a:r>
            <a:r>
              <a:rPr lang="th-TH" sz="3600" dirty="0" smtClean="0">
                <a:cs typeface="+mj-cs"/>
              </a:rPr>
              <a:t>ดังนี้</a:t>
            </a:r>
            <a:endParaRPr lang="en-US" sz="3600" dirty="0">
              <a:cs typeface="+mj-cs"/>
            </a:endParaRPr>
          </a:p>
          <a:p>
            <a:pPr algn="thaiDist"/>
            <a:r>
              <a:rPr lang="th-TH" sz="3600" dirty="0" smtClean="0">
                <a:cs typeface="+mj-cs"/>
              </a:rPr>
              <a:t>คำกริยา</a:t>
            </a:r>
            <a:r>
              <a:rPr lang="th-TH" sz="3600" dirty="0">
                <a:cs typeface="+mj-cs"/>
              </a:rPr>
              <a:t>ที่ลงท้ายด้วยเสียง /</a:t>
            </a:r>
            <a:r>
              <a:rPr lang="en-US" sz="3600" dirty="0">
                <a:cs typeface="+mj-cs"/>
              </a:rPr>
              <a:t>t/</a:t>
            </a:r>
            <a:r>
              <a:rPr lang="th-TH" sz="3600" dirty="0">
                <a:cs typeface="+mj-cs"/>
              </a:rPr>
              <a:t> และ /</a:t>
            </a:r>
            <a:r>
              <a:rPr lang="en-US" sz="3600" dirty="0">
                <a:cs typeface="+mj-cs"/>
              </a:rPr>
              <a:t>d/ </a:t>
            </a:r>
            <a:r>
              <a:rPr lang="th-TH" sz="3600" dirty="0">
                <a:cs typeface="+mj-cs"/>
              </a:rPr>
              <a:t>เมื่อเติม -</a:t>
            </a:r>
            <a:r>
              <a:rPr lang="en-US" sz="3600" dirty="0" err="1">
                <a:cs typeface="+mj-cs"/>
              </a:rPr>
              <a:t>ed</a:t>
            </a:r>
            <a:r>
              <a:rPr lang="en-US" sz="3600" dirty="0">
                <a:cs typeface="+mj-cs"/>
              </a:rPr>
              <a:t> </a:t>
            </a:r>
            <a:r>
              <a:rPr lang="th-TH" sz="3600" dirty="0">
                <a:cs typeface="+mj-cs"/>
              </a:rPr>
              <a:t>เสียงท้ายจะออกเสียงเป็น </a:t>
            </a:r>
            <a:r>
              <a:rPr lang="en-US" sz="3600" dirty="0">
                <a:cs typeface="+mj-cs"/>
              </a:rPr>
              <a:t>/Id/ </a:t>
            </a:r>
            <a:r>
              <a:rPr lang="th-TH" sz="3600" dirty="0" smtClean="0">
                <a:cs typeface="+mj-cs"/>
              </a:rPr>
              <a:t>    เช่น</a:t>
            </a:r>
            <a:r>
              <a:rPr lang="en-US" sz="3600" dirty="0" smtClean="0">
                <a:cs typeface="+mj-cs"/>
              </a:rPr>
              <a:t> wanted, </a:t>
            </a:r>
            <a:r>
              <a:rPr lang="en-US" sz="3600" dirty="0">
                <a:cs typeface="+mj-cs"/>
              </a:rPr>
              <a:t>needed</a:t>
            </a:r>
          </a:p>
          <a:p>
            <a:pPr algn="thaiDist"/>
            <a:r>
              <a:rPr lang="th-TH" sz="3600" dirty="0" smtClean="0">
                <a:cs typeface="+mj-cs"/>
              </a:rPr>
              <a:t>คำกริยา</a:t>
            </a:r>
            <a:r>
              <a:rPr lang="th-TH" sz="3600" dirty="0">
                <a:cs typeface="+mj-cs"/>
              </a:rPr>
              <a:t>ที่ลงท้ายด้วยเสียง /</a:t>
            </a:r>
            <a:r>
              <a:rPr lang="en-US" sz="3600" dirty="0">
                <a:cs typeface="+mj-cs"/>
              </a:rPr>
              <a:t>k/, /p/, /f/, /ʃ/, /s/, / </a:t>
            </a:r>
            <a:r>
              <a:rPr lang="en-US" sz="3600" dirty="0" err="1">
                <a:cs typeface="+mj-cs"/>
              </a:rPr>
              <a:t>tʃ</a:t>
            </a:r>
            <a:r>
              <a:rPr lang="en-US" sz="3600" dirty="0">
                <a:cs typeface="+mj-cs"/>
              </a:rPr>
              <a:t>/   </a:t>
            </a:r>
            <a:r>
              <a:rPr lang="th-TH" sz="3600" dirty="0">
                <a:cs typeface="+mj-cs"/>
              </a:rPr>
              <a:t>เมื่อเติม -</a:t>
            </a:r>
            <a:r>
              <a:rPr lang="en-US" sz="3600" dirty="0" err="1">
                <a:cs typeface="+mj-cs"/>
              </a:rPr>
              <a:t>ed</a:t>
            </a:r>
            <a:r>
              <a:rPr lang="en-US" sz="3600" dirty="0">
                <a:cs typeface="+mj-cs"/>
              </a:rPr>
              <a:t> </a:t>
            </a:r>
            <a:r>
              <a:rPr lang="th-TH" sz="3600" dirty="0">
                <a:cs typeface="+mj-cs"/>
              </a:rPr>
              <a:t>เสียงท้ายจะออกเสียงเป็น </a:t>
            </a:r>
            <a:r>
              <a:rPr lang="en-US" sz="3600" dirty="0">
                <a:cs typeface="+mj-cs"/>
              </a:rPr>
              <a:t>/t/ </a:t>
            </a:r>
            <a:r>
              <a:rPr lang="th-TH" sz="3600" dirty="0" smtClean="0">
                <a:cs typeface="+mj-cs"/>
              </a:rPr>
              <a:t>เช่น </a:t>
            </a:r>
            <a:r>
              <a:rPr lang="en-US" sz="3600" dirty="0">
                <a:cs typeface="+mj-cs"/>
              </a:rPr>
              <a:t>looked, helped, laughed, watched, washed, danced, fixed</a:t>
            </a:r>
          </a:p>
          <a:p>
            <a:pPr algn="thaiDist"/>
            <a:r>
              <a:rPr lang="th-TH" sz="3600" dirty="0" smtClean="0">
                <a:cs typeface="+mj-cs"/>
              </a:rPr>
              <a:t>คำกริยา</a:t>
            </a:r>
            <a:r>
              <a:rPr lang="th-TH" sz="3600" dirty="0">
                <a:cs typeface="+mj-cs"/>
              </a:rPr>
              <a:t>ที่ลงท้ายด้วยเสียงอื่น ๆ เช่น /</a:t>
            </a:r>
            <a:r>
              <a:rPr lang="en-US" sz="3600" dirty="0">
                <a:cs typeface="+mj-cs"/>
              </a:rPr>
              <a:t>l</a:t>
            </a:r>
            <a:r>
              <a:rPr lang="th-TH" sz="3600" dirty="0">
                <a:cs typeface="+mj-cs"/>
              </a:rPr>
              <a:t>/</a:t>
            </a:r>
            <a:r>
              <a:rPr lang="en-US" sz="3600" dirty="0">
                <a:cs typeface="+mj-cs"/>
              </a:rPr>
              <a:t>, /n/, /r/, /v/, </a:t>
            </a:r>
            <a:r>
              <a:rPr lang="th-TH" sz="3600" dirty="0">
                <a:cs typeface="+mj-cs"/>
              </a:rPr>
              <a:t>/</a:t>
            </a:r>
            <a:r>
              <a:rPr lang="en-US" sz="3600" dirty="0">
                <a:cs typeface="+mj-cs"/>
              </a:rPr>
              <a:t>z</a:t>
            </a:r>
            <a:r>
              <a:rPr lang="th-TH" sz="3600" dirty="0">
                <a:cs typeface="+mj-cs"/>
              </a:rPr>
              <a:t>/ เมื่อเติม </a:t>
            </a:r>
            <a:r>
              <a:rPr lang="en-US" sz="3600" dirty="0">
                <a:cs typeface="+mj-cs"/>
              </a:rPr>
              <a:t>-</a:t>
            </a:r>
            <a:r>
              <a:rPr lang="en-US" sz="3600" dirty="0" err="1">
                <a:cs typeface="+mj-cs"/>
              </a:rPr>
              <a:t>ed</a:t>
            </a:r>
            <a:r>
              <a:rPr lang="en-US" sz="3600" dirty="0">
                <a:cs typeface="+mj-cs"/>
              </a:rPr>
              <a:t> </a:t>
            </a:r>
            <a:r>
              <a:rPr lang="th-TH" sz="3600" dirty="0">
                <a:cs typeface="+mj-cs"/>
              </a:rPr>
              <a:t>เสียงท้ายจะออก</a:t>
            </a:r>
            <a:r>
              <a:rPr lang="th-TH" sz="3600" dirty="0" smtClean="0">
                <a:cs typeface="+mj-cs"/>
              </a:rPr>
              <a:t>เสียงเป็น </a:t>
            </a:r>
            <a:r>
              <a:rPr lang="en-US" sz="3600" dirty="0">
                <a:cs typeface="+mj-cs"/>
              </a:rPr>
              <a:t>/d/</a:t>
            </a:r>
            <a:r>
              <a:rPr lang="th-TH" sz="3600" dirty="0">
                <a:cs typeface="+mj-cs"/>
              </a:rPr>
              <a:t> เช่น </a:t>
            </a:r>
            <a:r>
              <a:rPr lang="en-US" sz="3600" dirty="0">
                <a:cs typeface="+mj-cs"/>
              </a:rPr>
              <a:t>called, cleaned, offered, loved, closed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222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0" y="784225"/>
            <a:ext cx="80518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b="1" dirty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Vocabulary: means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of transport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7800" y="2270125"/>
            <a:ext cx="10515600" cy="4351338"/>
          </a:xfrm>
        </p:spPr>
        <p:txBody>
          <a:bodyPr/>
          <a:lstStyle/>
          <a:p>
            <a:r>
              <a:rPr lang="en-US" dirty="0"/>
              <a:t>(van, horse, steamboat, carriage, train, chariot, metro, hovercraft, </a:t>
            </a:r>
            <a:r>
              <a:rPr lang="en-US" dirty="0" err="1"/>
              <a:t>aeroplane</a:t>
            </a:r>
            <a:r>
              <a:rPr lang="en-US" dirty="0"/>
              <a:t>, wagon, sailboat, steam train, bus, helicopter, ferry, motorbike, bicycle, car, cruise ship, hot-air balloon, stagecoach); </a:t>
            </a:r>
          </a:p>
          <a:p>
            <a:r>
              <a:rPr lang="en-US" b="1" dirty="0" smtClean="0"/>
              <a:t>verbs </a:t>
            </a:r>
            <a:r>
              <a:rPr lang="en-US" dirty="0"/>
              <a:t>(develop, design); </a:t>
            </a:r>
            <a:endParaRPr lang="en-US" dirty="0" smtClean="0"/>
          </a:p>
          <a:p>
            <a:r>
              <a:rPr lang="en-US" b="1" dirty="0" smtClean="0"/>
              <a:t>nouns </a:t>
            </a:r>
            <a:r>
              <a:rPr lang="en-US" dirty="0"/>
              <a:t>(sailboat, chariot, sail, engines, wing); </a:t>
            </a:r>
            <a:endParaRPr lang="en-US" dirty="0" smtClean="0"/>
          </a:p>
          <a:p>
            <a:r>
              <a:rPr lang="en-US" b="1" dirty="0" smtClean="0"/>
              <a:t>adjectives </a:t>
            </a:r>
            <a:r>
              <a:rPr lang="en-US" dirty="0"/>
              <a:t>(ideal, basic); </a:t>
            </a:r>
            <a:endParaRPr lang="en-US" dirty="0" smtClean="0"/>
          </a:p>
          <a:p>
            <a:r>
              <a:rPr lang="en-US" b="1" dirty="0" smtClean="0"/>
              <a:t>phrases</a:t>
            </a:r>
            <a:r>
              <a:rPr lang="en-US" dirty="0" smtClean="0"/>
              <a:t> </a:t>
            </a:r>
            <a:r>
              <a:rPr lang="en-US" dirty="0"/>
              <a:t>(main form, wind blows, thanks to, boil water, long distances); </a:t>
            </a:r>
            <a:endParaRPr lang="en-US" dirty="0" smtClean="0"/>
          </a:p>
          <a:p>
            <a:r>
              <a:rPr lang="en-US" b="1" dirty="0" err="1" smtClean="0"/>
              <a:t>phrsal</a:t>
            </a:r>
            <a:r>
              <a:rPr lang="en-US" b="1" dirty="0" smtClean="0"/>
              <a:t> </a:t>
            </a:r>
            <a:r>
              <a:rPr lang="en-US" b="1" dirty="0"/>
              <a:t>verb</a:t>
            </a:r>
            <a:r>
              <a:rPr lang="en-US" dirty="0"/>
              <a:t> (come along)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4332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Pronunciation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82800" y="1690688"/>
            <a:ext cx="10515600" cy="4351338"/>
          </a:xfrm>
        </p:spPr>
        <p:txBody>
          <a:bodyPr/>
          <a:lstStyle/>
          <a:p>
            <a:r>
              <a:rPr lang="th-TH" dirty="0" smtClean="0"/>
              <a:t>ลองอ่านประโยคต่อไปนี้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just </a:t>
            </a:r>
            <a:r>
              <a:rPr lang="en-US" b="1" dirty="0"/>
              <a:t>wanted </a:t>
            </a:r>
            <a:r>
              <a:rPr lang="en-US" dirty="0"/>
              <a:t>to check that the meeting is still on next week.</a:t>
            </a:r>
          </a:p>
          <a:p>
            <a:r>
              <a:rPr lang="en-US" dirty="0" smtClean="0"/>
              <a:t>Dad </a:t>
            </a:r>
            <a:r>
              <a:rPr lang="en-US" b="1" dirty="0"/>
              <a:t>looked </a:t>
            </a:r>
            <a:r>
              <a:rPr lang="en-US" dirty="0"/>
              <a:t>up from his paper and smiled.</a:t>
            </a:r>
          </a:p>
          <a:p>
            <a:r>
              <a:rPr lang="en-US" dirty="0" smtClean="0"/>
              <a:t>He </a:t>
            </a:r>
            <a:r>
              <a:rPr lang="en-US" dirty="0"/>
              <a:t>was the only man she had ever </a:t>
            </a:r>
            <a:r>
              <a:rPr lang="en-US" b="1" dirty="0"/>
              <a:t>loved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8165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หนังสือเรียน หน้า </a:t>
            </a:r>
            <a:r>
              <a:rPr lang="en-US" b="1" dirty="0"/>
              <a:t>33 Ex. 5a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143500"/>
          </a:xfrm>
        </p:spPr>
        <p:txBody>
          <a:bodyPr>
            <a:normAutofit/>
          </a:bodyPr>
          <a:lstStyle/>
          <a:p>
            <a:r>
              <a:rPr lang="th-TH" dirty="0"/>
              <a:t>นักเรียนดูคำศัพท์ยานพาหนะใน </a:t>
            </a:r>
            <a:r>
              <a:rPr lang="en-US" dirty="0"/>
              <a:t>Ex. 1 </a:t>
            </a:r>
            <a:r>
              <a:rPr lang="th-TH" dirty="0"/>
              <a:t>แล้ว ผลัดกันเขียน</a:t>
            </a:r>
            <a:r>
              <a:rPr lang="th-TH" dirty="0" smtClean="0"/>
              <a:t>บรรยายสั้น </a:t>
            </a:r>
            <a:r>
              <a:rPr lang="th-TH" dirty="0"/>
              <a:t>ๆ เกี่ยวกับยานพาหนะแต่ละชนิด เสร็จแล้วนักเรียนอ่านประโยคของตนเองให้เพื่อนฟัง</a:t>
            </a: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travelled by horse and carriage in the 18th century.</a:t>
            </a:r>
          </a:p>
          <a:p>
            <a:r>
              <a:rPr lang="en-US" dirty="0" smtClean="0"/>
              <a:t>The </a:t>
            </a:r>
            <a:r>
              <a:rPr lang="en-US" dirty="0"/>
              <a:t>car is a very fast and convenient form of transport.</a:t>
            </a:r>
          </a:p>
          <a:p>
            <a:r>
              <a:rPr lang="en-US" dirty="0" smtClean="0"/>
              <a:t>Sailboats </a:t>
            </a:r>
            <a:r>
              <a:rPr lang="en-US" dirty="0"/>
              <a:t>use wind to move.</a:t>
            </a:r>
          </a:p>
          <a:p>
            <a:r>
              <a:rPr lang="en-US" dirty="0" smtClean="0"/>
              <a:t>Ferries </a:t>
            </a:r>
            <a:r>
              <a:rPr lang="en-US" dirty="0"/>
              <a:t>are safer and quicker than the boats of the past.</a:t>
            </a:r>
          </a:p>
          <a:p>
            <a:r>
              <a:rPr lang="en-US" dirty="0" smtClean="0"/>
              <a:t>Steam </a:t>
            </a:r>
            <a:r>
              <a:rPr lang="en-US" dirty="0"/>
              <a:t>trains used boiling water for power.</a:t>
            </a:r>
          </a:p>
          <a:p>
            <a:r>
              <a:rPr lang="en-US" dirty="0" smtClean="0"/>
              <a:t>The </a:t>
            </a:r>
            <a:r>
              <a:rPr lang="en-US" dirty="0"/>
              <a:t>train is fast and popular.</a:t>
            </a:r>
          </a:p>
          <a:p>
            <a:r>
              <a:rPr lang="en-US" dirty="0" smtClean="0"/>
              <a:t>Humans </a:t>
            </a:r>
            <a:r>
              <a:rPr lang="en-US" dirty="0"/>
              <a:t>first flew in hot-air balloons in 1783.</a:t>
            </a:r>
          </a:p>
          <a:p>
            <a:r>
              <a:rPr lang="en-US" dirty="0" smtClean="0"/>
              <a:t>The </a:t>
            </a:r>
            <a:r>
              <a:rPr lang="en-US" dirty="0"/>
              <a:t>fastest way to travel is by </a:t>
            </a:r>
            <a:r>
              <a:rPr lang="en-US" dirty="0" smtClean="0"/>
              <a:t>airplane.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4786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หนังสือเรียน หน้า </a:t>
            </a:r>
            <a:r>
              <a:rPr lang="en-US" b="1" dirty="0" smtClean="0"/>
              <a:t>33</a:t>
            </a:r>
            <a:r>
              <a:rPr lang="en-US" dirty="0" smtClean="0"/>
              <a:t> </a:t>
            </a:r>
            <a:r>
              <a:rPr lang="en-US" b="1" dirty="0" smtClean="0"/>
              <a:t>Ex. 4b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130799"/>
          </a:xfrm>
        </p:spPr>
        <p:txBody>
          <a:bodyPr>
            <a:normAutofit/>
          </a:bodyPr>
          <a:lstStyle/>
          <a:p>
            <a:r>
              <a:rPr lang="th-TH" dirty="0" smtClean="0"/>
              <a:t>นักเรียน</a:t>
            </a:r>
            <a:r>
              <a:rPr lang="th-TH" dirty="0"/>
              <a:t>อ่านสำนวนภาษาที่ให้มาในตาราง </a:t>
            </a:r>
            <a:r>
              <a:rPr lang="th-TH" dirty="0" smtClean="0"/>
              <a:t>นักเรียน</a:t>
            </a:r>
            <a:r>
              <a:rPr lang="th-TH" dirty="0"/>
              <a:t>ร่วมกันแต่งบท</a:t>
            </a:r>
            <a:r>
              <a:rPr lang="th-TH" dirty="0" smtClean="0"/>
              <a:t>สนทนา</a:t>
            </a:r>
            <a:r>
              <a:rPr lang="th-TH" dirty="0"/>
              <a:t>ร่วมกัน </a:t>
            </a:r>
            <a:r>
              <a:rPr lang="en-US" dirty="0"/>
              <a:t>1 </a:t>
            </a:r>
            <a:r>
              <a:rPr lang="th-TH" dirty="0"/>
              <a:t>บท ในสถานการณ์เกี่ยวกับการซื้อตั๋วรถไฟ โดยใช้สำนวนภาษาในตาราง </a:t>
            </a:r>
            <a:endParaRPr lang="th-TH" dirty="0" smtClean="0"/>
          </a:p>
          <a:p>
            <a:r>
              <a:rPr lang="en-US" b="1" dirty="0"/>
              <a:t>At </a:t>
            </a:r>
            <a:r>
              <a:rPr lang="en-US" b="1" dirty="0" err="1"/>
              <a:t>Liverpol</a:t>
            </a:r>
            <a:r>
              <a:rPr lang="en-US" b="1" dirty="0"/>
              <a:t> Train Station</a:t>
            </a:r>
            <a:endParaRPr lang="en-US" dirty="0"/>
          </a:p>
          <a:p>
            <a:r>
              <a:rPr lang="en-US" b="1" dirty="0"/>
              <a:t>A:</a:t>
            </a:r>
            <a:r>
              <a:rPr lang="en-US" dirty="0"/>
              <a:t> </a:t>
            </a:r>
            <a:r>
              <a:rPr lang="en-US" dirty="0" smtClean="0"/>
              <a:t>Hello</a:t>
            </a:r>
            <a:r>
              <a:rPr lang="en-US" dirty="0"/>
              <a:t>. How can I help you?	</a:t>
            </a:r>
            <a:r>
              <a:rPr lang="en-US" dirty="0" smtClean="0"/>
              <a:t>		</a:t>
            </a:r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I’d </a:t>
            </a:r>
            <a:r>
              <a:rPr lang="en-US" dirty="0"/>
              <a:t>like to go to King’s </a:t>
            </a:r>
            <a:r>
              <a:rPr lang="en-US" dirty="0" smtClean="0"/>
              <a:t>								Cross</a:t>
            </a:r>
            <a:r>
              <a:rPr lang="en-US" dirty="0"/>
              <a:t>, please.</a:t>
            </a:r>
          </a:p>
          <a:p>
            <a:r>
              <a:rPr lang="en-US" b="1" dirty="0"/>
              <a:t>A:</a:t>
            </a:r>
            <a:r>
              <a:rPr lang="en-US" dirty="0"/>
              <a:t> </a:t>
            </a:r>
            <a:r>
              <a:rPr lang="en-US" dirty="0" smtClean="0"/>
              <a:t>When </a:t>
            </a:r>
            <a:r>
              <a:rPr lang="en-US" dirty="0"/>
              <a:t>would you like to travel, sir?	</a:t>
            </a:r>
            <a:r>
              <a:rPr lang="en-US" b="1" dirty="0"/>
              <a:t>B:</a:t>
            </a:r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dirty="0"/>
              <a:t>Saturday, please.</a:t>
            </a:r>
          </a:p>
          <a:p>
            <a:r>
              <a:rPr lang="en-US" b="1" dirty="0"/>
              <a:t>A:</a:t>
            </a:r>
            <a:r>
              <a:rPr lang="en-US" dirty="0"/>
              <a:t> </a:t>
            </a:r>
            <a:r>
              <a:rPr lang="en-US" dirty="0" smtClean="0"/>
              <a:t>Let </a:t>
            </a:r>
            <a:r>
              <a:rPr lang="en-US" dirty="0"/>
              <a:t>me see. There’s a train at 9 am.	</a:t>
            </a:r>
            <a:r>
              <a:rPr lang="en-US" b="1" dirty="0"/>
              <a:t>B:</a:t>
            </a:r>
            <a:r>
              <a:rPr lang="en-US" dirty="0"/>
              <a:t> </a:t>
            </a:r>
            <a:r>
              <a:rPr lang="en-US" dirty="0" smtClean="0"/>
              <a:t>That’s </a:t>
            </a:r>
            <a:r>
              <a:rPr lang="en-US" dirty="0"/>
              <a:t>fine. How long does it take?</a:t>
            </a:r>
          </a:p>
          <a:p>
            <a:r>
              <a:rPr lang="en-US" b="1" dirty="0"/>
              <a:t>A:</a:t>
            </a: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hours and forty-four minutes. </a:t>
            </a:r>
            <a:r>
              <a:rPr lang="en-US" b="1" dirty="0"/>
              <a:t>	B:</a:t>
            </a:r>
            <a:r>
              <a:rPr lang="en-US" dirty="0"/>
              <a:t> </a:t>
            </a:r>
            <a:r>
              <a:rPr lang="en-US" dirty="0" smtClean="0"/>
              <a:t>Single</a:t>
            </a:r>
            <a:r>
              <a:rPr lang="en-US" dirty="0"/>
              <a:t>, please. How much is </a:t>
            </a:r>
            <a:r>
              <a:rPr lang="en-US" dirty="0" smtClean="0"/>
              <a:t>it?						Single </a:t>
            </a:r>
            <a:r>
              <a:rPr lang="en-US" dirty="0"/>
              <a:t>or return, sir</a:t>
            </a:r>
            <a:r>
              <a:rPr lang="en-US" dirty="0" smtClean="0"/>
              <a:t>?</a:t>
            </a:r>
          </a:p>
          <a:p>
            <a:r>
              <a:rPr lang="en-US" b="1" dirty="0"/>
              <a:t>A:</a:t>
            </a:r>
            <a:r>
              <a:rPr lang="en-US" dirty="0"/>
              <a:t> 	It’s </a:t>
            </a:r>
            <a:r>
              <a:rPr lang="th-TH" dirty="0"/>
              <a:t>£</a:t>
            </a:r>
            <a:r>
              <a:rPr lang="en-US" dirty="0"/>
              <a:t>16.50, please.	</a:t>
            </a:r>
            <a:r>
              <a:rPr lang="en-US" dirty="0" smtClean="0"/>
              <a:t>			</a:t>
            </a:r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Here </a:t>
            </a:r>
            <a:r>
              <a:rPr lang="en-US" dirty="0"/>
              <a:t>you 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73099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Role play about transport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A:</a:t>
            </a:r>
            <a:r>
              <a:rPr lang="en-US" dirty="0"/>
              <a:t> Hello. How can I help you?</a:t>
            </a:r>
          </a:p>
          <a:p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I’d like to go to Paris, please.</a:t>
            </a:r>
          </a:p>
          <a:p>
            <a:r>
              <a:rPr lang="en-US" b="1" dirty="0" smtClean="0"/>
              <a:t>A</a:t>
            </a:r>
            <a:r>
              <a:rPr lang="en-US" b="1" dirty="0"/>
              <a:t>:</a:t>
            </a:r>
            <a:r>
              <a:rPr lang="en-US" dirty="0"/>
              <a:t> When would you like to travel, sir?</a:t>
            </a:r>
          </a:p>
          <a:p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Tomorrow morning, please.</a:t>
            </a:r>
          </a:p>
          <a:p>
            <a:r>
              <a:rPr lang="en-US" b="1" dirty="0" smtClean="0"/>
              <a:t>A</a:t>
            </a:r>
            <a:r>
              <a:rPr lang="en-US" b="1" dirty="0"/>
              <a:t>:</a:t>
            </a:r>
            <a:r>
              <a:rPr lang="en-US" dirty="0"/>
              <a:t> Let me see. There’s a train at 10 am.</a:t>
            </a:r>
          </a:p>
          <a:p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That’s fine. How long does it take?</a:t>
            </a:r>
          </a:p>
          <a:p>
            <a:r>
              <a:rPr lang="en-US" b="1" dirty="0" smtClean="0"/>
              <a:t>A</a:t>
            </a:r>
            <a:r>
              <a:rPr lang="en-US" b="1" dirty="0"/>
              <a:t>:</a:t>
            </a:r>
            <a:r>
              <a:rPr lang="en-US" dirty="0"/>
              <a:t> Two and a half hours. Single or return, sir?</a:t>
            </a:r>
          </a:p>
          <a:p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Return, please. How much is it?</a:t>
            </a:r>
          </a:p>
          <a:p>
            <a:r>
              <a:rPr lang="en-US" b="1" dirty="0" smtClean="0"/>
              <a:t>A</a:t>
            </a:r>
            <a:r>
              <a:rPr lang="en-US" b="1" dirty="0"/>
              <a:t>:</a:t>
            </a:r>
            <a:r>
              <a:rPr lang="en-US" dirty="0"/>
              <a:t> It’s £69, please.</a:t>
            </a:r>
          </a:p>
          <a:p>
            <a:r>
              <a:rPr lang="en-US" b="1" dirty="0" smtClean="0"/>
              <a:t>B</a:t>
            </a:r>
            <a:r>
              <a:rPr lang="en-US" b="1" dirty="0"/>
              <a:t>:</a:t>
            </a:r>
            <a:r>
              <a:rPr lang="en-US" dirty="0"/>
              <a:t> Here you are.</a:t>
            </a:r>
          </a:p>
          <a:p>
            <a:r>
              <a:rPr lang="en-US" b="1" dirty="0" smtClean="0"/>
              <a:t>A</a:t>
            </a:r>
            <a:r>
              <a:rPr lang="en-US" b="1" dirty="0"/>
              <a:t>:</a:t>
            </a:r>
            <a:r>
              <a:rPr lang="en-US" dirty="0"/>
              <a:t> Thank you. Here’s your ticket. Enjoy your trip.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079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58200" y="365125"/>
            <a:ext cx="2895600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/>
              <a:t>Definition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60500" y="1812924"/>
            <a:ext cx="10515600" cy="4740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develop </a:t>
            </a:r>
            <a:r>
              <a:rPr lang="en-US" dirty="0"/>
              <a:t>(v) 		change </a:t>
            </a:r>
            <a:r>
              <a:rPr lang="en-US" dirty="0" err="1"/>
              <a:t>sth</a:t>
            </a:r>
            <a:r>
              <a:rPr lang="en-US" dirty="0"/>
              <a:t> into a more advanced form</a:t>
            </a:r>
          </a:p>
          <a:p>
            <a:r>
              <a:rPr lang="en-US" dirty="0" smtClean="0"/>
              <a:t>sailboat </a:t>
            </a:r>
            <a:r>
              <a:rPr lang="en-US" dirty="0"/>
              <a:t>(n) 		boat that travels on the sea using the power of the wind</a:t>
            </a:r>
          </a:p>
          <a:p>
            <a:r>
              <a:rPr lang="en-US" dirty="0" smtClean="0"/>
              <a:t>come </a:t>
            </a:r>
            <a:r>
              <a:rPr lang="en-US" dirty="0"/>
              <a:t>along (</a:t>
            </a:r>
            <a:r>
              <a:rPr lang="en-US" dirty="0" err="1"/>
              <a:t>phr</a:t>
            </a:r>
            <a:r>
              <a:rPr lang="en-US" dirty="0"/>
              <a:t> v) </a:t>
            </a:r>
            <a:r>
              <a:rPr lang="en-US" dirty="0" smtClean="0"/>
              <a:t>arrive</a:t>
            </a:r>
            <a:endParaRPr lang="en-US" dirty="0"/>
          </a:p>
          <a:p>
            <a:r>
              <a:rPr lang="en-US" dirty="0" smtClean="0"/>
              <a:t>main </a:t>
            </a:r>
            <a:r>
              <a:rPr lang="en-US" dirty="0"/>
              <a:t>form (</a:t>
            </a:r>
            <a:r>
              <a:rPr lang="en-US" dirty="0" err="1"/>
              <a:t>phr</a:t>
            </a:r>
            <a:r>
              <a:rPr lang="en-US" dirty="0"/>
              <a:t>)	</a:t>
            </a:r>
            <a:r>
              <a:rPr lang="en-US" dirty="0" smtClean="0"/>
              <a:t>the </a:t>
            </a:r>
            <a:r>
              <a:rPr lang="en-US" dirty="0"/>
              <a:t>most commonly used</a:t>
            </a:r>
          </a:p>
          <a:p>
            <a:r>
              <a:rPr lang="en-US" dirty="0" smtClean="0"/>
              <a:t>chariot </a:t>
            </a:r>
            <a:r>
              <a:rPr lang="en-US" dirty="0"/>
              <a:t>(n) 	</a:t>
            </a:r>
            <a:r>
              <a:rPr lang="en-US" dirty="0" smtClean="0"/>
              <a:t>	two-wheeled </a:t>
            </a:r>
            <a:r>
              <a:rPr lang="en-US" dirty="0"/>
              <a:t>vehicle pulled by a horse that was </a:t>
            </a:r>
            <a:r>
              <a:rPr lang="en-US" dirty="0" smtClean="0"/>
              <a:t>used </a:t>
            </a:r>
            <a:r>
              <a:rPr lang="en-US" dirty="0"/>
              <a:t>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ancient </a:t>
            </a:r>
            <a:r>
              <a:rPr lang="en-US" dirty="0"/>
              <a:t>times</a:t>
            </a:r>
          </a:p>
          <a:p>
            <a:r>
              <a:rPr lang="en-US" dirty="0" smtClean="0"/>
              <a:t>wind </a:t>
            </a:r>
            <a:r>
              <a:rPr lang="en-US" dirty="0"/>
              <a:t>blows (</a:t>
            </a:r>
            <a:r>
              <a:rPr lang="en-US" dirty="0" err="1"/>
              <a:t>phr</a:t>
            </a:r>
            <a:r>
              <a:rPr lang="en-US" dirty="0"/>
              <a:t>) 	a current of air</a:t>
            </a:r>
          </a:p>
          <a:p>
            <a:r>
              <a:rPr lang="en-US" dirty="0" smtClean="0"/>
              <a:t>sail </a:t>
            </a:r>
            <a:r>
              <a:rPr lang="en-US" dirty="0"/>
              <a:t>(n) 		</a:t>
            </a:r>
            <a:r>
              <a:rPr lang="en-US" dirty="0" smtClean="0"/>
              <a:t>sheet </a:t>
            </a:r>
            <a:r>
              <a:rPr lang="en-US" dirty="0"/>
              <a:t>of material fixed to a pole on a boat to catch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the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4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6200" y="2079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engine (n) 		machines that use energy to produce movement</a:t>
            </a:r>
          </a:p>
          <a:p>
            <a:r>
              <a:rPr lang="en-US" dirty="0" smtClean="0"/>
              <a:t>thanks to (</a:t>
            </a:r>
            <a:r>
              <a:rPr lang="en-US" dirty="0" err="1" smtClean="0"/>
              <a:t>phr</a:t>
            </a:r>
            <a:r>
              <a:rPr lang="en-US" dirty="0" smtClean="0"/>
              <a:t>) 	because of</a:t>
            </a:r>
          </a:p>
          <a:p>
            <a:r>
              <a:rPr lang="en-US" dirty="0" smtClean="0"/>
              <a:t>boil water (v) 	heat water until it reaches a temperature of 100 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r>
              <a:rPr lang="en-US" dirty="0" smtClean="0"/>
              <a:t>ideal (</a:t>
            </a:r>
            <a:r>
              <a:rPr lang="en-US" dirty="0" err="1" smtClean="0"/>
              <a:t>adj</a:t>
            </a:r>
            <a:r>
              <a:rPr lang="en-US" dirty="0" smtClean="0"/>
              <a:t>) 		without fault; perfect</a:t>
            </a:r>
          </a:p>
          <a:p>
            <a:r>
              <a:rPr lang="en-US" dirty="0" smtClean="0"/>
              <a:t>wing (n) 		the flat structures that support an airplane </a:t>
            </a:r>
          </a:p>
          <a:p>
            <a:pPr marL="0" indent="0">
              <a:buNone/>
            </a:pPr>
            <a:r>
              <a:rPr lang="en-US" dirty="0" smtClean="0"/>
              <a:t>			while it is flying</a:t>
            </a:r>
          </a:p>
          <a:p>
            <a:r>
              <a:rPr lang="en-US" dirty="0" smtClean="0"/>
              <a:t>design (v) 		make or draw plans for something</a:t>
            </a:r>
          </a:p>
          <a:p>
            <a:r>
              <a:rPr lang="en-US" dirty="0" smtClean="0"/>
              <a:t>basic (</a:t>
            </a:r>
            <a:r>
              <a:rPr lang="en-US" dirty="0" err="1" smtClean="0"/>
              <a:t>adj</a:t>
            </a:r>
            <a:r>
              <a:rPr lang="en-US" dirty="0" smtClean="0"/>
              <a:t>) 		simple</a:t>
            </a:r>
          </a:p>
          <a:p>
            <a:r>
              <a:rPr lang="en-US" dirty="0" smtClean="0"/>
              <a:t>long distances (</a:t>
            </a:r>
            <a:r>
              <a:rPr lang="en-US" dirty="0" err="1" smtClean="0"/>
              <a:t>phr</a:t>
            </a:r>
            <a:r>
              <a:rPr lang="en-US" dirty="0" smtClean="0"/>
              <a:t>) 	places far away</a:t>
            </a:r>
          </a:p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8458200" y="365125"/>
            <a:ext cx="2895600" cy="1325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Definition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81082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972300" y="365125"/>
            <a:ext cx="4381500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b="1" dirty="0" smtClean="0"/>
              <a:t>Confusing word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68400" y="1889124"/>
            <a:ext cx="10515600" cy="4600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chariot (n)	</a:t>
            </a:r>
            <a:r>
              <a:rPr lang="th-TH" dirty="0"/>
              <a:t>รถลาก </a:t>
            </a:r>
            <a:r>
              <a:rPr lang="en-US" dirty="0"/>
              <a:t>2 </a:t>
            </a:r>
            <a:r>
              <a:rPr lang="th-TH" dirty="0"/>
              <a:t>ล้อ โดยม้า </a:t>
            </a:r>
            <a:r>
              <a:rPr lang="th-TH" b="1" i="1" u="sng" dirty="0">
                <a:solidFill>
                  <a:srgbClr val="FF0000"/>
                </a:solidFill>
              </a:rPr>
              <a:t>ไม่มีหลังคา</a:t>
            </a:r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/>
              <a:t>carriage </a:t>
            </a:r>
            <a:r>
              <a:rPr lang="en-US" dirty="0" smtClean="0"/>
              <a:t>(n)</a:t>
            </a:r>
            <a:r>
              <a:rPr lang="th-TH" dirty="0" smtClean="0"/>
              <a:t>รถ</a:t>
            </a:r>
            <a:r>
              <a:rPr lang="th-TH" dirty="0"/>
              <a:t>ลาก </a:t>
            </a:r>
            <a:r>
              <a:rPr lang="en-US" dirty="0"/>
              <a:t>4 </a:t>
            </a:r>
            <a:r>
              <a:rPr lang="th-TH" dirty="0"/>
              <a:t>ล้อ โดยม้า </a:t>
            </a:r>
            <a:r>
              <a:rPr lang="en-US" dirty="0"/>
              <a:t>1 </a:t>
            </a:r>
            <a:r>
              <a:rPr lang="th-TH" dirty="0"/>
              <a:t>ตัวหรือหลายตัว </a:t>
            </a:r>
            <a:r>
              <a:rPr lang="th-TH" b="1" i="1" u="sng" dirty="0">
                <a:solidFill>
                  <a:srgbClr val="FF0000"/>
                </a:solidFill>
              </a:rPr>
              <a:t>สำหรับคนโดยสาร </a:t>
            </a:r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/>
              <a:t>wagon (n)	</a:t>
            </a:r>
            <a:r>
              <a:rPr lang="th-TH" dirty="0"/>
              <a:t>รถลาก </a:t>
            </a:r>
            <a:r>
              <a:rPr lang="en-US" dirty="0"/>
              <a:t>4 </a:t>
            </a:r>
            <a:r>
              <a:rPr lang="th-TH" dirty="0"/>
              <a:t>ล้อโดยม้าหรือวัว  </a:t>
            </a:r>
            <a:r>
              <a:rPr lang="en-US" dirty="0"/>
              <a:t>2-4 </a:t>
            </a:r>
            <a:r>
              <a:rPr lang="th-TH" dirty="0"/>
              <a:t>ตัว </a:t>
            </a:r>
            <a:r>
              <a:rPr lang="th-TH" b="1" i="1" u="sng" dirty="0">
                <a:solidFill>
                  <a:srgbClr val="FF0000"/>
                </a:solidFill>
              </a:rPr>
              <a:t>สำหรับขนส่งสินค้าที่</a:t>
            </a:r>
            <a:r>
              <a:rPr lang="th-TH" b="1" i="1" u="sng" dirty="0" smtClean="0">
                <a:solidFill>
                  <a:srgbClr val="FF0000"/>
                </a:solidFill>
              </a:rPr>
              <a:t>มีน้ำหนัก</a:t>
            </a:r>
            <a:r>
              <a:rPr lang="th-TH" b="1" i="1" u="sng" dirty="0">
                <a:solidFill>
                  <a:srgbClr val="FF0000"/>
                </a:solidFill>
              </a:rPr>
              <a:t>มาก</a:t>
            </a:r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stagecoach </a:t>
            </a:r>
            <a:r>
              <a:rPr lang="en-US" dirty="0"/>
              <a:t>(n)</a:t>
            </a:r>
            <a:r>
              <a:rPr lang="th-TH" dirty="0"/>
              <a:t> </a:t>
            </a:r>
            <a:r>
              <a:rPr lang="en-US" dirty="0"/>
              <a:t>  	</a:t>
            </a:r>
            <a:r>
              <a:rPr lang="th-TH" dirty="0"/>
              <a:t>รถลาก </a:t>
            </a:r>
            <a:r>
              <a:rPr lang="en-US" dirty="0"/>
              <a:t>4 </a:t>
            </a:r>
            <a:r>
              <a:rPr lang="th-TH" dirty="0"/>
              <a:t>ล้อ ขนาดใหญ่ โดยม้า </a:t>
            </a:r>
            <a:r>
              <a:rPr lang="en-US" dirty="0"/>
              <a:t>4-6  </a:t>
            </a:r>
            <a:r>
              <a:rPr lang="th-TH" dirty="0"/>
              <a:t>ตัว </a:t>
            </a:r>
            <a:r>
              <a:rPr lang="th-TH" b="1" i="1" u="sng" dirty="0">
                <a:solidFill>
                  <a:srgbClr val="FF0000"/>
                </a:solidFill>
              </a:rPr>
              <a:t>สำหรับขนส่งผู้โดยสาร</a:t>
            </a:r>
            <a:r>
              <a:rPr lang="th-TH" b="1" i="1" dirty="0">
                <a:solidFill>
                  <a:srgbClr val="FF0000"/>
                </a:solidFill>
              </a:rPr>
              <a:t>				</a:t>
            </a:r>
            <a:r>
              <a:rPr lang="th-TH" b="1" i="1" u="sng" dirty="0">
                <a:solidFill>
                  <a:srgbClr val="FF0000"/>
                </a:solidFill>
              </a:rPr>
              <a:t>และจดหมาย ซึ่งมักมีเส้นทางประจำ</a:t>
            </a:r>
            <a:endParaRPr lang="en-US" b="1" i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hovercraft </a:t>
            </a:r>
            <a:r>
              <a:rPr lang="en-US" dirty="0"/>
              <a:t>(n)     </a:t>
            </a:r>
            <a:r>
              <a:rPr lang="th-TH" dirty="0"/>
              <a:t>	เรือสะเทิน</a:t>
            </a:r>
            <a:r>
              <a:rPr lang="th-TH" dirty="0" err="1"/>
              <a:t>นํ้า</a:t>
            </a:r>
            <a:r>
              <a:rPr lang="th-TH" dirty="0"/>
              <a:t>สะเทินบก</a:t>
            </a:r>
            <a:endParaRPr lang="en-US" dirty="0"/>
          </a:p>
          <a:p>
            <a:r>
              <a:rPr lang="en-US" dirty="0" smtClean="0"/>
              <a:t>ferry </a:t>
            </a:r>
            <a:r>
              <a:rPr lang="en-US" dirty="0"/>
              <a:t>(n)	</a:t>
            </a:r>
            <a:r>
              <a:rPr lang="th-TH" dirty="0"/>
              <a:t>เรือโดยสารสำหรับข้ามแม่น้ำหรือทะเล</a:t>
            </a:r>
            <a:endParaRPr lang="en-US" dirty="0"/>
          </a:p>
          <a:p>
            <a:r>
              <a:rPr lang="en-US" dirty="0" smtClean="0"/>
              <a:t>metro </a:t>
            </a:r>
            <a:r>
              <a:rPr lang="en-US" dirty="0"/>
              <a:t>(n)	</a:t>
            </a:r>
            <a:r>
              <a:rPr lang="th-TH" dirty="0"/>
              <a:t>รถไฟฟ้าใต้ดิน นอกจากนี้ยังเรียกว่า </a:t>
            </a:r>
            <a:r>
              <a:rPr lang="en-US" dirty="0"/>
              <a:t>underground </a:t>
            </a:r>
            <a:r>
              <a:rPr lang="th-TH" dirty="0"/>
              <a:t>ซึ่งมักใช้เรียกใน</a:t>
            </a:r>
            <a:r>
              <a:rPr lang="th-TH" dirty="0" smtClean="0"/>
              <a:t>ประเทศอังกฤษ</a:t>
            </a:r>
            <a:r>
              <a:rPr lang="en-US" dirty="0" smtClean="0"/>
              <a:t>,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	 </a:t>
            </a:r>
            <a:r>
              <a:rPr lang="en-US" dirty="0"/>
              <a:t>the Tube </a:t>
            </a:r>
            <a:r>
              <a:rPr lang="th-TH" dirty="0"/>
              <a:t>นิยมเรียกในลอนดอน</a:t>
            </a:r>
            <a:r>
              <a:rPr lang="en-US" dirty="0"/>
              <a:t>,</a:t>
            </a:r>
            <a:r>
              <a:rPr lang="th-TH" dirty="0"/>
              <a:t> ส่วนในประเทศ</a:t>
            </a:r>
            <a:r>
              <a:rPr lang="th-TH" dirty="0" smtClean="0"/>
              <a:t>สหรัฐอเมริกานิยม</a:t>
            </a:r>
            <a:r>
              <a:rPr lang="th-TH" dirty="0"/>
              <a:t>ใช้ </a:t>
            </a:r>
            <a:r>
              <a:rPr lang="en-US" dirty="0"/>
              <a:t>subway</a:t>
            </a:r>
            <a:r>
              <a:rPr lang="th-TH" dirty="0"/>
              <a:t>	</a:t>
            </a:r>
            <a:endParaRPr lang="en-US" dirty="0"/>
          </a:p>
          <a:p>
            <a:r>
              <a:rPr lang="en-US" b="1" i="1" dirty="0" err="1">
                <a:solidFill>
                  <a:srgbClr val="FF0000"/>
                </a:solidFill>
              </a:rPr>
              <a:t>aeroplane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th-TH" b="1" i="1" dirty="0">
                <a:solidFill>
                  <a:srgbClr val="FF0000"/>
                </a:solidFill>
              </a:rPr>
              <a:t>มีความหมายเหมือนกับ </a:t>
            </a:r>
            <a:r>
              <a:rPr lang="en-US" b="1" i="1" dirty="0">
                <a:solidFill>
                  <a:srgbClr val="FF0000"/>
                </a:solidFill>
              </a:rPr>
              <a:t>plane </a:t>
            </a:r>
            <a:r>
              <a:rPr lang="th-TH" b="1" i="1" dirty="0">
                <a:solidFill>
                  <a:srgbClr val="FF0000"/>
                </a:solidFill>
              </a:rPr>
              <a:t>แต่คนอเมริกันจะเรียกว่า </a:t>
            </a:r>
            <a:r>
              <a:rPr lang="en-US" b="1" i="1" dirty="0">
                <a:solidFill>
                  <a:srgbClr val="FF0000"/>
                </a:solidFill>
              </a:rPr>
              <a:t>airplane </a:t>
            </a:r>
            <a:endParaRPr lang="th-TH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8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88000" y="365125"/>
            <a:ext cx="5765800" cy="13255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Vehicles brainstorming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793999"/>
            <a:ext cx="10515600" cy="3382963"/>
          </a:xfrm>
        </p:spPr>
        <p:txBody>
          <a:bodyPr/>
          <a:lstStyle/>
          <a:p>
            <a:pPr lvl="0"/>
            <a:r>
              <a:rPr lang="en-US" sz="4800" dirty="0" smtClean="0">
                <a:cs typeface="+mj-cs"/>
              </a:rPr>
              <a:t>Think about vocabulary “Vehicle” as many as you can within 1 minute</a:t>
            </a:r>
            <a:endParaRPr lang="th-TH" sz="4800" dirty="0" smtClean="0">
              <a:cs typeface="+mj-cs"/>
            </a:endParaRPr>
          </a:p>
          <a:p>
            <a:pPr lvl="0"/>
            <a:r>
              <a:rPr lang="th-TH" sz="4800" dirty="0" smtClean="0">
                <a:cs typeface="+mj-cs"/>
              </a:rPr>
              <a:t>นักเรียน</a:t>
            </a:r>
            <a:r>
              <a:rPr lang="th-TH" sz="4800" dirty="0">
                <a:cs typeface="+mj-cs"/>
              </a:rPr>
              <a:t>ช่วยกันระดมสมองบอกคำศัพท์เกี่ยวกับยานพาหนะให้</a:t>
            </a:r>
            <a:r>
              <a:rPr lang="th-TH" sz="4800" dirty="0" err="1">
                <a:cs typeface="+mj-cs"/>
              </a:rPr>
              <a:t>ได้มาก</a:t>
            </a:r>
            <a:r>
              <a:rPr lang="th-TH" sz="4800" dirty="0">
                <a:cs typeface="+mj-cs"/>
              </a:rPr>
              <a:t>ที่สุดภายในเวลา </a:t>
            </a:r>
            <a:r>
              <a:rPr lang="en-US" sz="4800" dirty="0">
                <a:cs typeface="+mj-cs"/>
              </a:rPr>
              <a:t>1 </a:t>
            </a:r>
            <a:r>
              <a:rPr lang="th-TH" sz="4800" dirty="0">
                <a:cs typeface="+mj-cs"/>
              </a:rPr>
              <a:t>นาที</a:t>
            </a:r>
            <a:endParaRPr lang="en-US" sz="4800" dirty="0">
              <a:cs typeface="+mj-cs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994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59800" y="365125"/>
            <a:ext cx="2794000" cy="13255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b="1" dirty="0" smtClean="0"/>
              <a:t>Warm up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27100" y="2206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Find Past Simple Sentences in this song</a:t>
            </a:r>
          </a:p>
          <a:p>
            <a:pPr marL="0" indent="0" algn="ctr">
              <a:buNone/>
            </a:pPr>
            <a:r>
              <a:rPr lang="en-US" sz="4800" dirty="0" smtClean="0"/>
              <a:t>“Castle on the Hill </a:t>
            </a:r>
            <a:r>
              <a:rPr lang="th-TH" sz="4800" dirty="0" smtClean="0"/>
              <a:t>ของ </a:t>
            </a:r>
            <a:r>
              <a:rPr lang="en-US" sz="4800" dirty="0" smtClean="0"/>
              <a:t>Ed </a:t>
            </a:r>
            <a:r>
              <a:rPr lang="en-US" sz="4800" dirty="0" err="1" smtClean="0"/>
              <a:t>Sheeran</a:t>
            </a:r>
            <a:r>
              <a:rPr lang="en-US" sz="4800" dirty="0" smtClean="0"/>
              <a:t> ”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https://www.youtube.com/watch?v=3zWtuCpN83U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14260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เพลง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Castle on the Hill </a:t>
            </a:r>
            <a:r>
              <a:rPr lang="th-TH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Sheeran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I was six years old I broke my leg</a:t>
            </a:r>
            <a:br>
              <a:rPr lang="en-US" dirty="0"/>
            </a:br>
            <a:r>
              <a:rPr lang="en-US" dirty="0"/>
              <a:t>I was running from my brother and his friends</a:t>
            </a:r>
            <a:br>
              <a:rPr lang="en-US" dirty="0"/>
            </a:br>
            <a:r>
              <a:rPr lang="en-US" dirty="0"/>
              <a:t>And tasted the sweet perfume of the mountain grass I rolled down</a:t>
            </a:r>
            <a:br>
              <a:rPr lang="en-US" dirty="0"/>
            </a:br>
            <a:r>
              <a:rPr lang="en-US" dirty="0"/>
              <a:t>I was younger then, take me back to when I</a:t>
            </a:r>
          </a:p>
          <a:p>
            <a:r>
              <a:rPr lang="en-US" dirty="0"/>
              <a:t>Found my heart and broke it here</a:t>
            </a:r>
            <a:br>
              <a:rPr lang="en-US" dirty="0"/>
            </a:br>
            <a:r>
              <a:rPr lang="en-US" dirty="0"/>
              <a:t>Made friends and lost them through the years</a:t>
            </a:r>
            <a:br>
              <a:rPr lang="en-US" dirty="0"/>
            </a:br>
            <a:r>
              <a:rPr lang="en-US" dirty="0"/>
              <a:t>And I've not seen the roaring fields in so long, I know I've grown</a:t>
            </a:r>
            <a:br>
              <a:rPr lang="en-US" dirty="0"/>
            </a:br>
            <a:r>
              <a:rPr lang="en-US" dirty="0"/>
              <a:t>But I can't wait to go home</a:t>
            </a:r>
          </a:p>
          <a:p>
            <a:r>
              <a:rPr lang="en-US" dirty="0"/>
              <a:t>I'm on my way</a:t>
            </a:r>
            <a:br>
              <a:rPr lang="en-US" dirty="0"/>
            </a:br>
            <a:r>
              <a:rPr lang="en-US" dirty="0"/>
              <a:t>Driving at ninety down those country lanes</a:t>
            </a:r>
            <a:br>
              <a:rPr lang="en-US" dirty="0"/>
            </a:br>
            <a:r>
              <a:rPr lang="en-US" dirty="0"/>
              <a:t>Singing to "Tiny Dancer"</a:t>
            </a:r>
            <a:br>
              <a:rPr lang="en-US" dirty="0"/>
            </a:br>
            <a:r>
              <a:rPr lang="en-US" dirty="0"/>
              <a:t>And I miss the way you make me feel, and it's real</a:t>
            </a:r>
            <a:br>
              <a:rPr lang="en-US" dirty="0"/>
            </a:br>
            <a:r>
              <a:rPr lang="en-US" dirty="0"/>
              <a:t>We watched the sunset over the castle on the hill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646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เพลง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Castle on the Hill 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Fifteen years old and smoking hand-rolled cigarettes</a:t>
            </a:r>
            <a:br>
              <a:rPr lang="en-US" dirty="0" smtClean="0"/>
            </a:br>
            <a:r>
              <a:rPr lang="en-US" dirty="0" smtClean="0"/>
              <a:t>Running from the law through the backfields and getting drunk with my friends</a:t>
            </a:r>
            <a:br>
              <a:rPr lang="en-US" dirty="0" smtClean="0"/>
            </a:br>
            <a:r>
              <a:rPr lang="en-US" dirty="0" smtClean="0"/>
              <a:t>Had my first kiss on a Friday night, I don't reckon that I did it right</a:t>
            </a:r>
            <a:br>
              <a:rPr lang="en-US" dirty="0" smtClean="0"/>
            </a:br>
            <a:r>
              <a:rPr lang="en-US" dirty="0" smtClean="0"/>
              <a:t>But I was younger then, take me back to when</a:t>
            </a:r>
          </a:p>
          <a:p>
            <a:r>
              <a:rPr lang="en-US" dirty="0" smtClean="0"/>
              <a:t>We found weekend jobs, when we got paid</a:t>
            </a:r>
            <a:br>
              <a:rPr lang="en-US" dirty="0" smtClean="0"/>
            </a:br>
            <a:r>
              <a:rPr lang="en-US" dirty="0" smtClean="0"/>
              <a:t>We'd buy cheap spirits and drink them straight</a:t>
            </a:r>
            <a:br>
              <a:rPr lang="en-US" dirty="0" smtClean="0"/>
            </a:br>
            <a:r>
              <a:rPr lang="en-US" dirty="0" smtClean="0"/>
              <a:t>Me and my friends have not thrown up in so long, oh how we've grown</a:t>
            </a:r>
            <a:br>
              <a:rPr lang="en-US" dirty="0" smtClean="0"/>
            </a:br>
            <a:r>
              <a:rPr lang="en-US" dirty="0" smtClean="0"/>
              <a:t>But I can't wait to go home</a:t>
            </a:r>
          </a:p>
          <a:p>
            <a:r>
              <a:rPr lang="en-US" dirty="0" smtClean="0"/>
              <a:t>I'm on my way</a:t>
            </a:r>
            <a:br>
              <a:rPr lang="en-US" dirty="0" smtClean="0"/>
            </a:br>
            <a:r>
              <a:rPr lang="en-US" dirty="0" smtClean="0"/>
              <a:t>Driving at ninety down those country lanes</a:t>
            </a:r>
            <a:br>
              <a:rPr lang="en-US" dirty="0" smtClean="0"/>
            </a:br>
            <a:r>
              <a:rPr lang="en-US" dirty="0" smtClean="0"/>
              <a:t>Singing to "Tiny Dancer"</a:t>
            </a:r>
            <a:br>
              <a:rPr lang="en-US" dirty="0" smtClean="0"/>
            </a:br>
            <a:r>
              <a:rPr lang="en-US" dirty="0" smtClean="0"/>
              <a:t>And I miss the way you make me feel, and it's real</a:t>
            </a:r>
            <a:br>
              <a:rPr lang="en-US" dirty="0" smtClean="0"/>
            </a:br>
            <a:r>
              <a:rPr lang="en-US" dirty="0" smtClean="0"/>
              <a:t>We watched the sunset over the castle on the hill</a:t>
            </a:r>
            <a:br>
              <a:rPr lang="en-US" dirty="0" smtClean="0"/>
            </a:br>
            <a:r>
              <a:rPr lang="en-US" dirty="0" smtClean="0"/>
              <a:t>Over the castle on the hill</a:t>
            </a:r>
            <a:br>
              <a:rPr lang="en-US" dirty="0" smtClean="0"/>
            </a:br>
            <a:r>
              <a:rPr lang="en-US" dirty="0" smtClean="0"/>
              <a:t>Over the castle on the hill</a:t>
            </a:r>
          </a:p>
          <a:p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517474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921</Words>
  <Application>Microsoft Office PowerPoint</Application>
  <PresentationFormat>แบบจอกว้าง</PresentationFormat>
  <Paragraphs>145</Paragraphs>
  <Slides>23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31" baseType="lpstr">
      <vt:lpstr>Aharoni</vt:lpstr>
      <vt:lpstr>Andalus</vt:lpstr>
      <vt:lpstr>Angsana New</vt:lpstr>
      <vt:lpstr>Arial</vt:lpstr>
      <vt:lpstr>Calibri</vt:lpstr>
      <vt:lpstr>Calibri Light</vt:lpstr>
      <vt:lpstr>Cordia New</vt:lpstr>
      <vt:lpstr>ธีมของ Office</vt:lpstr>
      <vt:lpstr>แผนการจัดการเรียนรู้ที่ 2  Transport E32101 English 3</vt:lpstr>
      <vt:lpstr> Vocabulary: means of transport </vt:lpstr>
      <vt:lpstr>Definition</vt:lpstr>
      <vt:lpstr>งานนำเสนอ PowerPoint</vt:lpstr>
      <vt:lpstr>Confusing word</vt:lpstr>
      <vt:lpstr>Vehicles brainstorming</vt:lpstr>
      <vt:lpstr>Warm up</vt:lpstr>
      <vt:lpstr>เพลง  Castle on the Hill ของ Ed Sheeran </vt:lpstr>
      <vt:lpstr>เพลง  Castle on the Hill ของ Ed Sheeran </vt:lpstr>
      <vt:lpstr>เพลง  Castle on the Hill ของ Ed Sheeran </vt:lpstr>
      <vt:lpstr>Past Simple tense</vt:lpstr>
      <vt:lpstr>งานนำเสนอ PowerPoint</vt:lpstr>
      <vt:lpstr>Talking about Holiday !!</vt:lpstr>
      <vt:lpstr>Activity </vt:lpstr>
      <vt:lpstr>Answer Key</vt:lpstr>
      <vt:lpstr>I want to know ?</vt:lpstr>
      <vt:lpstr>Pronunciation</vt:lpstr>
      <vt:lpstr>Pronunciation</vt:lpstr>
      <vt:lpstr>Pronunciation</vt:lpstr>
      <vt:lpstr>Pronunciation</vt:lpstr>
      <vt:lpstr>หนังสือเรียน หน้า 33 Ex. 5a </vt:lpstr>
      <vt:lpstr>หนังสือเรียน หน้า 33 Ex. 4b </vt:lpstr>
      <vt:lpstr>Role play about transport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แผนการจัดการเรียนรู้ที่ 2  Transport</dc:title>
  <dc:creator>pc</dc:creator>
  <cp:lastModifiedBy>USER</cp:lastModifiedBy>
  <cp:revision>11</cp:revision>
  <dcterms:created xsi:type="dcterms:W3CDTF">2019-07-28T13:57:41Z</dcterms:created>
  <dcterms:modified xsi:type="dcterms:W3CDTF">2019-08-01T06:55:25Z</dcterms:modified>
</cp:coreProperties>
</file>